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23"/>
  </p:notesMasterIdLst>
  <p:sldIdLst>
    <p:sldId id="256" r:id="rId2"/>
    <p:sldId id="324" r:id="rId3"/>
    <p:sldId id="333" r:id="rId4"/>
    <p:sldId id="332" r:id="rId5"/>
    <p:sldId id="335" r:id="rId6"/>
    <p:sldId id="336" r:id="rId7"/>
    <p:sldId id="338" r:id="rId8"/>
    <p:sldId id="334" r:id="rId9"/>
    <p:sldId id="340" r:id="rId10"/>
    <p:sldId id="341" r:id="rId11"/>
    <p:sldId id="342" r:id="rId12"/>
    <p:sldId id="343" r:id="rId13"/>
    <p:sldId id="344" r:id="rId14"/>
    <p:sldId id="345" r:id="rId15"/>
    <p:sldId id="339" r:id="rId16"/>
    <p:sldId id="347" r:id="rId17"/>
    <p:sldId id="348" r:id="rId18"/>
    <p:sldId id="346" r:id="rId19"/>
    <p:sldId id="349" r:id="rId20"/>
    <p:sldId id="350" r:id="rId21"/>
    <p:sldId id="262"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744" autoAdjust="0"/>
    <p:restoredTop sz="82874" autoAdjust="0"/>
  </p:normalViewPr>
  <p:slideViewPr>
    <p:cSldViewPr snapToGrid="0" snapToObjects="1">
      <p:cViewPr>
        <p:scale>
          <a:sx n="100" d="100"/>
          <a:sy n="100" d="100"/>
        </p:scale>
        <p:origin x="488" y="608"/>
      </p:cViewPr>
      <p:guideLst>
        <p:guide orient="horz" pos="2160"/>
        <p:guide pos="2880"/>
      </p:guideLst>
    </p:cSldViewPr>
  </p:slideViewPr>
  <p:outlineViewPr>
    <p:cViewPr>
      <p:scale>
        <a:sx n="33" d="100"/>
        <a:sy n="33" d="100"/>
      </p:scale>
      <p:origin x="0" y="26472"/>
    </p:cViewPr>
  </p:outlineViewPr>
  <p:notesTextViewPr>
    <p:cViewPr>
      <p:scale>
        <a:sx n="114" d="100"/>
        <a:sy n="114" d="100"/>
      </p:scale>
      <p:origin x="0" y="0"/>
    </p:cViewPr>
  </p:notesTextViewPr>
  <p:sorterViewPr>
    <p:cViewPr>
      <p:scale>
        <a:sx n="66" d="100"/>
        <a:sy n="66" d="100"/>
      </p:scale>
      <p:origin x="0" y="0"/>
    </p:cViewPr>
  </p:sorterViewPr>
  <p:notesViewPr>
    <p:cSldViewPr snapToGrid="0" snapToObjects="1">
      <p:cViewPr varScale="1">
        <p:scale>
          <a:sx n="97" d="100"/>
          <a:sy n="97" d="100"/>
        </p:scale>
        <p:origin x="-2704"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Users/Vikrum/Downloads/SDOH_011425.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Vikrum/Downloads/SDOH_011425.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Vikrum/Downloads/SDOH_011425.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Vikrum/Downloads/SDOH_011425.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Vikrum/Downloads/SDOH_011425.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Data!$A$2</c:f>
              <c:strCache>
                <c:ptCount val="1"/>
                <c:pt idx="0">
                  <c:v>Housing &amp; Shelter</c:v>
                </c:pt>
              </c:strCache>
            </c:strRef>
          </c:tx>
          <c:spPr>
            <a:solidFill>
              <a:schemeClr val="accent1"/>
            </a:solidFill>
            <a:ln>
              <a:noFill/>
            </a:ln>
            <a:effectLst/>
          </c:spPr>
          <c:invertIfNegative val="0"/>
          <c:dLbls>
            <c:numFmt formatCode="#,##0" sourceLinked="0"/>
            <c:spPr>
              <a:noFill/>
              <a:ln>
                <a:noFill/>
              </a:ln>
              <a:effectLst/>
            </c:spPr>
            <c:txPr>
              <a:bodyPr rot="5400000" spcFirstLastPara="1" vertOverflow="ellipsis" vert="horz" wrap="square" anchor="ctr" anchorCtr="1"/>
              <a:lstStyle/>
              <a:p>
                <a:pPr>
                  <a:defRPr sz="15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Data!$B$1:$F$1</c:f>
              <c:numCache>
                <c:formatCode>General</c:formatCode>
                <c:ptCount val="5"/>
                <c:pt idx="0">
                  <c:v>2020</c:v>
                </c:pt>
                <c:pt idx="1">
                  <c:v>2021</c:v>
                </c:pt>
                <c:pt idx="2">
                  <c:v>2022</c:v>
                </c:pt>
                <c:pt idx="3">
                  <c:v>2023</c:v>
                </c:pt>
                <c:pt idx="4">
                  <c:v>2024</c:v>
                </c:pt>
              </c:numCache>
            </c:numRef>
          </c:cat>
          <c:val>
            <c:numRef>
              <c:f>Data!$B$2:$F$2</c:f>
              <c:numCache>
                <c:formatCode>General</c:formatCode>
                <c:ptCount val="5"/>
                <c:pt idx="0">
                  <c:v>5889</c:v>
                </c:pt>
                <c:pt idx="1">
                  <c:v>5049</c:v>
                </c:pt>
                <c:pt idx="2">
                  <c:v>5180</c:v>
                </c:pt>
                <c:pt idx="3">
                  <c:v>5846</c:v>
                </c:pt>
                <c:pt idx="4">
                  <c:v>5054</c:v>
                </c:pt>
              </c:numCache>
            </c:numRef>
          </c:val>
          <c:extLst>
            <c:ext xmlns:c16="http://schemas.microsoft.com/office/drawing/2014/chart" uri="{C3380CC4-5D6E-409C-BE32-E72D297353CC}">
              <c16:uniqueId val="{00000000-90AB-AF46-A129-7737E619B11B}"/>
            </c:ext>
          </c:extLst>
        </c:ser>
        <c:ser>
          <c:idx val="1"/>
          <c:order val="1"/>
          <c:tx>
            <c:strRef>
              <c:f>Data!$A$3</c:f>
              <c:strCache>
                <c:ptCount val="1"/>
                <c:pt idx="0">
                  <c:v>Utilities</c:v>
                </c:pt>
              </c:strCache>
            </c:strRef>
          </c:tx>
          <c:spPr>
            <a:solidFill>
              <a:schemeClr val="accent2"/>
            </a:solidFill>
            <a:ln>
              <a:noFill/>
            </a:ln>
            <a:effectLst/>
          </c:spPr>
          <c:invertIfNegative val="0"/>
          <c:dLbls>
            <c:numFmt formatCode="#,##0" sourceLinked="0"/>
            <c:spPr>
              <a:noFill/>
              <a:ln>
                <a:noFill/>
              </a:ln>
              <a:effectLst/>
            </c:spPr>
            <c:txPr>
              <a:bodyPr rot="5400000" spcFirstLastPara="1" vertOverflow="ellipsis" vert="horz" wrap="square" anchor="ctr" anchorCtr="1"/>
              <a:lstStyle/>
              <a:p>
                <a:pPr>
                  <a:defRPr sz="15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Data!$B$1:$F$1</c:f>
              <c:numCache>
                <c:formatCode>General</c:formatCode>
                <c:ptCount val="5"/>
                <c:pt idx="0">
                  <c:v>2020</c:v>
                </c:pt>
                <c:pt idx="1">
                  <c:v>2021</c:v>
                </c:pt>
                <c:pt idx="2">
                  <c:v>2022</c:v>
                </c:pt>
                <c:pt idx="3">
                  <c:v>2023</c:v>
                </c:pt>
                <c:pt idx="4">
                  <c:v>2024</c:v>
                </c:pt>
              </c:numCache>
            </c:numRef>
          </c:cat>
          <c:val>
            <c:numRef>
              <c:f>Data!$B$3:$F$3</c:f>
              <c:numCache>
                <c:formatCode>General</c:formatCode>
                <c:ptCount val="5"/>
                <c:pt idx="0">
                  <c:v>3363</c:v>
                </c:pt>
                <c:pt idx="1">
                  <c:v>4459</c:v>
                </c:pt>
                <c:pt idx="2">
                  <c:v>4140</c:v>
                </c:pt>
                <c:pt idx="3">
                  <c:v>4309</c:v>
                </c:pt>
                <c:pt idx="4">
                  <c:v>3011</c:v>
                </c:pt>
              </c:numCache>
            </c:numRef>
          </c:val>
          <c:extLst>
            <c:ext xmlns:c16="http://schemas.microsoft.com/office/drawing/2014/chart" uri="{C3380CC4-5D6E-409C-BE32-E72D297353CC}">
              <c16:uniqueId val="{00000001-90AB-AF46-A129-7737E619B11B}"/>
            </c:ext>
          </c:extLst>
        </c:ser>
        <c:ser>
          <c:idx val="2"/>
          <c:order val="2"/>
          <c:tx>
            <c:strRef>
              <c:f>Data!$A$4</c:f>
              <c:strCache>
                <c:ptCount val="1"/>
                <c:pt idx="0">
                  <c:v>Food</c:v>
                </c:pt>
              </c:strCache>
            </c:strRef>
          </c:tx>
          <c:spPr>
            <a:solidFill>
              <a:schemeClr val="accent3"/>
            </a:solidFill>
            <a:ln>
              <a:noFill/>
            </a:ln>
            <a:effectLst/>
          </c:spPr>
          <c:invertIfNegative val="0"/>
          <c:dLbls>
            <c:numFmt formatCode="#,##0" sourceLinked="0"/>
            <c:spPr>
              <a:noFill/>
              <a:ln>
                <a:noFill/>
              </a:ln>
              <a:effectLst/>
            </c:spPr>
            <c:txPr>
              <a:bodyPr rot="5400000" spcFirstLastPara="1" vertOverflow="ellipsis" vert="horz" wrap="square" anchor="ctr" anchorCtr="1"/>
              <a:lstStyle/>
              <a:p>
                <a:pPr>
                  <a:defRPr sz="15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Data!$B$1:$F$1</c:f>
              <c:numCache>
                <c:formatCode>General</c:formatCode>
                <c:ptCount val="5"/>
                <c:pt idx="0">
                  <c:v>2020</c:v>
                </c:pt>
                <c:pt idx="1">
                  <c:v>2021</c:v>
                </c:pt>
                <c:pt idx="2">
                  <c:v>2022</c:v>
                </c:pt>
                <c:pt idx="3">
                  <c:v>2023</c:v>
                </c:pt>
                <c:pt idx="4">
                  <c:v>2024</c:v>
                </c:pt>
              </c:numCache>
            </c:numRef>
          </c:cat>
          <c:val>
            <c:numRef>
              <c:f>Data!$B$4:$F$4</c:f>
              <c:numCache>
                <c:formatCode>General</c:formatCode>
                <c:ptCount val="5"/>
                <c:pt idx="0">
                  <c:v>2168</c:v>
                </c:pt>
                <c:pt idx="1">
                  <c:v>1184</c:v>
                </c:pt>
                <c:pt idx="2">
                  <c:v>1153</c:v>
                </c:pt>
                <c:pt idx="3">
                  <c:v>1297</c:v>
                </c:pt>
                <c:pt idx="4">
                  <c:v>951</c:v>
                </c:pt>
              </c:numCache>
            </c:numRef>
          </c:val>
          <c:extLst>
            <c:ext xmlns:c16="http://schemas.microsoft.com/office/drawing/2014/chart" uri="{C3380CC4-5D6E-409C-BE32-E72D297353CC}">
              <c16:uniqueId val="{00000002-90AB-AF46-A129-7737E619B11B}"/>
            </c:ext>
          </c:extLst>
        </c:ser>
        <c:ser>
          <c:idx val="3"/>
          <c:order val="3"/>
          <c:tx>
            <c:strRef>
              <c:f>Data!$A$5</c:f>
              <c:strCache>
                <c:ptCount val="1"/>
                <c:pt idx="0">
                  <c:v>Healthcare &amp; COVID-19</c:v>
                </c:pt>
              </c:strCache>
            </c:strRef>
          </c:tx>
          <c:spPr>
            <a:solidFill>
              <a:schemeClr val="accent4"/>
            </a:solidFill>
            <a:ln>
              <a:noFill/>
            </a:ln>
            <a:effectLst/>
          </c:spPr>
          <c:invertIfNegative val="0"/>
          <c:dLbls>
            <c:dLbl>
              <c:idx val="1"/>
              <c:numFmt formatCode="#,##0" sourceLinked="0"/>
              <c:spPr>
                <a:noFill/>
                <a:ln>
                  <a:noFill/>
                </a:ln>
                <a:effectLst/>
              </c:spPr>
              <c:txPr>
                <a:bodyPr rot="5400000" spcFirstLastPara="1" vertOverflow="ellipsis" vert="horz" wrap="square" anchor="ctr" anchorCtr="1"/>
                <a:lstStyle/>
                <a:p>
                  <a:pPr>
                    <a:defRPr sz="1500" b="0" i="0" u="none" strike="noStrike" kern="1200" baseline="0">
                      <a:solidFill>
                        <a:srgbClr val="FF0000"/>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90AB-AF46-A129-7737E619B11B}"/>
                </c:ext>
              </c:extLst>
            </c:dLbl>
            <c:numFmt formatCode="#,##0" sourceLinked="0"/>
            <c:spPr>
              <a:noFill/>
              <a:ln>
                <a:noFill/>
              </a:ln>
              <a:effectLst/>
            </c:spPr>
            <c:txPr>
              <a:bodyPr rot="5400000" spcFirstLastPara="1" vertOverflow="ellipsis" vert="horz" wrap="square" anchor="ctr" anchorCtr="1"/>
              <a:lstStyle/>
              <a:p>
                <a:pPr>
                  <a:defRPr sz="15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Data!$B$1:$F$1</c:f>
              <c:numCache>
                <c:formatCode>General</c:formatCode>
                <c:ptCount val="5"/>
                <c:pt idx="0">
                  <c:v>2020</c:v>
                </c:pt>
                <c:pt idx="1">
                  <c:v>2021</c:v>
                </c:pt>
                <c:pt idx="2">
                  <c:v>2022</c:v>
                </c:pt>
                <c:pt idx="3">
                  <c:v>2023</c:v>
                </c:pt>
                <c:pt idx="4">
                  <c:v>2024</c:v>
                </c:pt>
              </c:numCache>
            </c:numRef>
          </c:cat>
          <c:val>
            <c:numRef>
              <c:f>Data!$B$5:$F$5</c:f>
              <c:numCache>
                <c:formatCode>General</c:formatCode>
                <c:ptCount val="5"/>
                <c:pt idx="0">
                  <c:v>2062</c:v>
                </c:pt>
                <c:pt idx="1">
                  <c:v>4792</c:v>
                </c:pt>
                <c:pt idx="2">
                  <c:v>954</c:v>
                </c:pt>
                <c:pt idx="3">
                  <c:v>635</c:v>
                </c:pt>
                <c:pt idx="4">
                  <c:v>942</c:v>
                </c:pt>
              </c:numCache>
            </c:numRef>
          </c:val>
          <c:extLst>
            <c:ext xmlns:c16="http://schemas.microsoft.com/office/drawing/2014/chart" uri="{C3380CC4-5D6E-409C-BE32-E72D297353CC}">
              <c16:uniqueId val="{00000003-90AB-AF46-A129-7737E619B11B}"/>
            </c:ext>
          </c:extLst>
        </c:ser>
        <c:ser>
          <c:idx val="4"/>
          <c:order val="4"/>
          <c:tx>
            <c:strRef>
              <c:f>Data!$A$6</c:f>
              <c:strCache>
                <c:ptCount val="1"/>
                <c:pt idx="0">
                  <c:v>Employment &amp; Income</c:v>
                </c:pt>
              </c:strCache>
            </c:strRef>
          </c:tx>
          <c:spPr>
            <a:solidFill>
              <a:schemeClr val="accent5"/>
            </a:solidFill>
            <a:ln>
              <a:noFill/>
            </a:ln>
            <a:effectLst/>
          </c:spPr>
          <c:invertIfNegative val="0"/>
          <c:dLbls>
            <c:numFmt formatCode="#,##0" sourceLinked="0"/>
            <c:spPr>
              <a:noFill/>
              <a:ln>
                <a:noFill/>
              </a:ln>
              <a:effectLst/>
            </c:spPr>
            <c:txPr>
              <a:bodyPr rot="5400000" spcFirstLastPara="1" vertOverflow="ellipsis" vert="horz" wrap="square" anchor="ctr" anchorCtr="1"/>
              <a:lstStyle/>
              <a:p>
                <a:pPr>
                  <a:defRPr sz="15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Data!$B$1:$F$1</c:f>
              <c:numCache>
                <c:formatCode>General</c:formatCode>
                <c:ptCount val="5"/>
                <c:pt idx="0">
                  <c:v>2020</c:v>
                </c:pt>
                <c:pt idx="1">
                  <c:v>2021</c:v>
                </c:pt>
                <c:pt idx="2">
                  <c:v>2022</c:v>
                </c:pt>
                <c:pt idx="3">
                  <c:v>2023</c:v>
                </c:pt>
                <c:pt idx="4">
                  <c:v>2024</c:v>
                </c:pt>
              </c:numCache>
            </c:numRef>
          </c:cat>
          <c:val>
            <c:numRef>
              <c:f>Data!$B$6:$F$6</c:f>
              <c:numCache>
                <c:formatCode>General</c:formatCode>
                <c:ptCount val="5"/>
                <c:pt idx="0">
                  <c:v>1621</c:v>
                </c:pt>
                <c:pt idx="1">
                  <c:v>2281</c:v>
                </c:pt>
                <c:pt idx="2">
                  <c:v>594</c:v>
                </c:pt>
                <c:pt idx="3">
                  <c:v>395</c:v>
                </c:pt>
                <c:pt idx="4">
                  <c:v>562</c:v>
                </c:pt>
              </c:numCache>
            </c:numRef>
          </c:val>
          <c:extLst>
            <c:ext xmlns:c16="http://schemas.microsoft.com/office/drawing/2014/chart" uri="{C3380CC4-5D6E-409C-BE32-E72D297353CC}">
              <c16:uniqueId val="{00000004-90AB-AF46-A129-7737E619B11B}"/>
            </c:ext>
          </c:extLst>
        </c:ser>
        <c:ser>
          <c:idx val="5"/>
          <c:order val="5"/>
          <c:tx>
            <c:strRef>
              <c:f>Data!$A$7</c:f>
              <c:strCache>
                <c:ptCount val="1"/>
                <c:pt idx="0">
                  <c:v>Government &amp; Legal</c:v>
                </c:pt>
              </c:strCache>
            </c:strRef>
          </c:tx>
          <c:spPr>
            <a:solidFill>
              <a:schemeClr val="accent6"/>
            </a:solidFill>
            <a:ln>
              <a:noFill/>
            </a:ln>
            <a:effectLst/>
          </c:spPr>
          <c:invertIfNegative val="0"/>
          <c:dLbls>
            <c:numFmt formatCode="#,##0" sourceLinked="0"/>
            <c:spPr>
              <a:noFill/>
              <a:ln>
                <a:noFill/>
              </a:ln>
              <a:effectLst/>
            </c:spPr>
            <c:txPr>
              <a:bodyPr rot="5400000" spcFirstLastPara="1" vertOverflow="ellipsis" vert="horz" wrap="square" anchor="ctr" anchorCtr="1"/>
              <a:lstStyle/>
              <a:p>
                <a:pPr>
                  <a:defRPr sz="15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Data!$B$1:$F$1</c:f>
              <c:numCache>
                <c:formatCode>General</c:formatCode>
                <c:ptCount val="5"/>
                <c:pt idx="0">
                  <c:v>2020</c:v>
                </c:pt>
                <c:pt idx="1">
                  <c:v>2021</c:v>
                </c:pt>
                <c:pt idx="2">
                  <c:v>2022</c:v>
                </c:pt>
                <c:pt idx="3">
                  <c:v>2023</c:v>
                </c:pt>
                <c:pt idx="4">
                  <c:v>2024</c:v>
                </c:pt>
              </c:numCache>
            </c:numRef>
          </c:cat>
          <c:val>
            <c:numRef>
              <c:f>Data!$B$7:$F$7</c:f>
              <c:numCache>
                <c:formatCode>General</c:formatCode>
                <c:ptCount val="5"/>
                <c:pt idx="0">
                  <c:v>945</c:v>
                </c:pt>
                <c:pt idx="1">
                  <c:v>562</c:v>
                </c:pt>
                <c:pt idx="2">
                  <c:v>641</c:v>
                </c:pt>
                <c:pt idx="3">
                  <c:v>1606</c:v>
                </c:pt>
                <c:pt idx="4">
                  <c:v>481</c:v>
                </c:pt>
              </c:numCache>
            </c:numRef>
          </c:val>
          <c:extLst>
            <c:ext xmlns:c16="http://schemas.microsoft.com/office/drawing/2014/chart" uri="{C3380CC4-5D6E-409C-BE32-E72D297353CC}">
              <c16:uniqueId val="{00000005-90AB-AF46-A129-7737E619B11B}"/>
            </c:ext>
          </c:extLst>
        </c:ser>
        <c:dLbls>
          <c:showLegendKey val="0"/>
          <c:showVal val="0"/>
          <c:showCatName val="0"/>
          <c:showSerName val="0"/>
          <c:showPercent val="0"/>
          <c:showBubbleSize val="0"/>
        </c:dLbls>
        <c:gapWidth val="219"/>
        <c:overlap val="-27"/>
        <c:axId val="888193216"/>
        <c:axId val="888298848"/>
      </c:barChart>
      <c:catAx>
        <c:axId val="88819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888298848"/>
        <c:crosses val="autoZero"/>
        <c:auto val="1"/>
        <c:lblAlgn val="ctr"/>
        <c:lblOffset val="100"/>
        <c:noMultiLvlLbl val="0"/>
      </c:catAx>
      <c:valAx>
        <c:axId val="8882988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888193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500">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Data!$A$16</c:f>
              <c:strCache>
                <c:ptCount val="1"/>
                <c:pt idx="0">
                  <c:v>Housing &amp; Shelter</c:v>
                </c:pt>
              </c:strCache>
            </c:strRef>
          </c:tx>
          <c:spPr>
            <a:solidFill>
              <a:schemeClr val="accent1"/>
            </a:solidFill>
            <a:ln>
              <a:noFill/>
            </a:ln>
            <a:effectLst/>
          </c:spPr>
          <c:invertIfNegative val="0"/>
          <c:dLbls>
            <c:numFmt formatCode="#,##0" sourceLinked="0"/>
            <c:spPr>
              <a:noFill/>
              <a:ln>
                <a:noFill/>
              </a:ln>
              <a:effectLst/>
            </c:spPr>
            <c:txPr>
              <a:bodyPr rot="5400000" spcFirstLastPara="1" vertOverflow="ellipsis" wrap="square" anchor="ctr" anchorCtr="1"/>
              <a:lstStyle/>
              <a:p>
                <a:pPr>
                  <a:defRPr sz="15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Data!$B$15:$F$15</c:f>
              <c:numCache>
                <c:formatCode>General</c:formatCode>
                <c:ptCount val="5"/>
                <c:pt idx="0">
                  <c:v>2020</c:v>
                </c:pt>
                <c:pt idx="1">
                  <c:v>2021</c:v>
                </c:pt>
                <c:pt idx="2">
                  <c:v>2022</c:v>
                </c:pt>
                <c:pt idx="3">
                  <c:v>2023</c:v>
                </c:pt>
                <c:pt idx="4">
                  <c:v>2024</c:v>
                </c:pt>
              </c:numCache>
            </c:numRef>
          </c:cat>
          <c:val>
            <c:numRef>
              <c:f>Data!$B$16:$F$16</c:f>
              <c:numCache>
                <c:formatCode>General</c:formatCode>
                <c:ptCount val="5"/>
                <c:pt idx="0">
                  <c:v>2271</c:v>
                </c:pt>
                <c:pt idx="1">
                  <c:v>2188</c:v>
                </c:pt>
                <c:pt idx="2">
                  <c:v>2293</c:v>
                </c:pt>
                <c:pt idx="3">
                  <c:v>2958</c:v>
                </c:pt>
                <c:pt idx="4">
                  <c:v>2507</c:v>
                </c:pt>
              </c:numCache>
            </c:numRef>
          </c:val>
          <c:extLst>
            <c:ext xmlns:c16="http://schemas.microsoft.com/office/drawing/2014/chart" uri="{C3380CC4-5D6E-409C-BE32-E72D297353CC}">
              <c16:uniqueId val="{00000000-41F1-874D-BF96-95392E1A8A47}"/>
            </c:ext>
          </c:extLst>
        </c:ser>
        <c:ser>
          <c:idx val="1"/>
          <c:order val="1"/>
          <c:tx>
            <c:strRef>
              <c:f>Data!$A$17</c:f>
              <c:strCache>
                <c:ptCount val="1"/>
                <c:pt idx="0">
                  <c:v>Utilities</c:v>
                </c:pt>
              </c:strCache>
            </c:strRef>
          </c:tx>
          <c:spPr>
            <a:solidFill>
              <a:schemeClr val="accent2"/>
            </a:solidFill>
            <a:ln>
              <a:noFill/>
            </a:ln>
            <a:effectLst/>
          </c:spPr>
          <c:invertIfNegative val="0"/>
          <c:dLbls>
            <c:numFmt formatCode="#,##0" sourceLinked="0"/>
            <c:spPr>
              <a:noFill/>
              <a:ln>
                <a:noFill/>
              </a:ln>
              <a:effectLst/>
            </c:spPr>
            <c:txPr>
              <a:bodyPr rot="5400000" spcFirstLastPara="1" vertOverflow="ellipsis" wrap="square" anchor="ctr" anchorCtr="1"/>
              <a:lstStyle/>
              <a:p>
                <a:pPr>
                  <a:defRPr sz="15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Data!$B$15:$F$15</c:f>
              <c:numCache>
                <c:formatCode>General</c:formatCode>
                <c:ptCount val="5"/>
                <c:pt idx="0">
                  <c:v>2020</c:v>
                </c:pt>
                <c:pt idx="1">
                  <c:v>2021</c:v>
                </c:pt>
                <c:pt idx="2">
                  <c:v>2022</c:v>
                </c:pt>
                <c:pt idx="3">
                  <c:v>2023</c:v>
                </c:pt>
                <c:pt idx="4">
                  <c:v>2024</c:v>
                </c:pt>
              </c:numCache>
            </c:numRef>
          </c:cat>
          <c:val>
            <c:numRef>
              <c:f>Data!$B$17:$F$17</c:f>
              <c:numCache>
                <c:formatCode>General</c:formatCode>
                <c:ptCount val="5"/>
                <c:pt idx="0">
                  <c:v>1479</c:v>
                </c:pt>
                <c:pt idx="1">
                  <c:v>2363</c:v>
                </c:pt>
                <c:pt idx="2">
                  <c:v>2194</c:v>
                </c:pt>
                <c:pt idx="3">
                  <c:v>2590</c:v>
                </c:pt>
                <c:pt idx="4">
                  <c:v>1655</c:v>
                </c:pt>
              </c:numCache>
            </c:numRef>
          </c:val>
          <c:extLst>
            <c:ext xmlns:c16="http://schemas.microsoft.com/office/drawing/2014/chart" uri="{C3380CC4-5D6E-409C-BE32-E72D297353CC}">
              <c16:uniqueId val="{00000001-41F1-874D-BF96-95392E1A8A47}"/>
            </c:ext>
          </c:extLst>
        </c:ser>
        <c:ser>
          <c:idx val="2"/>
          <c:order val="2"/>
          <c:tx>
            <c:strRef>
              <c:f>Data!$A$18</c:f>
              <c:strCache>
                <c:ptCount val="1"/>
                <c:pt idx="0">
                  <c:v>Food</c:v>
                </c:pt>
              </c:strCache>
            </c:strRef>
          </c:tx>
          <c:spPr>
            <a:solidFill>
              <a:schemeClr val="accent3"/>
            </a:solidFill>
            <a:ln>
              <a:noFill/>
            </a:ln>
            <a:effectLst/>
          </c:spPr>
          <c:invertIfNegative val="0"/>
          <c:dLbls>
            <c:spPr>
              <a:noFill/>
              <a:ln>
                <a:noFill/>
              </a:ln>
              <a:effectLst/>
            </c:spPr>
            <c:txPr>
              <a:bodyPr rot="5400000" spcFirstLastPara="1" vertOverflow="ellipsis" wrap="square" anchor="ctr" anchorCtr="1"/>
              <a:lstStyle/>
              <a:p>
                <a:pPr>
                  <a:defRPr sz="15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Data!$B$15:$F$15</c:f>
              <c:numCache>
                <c:formatCode>General</c:formatCode>
                <c:ptCount val="5"/>
                <c:pt idx="0">
                  <c:v>2020</c:v>
                </c:pt>
                <c:pt idx="1">
                  <c:v>2021</c:v>
                </c:pt>
                <c:pt idx="2">
                  <c:v>2022</c:v>
                </c:pt>
                <c:pt idx="3">
                  <c:v>2023</c:v>
                </c:pt>
                <c:pt idx="4">
                  <c:v>2024</c:v>
                </c:pt>
              </c:numCache>
            </c:numRef>
          </c:cat>
          <c:val>
            <c:numRef>
              <c:f>Data!$B$18:$F$18</c:f>
              <c:numCache>
                <c:formatCode>General</c:formatCode>
                <c:ptCount val="5"/>
                <c:pt idx="0">
                  <c:v>698</c:v>
                </c:pt>
                <c:pt idx="1">
                  <c:v>412</c:v>
                </c:pt>
                <c:pt idx="2">
                  <c:v>403</c:v>
                </c:pt>
                <c:pt idx="3">
                  <c:v>455</c:v>
                </c:pt>
                <c:pt idx="4">
                  <c:v>361</c:v>
                </c:pt>
              </c:numCache>
            </c:numRef>
          </c:val>
          <c:extLst>
            <c:ext xmlns:c16="http://schemas.microsoft.com/office/drawing/2014/chart" uri="{C3380CC4-5D6E-409C-BE32-E72D297353CC}">
              <c16:uniqueId val="{00000002-41F1-874D-BF96-95392E1A8A47}"/>
            </c:ext>
          </c:extLst>
        </c:ser>
        <c:ser>
          <c:idx val="3"/>
          <c:order val="3"/>
          <c:tx>
            <c:strRef>
              <c:f>Data!$A$19</c:f>
              <c:strCache>
                <c:ptCount val="1"/>
                <c:pt idx="0">
                  <c:v>Healthcare &amp; COVID-19</c:v>
                </c:pt>
              </c:strCache>
            </c:strRef>
          </c:tx>
          <c:spPr>
            <a:solidFill>
              <a:schemeClr val="accent4"/>
            </a:solidFill>
            <a:ln>
              <a:noFill/>
            </a:ln>
            <a:effectLst/>
          </c:spPr>
          <c:invertIfNegative val="0"/>
          <c:dLbls>
            <c:dLbl>
              <c:idx val="1"/>
              <c:spPr>
                <a:noFill/>
                <a:ln>
                  <a:noFill/>
                </a:ln>
                <a:effectLst/>
              </c:spPr>
              <c:txPr>
                <a:bodyPr rot="5400000" spcFirstLastPara="1" vertOverflow="ellipsis" wrap="square" anchor="ctr" anchorCtr="1"/>
                <a:lstStyle/>
                <a:p>
                  <a:pPr>
                    <a:defRPr sz="1500" b="0" i="0" u="none" strike="noStrike" kern="1200" baseline="0">
                      <a:solidFill>
                        <a:srgbClr val="FF0000"/>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41F1-874D-BF96-95392E1A8A47}"/>
                </c:ext>
              </c:extLst>
            </c:dLbl>
            <c:spPr>
              <a:noFill/>
              <a:ln>
                <a:noFill/>
              </a:ln>
              <a:effectLst/>
            </c:spPr>
            <c:txPr>
              <a:bodyPr rot="5400000" spcFirstLastPara="1" vertOverflow="ellipsis" wrap="square" anchor="ctr" anchorCtr="1"/>
              <a:lstStyle/>
              <a:p>
                <a:pPr>
                  <a:defRPr sz="15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Data!$B$15:$F$15</c:f>
              <c:numCache>
                <c:formatCode>General</c:formatCode>
                <c:ptCount val="5"/>
                <c:pt idx="0">
                  <c:v>2020</c:v>
                </c:pt>
                <c:pt idx="1">
                  <c:v>2021</c:v>
                </c:pt>
                <c:pt idx="2">
                  <c:v>2022</c:v>
                </c:pt>
                <c:pt idx="3">
                  <c:v>2023</c:v>
                </c:pt>
                <c:pt idx="4">
                  <c:v>2024</c:v>
                </c:pt>
              </c:numCache>
            </c:numRef>
          </c:cat>
          <c:val>
            <c:numRef>
              <c:f>Data!$B$19:$F$19</c:f>
              <c:numCache>
                <c:formatCode>General</c:formatCode>
                <c:ptCount val="5"/>
                <c:pt idx="0">
                  <c:v>473</c:v>
                </c:pt>
                <c:pt idx="1">
                  <c:v>956</c:v>
                </c:pt>
                <c:pt idx="2">
                  <c:v>339</c:v>
                </c:pt>
                <c:pt idx="3">
                  <c:v>243</c:v>
                </c:pt>
                <c:pt idx="4">
                  <c:v>297</c:v>
                </c:pt>
              </c:numCache>
            </c:numRef>
          </c:val>
          <c:extLst>
            <c:ext xmlns:c16="http://schemas.microsoft.com/office/drawing/2014/chart" uri="{C3380CC4-5D6E-409C-BE32-E72D297353CC}">
              <c16:uniqueId val="{00000003-41F1-874D-BF96-95392E1A8A47}"/>
            </c:ext>
          </c:extLst>
        </c:ser>
        <c:ser>
          <c:idx val="4"/>
          <c:order val="4"/>
          <c:tx>
            <c:strRef>
              <c:f>Data!$A$20</c:f>
              <c:strCache>
                <c:ptCount val="1"/>
                <c:pt idx="0">
                  <c:v>Employment &amp; Income</c:v>
                </c:pt>
              </c:strCache>
            </c:strRef>
          </c:tx>
          <c:spPr>
            <a:solidFill>
              <a:schemeClr val="accent5"/>
            </a:solidFill>
            <a:ln>
              <a:noFill/>
            </a:ln>
            <a:effectLst/>
          </c:spPr>
          <c:invertIfNegative val="0"/>
          <c:dLbls>
            <c:spPr>
              <a:noFill/>
              <a:ln>
                <a:noFill/>
              </a:ln>
              <a:effectLst/>
            </c:spPr>
            <c:txPr>
              <a:bodyPr rot="5400000" spcFirstLastPara="1" vertOverflow="ellipsis" wrap="square" anchor="ctr" anchorCtr="1"/>
              <a:lstStyle/>
              <a:p>
                <a:pPr>
                  <a:defRPr sz="15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Data!$B$15:$F$15</c:f>
              <c:numCache>
                <c:formatCode>General</c:formatCode>
                <c:ptCount val="5"/>
                <c:pt idx="0">
                  <c:v>2020</c:v>
                </c:pt>
                <c:pt idx="1">
                  <c:v>2021</c:v>
                </c:pt>
                <c:pt idx="2">
                  <c:v>2022</c:v>
                </c:pt>
                <c:pt idx="3">
                  <c:v>2023</c:v>
                </c:pt>
                <c:pt idx="4">
                  <c:v>2024</c:v>
                </c:pt>
              </c:numCache>
            </c:numRef>
          </c:cat>
          <c:val>
            <c:numRef>
              <c:f>Data!$B$20:$F$20</c:f>
              <c:numCache>
                <c:formatCode>General</c:formatCode>
                <c:ptCount val="5"/>
                <c:pt idx="0">
                  <c:v>463</c:v>
                </c:pt>
                <c:pt idx="1">
                  <c:v>730</c:v>
                </c:pt>
                <c:pt idx="2">
                  <c:v>195</c:v>
                </c:pt>
                <c:pt idx="3">
                  <c:v>154</c:v>
                </c:pt>
                <c:pt idx="4">
                  <c:v>241</c:v>
                </c:pt>
              </c:numCache>
            </c:numRef>
          </c:val>
          <c:extLst>
            <c:ext xmlns:c16="http://schemas.microsoft.com/office/drawing/2014/chart" uri="{C3380CC4-5D6E-409C-BE32-E72D297353CC}">
              <c16:uniqueId val="{00000004-41F1-874D-BF96-95392E1A8A47}"/>
            </c:ext>
          </c:extLst>
        </c:ser>
        <c:ser>
          <c:idx val="5"/>
          <c:order val="5"/>
          <c:tx>
            <c:strRef>
              <c:f>Data!$A$21</c:f>
              <c:strCache>
                <c:ptCount val="1"/>
                <c:pt idx="0">
                  <c:v>Government &amp; Legal</c:v>
                </c:pt>
              </c:strCache>
            </c:strRef>
          </c:tx>
          <c:spPr>
            <a:solidFill>
              <a:schemeClr val="accent6"/>
            </a:solidFill>
            <a:ln>
              <a:noFill/>
            </a:ln>
            <a:effectLst/>
          </c:spPr>
          <c:invertIfNegative val="0"/>
          <c:dLbls>
            <c:spPr>
              <a:noFill/>
              <a:ln>
                <a:noFill/>
              </a:ln>
              <a:effectLst/>
            </c:spPr>
            <c:txPr>
              <a:bodyPr rot="5400000" spcFirstLastPara="1" vertOverflow="ellipsis" wrap="square" anchor="ctr" anchorCtr="1"/>
              <a:lstStyle/>
              <a:p>
                <a:pPr>
                  <a:defRPr sz="15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Data!$B$15:$F$15</c:f>
              <c:numCache>
                <c:formatCode>General</c:formatCode>
                <c:ptCount val="5"/>
                <c:pt idx="0">
                  <c:v>2020</c:v>
                </c:pt>
                <c:pt idx="1">
                  <c:v>2021</c:v>
                </c:pt>
                <c:pt idx="2">
                  <c:v>2022</c:v>
                </c:pt>
                <c:pt idx="3">
                  <c:v>2023</c:v>
                </c:pt>
                <c:pt idx="4">
                  <c:v>2024</c:v>
                </c:pt>
              </c:numCache>
            </c:numRef>
          </c:cat>
          <c:val>
            <c:numRef>
              <c:f>Data!$B$21:$F$21</c:f>
              <c:numCache>
                <c:formatCode>General</c:formatCode>
                <c:ptCount val="5"/>
                <c:pt idx="0">
                  <c:v>302</c:v>
                </c:pt>
                <c:pt idx="1">
                  <c:v>208</c:v>
                </c:pt>
                <c:pt idx="2">
                  <c:v>241</c:v>
                </c:pt>
                <c:pt idx="3">
                  <c:v>609</c:v>
                </c:pt>
                <c:pt idx="4">
                  <c:v>194</c:v>
                </c:pt>
              </c:numCache>
            </c:numRef>
          </c:val>
          <c:extLst>
            <c:ext xmlns:c16="http://schemas.microsoft.com/office/drawing/2014/chart" uri="{C3380CC4-5D6E-409C-BE32-E72D297353CC}">
              <c16:uniqueId val="{00000005-41F1-874D-BF96-95392E1A8A47}"/>
            </c:ext>
          </c:extLst>
        </c:ser>
        <c:dLbls>
          <c:showLegendKey val="0"/>
          <c:showVal val="0"/>
          <c:showCatName val="0"/>
          <c:showSerName val="0"/>
          <c:showPercent val="0"/>
          <c:showBubbleSize val="0"/>
        </c:dLbls>
        <c:gapWidth val="219"/>
        <c:overlap val="-27"/>
        <c:axId val="888193216"/>
        <c:axId val="888298848"/>
      </c:barChart>
      <c:catAx>
        <c:axId val="88819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888298848"/>
        <c:crosses val="autoZero"/>
        <c:auto val="1"/>
        <c:lblAlgn val="ctr"/>
        <c:lblOffset val="100"/>
        <c:noMultiLvlLbl val="0"/>
      </c:catAx>
      <c:valAx>
        <c:axId val="8882988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888193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500">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Data!$A$30</c:f>
              <c:strCache>
                <c:ptCount val="1"/>
                <c:pt idx="0">
                  <c:v>Housing &amp; Shelter</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Data!$B$29:$F$29</c:f>
              <c:numCache>
                <c:formatCode>General</c:formatCode>
                <c:ptCount val="5"/>
                <c:pt idx="0">
                  <c:v>2020</c:v>
                </c:pt>
                <c:pt idx="1">
                  <c:v>2021</c:v>
                </c:pt>
                <c:pt idx="2">
                  <c:v>2022</c:v>
                </c:pt>
                <c:pt idx="3">
                  <c:v>2023</c:v>
                </c:pt>
                <c:pt idx="4">
                  <c:v>2024</c:v>
                </c:pt>
              </c:numCache>
            </c:numRef>
          </c:cat>
          <c:val>
            <c:numRef>
              <c:f>Data!$B$30:$F$30</c:f>
              <c:numCache>
                <c:formatCode>General</c:formatCode>
                <c:ptCount val="5"/>
                <c:pt idx="0">
                  <c:v>308</c:v>
                </c:pt>
                <c:pt idx="1">
                  <c:v>244</c:v>
                </c:pt>
                <c:pt idx="2">
                  <c:v>285</c:v>
                </c:pt>
                <c:pt idx="3">
                  <c:v>271</c:v>
                </c:pt>
                <c:pt idx="4">
                  <c:v>265</c:v>
                </c:pt>
              </c:numCache>
            </c:numRef>
          </c:val>
          <c:extLst>
            <c:ext xmlns:c16="http://schemas.microsoft.com/office/drawing/2014/chart" uri="{C3380CC4-5D6E-409C-BE32-E72D297353CC}">
              <c16:uniqueId val="{00000000-9FA1-3742-A49D-1D01FF103781}"/>
            </c:ext>
          </c:extLst>
        </c:ser>
        <c:ser>
          <c:idx val="1"/>
          <c:order val="1"/>
          <c:tx>
            <c:strRef>
              <c:f>Data!$A$31</c:f>
              <c:strCache>
                <c:ptCount val="1"/>
                <c:pt idx="0">
                  <c:v>Utilities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Data!$B$29:$F$29</c:f>
              <c:numCache>
                <c:formatCode>General</c:formatCode>
                <c:ptCount val="5"/>
                <c:pt idx="0">
                  <c:v>2020</c:v>
                </c:pt>
                <c:pt idx="1">
                  <c:v>2021</c:v>
                </c:pt>
                <c:pt idx="2">
                  <c:v>2022</c:v>
                </c:pt>
                <c:pt idx="3">
                  <c:v>2023</c:v>
                </c:pt>
                <c:pt idx="4">
                  <c:v>2024</c:v>
                </c:pt>
              </c:numCache>
            </c:numRef>
          </c:cat>
          <c:val>
            <c:numRef>
              <c:f>Data!$B$31:$F$31</c:f>
              <c:numCache>
                <c:formatCode>General</c:formatCode>
                <c:ptCount val="5"/>
                <c:pt idx="0">
                  <c:v>183</c:v>
                </c:pt>
                <c:pt idx="1">
                  <c:v>201</c:v>
                </c:pt>
                <c:pt idx="2">
                  <c:v>224</c:v>
                </c:pt>
                <c:pt idx="3">
                  <c:v>132</c:v>
                </c:pt>
                <c:pt idx="4">
                  <c:v>141</c:v>
                </c:pt>
              </c:numCache>
            </c:numRef>
          </c:val>
          <c:extLst>
            <c:ext xmlns:c16="http://schemas.microsoft.com/office/drawing/2014/chart" uri="{C3380CC4-5D6E-409C-BE32-E72D297353CC}">
              <c16:uniqueId val="{00000001-9FA1-3742-A49D-1D01FF103781}"/>
            </c:ext>
          </c:extLst>
        </c:ser>
        <c:ser>
          <c:idx val="2"/>
          <c:order val="2"/>
          <c:tx>
            <c:strRef>
              <c:f>Data!$A$32</c:f>
              <c:strCache>
                <c:ptCount val="1"/>
                <c:pt idx="0">
                  <c:v>Food</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Data!$B$29:$F$29</c:f>
              <c:numCache>
                <c:formatCode>General</c:formatCode>
                <c:ptCount val="5"/>
                <c:pt idx="0">
                  <c:v>2020</c:v>
                </c:pt>
                <c:pt idx="1">
                  <c:v>2021</c:v>
                </c:pt>
                <c:pt idx="2">
                  <c:v>2022</c:v>
                </c:pt>
                <c:pt idx="3">
                  <c:v>2023</c:v>
                </c:pt>
                <c:pt idx="4">
                  <c:v>2024</c:v>
                </c:pt>
              </c:numCache>
            </c:numRef>
          </c:cat>
          <c:val>
            <c:numRef>
              <c:f>Data!$B$32:$F$32</c:f>
              <c:numCache>
                <c:formatCode>General</c:formatCode>
                <c:ptCount val="5"/>
                <c:pt idx="0">
                  <c:v>146</c:v>
                </c:pt>
                <c:pt idx="1">
                  <c:v>90</c:v>
                </c:pt>
                <c:pt idx="2">
                  <c:v>99</c:v>
                </c:pt>
                <c:pt idx="3">
                  <c:v>70</c:v>
                </c:pt>
                <c:pt idx="4">
                  <c:v>64</c:v>
                </c:pt>
              </c:numCache>
            </c:numRef>
          </c:val>
          <c:extLst>
            <c:ext xmlns:c16="http://schemas.microsoft.com/office/drawing/2014/chart" uri="{C3380CC4-5D6E-409C-BE32-E72D297353CC}">
              <c16:uniqueId val="{00000002-9FA1-3742-A49D-1D01FF103781}"/>
            </c:ext>
          </c:extLst>
        </c:ser>
        <c:ser>
          <c:idx val="3"/>
          <c:order val="3"/>
          <c:tx>
            <c:strRef>
              <c:f>Data!$A$33</c:f>
              <c:strCache>
                <c:ptCount val="1"/>
                <c:pt idx="0">
                  <c:v>Healthcare &amp; COVID-19</c:v>
                </c:pt>
              </c:strCache>
            </c:strRef>
          </c:tx>
          <c:spPr>
            <a:solidFill>
              <a:schemeClr val="accent4"/>
            </a:solidFill>
            <a:ln>
              <a:noFill/>
            </a:ln>
            <a:effectLst/>
          </c:spPr>
          <c:invertIfNegative val="0"/>
          <c:dLbls>
            <c:dLbl>
              <c:idx val="1"/>
              <c:spPr>
                <a:noFill/>
                <a:ln>
                  <a:noFill/>
                </a:ln>
                <a:effectLst/>
              </c:spPr>
              <c:txPr>
                <a:bodyPr rot="0" spcFirstLastPara="1" vertOverflow="ellipsis" vert="horz" wrap="square" anchor="ctr" anchorCtr="1"/>
                <a:lstStyle/>
                <a:p>
                  <a:pPr>
                    <a:defRPr sz="1500" b="0" i="0" u="none" strike="noStrike" kern="1200" baseline="0">
                      <a:solidFill>
                        <a:srgbClr val="FF0000"/>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9FA1-3742-A49D-1D01FF103781}"/>
                </c:ext>
              </c:extLst>
            </c:dLbl>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Data!$B$29:$F$29</c:f>
              <c:numCache>
                <c:formatCode>General</c:formatCode>
                <c:ptCount val="5"/>
                <c:pt idx="0">
                  <c:v>2020</c:v>
                </c:pt>
                <c:pt idx="1">
                  <c:v>2021</c:v>
                </c:pt>
                <c:pt idx="2">
                  <c:v>2022</c:v>
                </c:pt>
                <c:pt idx="3">
                  <c:v>2023</c:v>
                </c:pt>
                <c:pt idx="4">
                  <c:v>2024</c:v>
                </c:pt>
              </c:numCache>
            </c:numRef>
          </c:cat>
          <c:val>
            <c:numRef>
              <c:f>Data!$B$33:$F$33</c:f>
              <c:numCache>
                <c:formatCode>General</c:formatCode>
                <c:ptCount val="5"/>
                <c:pt idx="0">
                  <c:v>133</c:v>
                </c:pt>
                <c:pt idx="1">
                  <c:v>357</c:v>
                </c:pt>
                <c:pt idx="2">
                  <c:v>51</c:v>
                </c:pt>
                <c:pt idx="3">
                  <c:v>33</c:v>
                </c:pt>
                <c:pt idx="4">
                  <c:v>67</c:v>
                </c:pt>
              </c:numCache>
            </c:numRef>
          </c:val>
          <c:extLst>
            <c:ext xmlns:c16="http://schemas.microsoft.com/office/drawing/2014/chart" uri="{C3380CC4-5D6E-409C-BE32-E72D297353CC}">
              <c16:uniqueId val="{00000003-9FA1-3742-A49D-1D01FF103781}"/>
            </c:ext>
          </c:extLst>
        </c:ser>
        <c:ser>
          <c:idx val="4"/>
          <c:order val="4"/>
          <c:tx>
            <c:strRef>
              <c:f>Data!$A$34</c:f>
              <c:strCache>
                <c:ptCount val="1"/>
                <c:pt idx="0">
                  <c:v>Employment &amp; Income</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Data!$B$29:$F$29</c:f>
              <c:numCache>
                <c:formatCode>General</c:formatCode>
                <c:ptCount val="5"/>
                <c:pt idx="0">
                  <c:v>2020</c:v>
                </c:pt>
                <c:pt idx="1">
                  <c:v>2021</c:v>
                </c:pt>
                <c:pt idx="2">
                  <c:v>2022</c:v>
                </c:pt>
                <c:pt idx="3">
                  <c:v>2023</c:v>
                </c:pt>
                <c:pt idx="4">
                  <c:v>2024</c:v>
                </c:pt>
              </c:numCache>
            </c:numRef>
          </c:cat>
          <c:val>
            <c:numRef>
              <c:f>Data!$B$34:$F$34</c:f>
              <c:numCache>
                <c:formatCode>General</c:formatCode>
                <c:ptCount val="5"/>
                <c:pt idx="0">
                  <c:v>63</c:v>
                </c:pt>
                <c:pt idx="1">
                  <c:v>102</c:v>
                </c:pt>
                <c:pt idx="2">
                  <c:v>56</c:v>
                </c:pt>
                <c:pt idx="3">
                  <c:v>22</c:v>
                </c:pt>
                <c:pt idx="4">
                  <c:v>26</c:v>
                </c:pt>
              </c:numCache>
            </c:numRef>
          </c:val>
          <c:extLst>
            <c:ext xmlns:c16="http://schemas.microsoft.com/office/drawing/2014/chart" uri="{C3380CC4-5D6E-409C-BE32-E72D297353CC}">
              <c16:uniqueId val="{00000004-9FA1-3742-A49D-1D01FF103781}"/>
            </c:ext>
          </c:extLst>
        </c:ser>
        <c:ser>
          <c:idx val="5"/>
          <c:order val="5"/>
          <c:tx>
            <c:strRef>
              <c:f>Data!$A$35</c:f>
              <c:strCache>
                <c:ptCount val="1"/>
                <c:pt idx="0">
                  <c:v>Government &amp; Legal</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Data!$B$29:$F$29</c:f>
              <c:numCache>
                <c:formatCode>General</c:formatCode>
                <c:ptCount val="5"/>
                <c:pt idx="0">
                  <c:v>2020</c:v>
                </c:pt>
                <c:pt idx="1">
                  <c:v>2021</c:v>
                </c:pt>
                <c:pt idx="2">
                  <c:v>2022</c:v>
                </c:pt>
                <c:pt idx="3">
                  <c:v>2023</c:v>
                </c:pt>
                <c:pt idx="4">
                  <c:v>2024</c:v>
                </c:pt>
              </c:numCache>
            </c:numRef>
          </c:cat>
          <c:val>
            <c:numRef>
              <c:f>Data!$B$35:$F$35</c:f>
              <c:numCache>
                <c:formatCode>General</c:formatCode>
                <c:ptCount val="5"/>
                <c:pt idx="0">
                  <c:v>53</c:v>
                </c:pt>
                <c:pt idx="1">
                  <c:v>38</c:v>
                </c:pt>
                <c:pt idx="2">
                  <c:v>42</c:v>
                </c:pt>
                <c:pt idx="3">
                  <c:v>59</c:v>
                </c:pt>
                <c:pt idx="4">
                  <c:v>24</c:v>
                </c:pt>
              </c:numCache>
            </c:numRef>
          </c:val>
          <c:extLst>
            <c:ext xmlns:c16="http://schemas.microsoft.com/office/drawing/2014/chart" uri="{C3380CC4-5D6E-409C-BE32-E72D297353CC}">
              <c16:uniqueId val="{00000005-9FA1-3742-A49D-1D01FF103781}"/>
            </c:ext>
          </c:extLst>
        </c:ser>
        <c:dLbls>
          <c:showLegendKey val="0"/>
          <c:showVal val="0"/>
          <c:showCatName val="0"/>
          <c:showSerName val="0"/>
          <c:showPercent val="0"/>
          <c:showBubbleSize val="0"/>
        </c:dLbls>
        <c:gapWidth val="219"/>
        <c:overlap val="-27"/>
        <c:axId val="888193216"/>
        <c:axId val="888298848"/>
      </c:barChart>
      <c:catAx>
        <c:axId val="88819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888298848"/>
        <c:crosses val="autoZero"/>
        <c:auto val="1"/>
        <c:lblAlgn val="ctr"/>
        <c:lblOffset val="100"/>
        <c:noMultiLvlLbl val="0"/>
      </c:catAx>
      <c:valAx>
        <c:axId val="8882988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888193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500">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D24-874C-9C7D-6D2C50B6A3D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D24-874C-9C7D-6D2C50B6A3D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D24-874C-9C7D-6D2C50B6A3D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D24-874C-9C7D-6D2C50B6A3D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D24-874C-9C7D-6D2C50B6A3D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D24-874C-9C7D-6D2C50B6A3DE}"/>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CD24-874C-9C7D-6D2C50B6A3DE}"/>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CD24-874C-9C7D-6D2C50B6A3DE}"/>
              </c:ext>
            </c:extLst>
          </c:dPt>
          <c:dLbls>
            <c:dLbl>
              <c:idx val="0"/>
              <c:numFmt formatCode="0.0%" sourceLinked="0"/>
              <c:spPr>
                <a:noFill/>
                <a:ln>
                  <a:noFill/>
                </a:ln>
                <a:effectLst/>
              </c:spPr>
              <c:txPr>
                <a:bodyPr rot="0" spcFirstLastPara="1" vertOverflow="ellipsis" vert="horz" wrap="square" anchor="ctr" anchorCtr="1"/>
                <a:lstStyle/>
                <a:p>
                  <a:pPr algn="ctr">
                    <a:defRPr sz="1500" b="0" i="0" u="none" strike="noStrike" kern="1200" baseline="0">
                      <a:solidFill>
                        <a:srgbClr val="0432FF"/>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1"/>
              <c:showSerName val="0"/>
              <c:showPercent val="1"/>
              <c:showBubbleSize val="0"/>
              <c:extLst>
                <c:ext xmlns:c16="http://schemas.microsoft.com/office/drawing/2014/chart" uri="{C3380CC4-5D6E-409C-BE32-E72D297353CC}">
                  <c16:uniqueId val="{00000001-CD24-874C-9C7D-6D2C50B6A3DE}"/>
                </c:ext>
              </c:extLst>
            </c:dLbl>
            <c:dLbl>
              <c:idx val="1"/>
              <c:numFmt formatCode="0.0%" sourceLinked="0"/>
              <c:spPr>
                <a:noFill/>
                <a:ln>
                  <a:noFill/>
                </a:ln>
                <a:effectLst/>
              </c:spPr>
              <c:txPr>
                <a:bodyPr rot="0" spcFirstLastPara="1" vertOverflow="ellipsis" vert="horz" wrap="square" anchor="ctr" anchorCtr="1"/>
                <a:lstStyle/>
                <a:p>
                  <a:pPr algn="ctr">
                    <a:defRPr sz="1500" b="0" i="0" u="none" strike="noStrike" kern="1200" baseline="0">
                      <a:solidFill>
                        <a:srgbClr val="0432FF"/>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1"/>
              <c:showSerName val="0"/>
              <c:showPercent val="1"/>
              <c:showBubbleSize val="0"/>
              <c:extLst>
                <c:ext xmlns:c16="http://schemas.microsoft.com/office/drawing/2014/chart" uri="{C3380CC4-5D6E-409C-BE32-E72D297353CC}">
                  <c16:uniqueId val="{00000003-CD24-874C-9C7D-6D2C50B6A3DE}"/>
                </c:ext>
              </c:extLst>
            </c:dLbl>
            <c:dLbl>
              <c:idx val="3"/>
              <c:numFmt formatCode="0.0%" sourceLinked="0"/>
              <c:spPr>
                <a:noFill/>
                <a:ln>
                  <a:noFill/>
                </a:ln>
                <a:effectLst/>
              </c:spPr>
              <c:txPr>
                <a:bodyPr rot="0" spcFirstLastPara="1" vertOverflow="ellipsis" vert="horz" wrap="square" anchor="ctr" anchorCtr="1"/>
                <a:lstStyle/>
                <a:p>
                  <a:pPr algn="ctr">
                    <a:defRPr sz="1500" b="0" i="0" u="none" strike="noStrike" kern="1200" baseline="0">
                      <a:solidFill>
                        <a:srgbClr val="0432FF"/>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1"/>
              <c:showSerName val="0"/>
              <c:showPercent val="1"/>
              <c:showBubbleSize val="0"/>
              <c:extLst>
                <c:ext xmlns:c16="http://schemas.microsoft.com/office/drawing/2014/chart" uri="{C3380CC4-5D6E-409C-BE32-E72D297353CC}">
                  <c16:uniqueId val="{00000007-CD24-874C-9C7D-6D2C50B6A3DE}"/>
                </c:ext>
              </c:extLst>
            </c:dLbl>
            <c:dLbl>
              <c:idx val="6"/>
              <c:layout>
                <c:manualLayout>
                  <c:x val="0"/>
                  <c:y val="-6.8783068783068738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D-CD24-874C-9C7D-6D2C50B6A3DE}"/>
                </c:ext>
              </c:extLst>
            </c:dLbl>
            <c:numFmt formatCode="0.0%" sourceLinked="0"/>
            <c:spPr>
              <a:noFill/>
              <a:ln>
                <a:noFill/>
              </a:ln>
              <a:effectLst/>
            </c:spPr>
            <c:txPr>
              <a:bodyPr rot="0" spcFirstLastPara="1" vertOverflow="ellipsis" vert="horz" wrap="square" anchor="ctr" anchorCtr="1"/>
              <a:lstStyle/>
              <a:p>
                <a:pPr algn="ctr">
                  <a:defRPr sz="15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Housing_Utilities!$A$3:$A$10</c:f>
              <c:strCache>
                <c:ptCount val="8"/>
                <c:pt idx="0">
                  <c:v>Shelters</c:v>
                </c:pt>
                <c:pt idx="1">
                  <c:v>Low-Cost Housing</c:v>
                </c:pt>
                <c:pt idx="2">
                  <c:v>Home Repair/Maintenance</c:v>
                </c:pt>
                <c:pt idx="3">
                  <c:v>Rent Assistance</c:v>
                </c:pt>
                <c:pt idx="4">
                  <c:v>Mortgage Assistance</c:v>
                </c:pt>
                <c:pt idx="5">
                  <c:v>Landlord/Tenant Issues</c:v>
                </c:pt>
                <c:pt idx="6">
                  <c:v>Contacts</c:v>
                </c:pt>
                <c:pt idx="7">
                  <c:v>Other Housing &amp; Shelter</c:v>
                </c:pt>
              </c:strCache>
            </c:strRef>
          </c:cat>
          <c:val>
            <c:numRef>
              <c:f>Housing_Utilities!$F$3:$F$10</c:f>
              <c:numCache>
                <c:formatCode>General</c:formatCode>
                <c:ptCount val="8"/>
                <c:pt idx="0">
                  <c:v>512</c:v>
                </c:pt>
                <c:pt idx="1">
                  <c:v>759</c:v>
                </c:pt>
                <c:pt idx="2">
                  <c:v>247</c:v>
                </c:pt>
                <c:pt idx="3">
                  <c:v>1867</c:v>
                </c:pt>
                <c:pt idx="4">
                  <c:v>293</c:v>
                </c:pt>
                <c:pt idx="5">
                  <c:v>62</c:v>
                </c:pt>
                <c:pt idx="6">
                  <c:v>22</c:v>
                </c:pt>
                <c:pt idx="7">
                  <c:v>1292</c:v>
                </c:pt>
              </c:numCache>
            </c:numRef>
          </c:val>
          <c:extLst>
            <c:ext xmlns:c16="http://schemas.microsoft.com/office/drawing/2014/chart" uri="{C3380CC4-5D6E-409C-BE32-E72D297353CC}">
              <c16:uniqueId val="{00000010-CD24-874C-9C7D-6D2C50B6A3DE}"/>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500">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0F1-1946-B04C-2B7BC2EB40F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0F1-1946-B04C-2B7BC2EB40F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0F1-1946-B04C-2B7BC2EB40F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0F1-1946-B04C-2B7BC2EB40F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A0F1-1946-B04C-2B7BC2EB40F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A0F1-1946-B04C-2B7BC2EB40F3}"/>
              </c:ext>
            </c:extLst>
          </c:dPt>
          <c:dLbls>
            <c:dLbl>
              <c:idx val="1"/>
              <c:layout>
                <c:manualLayout>
                  <c:x val="5.9523809523809521E-2"/>
                  <c:y val="6.3492063492063489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0F1-1946-B04C-2B7BC2EB40F3}"/>
                </c:ext>
              </c:extLst>
            </c:dLbl>
            <c:dLbl>
              <c:idx val="2"/>
              <c:layout>
                <c:manualLayout>
                  <c:x val="6.0941043083900331E-2"/>
                  <c:y val="-1.0582010582010557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0F1-1946-B04C-2B7BC2EB40F3}"/>
                </c:ext>
              </c:extLst>
            </c:dLbl>
            <c:dLbl>
              <c:idx val="3"/>
              <c:layout>
                <c:manualLayout>
                  <c:x val="6.0941043083900123E-2"/>
                  <c:y val="0.13492063492063489"/>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0F1-1946-B04C-2B7BC2EB40F3}"/>
                </c:ext>
              </c:extLst>
            </c:dLbl>
            <c:dLbl>
              <c:idx val="4"/>
              <c:layout>
                <c:manualLayout>
                  <c:x val="-0.12329931972789115"/>
                  <c:y val="-9.7000643108723759E-17"/>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A0F1-1946-B04C-2B7BC2EB40F3}"/>
                </c:ext>
              </c:extLst>
            </c:dLbl>
            <c:numFmt formatCode="0.0%" sourceLinked="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Housing_Utilities!$A$12:$A$17</c:f>
              <c:strCache>
                <c:ptCount val="6"/>
                <c:pt idx="0">
                  <c:v>Electric</c:v>
                </c:pt>
                <c:pt idx="1">
                  <c:v>Gas</c:v>
                </c:pt>
                <c:pt idx="2">
                  <c:v>Phone/Internet</c:v>
                </c:pt>
                <c:pt idx="3">
                  <c:v>Contacts</c:v>
                </c:pt>
                <c:pt idx="4">
                  <c:v>Utility Bill Payment Assistance</c:v>
                </c:pt>
                <c:pt idx="5">
                  <c:v>Other Utilities</c:v>
                </c:pt>
              </c:strCache>
            </c:strRef>
          </c:cat>
          <c:val>
            <c:numRef>
              <c:f>Housing_Utilities!$F$12:$F$17</c:f>
              <c:numCache>
                <c:formatCode>General</c:formatCode>
                <c:ptCount val="6"/>
                <c:pt idx="0">
                  <c:v>461</c:v>
                </c:pt>
                <c:pt idx="1">
                  <c:v>6</c:v>
                </c:pt>
                <c:pt idx="2">
                  <c:v>8</c:v>
                </c:pt>
                <c:pt idx="3">
                  <c:v>7</c:v>
                </c:pt>
                <c:pt idx="4">
                  <c:v>2193</c:v>
                </c:pt>
                <c:pt idx="5">
                  <c:v>336</c:v>
                </c:pt>
              </c:numCache>
            </c:numRef>
          </c:val>
          <c:extLst>
            <c:ext xmlns:c16="http://schemas.microsoft.com/office/drawing/2014/chart" uri="{C3380CC4-5D6E-409C-BE32-E72D297353CC}">
              <c16:uniqueId val="{0000000C-A0F1-1946-B04C-2B7BC2EB40F3}"/>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500">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E82747-E163-8247-849D-FEB57EED1877}" type="datetimeFigureOut">
              <a:rPr lang="en-US" smtClean="0"/>
              <a:t>1/14/25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58502D-3CD0-1C43-B581-704BA8132E5D}" type="slidenum">
              <a:rPr lang="en-US" smtClean="0"/>
              <a:t>‹#›</a:t>
            </a:fld>
            <a:endParaRPr lang="en-US"/>
          </a:p>
        </p:txBody>
      </p:sp>
    </p:spTree>
    <p:extLst>
      <p:ext uri="{BB962C8B-B14F-4D97-AF65-F5344CB8AC3E}">
        <p14:creationId xmlns:p14="http://schemas.microsoft.com/office/powerpoint/2010/main" val="42624736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8502D-3CD0-1C43-B581-704BA8132E5D}"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58502D-3CD0-1C43-B581-704BA8132E5D}" type="slidenum">
              <a:rPr lang="en-US" smtClean="0"/>
              <a:t>5</a:t>
            </a:fld>
            <a:endParaRPr lang="en-US"/>
          </a:p>
        </p:txBody>
      </p:sp>
    </p:spTree>
    <p:extLst>
      <p:ext uri="{BB962C8B-B14F-4D97-AF65-F5344CB8AC3E}">
        <p14:creationId xmlns:p14="http://schemas.microsoft.com/office/powerpoint/2010/main" val="1132995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258502D-3CD0-1C43-B581-704BA8132E5D}" type="slidenum">
              <a:rPr lang="en-US" smtClean="0"/>
              <a:t>7</a:t>
            </a:fld>
            <a:endParaRPr lang="en-US"/>
          </a:p>
        </p:txBody>
      </p:sp>
    </p:spTree>
    <p:extLst>
      <p:ext uri="{BB962C8B-B14F-4D97-AF65-F5344CB8AC3E}">
        <p14:creationId xmlns:p14="http://schemas.microsoft.com/office/powerpoint/2010/main" val="1765279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58502D-3CD0-1C43-B581-704BA8132E5D}" type="slidenum">
              <a:rPr lang="en-US" smtClean="0"/>
              <a:t>9</a:t>
            </a:fld>
            <a:endParaRPr lang="en-US"/>
          </a:p>
        </p:txBody>
      </p:sp>
    </p:spTree>
    <p:extLst>
      <p:ext uri="{BB962C8B-B14F-4D97-AF65-F5344CB8AC3E}">
        <p14:creationId xmlns:p14="http://schemas.microsoft.com/office/powerpoint/2010/main" val="1187443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58502D-3CD0-1C43-B581-704BA8132E5D}" type="slidenum">
              <a:rPr lang="en-US" smtClean="0"/>
              <a:t>10</a:t>
            </a:fld>
            <a:endParaRPr lang="en-US"/>
          </a:p>
        </p:txBody>
      </p:sp>
    </p:spTree>
    <p:extLst>
      <p:ext uri="{BB962C8B-B14F-4D97-AF65-F5344CB8AC3E}">
        <p14:creationId xmlns:p14="http://schemas.microsoft.com/office/powerpoint/2010/main" val="998149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58502D-3CD0-1C43-B581-704BA8132E5D}" type="slidenum">
              <a:rPr lang="en-US" smtClean="0"/>
              <a:t>11</a:t>
            </a:fld>
            <a:endParaRPr lang="en-US"/>
          </a:p>
        </p:txBody>
      </p:sp>
    </p:spTree>
    <p:extLst>
      <p:ext uri="{BB962C8B-B14F-4D97-AF65-F5344CB8AC3E}">
        <p14:creationId xmlns:p14="http://schemas.microsoft.com/office/powerpoint/2010/main" val="1484366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258502D-3CD0-1C43-B581-704BA8132E5D}" type="slidenum">
              <a:rPr lang="en-US" smtClean="0"/>
              <a:t>16</a:t>
            </a:fld>
            <a:endParaRPr lang="en-US"/>
          </a:p>
        </p:txBody>
      </p:sp>
    </p:spTree>
    <p:extLst>
      <p:ext uri="{BB962C8B-B14F-4D97-AF65-F5344CB8AC3E}">
        <p14:creationId xmlns:p14="http://schemas.microsoft.com/office/powerpoint/2010/main" val="3346400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9D6A7E7-BFD0-7046-98D6-5B63D0C19EAD}" type="datetimeFigureOut">
              <a:rPr lang="en-US" smtClean="0"/>
              <a:t>1/14/25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6D0B0-16AC-4F46-9F84-646D7908A55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D6A7E7-BFD0-7046-98D6-5B63D0C19EAD}" type="datetimeFigureOut">
              <a:rPr lang="en-US" smtClean="0"/>
              <a:t>1/14/25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6D0B0-16AC-4F46-9F84-646D7908A55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D6A7E7-BFD0-7046-98D6-5B63D0C19EAD}" type="datetimeFigureOut">
              <a:rPr lang="en-US" smtClean="0"/>
              <a:t>1/14/25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6D0B0-16AC-4F46-9F84-646D7908A55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D6A7E7-BFD0-7046-98D6-5B63D0C19EAD}" type="datetimeFigureOut">
              <a:rPr lang="en-US" smtClean="0"/>
              <a:t>1/14/25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6D0B0-16AC-4F46-9F84-646D7908A55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D6A7E7-BFD0-7046-98D6-5B63D0C19EAD}" type="datetimeFigureOut">
              <a:rPr lang="en-US" smtClean="0"/>
              <a:t>1/14/25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6D0B0-16AC-4F46-9F84-646D7908A55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D6A7E7-BFD0-7046-98D6-5B63D0C19EAD}" type="datetimeFigureOut">
              <a:rPr lang="en-US" smtClean="0"/>
              <a:t>1/14/25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6D0B0-16AC-4F46-9F84-646D7908A55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D6A7E7-BFD0-7046-98D6-5B63D0C19EAD}" type="datetimeFigureOut">
              <a:rPr lang="en-US" smtClean="0"/>
              <a:t>1/14/25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B6D0B0-16AC-4F46-9F84-646D7908A55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D6A7E7-BFD0-7046-98D6-5B63D0C19EAD}" type="datetimeFigureOut">
              <a:rPr lang="en-US" smtClean="0"/>
              <a:t>1/14/25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B6D0B0-16AC-4F46-9F84-646D7908A55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D6A7E7-BFD0-7046-98D6-5B63D0C19EAD}" type="datetimeFigureOut">
              <a:rPr lang="en-US" smtClean="0"/>
              <a:t>1/14/25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B6D0B0-16AC-4F46-9F84-646D7908A55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D6A7E7-BFD0-7046-98D6-5B63D0C19EAD}" type="datetimeFigureOut">
              <a:rPr lang="en-US" smtClean="0"/>
              <a:t>1/14/25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6D0B0-16AC-4F46-9F84-646D7908A55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D6A7E7-BFD0-7046-98D6-5B63D0C19EAD}" type="datetimeFigureOut">
              <a:rPr lang="en-US" smtClean="0"/>
              <a:t>1/14/25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6D0B0-16AC-4F46-9F84-646D7908A55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D6A7E7-BFD0-7046-98D6-5B63D0C19EAD}" type="datetimeFigureOut">
              <a:rPr lang="en-US" smtClean="0"/>
              <a:t>1/14/25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B6D0B0-16AC-4F46-9F84-646D7908A55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onlinelibrary.wiley.com/doi/10.1002/imhj.21894" TargetMode="External"/><Relationship Id="rId2" Type="http://schemas.openxmlformats.org/officeDocument/2006/relationships/hyperlink" Target="https://doi.org/10.1002/pits.22573" TargetMode="External"/><Relationship Id="rId1" Type="http://schemas.openxmlformats.org/officeDocument/2006/relationships/slideLayout" Target="../slideLayouts/slideLayout2.xml"/><Relationship Id="rId4" Type="http://schemas.openxmlformats.org/officeDocument/2006/relationships/hyperlink" Target="https://www.acf.hhs.gov/sites/default/files/documents/ecd/New%20York%20State%E2%80%99s%20Agency%20Partnerships%20to%20Support%20Infant%20and%20Early%20Childhood%20Mental%20Health%20Consultation%20Scale-Up%20for%20Infants%20and%20Toddlers.pdf"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228600"/>
            <a:ext cx="8686800" cy="6400800"/>
          </a:xfrm>
          <a:prstGeom prst="rect">
            <a:avLst/>
          </a:prstGeom>
          <a:gradFill flip="none" rotWithShape="1">
            <a:gsLst>
              <a:gs pos="25000">
                <a:schemeClr val="bg2">
                  <a:lumMod val="75000"/>
                </a:schemeClr>
              </a:gs>
              <a:gs pos="100000">
                <a:srgbClr val="FFFFFF"/>
              </a:gs>
            </a:gsLst>
            <a:lin ang="0" scaled="1"/>
            <a:tileRect/>
          </a:gra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28601" y="2130425"/>
            <a:ext cx="8686800" cy="1470025"/>
          </a:xfrm>
        </p:spPr>
        <p:txBody>
          <a:bodyPr>
            <a:noAutofit/>
          </a:bodyPr>
          <a:lstStyle/>
          <a:p>
            <a:r>
              <a:rPr lang="en-US" sz="3500" b="1" dirty="0">
                <a:latin typeface="Times New Roman" panose="02020603050405020304" pitchFamily="18" charset="0"/>
                <a:cs typeface="Times New Roman" panose="02020603050405020304" pitchFamily="18" charset="0"/>
              </a:rPr>
              <a:t>Understanding Structural and Social Determinants of Health and IECMHC</a:t>
            </a:r>
          </a:p>
        </p:txBody>
      </p:sp>
      <p:sp>
        <p:nvSpPr>
          <p:cNvPr id="3" name="Subtitle 2"/>
          <p:cNvSpPr>
            <a:spLocks noGrp="1"/>
          </p:cNvSpPr>
          <p:nvPr>
            <p:ph type="subTitle" idx="1"/>
          </p:nvPr>
        </p:nvSpPr>
        <p:spPr>
          <a:xfrm>
            <a:off x="228601" y="3886200"/>
            <a:ext cx="8686799" cy="1752600"/>
          </a:xfrm>
        </p:spPr>
        <p:txBody>
          <a:bodyPr>
            <a:normAutofit/>
          </a:bodyPr>
          <a:lstStyle/>
          <a:p>
            <a:br>
              <a:rPr lang="en-US" sz="2500" dirty="0">
                <a:solidFill>
                  <a:schemeClr val="tx1"/>
                </a:solidFill>
                <a:effectLst/>
                <a:latin typeface="Arial"/>
                <a:cs typeface="Arial"/>
              </a:rPr>
            </a:br>
            <a:br>
              <a:rPr lang="en-US" sz="2500" dirty="0">
                <a:solidFill>
                  <a:schemeClr val="tx1"/>
                </a:solidFill>
                <a:effectLst/>
                <a:latin typeface="Arial"/>
                <a:cs typeface="Arial"/>
              </a:rPr>
            </a:br>
            <a:endParaRPr lang="en-US" sz="2500" dirty="0">
              <a:solidFill>
                <a:schemeClr val="tx1"/>
              </a:solidFill>
              <a:effectLst/>
              <a:latin typeface="Arial"/>
              <a:cs typeface="Arial"/>
            </a:endParaRPr>
          </a:p>
        </p:txBody>
      </p:sp>
      <p:sp>
        <p:nvSpPr>
          <p:cNvPr id="7" name="Title 1"/>
          <p:cNvSpPr txBox="1">
            <a:spLocks/>
          </p:cNvSpPr>
          <p:nvPr/>
        </p:nvSpPr>
        <p:spPr>
          <a:xfrm>
            <a:off x="3077175" y="5928473"/>
            <a:ext cx="3657600" cy="457200"/>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000" dirty="0">
                <a:latin typeface="Calibri"/>
              </a:rPr>
              <a:t>FORWARD CONSULTANTS</a:t>
            </a:r>
          </a:p>
        </p:txBody>
      </p:sp>
      <p:pic>
        <p:nvPicPr>
          <p:cNvPr id="8" name="Picture 7" descr="Logo.jpg"/>
          <p:cNvPicPr>
            <a:picLocks noChangeAspect="1"/>
          </p:cNvPicPr>
          <p:nvPr/>
        </p:nvPicPr>
        <p:blipFill>
          <a:blip r:embed="rId3"/>
          <a:stretch>
            <a:fillRect/>
          </a:stretch>
        </p:blipFill>
        <p:spPr>
          <a:xfrm>
            <a:off x="2403768" y="5928473"/>
            <a:ext cx="673407" cy="457200"/>
          </a:xfrm>
          <a:prstGeom prst="rect">
            <a:avLst/>
          </a:prstGeom>
        </p:spPr>
      </p:pic>
      <p:sp>
        <p:nvSpPr>
          <p:cNvPr id="4" name="TextBox 3"/>
          <p:cNvSpPr txBox="1"/>
          <p:nvPr/>
        </p:nvSpPr>
        <p:spPr>
          <a:xfrm>
            <a:off x="2846816" y="-823448"/>
            <a:ext cx="184666" cy="369332"/>
          </a:xfrm>
          <a:prstGeom prst="rect">
            <a:avLst/>
          </a:prstGeom>
          <a:noFill/>
        </p:spPr>
        <p:txBody>
          <a:bodyPr wrap="none" rtlCol="0">
            <a:spAutoFit/>
          </a:bodyPr>
          <a:lstStyle/>
          <a:p>
            <a:endParaRPr lang="en-US"/>
          </a:p>
        </p:txBody>
      </p:sp>
      <p:pic>
        <p:nvPicPr>
          <p:cNvPr id="9" name="Picture 8">
            <a:extLst>
              <a:ext uri="{FF2B5EF4-FFF2-40B4-BE49-F238E27FC236}">
                <a16:creationId xmlns:a16="http://schemas.microsoft.com/office/drawing/2014/main" id="{89EA6CE8-DEA6-3D44-BA29-CE5777FDC74D}"/>
              </a:ext>
            </a:extLst>
          </p:cNvPr>
          <p:cNvPicPr>
            <a:picLocks noChangeAspect="1"/>
          </p:cNvPicPr>
          <p:nvPr/>
        </p:nvPicPr>
        <p:blipFill rotWithShape="1">
          <a:blip r:embed="rId4"/>
          <a:srcRect l="422" t="2722" b="1358"/>
          <a:stretch/>
        </p:blipFill>
        <p:spPr bwMode="auto">
          <a:xfrm>
            <a:off x="2468252" y="5017953"/>
            <a:ext cx="4207496" cy="838722"/>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 y="91440"/>
            <a:ext cx="8961120" cy="914400"/>
          </a:xfrm>
          <a:prstGeom prst="rect">
            <a:avLst/>
          </a:prstGeom>
          <a:gradFill flip="none" rotWithShape="1">
            <a:gsLst>
              <a:gs pos="0">
                <a:schemeClr val="bg2">
                  <a:lumMod val="75000"/>
                </a:schemeClr>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440" y="90086"/>
            <a:ext cx="8961120" cy="915754"/>
          </a:xfrm>
        </p:spPr>
        <p:txBody>
          <a:bodyPr>
            <a:noAutofit/>
          </a:bodyPr>
          <a:lstStyle/>
          <a:p>
            <a:r>
              <a:rPr lang="en-US" sz="3000" b="1" dirty="0">
                <a:effectLst/>
                <a:latin typeface="Times New Roman" panose="02020603050405020304" pitchFamily="18" charset="0"/>
                <a:cs typeface="Times New Roman" panose="02020603050405020304" pitchFamily="18" charset="0"/>
              </a:rPr>
              <a:t>Prevalen</a:t>
            </a:r>
            <a:r>
              <a:rPr lang="en-US" sz="3000" b="1" dirty="0">
                <a:latin typeface="Times New Roman" panose="02020603050405020304" pitchFamily="18" charset="0"/>
                <a:cs typeface="Times New Roman" panose="02020603050405020304" pitchFamily="18" charset="0"/>
              </a:rPr>
              <a:t>ce of Adverse SSDOH Issues</a:t>
            </a:r>
            <a:endParaRPr lang="en-US" sz="3000" b="1" dirty="0">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1440" y="1097280"/>
            <a:ext cx="8961120" cy="5486400"/>
          </a:xfrm>
        </p:spPr>
        <p:txBody>
          <a:bodyPr>
            <a:noAutofit/>
          </a:bodyPr>
          <a:lstStyle/>
          <a:p>
            <a:pPr marL="0" marR="0" lvl="0" indent="0">
              <a:spcBef>
                <a:spcPts val="0"/>
              </a:spcBef>
              <a:spcAft>
                <a:spcPts val="0"/>
              </a:spcAft>
              <a:buNone/>
            </a:pPr>
            <a:endParaRPr lang="en-US" sz="2250"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None/>
            </a:pPr>
            <a:r>
              <a:rPr lang="en-US" sz="2250" b="1" dirty="0">
                <a:latin typeface="Times New Roman" panose="02020603050405020304" pitchFamily="18" charset="0"/>
                <a:cs typeface="Times New Roman" panose="02020603050405020304" pitchFamily="18" charset="0"/>
              </a:rPr>
              <a:t>Wilmington Area </a:t>
            </a:r>
            <a:r>
              <a:rPr lang="en-US" sz="2250" dirty="0">
                <a:latin typeface="Times New Roman" panose="02020603050405020304" pitchFamily="18" charset="0"/>
                <a:cs typeface="Times New Roman" panose="02020603050405020304" pitchFamily="18" charset="0"/>
              </a:rPr>
              <a:t>(19720, 19801, 19802, 19804, 19805, 19806, 19809)</a:t>
            </a:r>
          </a:p>
          <a:p>
            <a:pPr marL="342900" marR="0" lvl="0" indent="-342900">
              <a:spcBef>
                <a:spcPts val="0"/>
              </a:spcBef>
              <a:spcAft>
                <a:spcPts val="0"/>
              </a:spcAft>
              <a:buFont typeface="Calibri" panose="020F0502020204030204" pitchFamily="34" charset="0"/>
              <a:buChar char="•"/>
            </a:pPr>
            <a:endParaRPr lang="en-US" sz="2250" b="1" dirty="0">
              <a:latin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a:pPr>
            <a:endParaRPr lang="en-US" sz="1200" b="1"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extBox 9"/>
          <p:cNvSpPr txBox="1"/>
          <p:nvPr/>
        </p:nvSpPr>
        <p:spPr>
          <a:xfrm>
            <a:off x="8107843" y="3042572"/>
            <a:ext cx="184666" cy="369332"/>
          </a:xfrm>
          <a:prstGeom prst="rect">
            <a:avLst/>
          </a:prstGeom>
          <a:noFill/>
        </p:spPr>
        <p:txBody>
          <a:bodyPr wrap="none" rtlCol="0">
            <a:spAutoFit/>
          </a:bodyPr>
          <a:lstStyle/>
          <a:p>
            <a:endParaRPr lang="en-US" dirty="0"/>
          </a:p>
        </p:txBody>
      </p:sp>
      <p:graphicFrame>
        <p:nvGraphicFramePr>
          <p:cNvPr id="6" name="Chart 5">
            <a:extLst>
              <a:ext uri="{FF2B5EF4-FFF2-40B4-BE49-F238E27FC236}">
                <a16:creationId xmlns:a16="http://schemas.microsoft.com/office/drawing/2014/main" id="{94A7AEB0-9CF1-8C47-9A38-28AA4B99A53C}"/>
              </a:ext>
            </a:extLst>
          </p:cNvPr>
          <p:cNvGraphicFramePr>
            <a:graphicFrameLocks/>
          </p:cNvGraphicFramePr>
          <p:nvPr>
            <p:extLst>
              <p:ext uri="{D42A27DB-BD31-4B8C-83A1-F6EECF244321}">
                <p14:modId xmlns:p14="http://schemas.microsoft.com/office/powerpoint/2010/main" val="921507244"/>
              </p:ext>
            </p:extLst>
          </p:nvPr>
        </p:nvGraphicFramePr>
        <p:xfrm>
          <a:off x="91440" y="1874520"/>
          <a:ext cx="8961120" cy="48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9107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 y="91440"/>
            <a:ext cx="8961120" cy="914400"/>
          </a:xfrm>
          <a:prstGeom prst="rect">
            <a:avLst/>
          </a:prstGeom>
          <a:gradFill flip="none" rotWithShape="1">
            <a:gsLst>
              <a:gs pos="0">
                <a:schemeClr val="bg2">
                  <a:lumMod val="75000"/>
                </a:schemeClr>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440" y="90086"/>
            <a:ext cx="8961120" cy="915754"/>
          </a:xfrm>
        </p:spPr>
        <p:txBody>
          <a:bodyPr>
            <a:noAutofit/>
          </a:bodyPr>
          <a:lstStyle/>
          <a:p>
            <a:r>
              <a:rPr lang="en-US" sz="3000" b="1" dirty="0">
                <a:effectLst/>
                <a:latin typeface="Times New Roman" panose="02020603050405020304" pitchFamily="18" charset="0"/>
                <a:cs typeface="Times New Roman" panose="02020603050405020304" pitchFamily="18" charset="0"/>
              </a:rPr>
              <a:t>Prevalen</a:t>
            </a:r>
            <a:r>
              <a:rPr lang="en-US" sz="3000" b="1" dirty="0">
                <a:latin typeface="Times New Roman" panose="02020603050405020304" pitchFamily="18" charset="0"/>
                <a:cs typeface="Times New Roman" panose="02020603050405020304" pitchFamily="18" charset="0"/>
              </a:rPr>
              <a:t>ce of Adverse SSDOH Issues</a:t>
            </a:r>
            <a:endParaRPr lang="en-US" sz="3000" b="1" dirty="0">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1440" y="1097280"/>
            <a:ext cx="8961120" cy="5486400"/>
          </a:xfrm>
        </p:spPr>
        <p:txBody>
          <a:bodyPr>
            <a:noAutofit/>
          </a:bodyPr>
          <a:lstStyle/>
          <a:p>
            <a:pPr marL="0" marR="0" lvl="0" indent="0">
              <a:spcBef>
                <a:spcPts val="0"/>
              </a:spcBef>
              <a:spcAft>
                <a:spcPts val="0"/>
              </a:spcAft>
              <a:buNone/>
            </a:pPr>
            <a:endParaRPr lang="en-US" sz="2250"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None/>
            </a:pPr>
            <a:r>
              <a:rPr lang="en-US" sz="2250" b="1" dirty="0">
                <a:latin typeface="Times New Roman" panose="02020603050405020304" pitchFamily="18" charset="0"/>
                <a:cs typeface="Times New Roman" panose="02020603050405020304" pitchFamily="18" charset="0"/>
              </a:rPr>
              <a:t>Western Sussex </a:t>
            </a:r>
            <a:r>
              <a:rPr lang="en-US" sz="2250" dirty="0">
                <a:latin typeface="Times New Roman" panose="02020603050405020304" pitchFamily="18" charset="0"/>
                <a:cs typeface="Times New Roman" panose="02020603050405020304" pitchFamily="18" charset="0"/>
              </a:rPr>
              <a:t>(19933, 19940, 19947, 19956, 19973)</a:t>
            </a:r>
          </a:p>
          <a:p>
            <a:pPr marL="342900" marR="0" lvl="0" indent="-342900">
              <a:spcBef>
                <a:spcPts val="0"/>
              </a:spcBef>
              <a:spcAft>
                <a:spcPts val="0"/>
              </a:spcAft>
              <a:buFont typeface="Calibri" panose="020F0502020204030204" pitchFamily="34" charset="0"/>
              <a:buChar char="•"/>
            </a:pPr>
            <a:endParaRPr lang="en-US" sz="2250" b="1" dirty="0">
              <a:latin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a:pPr>
            <a:endParaRPr lang="en-US" sz="1200" b="1"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extBox 9"/>
          <p:cNvSpPr txBox="1"/>
          <p:nvPr/>
        </p:nvSpPr>
        <p:spPr>
          <a:xfrm>
            <a:off x="8107843" y="3042572"/>
            <a:ext cx="184666" cy="369332"/>
          </a:xfrm>
          <a:prstGeom prst="rect">
            <a:avLst/>
          </a:prstGeom>
          <a:noFill/>
        </p:spPr>
        <p:txBody>
          <a:bodyPr wrap="none" rtlCol="0">
            <a:spAutoFit/>
          </a:bodyPr>
          <a:lstStyle/>
          <a:p>
            <a:endParaRPr lang="en-US" dirty="0"/>
          </a:p>
        </p:txBody>
      </p:sp>
      <p:graphicFrame>
        <p:nvGraphicFramePr>
          <p:cNvPr id="7" name="Chart 6">
            <a:extLst>
              <a:ext uri="{FF2B5EF4-FFF2-40B4-BE49-F238E27FC236}">
                <a16:creationId xmlns:a16="http://schemas.microsoft.com/office/drawing/2014/main" id="{FC420F38-E2FC-8E4F-A400-8525E9607C31}"/>
              </a:ext>
            </a:extLst>
          </p:cNvPr>
          <p:cNvGraphicFramePr>
            <a:graphicFrameLocks/>
          </p:cNvGraphicFramePr>
          <p:nvPr>
            <p:extLst>
              <p:ext uri="{D42A27DB-BD31-4B8C-83A1-F6EECF244321}">
                <p14:modId xmlns:p14="http://schemas.microsoft.com/office/powerpoint/2010/main" val="106292980"/>
              </p:ext>
            </p:extLst>
          </p:nvPr>
        </p:nvGraphicFramePr>
        <p:xfrm>
          <a:off x="91440" y="1874520"/>
          <a:ext cx="8961120" cy="48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85815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 y="91440"/>
            <a:ext cx="8961120" cy="914400"/>
          </a:xfrm>
          <a:prstGeom prst="rect">
            <a:avLst/>
          </a:prstGeom>
          <a:gradFill flip="none" rotWithShape="1">
            <a:gsLst>
              <a:gs pos="0">
                <a:schemeClr val="bg2">
                  <a:lumMod val="75000"/>
                </a:schemeClr>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440" y="90086"/>
            <a:ext cx="8961120" cy="915754"/>
          </a:xfrm>
        </p:spPr>
        <p:txBody>
          <a:bodyPr>
            <a:noAutofit/>
          </a:bodyPr>
          <a:lstStyle/>
          <a:p>
            <a:r>
              <a:rPr lang="en-US" sz="3000" b="1" dirty="0">
                <a:effectLst/>
                <a:latin typeface="Times New Roman" panose="02020603050405020304" pitchFamily="18" charset="0"/>
                <a:cs typeface="Times New Roman" panose="02020603050405020304" pitchFamily="18" charset="0"/>
              </a:rPr>
              <a:t>Prevalen</a:t>
            </a:r>
            <a:r>
              <a:rPr lang="en-US" sz="3000" b="1" dirty="0">
                <a:latin typeface="Times New Roman" panose="02020603050405020304" pitchFamily="18" charset="0"/>
                <a:cs typeface="Times New Roman" panose="02020603050405020304" pitchFamily="18" charset="0"/>
              </a:rPr>
              <a:t>ce of Adverse SSDOH Issues</a:t>
            </a:r>
            <a:endParaRPr lang="en-US" sz="3000" b="1" dirty="0">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1440" y="1097280"/>
            <a:ext cx="8961120" cy="5486400"/>
          </a:xfrm>
        </p:spPr>
        <p:txBody>
          <a:bodyPr>
            <a:noAutofit/>
          </a:bodyPr>
          <a:lstStyle/>
          <a:p>
            <a:pPr marL="0" marR="0" lvl="0" indent="0">
              <a:spcBef>
                <a:spcPts val="0"/>
              </a:spcBef>
              <a:spcAft>
                <a:spcPts val="0"/>
              </a:spcAft>
              <a:buNone/>
            </a:pPr>
            <a:endParaRPr lang="en-US" sz="225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a:pPr>
            <a:r>
              <a:rPr lang="en-US" sz="2250" b="1" dirty="0">
                <a:latin typeface="Times New Roman" panose="02020603050405020304" pitchFamily="18" charset="0"/>
                <a:cs typeface="Times New Roman" panose="02020603050405020304" pitchFamily="18" charset="0"/>
              </a:rPr>
              <a:t>Wilmington and Western Sussex</a:t>
            </a:r>
            <a:r>
              <a:rPr lang="en-US" sz="2250" dirty="0">
                <a:latin typeface="Times New Roman" panose="02020603050405020304" pitchFamily="18" charset="0"/>
                <a:cs typeface="Times New Roman" panose="02020603050405020304" pitchFamily="18" charset="0"/>
              </a:rPr>
              <a:t> comprise </a:t>
            </a:r>
            <a:r>
              <a:rPr lang="en-US" sz="2250" b="1" dirty="0">
                <a:latin typeface="Times New Roman" panose="02020603050405020304" pitchFamily="18" charset="0"/>
                <a:cs typeface="Times New Roman" panose="02020603050405020304" pitchFamily="18" charset="0"/>
              </a:rPr>
              <a:t>12 of 66 </a:t>
            </a:r>
            <a:r>
              <a:rPr lang="en-US" sz="2250" dirty="0">
                <a:latin typeface="Times New Roman" panose="02020603050405020304" pitchFamily="18" charset="0"/>
                <a:cs typeface="Times New Roman" panose="02020603050405020304" pitchFamily="18" charset="0"/>
              </a:rPr>
              <a:t>state</a:t>
            </a:r>
            <a:r>
              <a:rPr lang="en-US" sz="2250" b="1" dirty="0">
                <a:latin typeface="Times New Roman" panose="02020603050405020304" pitchFamily="18" charset="0"/>
                <a:cs typeface="Times New Roman" panose="02020603050405020304" pitchFamily="18" charset="0"/>
              </a:rPr>
              <a:t> </a:t>
            </a:r>
            <a:r>
              <a:rPr lang="en-US" sz="2250" dirty="0">
                <a:latin typeface="Times New Roman" panose="02020603050405020304" pitchFamily="18" charset="0"/>
                <a:cs typeface="Times New Roman" panose="02020603050405020304" pitchFamily="18" charset="0"/>
              </a:rPr>
              <a:t>zip codes.</a:t>
            </a:r>
          </a:p>
          <a:p>
            <a:pPr marL="342900" marR="0" lvl="0" indent="-342900">
              <a:spcBef>
                <a:spcPts val="0"/>
              </a:spcBef>
              <a:spcAft>
                <a:spcPts val="0"/>
              </a:spcAft>
              <a:buFont typeface="Calibri" panose="020F0502020204030204" pitchFamily="34" charset="0"/>
              <a:buChar char="•"/>
            </a:pPr>
            <a:endParaRPr lang="en-US" sz="2250" dirty="0">
              <a:latin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a:pPr>
            <a:r>
              <a:rPr lang="en-US" sz="2250" dirty="0">
                <a:latin typeface="Times New Roman" panose="02020603050405020304" pitchFamily="18" charset="0"/>
                <a:cs typeface="Times New Roman" panose="02020603050405020304" pitchFamily="18" charset="0"/>
              </a:rPr>
              <a:t>Table shows that these requests disproportionately come from these zip codes (January-April 2024 data).</a:t>
            </a:r>
          </a:p>
          <a:p>
            <a:pPr marL="342900" marR="0" lvl="0" indent="-342900">
              <a:spcBef>
                <a:spcPts val="0"/>
              </a:spcBef>
              <a:spcAft>
                <a:spcPts val="0"/>
              </a:spcAft>
              <a:buFont typeface="Calibri" panose="020F0502020204030204" pitchFamily="34" charset="0"/>
              <a:buChar char="•"/>
            </a:pPr>
            <a:endParaRPr lang="en-US" sz="2250" b="1" dirty="0">
              <a:latin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a:pPr>
            <a:endParaRPr lang="en-US" sz="1200" b="1"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extBox 9"/>
          <p:cNvSpPr txBox="1"/>
          <p:nvPr/>
        </p:nvSpPr>
        <p:spPr>
          <a:xfrm>
            <a:off x="8107843" y="3042572"/>
            <a:ext cx="184666" cy="369332"/>
          </a:xfrm>
          <a:prstGeom prst="rect">
            <a:avLst/>
          </a:prstGeom>
          <a:noFill/>
        </p:spPr>
        <p:txBody>
          <a:bodyPr wrap="none" rtlCol="0">
            <a:spAutoFit/>
          </a:bodyPr>
          <a:lstStyle/>
          <a:p>
            <a:endParaRPr lang="en-US" dirty="0"/>
          </a:p>
        </p:txBody>
      </p:sp>
      <p:graphicFrame>
        <p:nvGraphicFramePr>
          <p:cNvPr id="4" name="Table 3">
            <a:extLst>
              <a:ext uri="{FF2B5EF4-FFF2-40B4-BE49-F238E27FC236}">
                <a16:creationId xmlns:a16="http://schemas.microsoft.com/office/drawing/2014/main" id="{EECFDA1C-F05D-D732-0CA8-8B41C80AA7E1}"/>
              </a:ext>
            </a:extLst>
          </p:cNvPr>
          <p:cNvGraphicFramePr>
            <a:graphicFrameLocks noGrp="1"/>
          </p:cNvGraphicFramePr>
          <p:nvPr>
            <p:extLst>
              <p:ext uri="{D42A27DB-BD31-4B8C-83A1-F6EECF244321}">
                <p14:modId xmlns:p14="http://schemas.microsoft.com/office/powerpoint/2010/main" val="1151788679"/>
              </p:ext>
            </p:extLst>
          </p:nvPr>
        </p:nvGraphicFramePr>
        <p:xfrm>
          <a:off x="91440" y="3322682"/>
          <a:ext cx="8961120" cy="3350221"/>
        </p:xfrm>
        <a:graphic>
          <a:graphicData uri="http://schemas.openxmlformats.org/drawingml/2006/table">
            <a:tbl>
              <a:tblPr>
                <a:tableStyleId>{5C22544A-7EE6-4342-B048-85BDC9FD1C3A}</a:tableStyleId>
              </a:tblPr>
              <a:tblGrid>
                <a:gridCol w="5731048">
                  <a:extLst>
                    <a:ext uri="{9D8B030D-6E8A-4147-A177-3AD203B41FA5}">
                      <a16:colId xmlns:a16="http://schemas.microsoft.com/office/drawing/2014/main" val="901060549"/>
                    </a:ext>
                  </a:extLst>
                </a:gridCol>
                <a:gridCol w="3230072">
                  <a:extLst>
                    <a:ext uri="{9D8B030D-6E8A-4147-A177-3AD203B41FA5}">
                      <a16:colId xmlns:a16="http://schemas.microsoft.com/office/drawing/2014/main" val="4159020777"/>
                    </a:ext>
                  </a:extLst>
                </a:gridCol>
              </a:tblGrid>
              <a:tr h="478603">
                <a:tc>
                  <a:txBody>
                    <a:bodyPr/>
                    <a:lstStyle/>
                    <a:p>
                      <a:pPr algn="ctr" fontAlgn="ctr"/>
                      <a:r>
                        <a:rPr lang="en-US" sz="2250" b="1" i="0" u="none" strike="noStrike" dirty="0">
                          <a:solidFill>
                            <a:schemeClr val="tx1"/>
                          </a:solidFill>
                          <a:effectLst/>
                          <a:latin typeface="Times New Roman" panose="02020603050405020304" pitchFamily="18" charset="0"/>
                          <a:cs typeface="Times New Roman" panose="02020603050405020304" pitchFamily="18" charset="0"/>
                        </a:rPr>
                        <a:t>Top Requests</a:t>
                      </a:r>
                    </a:p>
                  </a:txBody>
                  <a:tcPr marL="6273" marR="6273" marT="62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ctr"/>
                      <a:r>
                        <a:rPr lang="en-US" sz="2250" b="1" i="0" u="none" strike="noStrike" dirty="0">
                          <a:solidFill>
                            <a:schemeClr val="tx1"/>
                          </a:solidFill>
                          <a:effectLst/>
                          <a:latin typeface="Times New Roman" panose="02020603050405020304" pitchFamily="18" charset="0"/>
                          <a:cs typeface="Times New Roman" panose="02020603050405020304" pitchFamily="18" charset="0"/>
                        </a:rPr>
                        <a:t>% Total Statewide</a:t>
                      </a:r>
                    </a:p>
                  </a:txBody>
                  <a:tcPr marL="6273" marR="6273" marT="62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280287414"/>
                  </a:ext>
                </a:extLst>
              </a:tr>
              <a:tr h="478603">
                <a:tc>
                  <a:txBody>
                    <a:bodyPr/>
                    <a:lstStyle/>
                    <a:p>
                      <a:pPr algn="ctr" fontAlgn="ctr"/>
                      <a:r>
                        <a:rPr lang="en-US" sz="2250" u="none" strike="noStrike" dirty="0">
                          <a:effectLst/>
                          <a:latin typeface="Times New Roman" panose="02020603050405020304" pitchFamily="18" charset="0"/>
                          <a:cs typeface="Times New Roman" panose="02020603050405020304" pitchFamily="18" charset="0"/>
                        </a:rPr>
                        <a:t>Housing &amp; Shelter</a:t>
                      </a:r>
                      <a:endParaRPr lang="en-US" sz="225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6273" marR="6273" marT="62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250" u="none" strike="noStrike" dirty="0">
                          <a:effectLst/>
                          <a:latin typeface="Times New Roman" panose="02020603050405020304" pitchFamily="18" charset="0"/>
                          <a:cs typeface="Times New Roman" panose="02020603050405020304" pitchFamily="18" charset="0"/>
                        </a:rPr>
                        <a:t>2,772 (54.8%)</a:t>
                      </a:r>
                      <a:endParaRPr lang="en-US" sz="225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6273" marR="6273" marT="62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2993465"/>
                  </a:ext>
                </a:extLst>
              </a:tr>
              <a:tr h="478603">
                <a:tc>
                  <a:txBody>
                    <a:bodyPr/>
                    <a:lstStyle/>
                    <a:p>
                      <a:pPr algn="ctr" fontAlgn="ctr"/>
                      <a:r>
                        <a:rPr lang="en-US" sz="2250" u="none" strike="noStrike" dirty="0">
                          <a:effectLst/>
                          <a:latin typeface="Times New Roman" panose="02020603050405020304" pitchFamily="18" charset="0"/>
                          <a:cs typeface="Times New Roman" panose="02020603050405020304" pitchFamily="18" charset="0"/>
                        </a:rPr>
                        <a:t>Utilities</a:t>
                      </a:r>
                      <a:endParaRPr lang="en-US" sz="225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6273" marR="6273" marT="62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2250" u="none" strike="noStrike" dirty="0">
                          <a:effectLst/>
                          <a:latin typeface="Times New Roman" panose="02020603050405020304" pitchFamily="18" charset="0"/>
                          <a:cs typeface="Times New Roman" panose="02020603050405020304" pitchFamily="18" charset="0"/>
                        </a:rPr>
                        <a:t>1,796 (59.6%)</a:t>
                      </a:r>
                      <a:endParaRPr lang="en-US" sz="225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6273" marR="6273" marT="62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40897918"/>
                  </a:ext>
                </a:extLst>
              </a:tr>
              <a:tr h="478603">
                <a:tc>
                  <a:txBody>
                    <a:bodyPr/>
                    <a:lstStyle/>
                    <a:p>
                      <a:pPr algn="ctr" fontAlgn="ctr"/>
                      <a:r>
                        <a:rPr lang="en-US" sz="2250" u="none" strike="noStrike">
                          <a:effectLst/>
                          <a:latin typeface="Times New Roman" panose="02020603050405020304" pitchFamily="18" charset="0"/>
                          <a:cs typeface="Times New Roman" panose="02020603050405020304" pitchFamily="18" charset="0"/>
                        </a:rPr>
                        <a:t>Food</a:t>
                      </a:r>
                      <a:endParaRPr lang="en-US" sz="2250" b="0" i="0" u="none" strike="noStrike">
                        <a:solidFill>
                          <a:srgbClr val="FF0000"/>
                        </a:solidFill>
                        <a:effectLst/>
                        <a:latin typeface="Times New Roman" panose="02020603050405020304" pitchFamily="18" charset="0"/>
                        <a:cs typeface="Times New Roman" panose="02020603050405020304" pitchFamily="18" charset="0"/>
                      </a:endParaRPr>
                    </a:p>
                  </a:txBody>
                  <a:tcPr marL="6273" marR="6273" marT="62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250" u="none" strike="noStrike" dirty="0">
                          <a:effectLst/>
                          <a:latin typeface="Times New Roman" panose="02020603050405020304" pitchFamily="18" charset="0"/>
                          <a:cs typeface="Times New Roman" panose="02020603050405020304" pitchFamily="18" charset="0"/>
                        </a:rPr>
                        <a:t>425 (44.7%)</a:t>
                      </a:r>
                      <a:endParaRPr lang="en-US" sz="225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6273" marR="6273" marT="62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0097974"/>
                  </a:ext>
                </a:extLst>
              </a:tr>
              <a:tr h="478603">
                <a:tc>
                  <a:txBody>
                    <a:bodyPr/>
                    <a:lstStyle/>
                    <a:p>
                      <a:pPr algn="ctr" fontAlgn="ctr"/>
                      <a:r>
                        <a:rPr lang="en-US" sz="2250" u="none" strike="noStrike">
                          <a:effectLst/>
                          <a:latin typeface="Times New Roman" panose="02020603050405020304" pitchFamily="18" charset="0"/>
                          <a:cs typeface="Times New Roman" panose="02020603050405020304" pitchFamily="18" charset="0"/>
                        </a:rPr>
                        <a:t>Healthcare &amp; COVID-19</a:t>
                      </a:r>
                      <a:endParaRPr lang="en-US" sz="2250" b="0" i="0" u="none" strike="noStrike">
                        <a:solidFill>
                          <a:srgbClr val="FF0000"/>
                        </a:solidFill>
                        <a:effectLst/>
                        <a:latin typeface="Times New Roman" panose="02020603050405020304" pitchFamily="18" charset="0"/>
                        <a:cs typeface="Times New Roman" panose="02020603050405020304" pitchFamily="18" charset="0"/>
                      </a:endParaRPr>
                    </a:p>
                  </a:txBody>
                  <a:tcPr marL="6273" marR="6273" marT="62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2250" u="none" strike="noStrike" dirty="0">
                          <a:effectLst/>
                          <a:latin typeface="Times New Roman" panose="02020603050405020304" pitchFamily="18" charset="0"/>
                          <a:cs typeface="Times New Roman" panose="02020603050405020304" pitchFamily="18" charset="0"/>
                        </a:rPr>
                        <a:t>364 (38.6%)</a:t>
                      </a:r>
                      <a:endParaRPr lang="en-US" sz="225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6273" marR="6273" marT="62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299465561"/>
                  </a:ext>
                </a:extLst>
              </a:tr>
              <a:tr h="478603">
                <a:tc>
                  <a:txBody>
                    <a:bodyPr/>
                    <a:lstStyle/>
                    <a:p>
                      <a:pPr algn="ctr" fontAlgn="ctr"/>
                      <a:r>
                        <a:rPr lang="en-US" sz="2250" u="none" strike="noStrike">
                          <a:effectLst/>
                          <a:latin typeface="Times New Roman" panose="02020603050405020304" pitchFamily="18" charset="0"/>
                          <a:cs typeface="Times New Roman" panose="02020603050405020304" pitchFamily="18" charset="0"/>
                        </a:rPr>
                        <a:t>Employment &amp; Income</a:t>
                      </a:r>
                      <a:endParaRPr lang="en-US" sz="2250" b="0" i="0" u="none" strike="noStrike">
                        <a:solidFill>
                          <a:srgbClr val="FF0000"/>
                        </a:solidFill>
                        <a:effectLst/>
                        <a:latin typeface="Times New Roman" panose="02020603050405020304" pitchFamily="18" charset="0"/>
                        <a:cs typeface="Times New Roman" panose="02020603050405020304" pitchFamily="18" charset="0"/>
                      </a:endParaRPr>
                    </a:p>
                  </a:txBody>
                  <a:tcPr marL="6273" marR="6273" marT="62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250" u="none" strike="noStrike" dirty="0">
                          <a:effectLst/>
                          <a:latin typeface="Times New Roman" panose="02020603050405020304" pitchFamily="18" charset="0"/>
                          <a:cs typeface="Times New Roman" panose="02020603050405020304" pitchFamily="18" charset="0"/>
                        </a:rPr>
                        <a:t>267 (47.5%)</a:t>
                      </a:r>
                      <a:endParaRPr lang="en-US" sz="225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6273" marR="6273" marT="62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13890958"/>
                  </a:ext>
                </a:extLst>
              </a:tr>
              <a:tr h="478603">
                <a:tc>
                  <a:txBody>
                    <a:bodyPr/>
                    <a:lstStyle/>
                    <a:p>
                      <a:pPr algn="ctr" fontAlgn="ctr"/>
                      <a:r>
                        <a:rPr lang="en-US" sz="2250" u="none" strike="noStrike" dirty="0">
                          <a:effectLst/>
                          <a:latin typeface="Times New Roman" panose="02020603050405020304" pitchFamily="18" charset="0"/>
                          <a:cs typeface="Times New Roman" panose="02020603050405020304" pitchFamily="18" charset="0"/>
                        </a:rPr>
                        <a:t>Government &amp; Legal</a:t>
                      </a:r>
                      <a:endParaRPr lang="en-US" sz="225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6273" marR="6273" marT="62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2250" u="none" strike="noStrike" dirty="0">
                          <a:effectLst/>
                          <a:latin typeface="Times New Roman" panose="02020603050405020304" pitchFamily="18" charset="0"/>
                          <a:cs typeface="Times New Roman" panose="02020603050405020304" pitchFamily="18" charset="0"/>
                        </a:rPr>
                        <a:t>218 (45.3%)</a:t>
                      </a:r>
                      <a:endParaRPr lang="en-US" sz="225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6273" marR="6273" marT="62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178593271"/>
                  </a:ext>
                </a:extLst>
              </a:tr>
            </a:tbl>
          </a:graphicData>
        </a:graphic>
      </p:graphicFrame>
    </p:spTree>
    <p:extLst>
      <p:ext uri="{BB962C8B-B14F-4D97-AF65-F5344CB8AC3E}">
        <p14:creationId xmlns:p14="http://schemas.microsoft.com/office/powerpoint/2010/main" val="2138252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 y="91440"/>
            <a:ext cx="8961120" cy="914400"/>
          </a:xfrm>
          <a:prstGeom prst="rect">
            <a:avLst/>
          </a:prstGeom>
          <a:gradFill flip="none" rotWithShape="1">
            <a:gsLst>
              <a:gs pos="0">
                <a:schemeClr val="bg2">
                  <a:lumMod val="75000"/>
                </a:schemeClr>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440" y="90086"/>
            <a:ext cx="8961120" cy="915754"/>
          </a:xfrm>
        </p:spPr>
        <p:txBody>
          <a:bodyPr>
            <a:noAutofit/>
          </a:bodyPr>
          <a:lstStyle/>
          <a:p>
            <a:r>
              <a:rPr lang="en-US" sz="3000" b="1" dirty="0">
                <a:effectLst/>
                <a:latin typeface="Times New Roman" panose="02020603050405020304" pitchFamily="18" charset="0"/>
                <a:cs typeface="Times New Roman" panose="02020603050405020304" pitchFamily="18" charset="0"/>
              </a:rPr>
              <a:t>Prevalen</a:t>
            </a:r>
            <a:r>
              <a:rPr lang="en-US" sz="3000" b="1" dirty="0">
                <a:latin typeface="Times New Roman" panose="02020603050405020304" pitchFamily="18" charset="0"/>
                <a:cs typeface="Times New Roman" panose="02020603050405020304" pitchFamily="18" charset="0"/>
              </a:rPr>
              <a:t>ce of Adverse SSDOH Issues</a:t>
            </a:r>
            <a:endParaRPr lang="en-US" sz="3000" b="1" dirty="0">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1440" y="1097280"/>
            <a:ext cx="8961120" cy="5486400"/>
          </a:xfrm>
        </p:spPr>
        <p:txBody>
          <a:bodyPr>
            <a:noAutofit/>
          </a:bodyPr>
          <a:lstStyle/>
          <a:p>
            <a:pPr marL="0" marR="0" lvl="0" indent="0">
              <a:spcBef>
                <a:spcPts val="0"/>
              </a:spcBef>
              <a:spcAft>
                <a:spcPts val="0"/>
              </a:spcAft>
              <a:buNone/>
            </a:pPr>
            <a:endParaRPr lang="en-US" sz="2250"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None/>
            </a:pPr>
            <a:r>
              <a:rPr lang="en-US" sz="2250" b="1" dirty="0">
                <a:latin typeface="Times New Roman" panose="02020603050405020304" pitchFamily="18" charset="0"/>
                <a:cs typeface="Times New Roman" panose="02020603050405020304" pitchFamily="18" charset="0"/>
              </a:rPr>
              <a:t>Housing &amp; Shelter Composition </a:t>
            </a:r>
            <a:r>
              <a:rPr lang="en-US" sz="2250" dirty="0">
                <a:latin typeface="Times New Roman" panose="02020603050405020304" pitchFamily="18" charset="0"/>
                <a:cs typeface="Times New Roman" panose="02020603050405020304" pitchFamily="18" charset="0"/>
              </a:rPr>
              <a:t>(statewide; three most common in </a:t>
            </a:r>
            <a:r>
              <a:rPr lang="en-US" sz="2250" dirty="0">
                <a:solidFill>
                  <a:srgbClr val="0432FF"/>
                </a:solidFill>
                <a:latin typeface="Times New Roman" panose="02020603050405020304" pitchFamily="18" charset="0"/>
                <a:cs typeface="Times New Roman" panose="02020603050405020304" pitchFamily="18" charset="0"/>
              </a:rPr>
              <a:t>blue</a:t>
            </a:r>
            <a:r>
              <a:rPr lang="en-US" sz="2250" dirty="0">
                <a:latin typeface="Times New Roman" panose="02020603050405020304" pitchFamily="18" charset="0"/>
                <a:cs typeface="Times New Roman" panose="02020603050405020304" pitchFamily="18" charset="0"/>
              </a:rPr>
              <a:t>)</a:t>
            </a:r>
          </a:p>
          <a:p>
            <a:pPr marL="342900" marR="0" lvl="0" indent="-342900">
              <a:spcBef>
                <a:spcPts val="0"/>
              </a:spcBef>
              <a:spcAft>
                <a:spcPts val="0"/>
              </a:spcAft>
              <a:buFont typeface="Calibri" panose="020F0502020204030204" pitchFamily="34" charset="0"/>
              <a:buChar char="•"/>
            </a:pPr>
            <a:endParaRPr lang="en-US" sz="2250" b="1" dirty="0">
              <a:latin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a:pPr>
            <a:endParaRPr lang="en-US" sz="1200" b="1"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extBox 9"/>
          <p:cNvSpPr txBox="1"/>
          <p:nvPr/>
        </p:nvSpPr>
        <p:spPr>
          <a:xfrm>
            <a:off x="8107843" y="3042572"/>
            <a:ext cx="184666" cy="369332"/>
          </a:xfrm>
          <a:prstGeom prst="rect">
            <a:avLst/>
          </a:prstGeom>
          <a:noFill/>
        </p:spPr>
        <p:txBody>
          <a:bodyPr wrap="none" rtlCol="0">
            <a:spAutoFit/>
          </a:bodyPr>
          <a:lstStyle/>
          <a:p>
            <a:endParaRPr lang="en-US" dirty="0"/>
          </a:p>
        </p:txBody>
      </p:sp>
      <p:graphicFrame>
        <p:nvGraphicFramePr>
          <p:cNvPr id="7" name="Chart 6">
            <a:extLst>
              <a:ext uri="{FF2B5EF4-FFF2-40B4-BE49-F238E27FC236}">
                <a16:creationId xmlns:a16="http://schemas.microsoft.com/office/drawing/2014/main" id="{8755E95F-0DA0-028C-CA8B-EF945E805320}"/>
              </a:ext>
            </a:extLst>
          </p:cNvPr>
          <p:cNvGraphicFramePr>
            <a:graphicFrameLocks/>
          </p:cNvGraphicFramePr>
          <p:nvPr>
            <p:extLst>
              <p:ext uri="{D42A27DB-BD31-4B8C-83A1-F6EECF244321}">
                <p14:modId xmlns:p14="http://schemas.microsoft.com/office/powerpoint/2010/main" val="1860920113"/>
              </p:ext>
            </p:extLst>
          </p:nvPr>
        </p:nvGraphicFramePr>
        <p:xfrm>
          <a:off x="91440" y="2040304"/>
          <a:ext cx="8961120" cy="48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60671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 y="91440"/>
            <a:ext cx="8961120" cy="914400"/>
          </a:xfrm>
          <a:prstGeom prst="rect">
            <a:avLst/>
          </a:prstGeom>
          <a:gradFill flip="none" rotWithShape="1">
            <a:gsLst>
              <a:gs pos="0">
                <a:schemeClr val="bg2">
                  <a:lumMod val="75000"/>
                </a:schemeClr>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440" y="90086"/>
            <a:ext cx="8961120" cy="915754"/>
          </a:xfrm>
        </p:spPr>
        <p:txBody>
          <a:bodyPr>
            <a:noAutofit/>
          </a:bodyPr>
          <a:lstStyle/>
          <a:p>
            <a:r>
              <a:rPr lang="en-US" sz="3000" b="1" dirty="0">
                <a:effectLst/>
                <a:latin typeface="Times New Roman" panose="02020603050405020304" pitchFamily="18" charset="0"/>
                <a:cs typeface="Times New Roman" panose="02020603050405020304" pitchFamily="18" charset="0"/>
              </a:rPr>
              <a:t>Prevalen</a:t>
            </a:r>
            <a:r>
              <a:rPr lang="en-US" sz="3000" b="1" dirty="0">
                <a:latin typeface="Times New Roman" panose="02020603050405020304" pitchFamily="18" charset="0"/>
                <a:cs typeface="Times New Roman" panose="02020603050405020304" pitchFamily="18" charset="0"/>
              </a:rPr>
              <a:t>ce of Adverse SSDOH Issues</a:t>
            </a:r>
            <a:endParaRPr lang="en-US" sz="3000" b="1" dirty="0">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1440" y="1097280"/>
            <a:ext cx="8961120" cy="5486400"/>
          </a:xfrm>
        </p:spPr>
        <p:txBody>
          <a:bodyPr>
            <a:noAutofit/>
          </a:bodyPr>
          <a:lstStyle/>
          <a:p>
            <a:pPr marL="0" marR="0" lvl="0" indent="0">
              <a:spcBef>
                <a:spcPts val="0"/>
              </a:spcBef>
              <a:spcAft>
                <a:spcPts val="0"/>
              </a:spcAft>
              <a:buNone/>
            </a:pPr>
            <a:endParaRPr lang="en-US" sz="2250"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None/>
            </a:pPr>
            <a:r>
              <a:rPr lang="en-US" sz="2250" b="1" dirty="0">
                <a:latin typeface="Times New Roman" panose="02020603050405020304" pitchFamily="18" charset="0"/>
                <a:cs typeface="Times New Roman" panose="02020603050405020304" pitchFamily="18" charset="0"/>
              </a:rPr>
              <a:t>Utilities Composition </a:t>
            </a:r>
            <a:r>
              <a:rPr lang="en-US" sz="2250" dirty="0">
                <a:latin typeface="Times New Roman" panose="02020603050405020304" pitchFamily="18" charset="0"/>
                <a:cs typeface="Times New Roman" panose="02020603050405020304" pitchFamily="18" charset="0"/>
              </a:rPr>
              <a:t>(statewide)</a:t>
            </a:r>
          </a:p>
          <a:p>
            <a:pPr marL="342900" marR="0" lvl="0" indent="-342900">
              <a:spcBef>
                <a:spcPts val="0"/>
              </a:spcBef>
              <a:spcAft>
                <a:spcPts val="0"/>
              </a:spcAft>
              <a:buFont typeface="Calibri" panose="020F0502020204030204" pitchFamily="34" charset="0"/>
              <a:buChar char="•"/>
            </a:pPr>
            <a:endParaRPr lang="en-US" sz="2250" b="1" dirty="0">
              <a:latin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a:pPr>
            <a:endParaRPr lang="en-US" sz="1200" b="1"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extBox 9"/>
          <p:cNvSpPr txBox="1"/>
          <p:nvPr/>
        </p:nvSpPr>
        <p:spPr>
          <a:xfrm>
            <a:off x="8107843" y="3042572"/>
            <a:ext cx="184666" cy="369332"/>
          </a:xfrm>
          <a:prstGeom prst="rect">
            <a:avLst/>
          </a:prstGeom>
          <a:noFill/>
        </p:spPr>
        <p:txBody>
          <a:bodyPr wrap="none" rtlCol="0">
            <a:spAutoFit/>
          </a:bodyPr>
          <a:lstStyle/>
          <a:p>
            <a:endParaRPr lang="en-US" dirty="0"/>
          </a:p>
        </p:txBody>
      </p:sp>
      <p:graphicFrame>
        <p:nvGraphicFramePr>
          <p:cNvPr id="4" name="Chart 3">
            <a:extLst>
              <a:ext uri="{FF2B5EF4-FFF2-40B4-BE49-F238E27FC236}">
                <a16:creationId xmlns:a16="http://schemas.microsoft.com/office/drawing/2014/main" id="{F04A51B6-50B3-2941-A56F-55AEDBA243F1}"/>
              </a:ext>
            </a:extLst>
          </p:cNvPr>
          <p:cNvGraphicFramePr>
            <a:graphicFrameLocks/>
          </p:cNvGraphicFramePr>
          <p:nvPr>
            <p:extLst>
              <p:ext uri="{D42A27DB-BD31-4B8C-83A1-F6EECF244321}">
                <p14:modId xmlns:p14="http://schemas.microsoft.com/office/powerpoint/2010/main" val="2078663366"/>
              </p:ext>
            </p:extLst>
          </p:nvPr>
        </p:nvGraphicFramePr>
        <p:xfrm>
          <a:off x="91440" y="1965960"/>
          <a:ext cx="8961120" cy="48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01594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 y="91440"/>
            <a:ext cx="8961120" cy="914400"/>
          </a:xfrm>
          <a:prstGeom prst="rect">
            <a:avLst/>
          </a:prstGeom>
          <a:gradFill flip="none" rotWithShape="1">
            <a:gsLst>
              <a:gs pos="0">
                <a:schemeClr val="bg2">
                  <a:lumMod val="75000"/>
                </a:schemeClr>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440" y="90086"/>
            <a:ext cx="8961120" cy="915754"/>
          </a:xfrm>
        </p:spPr>
        <p:txBody>
          <a:bodyPr>
            <a:noAutofit/>
          </a:bodyPr>
          <a:lstStyle/>
          <a:p>
            <a:r>
              <a:rPr lang="en-US" sz="3000" b="1" dirty="0">
                <a:effectLst/>
                <a:latin typeface="Times New Roman" panose="02020603050405020304" pitchFamily="18" charset="0"/>
                <a:cs typeface="Times New Roman" panose="02020603050405020304" pitchFamily="18" charset="0"/>
              </a:rPr>
              <a:t>What Home Visitors Can Do</a:t>
            </a:r>
          </a:p>
        </p:txBody>
      </p:sp>
      <p:sp>
        <p:nvSpPr>
          <p:cNvPr id="3" name="Content Placeholder 2"/>
          <p:cNvSpPr>
            <a:spLocks noGrp="1"/>
          </p:cNvSpPr>
          <p:nvPr>
            <p:ph idx="1"/>
          </p:nvPr>
        </p:nvSpPr>
        <p:spPr>
          <a:xfrm>
            <a:off x="91440" y="1097280"/>
            <a:ext cx="8961120" cy="5486400"/>
          </a:xfrm>
        </p:spPr>
        <p:txBody>
          <a:bodyPr>
            <a:noAutofit/>
          </a:bodyPr>
          <a:lstStyle/>
          <a:p>
            <a:pPr marL="0" marR="0" lvl="0" indent="0">
              <a:spcBef>
                <a:spcPts val="0"/>
              </a:spcBef>
              <a:spcAft>
                <a:spcPts val="0"/>
              </a:spcAft>
              <a:buNone/>
            </a:pPr>
            <a:endParaRPr lang="en-US" sz="225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a:pPr>
            <a:r>
              <a:rPr lang="en-US" sz="2250" b="1" dirty="0">
                <a:latin typeface="Times New Roman" panose="02020603050405020304" pitchFamily="18" charset="0"/>
                <a:cs typeface="Times New Roman" panose="02020603050405020304" pitchFamily="18" charset="0"/>
              </a:rPr>
              <a:t>Screening and Reporting on SSDOH</a:t>
            </a:r>
          </a:p>
          <a:p>
            <a:pPr lvl="1" indent="-342900">
              <a:spcBef>
                <a:spcPts val="0"/>
              </a:spcBef>
              <a:buFont typeface="System Font Regular"/>
              <a:buChar char="-"/>
            </a:pPr>
            <a:r>
              <a:rPr lang="en-US" sz="2250" b="1" dirty="0">
                <a:latin typeface="Times New Roman" panose="02020603050405020304" pitchFamily="18" charset="0"/>
                <a:cs typeface="Times New Roman" panose="02020603050405020304" pitchFamily="18" charset="0"/>
              </a:rPr>
              <a:t>Form 1 Measures </a:t>
            </a:r>
            <a:r>
              <a:rPr lang="en-US" sz="2250" dirty="0">
                <a:latin typeface="Times New Roman" panose="02020603050405020304" pitchFamily="18" charset="0"/>
                <a:cs typeface="Times New Roman" panose="02020603050405020304" pitchFamily="18" charset="0"/>
              </a:rPr>
              <a:t>(Employment, Education, Housing)</a:t>
            </a:r>
          </a:p>
          <a:p>
            <a:pPr lvl="1" indent="-342900">
              <a:spcBef>
                <a:spcPts val="0"/>
              </a:spcBef>
              <a:buFont typeface="System Font Regular"/>
              <a:buChar char="-"/>
            </a:pPr>
            <a:r>
              <a:rPr lang="en-US" sz="2250" b="1" dirty="0">
                <a:latin typeface="Times New Roman" panose="02020603050405020304" pitchFamily="18" charset="0"/>
                <a:cs typeface="Times New Roman" panose="02020603050405020304" pitchFamily="18" charset="0"/>
              </a:rPr>
              <a:t>SDOH-Screening Tools </a:t>
            </a:r>
            <a:r>
              <a:rPr lang="en-US" sz="2250" dirty="0">
                <a:latin typeface="Times New Roman" panose="02020603050405020304" pitchFamily="18" charset="0"/>
                <a:cs typeface="Times New Roman" panose="02020603050405020304" pitchFamily="18" charset="0"/>
              </a:rPr>
              <a:t>(e.g., PRAPARE)</a:t>
            </a:r>
            <a:endParaRPr lang="en-US" sz="2250" b="1" dirty="0">
              <a:latin typeface="Times New Roman" panose="02020603050405020304" pitchFamily="18" charset="0"/>
              <a:cs typeface="Times New Roman" panose="02020603050405020304" pitchFamily="18" charset="0"/>
            </a:endParaRPr>
          </a:p>
          <a:p>
            <a:pPr marL="0" marR="0" lvl="0" indent="0">
              <a:spcBef>
                <a:spcPts val="0"/>
              </a:spcBef>
              <a:spcAft>
                <a:spcPts val="0"/>
              </a:spcAft>
              <a:buNone/>
            </a:pPr>
            <a:endParaRPr lang="en-US" sz="2250" b="1" dirty="0">
              <a:latin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a:pPr>
            <a:r>
              <a:rPr lang="en-US" sz="2250" b="1" dirty="0">
                <a:latin typeface="Times New Roman" panose="02020603050405020304" pitchFamily="18" charset="0"/>
                <a:cs typeface="Times New Roman" panose="02020603050405020304" pitchFamily="18" charset="0"/>
              </a:rPr>
              <a:t>Carrying Out Program Models w/Fidelity</a:t>
            </a:r>
          </a:p>
          <a:p>
            <a:pPr lvl="1" indent="-342900">
              <a:spcBef>
                <a:spcPts val="0"/>
              </a:spcBef>
              <a:buFont typeface="System Font Regular"/>
              <a:buChar char="-"/>
            </a:pPr>
            <a:r>
              <a:rPr lang="en-US" sz="2250" dirty="0">
                <a:latin typeface="Times New Roman" panose="02020603050405020304" pitchFamily="18" charset="0"/>
                <a:cs typeface="Times New Roman" panose="02020603050405020304" pitchFamily="18" charset="0"/>
              </a:rPr>
              <a:t>NFP STARS</a:t>
            </a:r>
          </a:p>
          <a:p>
            <a:pPr lvl="1" indent="-342900">
              <a:spcBef>
                <a:spcPts val="0"/>
              </a:spcBef>
              <a:buFont typeface="System Font Regular"/>
              <a:buChar char="-"/>
            </a:pPr>
            <a:r>
              <a:rPr lang="en-US" sz="2250" dirty="0">
                <a:latin typeface="Times New Roman" panose="02020603050405020304" pitchFamily="18" charset="0"/>
                <a:cs typeface="Times New Roman" panose="02020603050405020304" pitchFamily="18" charset="0"/>
              </a:rPr>
              <a:t>PAT LSP</a:t>
            </a:r>
          </a:p>
          <a:p>
            <a:pPr lvl="1" indent="-342900">
              <a:spcBef>
                <a:spcPts val="0"/>
              </a:spcBef>
              <a:buFont typeface="Calibri" panose="020F0502020204030204" pitchFamily="34" charset="0"/>
              <a:buChar char="•"/>
            </a:pPr>
            <a:endParaRPr lang="en-US" sz="2250" b="1" dirty="0">
              <a:latin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a:pPr>
            <a:r>
              <a:rPr lang="en-US" sz="2250" b="1" dirty="0">
                <a:latin typeface="Times New Roman" panose="02020603050405020304" pitchFamily="18" charset="0"/>
                <a:cs typeface="Times New Roman" panose="02020603050405020304" pitchFamily="18" charset="0"/>
              </a:rPr>
              <a:t>Making Referrals</a:t>
            </a:r>
          </a:p>
          <a:p>
            <a:pPr lvl="1" indent="-342900">
              <a:spcBef>
                <a:spcPts val="0"/>
              </a:spcBef>
              <a:buFont typeface="System Font Regular"/>
              <a:buChar char="-"/>
            </a:pPr>
            <a:r>
              <a:rPr lang="en-US" sz="2250" dirty="0">
                <a:latin typeface="Times New Roman" panose="02020603050405020304" pitchFamily="18" charset="0"/>
                <a:cs typeface="Times New Roman" panose="02020603050405020304" pitchFamily="18" charset="0"/>
              </a:rPr>
              <a:t>Community Health Workers/Health Ambassadors</a:t>
            </a:r>
          </a:p>
          <a:p>
            <a:pPr lvl="1" indent="-342900">
              <a:spcBef>
                <a:spcPts val="0"/>
              </a:spcBef>
              <a:buFont typeface="System Font Regular"/>
              <a:buChar char="-"/>
            </a:pPr>
            <a:r>
              <a:rPr lang="en-US" sz="2250" dirty="0">
                <a:latin typeface="Times New Roman" panose="02020603050405020304" pitchFamily="18" charset="0"/>
                <a:cs typeface="Times New Roman" panose="02020603050405020304" pitchFamily="18" charset="0"/>
              </a:rPr>
              <a:t>Legal Aid (CLASI)</a:t>
            </a:r>
          </a:p>
          <a:p>
            <a:pPr lvl="1" indent="-342900">
              <a:spcBef>
                <a:spcPts val="0"/>
              </a:spcBef>
              <a:buFont typeface="System Font Regular"/>
              <a:buChar char="-"/>
            </a:pPr>
            <a:r>
              <a:rPr lang="en-US" sz="2250" dirty="0">
                <a:latin typeface="Times New Roman" panose="02020603050405020304" pitchFamily="18" charset="0"/>
                <a:cs typeface="Times New Roman" panose="02020603050405020304" pitchFamily="18" charset="0"/>
              </a:rPr>
              <a:t>2-1-1 Help Me Grow</a:t>
            </a:r>
          </a:p>
          <a:p>
            <a:pPr marL="342900" marR="0" lvl="0" indent="-342900">
              <a:spcBef>
                <a:spcPts val="0"/>
              </a:spcBef>
              <a:spcAft>
                <a:spcPts val="0"/>
              </a:spcAft>
              <a:buFont typeface="Calibri" panose="020F0502020204030204" pitchFamily="34" charset="0"/>
              <a:buChar char="•"/>
            </a:pPr>
            <a:endParaRPr lang="en-US" sz="1200" b="1"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extBox 9"/>
          <p:cNvSpPr txBox="1"/>
          <p:nvPr/>
        </p:nvSpPr>
        <p:spPr>
          <a:xfrm>
            <a:off x="8107843" y="3042572"/>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118722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 y="91440"/>
            <a:ext cx="8961120" cy="914400"/>
          </a:xfrm>
          <a:prstGeom prst="rect">
            <a:avLst/>
          </a:prstGeom>
          <a:gradFill flip="none" rotWithShape="1">
            <a:gsLst>
              <a:gs pos="0">
                <a:schemeClr val="bg2">
                  <a:lumMod val="75000"/>
                </a:schemeClr>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440" y="90086"/>
            <a:ext cx="8961120" cy="915754"/>
          </a:xfrm>
        </p:spPr>
        <p:txBody>
          <a:bodyPr>
            <a:noAutofit/>
          </a:bodyPr>
          <a:lstStyle/>
          <a:p>
            <a:r>
              <a:rPr lang="en-US" sz="3000" b="1" dirty="0">
                <a:latin typeface="Times New Roman" panose="02020603050405020304" pitchFamily="18" charset="0"/>
                <a:cs typeface="Times New Roman" panose="02020603050405020304" pitchFamily="18" charset="0"/>
              </a:rPr>
              <a:t>What Home Visitors Can Do</a:t>
            </a:r>
            <a:endParaRPr lang="en-US" sz="3000" b="1" dirty="0">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1440" y="1097280"/>
            <a:ext cx="8961120" cy="5125386"/>
          </a:xfrm>
        </p:spPr>
        <p:txBody>
          <a:bodyPr>
            <a:noAutofit/>
          </a:bodyPr>
          <a:lstStyle/>
          <a:p>
            <a:pPr marL="0" marR="0" lvl="0" indent="0">
              <a:spcBef>
                <a:spcPts val="0"/>
              </a:spcBef>
              <a:spcAft>
                <a:spcPts val="0"/>
              </a:spcAft>
              <a:buNone/>
            </a:pPr>
            <a:r>
              <a:rPr lang="en-US" sz="2250" b="1" dirty="0">
                <a:effectLst/>
                <a:latin typeface="Times New Roman" panose="02020603050405020304" pitchFamily="18" charset="0"/>
                <a:ea typeface="Calibri" panose="020F0502020204030204" pitchFamily="34" charset="0"/>
                <a:cs typeface="Times New Roman" panose="02020603050405020304" pitchFamily="18" charset="0"/>
              </a:rPr>
              <a:t>Conceptual Framework for Implementation Quality in Home Visiting</a:t>
            </a:r>
            <a:endParaRPr lang="en-US" sz="2250" b="1"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None/>
            </a:pPr>
            <a:endParaRPr lang="en-US" sz="225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None/>
            </a:pPr>
            <a:endParaRPr lang="en-US" sz="2250" b="1"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None/>
            </a:pPr>
            <a:endParaRPr lang="en-US" sz="225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None/>
            </a:pPr>
            <a:endParaRPr lang="en-US" sz="2250" b="1"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None/>
            </a:pPr>
            <a:endParaRPr lang="en-US" sz="225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None/>
            </a:pPr>
            <a:endParaRPr lang="en-US" sz="2250" b="1"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None/>
            </a:pPr>
            <a:endParaRPr lang="en-US" sz="225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None/>
            </a:pPr>
            <a:endParaRPr lang="en-US" sz="2250" b="1"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None/>
            </a:pPr>
            <a:endParaRPr lang="en-US" sz="225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None/>
            </a:pPr>
            <a:endParaRPr lang="en-US" sz="2250" b="1"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None/>
            </a:pPr>
            <a:endParaRPr lang="en-US" sz="225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None/>
            </a:pPr>
            <a:endParaRPr lang="en-US" sz="2250" b="1"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None/>
            </a:pPr>
            <a:endParaRPr lang="en-US" sz="225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None/>
            </a:pPr>
            <a:br>
              <a:rPr lang="en-US" sz="1200" i="1" dirty="0">
                <a:latin typeface="Times New Roman" panose="02020603050405020304" pitchFamily="18" charset="0"/>
                <a:cs typeface="Times New Roman" panose="02020603050405020304" pitchFamily="18" charset="0"/>
              </a:rPr>
            </a:br>
            <a:br>
              <a:rPr lang="en-US" sz="1200" i="1" dirty="0">
                <a:latin typeface="Times New Roman" panose="02020603050405020304" pitchFamily="18" charset="0"/>
                <a:cs typeface="Times New Roman" panose="02020603050405020304" pitchFamily="18" charset="0"/>
              </a:rPr>
            </a:br>
            <a:br>
              <a:rPr lang="en-US" sz="1200" i="1" dirty="0">
                <a:latin typeface="Times New Roman" panose="02020603050405020304" pitchFamily="18" charset="0"/>
                <a:cs typeface="Times New Roman" panose="02020603050405020304" pitchFamily="18" charset="0"/>
              </a:rPr>
            </a:br>
            <a:r>
              <a:rPr lang="en-US" sz="1200" i="1" dirty="0">
                <a:latin typeface="Times New Roman" panose="02020603050405020304" pitchFamily="18" charset="0"/>
                <a:cs typeface="Times New Roman" panose="02020603050405020304" pitchFamily="18" charset="0"/>
              </a:rPr>
              <a:t>HRSA. A Conceptual Framework for Implementation Quality in Home Visiting, December 2021.</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None/>
            </a:pPr>
            <a:endParaRPr lang="en-US" sz="2250" b="1"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None/>
            </a:pPr>
            <a:endParaRPr lang="en-US" sz="225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None/>
            </a:pPr>
            <a:endParaRPr lang="en-US" sz="2250" b="1" dirty="0">
              <a:latin typeface="Times New Roman" panose="02020603050405020304" pitchFamily="18" charset="0"/>
              <a:ea typeface="Calibri" panose="020F0502020204030204" pitchFamily="34" charset="0"/>
              <a:cs typeface="Times New Roman" panose="02020603050405020304" pitchFamily="18" charset="0"/>
            </a:endParaRPr>
          </a:p>
          <a:p>
            <a:pPr marL="0" indent="0">
              <a:spcBef>
                <a:spcPts val="0"/>
              </a:spcBef>
              <a:buNone/>
            </a:pPr>
            <a:endParaRPr lang="en-US" sz="2400" dirty="0"/>
          </a:p>
          <a:p>
            <a:pPr marL="0" marR="0" lvl="0" indent="0">
              <a:spcBef>
                <a:spcPts val="0"/>
              </a:spcBef>
              <a:spcAft>
                <a:spcPts val="0"/>
              </a:spcAft>
              <a:buNone/>
            </a:pPr>
            <a:endParaRPr lang="en-US" sz="225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None/>
            </a:pPr>
            <a:endParaRPr lang="en-US" sz="2250" b="1"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None/>
            </a:pPr>
            <a:endParaRPr lang="en-US" sz="225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None/>
            </a:pPr>
            <a:endParaRPr lang="en-US" sz="2250" b="1"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None/>
            </a:pPr>
            <a:endParaRPr lang="en-US" sz="225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None/>
            </a:pPr>
            <a:endParaRPr lang="en-US" sz="2250" b="1" dirty="0">
              <a:latin typeface="Times New Roman" panose="02020603050405020304" pitchFamily="18" charset="0"/>
              <a:ea typeface="Calibri" panose="020F0502020204030204" pitchFamily="34" charset="0"/>
              <a:cs typeface="Times New Roman" panose="02020603050405020304" pitchFamily="18" charset="0"/>
            </a:endParaRPr>
          </a:p>
          <a:p>
            <a:pPr marL="0" indent="0">
              <a:spcBef>
                <a:spcPts val="0"/>
              </a:spcBef>
              <a:buNone/>
            </a:pPr>
            <a:endParaRPr lang="en-US" sz="2400" dirty="0"/>
          </a:p>
          <a:p>
            <a:pPr marL="0" marR="0" lvl="0" indent="0">
              <a:spcBef>
                <a:spcPts val="0"/>
              </a:spcBef>
              <a:spcAft>
                <a:spcPts val="0"/>
              </a:spcAft>
              <a:buNone/>
            </a:pPr>
            <a:endParaRPr lang="en-US" sz="225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None/>
            </a:pPr>
            <a:endParaRPr lang="en-US" sz="2250" b="1"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None/>
            </a:pPr>
            <a:endParaRPr lang="en-US" sz="225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None/>
            </a:pPr>
            <a:endParaRPr lang="en-US" sz="2250" b="1" i="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extBox 9"/>
          <p:cNvSpPr txBox="1"/>
          <p:nvPr/>
        </p:nvSpPr>
        <p:spPr>
          <a:xfrm>
            <a:off x="8107843" y="3042572"/>
            <a:ext cx="184666" cy="369332"/>
          </a:xfrm>
          <a:prstGeom prst="rect">
            <a:avLst/>
          </a:prstGeom>
          <a:noFill/>
        </p:spPr>
        <p:txBody>
          <a:bodyPr wrap="none" rtlCol="0">
            <a:spAutoFit/>
          </a:bodyPr>
          <a:lstStyle/>
          <a:p>
            <a:endParaRPr lang="en-US" dirty="0"/>
          </a:p>
        </p:txBody>
      </p:sp>
      <p:pic>
        <p:nvPicPr>
          <p:cNvPr id="6" name="Picture 5">
            <a:extLst>
              <a:ext uri="{FF2B5EF4-FFF2-40B4-BE49-F238E27FC236}">
                <a16:creationId xmlns:a16="http://schemas.microsoft.com/office/drawing/2014/main" id="{F70E192A-2506-7B0B-A54B-0F269D94D6BA}"/>
              </a:ext>
            </a:extLst>
          </p:cNvPr>
          <p:cNvPicPr>
            <a:picLocks/>
          </p:cNvPicPr>
          <p:nvPr/>
        </p:nvPicPr>
        <p:blipFill rotWithShape="1">
          <a:blip r:embed="rId3"/>
          <a:srcRect l="1000" t="17735" r="34048" b="13012"/>
          <a:stretch/>
        </p:blipFill>
        <p:spPr>
          <a:xfrm>
            <a:off x="320040" y="1550082"/>
            <a:ext cx="8503920" cy="4764024"/>
          </a:xfrm>
          <a:prstGeom prst="rect">
            <a:avLst/>
          </a:prstGeom>
        </p:spPr>
      </p:pic>
      <p:sp>
        <p:nvSpPr>
          <p:cNvPr id="7" name="Rectangle 6">
            <a:extLst>
              <a:ext uri="{FF2B5EF4-FFF2-40B4-BE49-F238E27FC236}">
                <a16:creationId xmlns:a16="http://schemas.microsoft.com/office/drawing/2014/main" id="{5F49D203-FD58-120F-A569-F777CFB89A8D}"/>
              </a:ext>
            </a:extLst>
          </p:cNvPr>
          <p:cNvSpPr/>
          <p:nvPr/>
        </p:nvSpPr>
        <p:spPr>
          <a:xfrm>
            <a:off x="1169583" y="3848986"/>
            <a:ext cx="1010093" cy="382772"/>
          </a:xfrm>
          <a:prstGeom prst="rect">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D99EDEC-09F2-0C9B-AE84-5850725BDA40}"/>
              </a:ext>
            </a:extLst>
          </p:cNvPr>
          <p:cNvSpPr/>
          <p:nvPr/>
        </p:nvSpPr>
        <p:spPr>
          <a:xfrm>
            <a:off x="1428309" y="4267201"/>
            <a:ext cx="1010093" cy="382772"/>
          </a:xfrm>
          <a:prstGeom prst="rect">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B94394A-50FD-42E3-AD92-5E11C7D4ED9A}"/>
              </a:ext>
            </a:extLst>
          </p:cNvPr>
          <p:cNvSpPr/>
          <p:nvPr/>
        </p:nvSpPr>
        <p:spPr>
          <a:xfrm>
            <a:off x="5727407" y="3848986"/>
            <a:ext cx="1010093" cy="499730"/>
          </a:xfrm>
          <a:prstGeom prst="rect">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752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 y="91440"/>
            <a:ext cx="8961120" cy="914400"/>
          </a:xfrm>
          <a:prstGeom prst="rect">
            <a:avLst/>
          </a:prstGeom>
          <a:gradFill flip="none" rotWithShape="1">
            <a:gsLst>
              <a:gs pos="0">
                <a:schemeClr val="bg2">
                  <a:lumMod val="75000"/>
                </a:schemeClr>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440" y="90086"/>
            <a:ext cx="8961120" cy="915754"/>
          </a:xfrm>
        </p:spPr>
        <p:txBody>
          <a:bodyPr>
            <a:noAutofit/>
          </a:bodyPr>
          <a:lstStyle/>
          <a:p>
            <a:r>
              <a:rPr lang="en-US" sz="3000" b="1" dirty="0">
                <a:effectLst/>
                <a:latin typeface="Times New Roman" panose="02020603050405020304" pitchFamily="18" charset="0"/>
                <a:cs typeface="Times New Roman" panose="02020603050405020304" pitchFamily="18" charset="0"/>
              </a:rPr>
              <a:t>What Home Visitors Can Do</a:t>
            </a:r>
          </a:p>
        </p:txBody>
      </p:sp>
      <p:sp>
        <p:nvSpPr>
          <p:cNvPr id="3" name="Content Placeholder 2"/>
          <p:cNvSpPr>
            <a:spLocks noGrp="1"/>
          </p:cNvSpPr>
          <p:nvPr>
            <p:ph idx="1"/>
          </p:nvPr>
        </p:nvSpPr>
        <p:spPr>
          <a:xfrm>
            <a:off x="91440" y="1097280"/>
            <a:ext cx="8961120" cy="5486400"/>
          </a:xfrm>
        </p:spPr>
        <p:txBody>
          <a:bodyPr>
            <a:noAutofit/>
          </a:bodyPr>
          <a:lstStyle/>
          <a:p>
            <a:pPr marL="0" marR="0" lvl="0" indent="0">
              <a:spcBef>
                <a:spcPts val="0"/>
              </a:spcBef>
              <a:spcAft>
                <a:spcPts val="0"/>
              </a:spcAft>
              <a:buNone/>
            </a:pPr>
            <a:endParaRPr lang="en-US" sz="225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a:pPr>
            <a:r>
              <a:rPr lang="en-US" sz="2250" b="1" dirty="0">
                <a:latin typeface="Times New Roman" panose="02020603050405020304" pitchFamily="18" charset="0"/>
                <a:cs typeface="Times New Roman" panose="02020603050405020304" pitchFamily="18" charset="0"/>
              </a:rPr>
              <a:t>Be an Advocate for Statewide Policy</a:t>
            </a:r>
          </a:p>
          <a:p>
            <a:pPr marL="342900" marR="0" lvl="0" indent="-342900">
              <a:spcBef>
                <a:spcPts val="0"/>
              </a:spcBef>
              <a:spcAft>
                <a:spcPts val="0"/>
              </a:spcAft>
              <a:buFont typeface="Calibri" panose="020F0502020204030204" pitchFamily="34" charset="0"/>
              <a:buChar char="•"/>
            </a:pPr>
            <a:endParaRPr lang="en-US" sz="2250" b="1" dirty="0">
              <a:latin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a:pPr>
            <a:r>
              <a:rPr lang="en-US" sz="2250" dirty="0">
                <a:latin typeface="Times New Roman" panose="02020603050405020304" pitchFamily="18" charset="0"/>
                <a:cs typeface="Times New Roman" panose="02020603050405020304" pitchFamily="18" charset="0"/>
              </a:rPr>
              <a:t>Help</a:t>
            </a:r>
            <a:r>
              <a:rPr lang="en-US" sz="2250" b="1" dirty="0">
                <a:latin typeface="Times New Roman" panose="02020603050405020304" pitchFamily="18" charset="0"/>
                <a:cs typeface="Times New Roman" panose="02020603050405020304" pitchFamily="18" charset="0"/>
              </a:rPr>
              <a:t> Enroll</a:t>
            </a:r>
            <a:r>
              <a:rPr lang="en-US" sz="2250" dirty="0">
                <a:latin typeface="Times New Roman" panose="02020603050405020304" pitchFamily="18" charset="0"/>
                <a:cs typeface="Times New Roman" panose="02020603050405020304" pitchFamily="18" charset="0"/>
              </a:rPr>
              <a:t> Potential, Eligible Families</a:t>
            </a:r>
          </a:p>
          <a:p>
            <a:pPr marL="342900" marR="0" lvl="0" indent="-342900">
              <a:spcBef>
                <a:spcPts val="0"/>
              </a:spcBef>
              <a:spcAft>
                <a:spcPts val="0"/>
              </a:spcAft>
              <a:buFont typeface="Calibri" panose="020F0502020204030204" pitchFamily="34" charset="0"/>
              <a:buChar char="•"/>
            </a:pPr>
            <a:endParaRPr lang="en-US" sz="2250" dirty="0">
              <a:latin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a:pPr>
            <a:r>
              <a:rPr lang="en-US" sz="2250" dirty="0">
                <a:latin typeface="Times New Roman" panose="02020603050405020304" pitchFamily="18" charset="0"/>
                <a:cs typeface="Times New Roman" panose="02020603050405020304" pitchFamily="18" charset="0"/>
              </a:rPr>
              <a:t>Encourage Families Graduating from Home Visiting to Help Enrollment and Serve as Future Home Visitors</a:t>
            </a:r>
          </a:p>
          <a:p>
            <a:pPr marL="342900" marR="0" lvl="0" indent="-342900">
              <a:spcBef>
                <a:spcPts val="0"/>
              </a:spcBef>
              <a:spcAft>
                <a:spcPts val="0"/>
              </a:spcAft>
              <a:buFont typeface="Calibri" panose="020F0502020204030204" pitchFamily="34" charset="0"/>
              <a:buChar char="•"/>
            </a:pPr>
            <a:endParaRPr lang="en-US" sz="2250" b="1" dirty="0">
              <a:latin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a:pPr>
            <a:r>
              <a:rPr lang="en-US" sz="2250" b="1" dirty="0">
                <a:latin typeface="Times New Roman" panose="02020603050405020304" pitchFamily="18" charset="0"/>
                <a:cs typeface="Times New Roman" panose="02020603050405020304" pitchFamily="18" charset="0"/>
              </a:rPr>
              <a:t>Always Tell Your Story – Data Speaks but Stories Stay</a:t>
            </a:r>
          </a:p>
          <a:p>
            <a:pPr marL="342900" marR="0" lvl="0" indent="-342900">
              <a:spcBef>
                <a:spcPts val="0"/>
              </a:spcBef>
              <a:spcAft>
                <a:spcPts val="0"/>
              </a:spcAft>
              <a:buFont typeface="Calibri" panose="020F0502020204030204" pitchFamily="34" charset="0"/>
              <a:buChar char="•"/>
            </a:pPr>
            <a:endParaRPr lang="en-US" sz="2250" b="1" dirty="0">
              <a:latin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a:pPr>
            <a:r>
              <a:rPr lang="en-US" sz="2250" b="1" dirty="0">
                <a:latin typeface="Times New Roman" panose="02020603050405020304" pitchFamily="18" charset="0"/>
                <a:cs typeface="Times New Roman" panose="02020603050405020304" pitchFamily="18" charset="0"/>
              </a:rPr>
              <a:t>Continue to Evolve and Pivot </a:t>
            </a:r>
            <a:r>
              <a:rPr lang="en-US" sz="2250" dirty="0">
                <a:latin typeface="Times New Roman" panose="02020603050405020304" pitchFamily="18" charset="0"/>
                <a:cs typeface="Times New Roman" panose="02020603050405020304" pitchFamily="18" charset="0"/>
              </a:rPr>
              <a:t>– e.g., Virtual Meetings During COVID-19. </a:t>
            </a:r>
          </a:p>
          <a:p>
            <a:pPr marL="342900" marR="0" lvl="0" indent="-342900">
              <a:spcBef>
                <a:spcPts val="0"/>
              </a:spcBef>
              <a:spcAft>
                <a:spcPts val="0"/>
              </a:spcAft>
              <a:buFont typeface="Calibri" panose="020F0502020204030204" pitchFamily="34" charset="0"/>
              <a:buChar char="•"/>
            </a:pPr>
            <a:endParaRPr lang="en-US" sz="1200" b="1"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extBox 9"/>
          <p:cNvSpPr txBox="1"/>
          <p:nvPr/>
        </p:nvSpPr>
        <p:spPr>
          <a:xfrm>
            <a:off x="8107843" y="3042572"/>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047715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 y="91440"/>
            <a:ext cx="8961120" cy="914400"/>
          </a:xfrm>
          <a:prstGeom prst="rect">
            <a:avLst/>
          </a:prstGeom>
          <a:gradFill flip="none" rotWithShape="1">
            <a:gsLst>
              <a:gs pos="0">
                <a:schemeClr val="bg2">
                  <a:lumMod val="75000"/>
                </a:schemeClr>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440" y="90086"/>
            <a:ext cx="8961120" cy="915754"/>
          </a:xfrm>
        </p:spPr>
        <p:txBody>
          <a:bodyPr>
            <a:noAutofit/>
          </a:bodyPr>
          <a:lstStyle/>
          <a:p>
            <a:r>
              <a:rPr lang="en-US" sz="3000" b="1" dirty="0">
                <a:effectLst/>
                <a:latin typeface="Times New Roman" panose="02020603050405020304" pitchFamily="18" charset="0"/>
                <a:cs typeface="Times New Roman" panose="02020603050405020304" pitchFamily="18" charset="0"/>
              </a:rPr>
              <a:t>What Home Visitors </a:t>
            </a:r>
            <a:r>
              <a:rPr lang="en-US" sz="3000" b="1" u="sng" dirty="0">
                <a:effectLst/>
                <a:latin typeface="Times New Roman" panose="02020603050405020304" pitchFamily="18" charset="0"/>
                <a:cs typeface="Times New Roman" panose="02020603050405020304" pitchFamily="18" charset="0"/>
              </a:rPr>
              <a:t>Have Done</a:t>
            </a:r>
          </a:p>
        </p:txBody>
      </p:sp>
      <p:sp>
        <p:nvSpPr>
          <p:cNvPr id="3" name="Content Placeholder 2"/>
          <p:cNvSpPr>
            <a:spLocks noGrp="1"/>
          </p:cNvSpPr>
          <p:nvPr>
            <p:ph idx="1"/>
          </p:nvPr>
        </p:nvSpPr>
        <p:spPr>
          <a:xfrm>
            <a:off x="91440" y="1097280"/>
            <a:ext cx="8961120" cy="5486400"/>
          </a:xfrm>
        </p:spPr>
        <p:txBody>
          <a:bodyPr>
            <a:noAutofit/>
          </a:bodyPr>
          <a:lstStyle/>
          <a:p>
            <a:pPr marL="0" marR="0" lvl="0" indent="0">
              <a:spcBef>
                <a:spcPts val="0"/>
              </a:spcBef>
              <a:spcAft>
                <a:spcPts val="0"/>
              </a:spcAft>
              <a:buNone/>
            </a:pPr>
            <a:endParaRPr lang="en-US" sz="225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a:pPr>
            <a:r>
              <a:rPr lang="en-US" sz="2250" b="1" dirty="0">
                <a:latin typeface="Times New Roman" panose="02020603050405020304" pitchFamily="18" charset="0"/>
                <a:cs typeface="Times New Roman" panose="02020603050405020304" pitchFamily="18" charset="0"/>
              </a:rPr>
              <a:t>Identify Inequities then Work on Systemic Barriers (Miami-Dade)</a:t>
            </a:r>
          </a:p>
          <a:p>
            <a:pPr marL="857250" lvl="1" indent="-457200">
              <a:spcBef>
                <a:spcPts val="0"/>
              </a:spcBef>
              <a:buFont typeface="+mj-lt"/>
              <a:buAutoNum type="arabicPeriod"/>
            </a:pPr>
            <a:r>
              <a:rPr lang="en-US" sz="2250" dirty="0">
                <a:latin typeface="Times New Roman" panose="02020603050405020304" pitchFamily="18" charset="0"/>
                <a:cs typeface="Times New Roman" panose="02020603050405020304" pitchFamily="18" charset="0"/>
              </a:rPr>
              <a:t>Gathered data/listened to families on the barriers they are experiencing when accessing community resources.</a:t>
            </a:r>
          </a:p>
          <a:p>
            <a:pPr marL="857250" lvl="1" indent="-457200">
              <a:spcBef>
                <a:spcPts val="0"/>
              </a:spcBef>
              <a:buFont typeface="+mj-lt"/>
              <a:buAutoNum type="arabicPeriod"/>
            </a:pPr>
            <a:r>
              <a:rPr lang="en-US" sz="2250" dirty="0">
                <a:latin typeface="Times New Roman" panose="02020603050405020304" pitchFamily="18" charset="0"/>
                <a:cs typeface="Times New Roman" panose="02020603050405020304" pitchFamily="18" charset="0"/>
              </a:rPr>
              <a:t>Raised awareness about inequities and increased trust with HVs.</a:t>
            </a:r>
          </a:p>
          <a:p>
            <a:pPr marL="857250" lvl="1" indent="-457200">
              <a:spcBef>
                <a:spcPts val="0"/>
              </a:spcBef>
              <a:buFont typeface="+mj-lt"/>
              <a:buAutoNum type="arabicPeriod"/>
            </a:pPr>
            <a:r>
              <a:rPr lang="en-US" sz="2250" dirty="0">
                <a:latin typeface="Times New Roman" panose="02020603050405020304" pitchFamily="18" charset="0"/>
                <a:cs typeface="Times New Roman" panose="02020603050405020304" pitchFamily="18" charset="0"/>
              </a:rPr>
              <a:t>Frustration w/inequities surrounding access to childcare (e.g., difficulty applying for aid).</a:t>
            </a:r>
          </a:p>
          <a:p>
            <a:pPr marL="400050" lvl="1" indent="0">
              <a:spcBef>
                <a:spcPts val="0"/>
              </a:spcBef>
              <a:buNone/>
            </a:pPr>
            <a:endParaRPr lang="en-US" sz="2250" i="1" dirty="0">
              <a:latin typeface="Times New Roman" panose="02020603050405020304" pitchFamily="18" charset="0"/>
              <a:cs typeface="Times New Roman" panose="02020603050405020304" pitchFamily="18" charset="0"/>
            </a:endParaRPr>
          </a:p>
          <a:p>
            <a:pPr marL="400050" lvl="1" indent="0">
              <a:spcBef>
                <a:spcPts val="0"/>
              </a:spcBef>
              <a:buNone/>
            </a:pPr>
            <a:r>
              <a:rPr lang="en-US" sz="2250" i="1" dirty="0">
                <a:latin typeface="Times New Roman" panose="02020603050405020304" pitchFamily="18" charset="0"/>
                <a:cs typeface="Times New Roman" panose="02020603050405020304" pitchFamily="18" charset="0"/>
              </a:rPr>
              <a:t>“A parent expressed that she was not able to receive services because she was not employed—but the mother was not able to find a job because she didn’t have a safe place to leave her baby.”</a:t>
            </a:r>
          </a:p>
          <a:p>
            <a:pPr marL="342900" marR="0" lvl="0" indent="-342900">
              <a:spcBef>
                <a:spcPts val="0"/>
              </a:spcBef>
              <a:spcAft>
                <a:spcPts val="0"/>
              </a:spcAft>
              <a:buFont typeface="Calibri" panose="020F0502020204030204" pitchFamily="34" charset="0"/>
              <a:buChar char="•"/>
            </a:pPr>
            <a:endParaRPr lang="en-US" sz="2250" b="1" dirty="0">
              <a:latin typeface="Times New Roman" panose="02020603050405020304" pitchFamily="18" charset="0"/>
              <a:cs typeface="Times New Roman" panose="02020603050405020304" pitchFamily="18" charset="0"/>
            </a:endParaRPr>
          </a:p>
          <a:p>
            <a:pPr marL="0" marR="0" lvl="0" indent="0">
              <a:spcBef>
                <a:spcPts val="0"/>
              </a:spcBef>
              <a:spcAft>
                <a:spcPts val="0"/>
              </a:spcAft>
              <a:buNone/>
            </a:pPr>
            <a:br>
              <a:rPr lang="en-US" sz="1200" i="1" dirty="0">
                <a:latin typeface="Times New Roman" panose="02020603050405020304" pitchFamily="18" charset="0"/>
                <a:cs typeface="Times New Roman" panose="02020603050405020304" pitchFamily="18" charset="0"/>
              </a:rPr>
            </a:br>
            <a:br>
              <a:rPr lang="en-US" sz="1200" i="1" dirty="0">
                <a:latin typeface="Times New Roman" panose="02020603050405020304" pitchFamily="18" charset="0"/>
                <a:cs typeface="Times New Roman" panose="02020603050405020304" pitchFamily="18" charset="0"/>
              </a:rPr>
            </a:br>
            <a:br>
              <a:rPr lang="en-US" sz="1200" i="1" dirty="0">
                <a:latin typeface="Times New Roman" panose="02020603050405020304" pitchFamily="18" charset="0"/>
                <a:cs typeface="Times New Roman" panose="02020603050405020304" pitchFamily="18" charset="0"/>
              </a:rPr>
            </a:br>
            <a:br>
              <a:rPr lang="en-US" sz="1200" i="1" dirty="0">
                <a:latin typeface="Times New Roman" panose="02020603050405020304" pitchFamily="18" charset="0"/>
                <a:cs typeface="Times New Roman" panose="02020603050405020304" pitchFamily="18" charset="0"/>
              </a:rPr>
            </a:br>
            <a:br>
              <a:rPr lang="en-US" sz="1200" i="1" dirty="0">
                <a:latin typeface="Times New Roman" panose="02020603050405020304" pitchFamily="18" charset="0"/>
                <a:cs typeface="Times New Roman" panose="02020603050405020304" pitchFamily="18" charset="0"/>
              </a:rPr>
            </a:br>
            <a:br>
              <a:rPr lang="en-US" sz="1200" i="1" dirty="0">
                <a:latin typeface="Times New Roman" panose="02020603050405020304" pitchFamily="18" charset="0"/>
                <a:cs typeface="Times New Roman" panose="02020603050405020304" pitchFamily="18" charset="0"/>
              </a:rPr>
            </a:br>
            <a:r>
              <a:rPr lang="en-US" sz="1200" i="1" dirty="0">
                <a:latin typeface="Times New Roman" panose="02020603050405020304" pitchFamily="18" charset="0"/>
                <a:cs typeface="Times New Roman" panose="02020603050405020304" pitchFamily="18" charset="0"/>
              </a:rPr>
              <a:t>HRSA. Health Equity in Home Visiting, The HV </a:t>
            </a:r>
            <a:r>
              <a:rPr lang="en-US" sz="1200" i="1" dirty="0" err="1">
                <a:latin typeface="Times New Roman" panose="02020603050405020304" pitchFamily="18" charset="0"/>
                <a:cs typeface="Times New Roman" panose="02020603050405020304" pitchFamily="18" charset="0"/>
              </a:rPr>
              <a:t>CoIIN</a:t>
            </a:r>
            <a:r>
              <a:rPr lang="en-US" sz="1200" i="1" dirty="0">
                <a:latin typeface="Times New Roman" panose="02020603050405020304" pitchFamily="18" charset="0"/>
                <a:cs typeface="Times New Roman" panose="02020603050405020304" pitchFamily="18" charset="0"/>
              </a:rPr>
              <a:t> Health Equity Toolkit.</a:t>
            </a:r>
          </a:p>
        </p:txBody>
      </p:sp>
      <p:sp>
        <p:nvSpPr>
          <p:cNvPr id="10" name="TextBox 9"/>
          <p:cNvSpPr txBox="1"/>
          <p:nvPr/>
        </p:nvSpPr>
        <p:spPr>
          <a:xfrm>
            <a:off x="8107843" y="3042572"/>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623259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 y="91440"/>
            <a:ext cx="8961120" cy="914400"/>
          </a:xfrm>
          <a:prstGeom prst="rect">
            <a:avLst/>
          </a:prstGeom>
          <a:gradFill flip="none" rotWithShape="1">
            <a:gsLst>
              <a:gs pos="0">
                <a:schemeClr val="bg2">
                  <a:lumMod val="75000"/>
                </a:schemeClr>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440" y="90086"/>
            <a:ext cx="8961120" cy="915754"/>
          </a:xfrm>
        </p:spPr>
        <p:txBody>
          <a:bodyPr>
            <a:noAutofit/>
          </a:bodyPr>
          <a:lstStyle/>
          <a:p>
            <a:r>
              <a:rPr lang="en-US" sz="3000" b="1" dirty="0">
                <a:effectLst/>
                <a:latin typeface="Times New Roman" panose="02020603050405020304" pitchFamily="18" charset="0"/>
                <a:cs typeface="Times New Roman" panose="02020603050405020304" pitchFamily="18" charset="0"/>
              </a:rPr>
              <a:t>What Home Visitors </a:t>
            </a:r>
            <a:r>
              <a:rPr lang="en-US" sz="3000" b="1" u="sng" dirty="0">
                <a:effectLst/>
                <a:latin typeface="Times New Roman" panose="02020603050405020304" pitchFamily="18" charset="0"/>
                <a:cs typeface="Times New Roman" panose="02020603050405020304" pitchFamily="18" charset="0"/>
              </a:rPr>
              <a:t>Have Done</a:t>
            </a:r>
          </a:p>
        </p:txBody>
      </p:sp>
      <p:sp>
        <p:nvSpPr>
          <p:cNvPr id="3" name="Content Placeholder 2"/>
          <p:cNvSpPr>
            <a:spLocks noGrp="1"/>
          </p:cNvSpPr>
          <p:nvPr>
            <p:ph idx="1"/>
          </p:nvPr>
        </p:nvSpPr>
        <p:spPr>
          <a:xfrm>
            <a:off x="91440" y="1097280"/>
            <a:ext cx="8961120" cy="5486400"/>
          </a:xfrm>
        </p:spPr>
        <p:txBody>
          <a:bodyPr>
            <a:noAutofit/>
          </a:bodyPr>
          <a:lstStyle/>
          <a:p>
            <a:pPr marL="0" marR="0" lvl="0" indent="0">
              <a:spcBef>
                <a:spcPts val="0"/>
              </a:spcBef>
              <a:spcAft>
                <a:spcPts val="0"/>
              </a:spcAft>
              <a:buNone/>
            </a:pPr>
            <a:endParaRPr lang="en-US" sz="225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a:pPr>
            <a:r>
              <a:rPr lang="en-US" sz="2250" b="1" dirty="0">
                <a:latin typeface="Times New Roman" panose="02020603050405020304" pitchFamily="18" charset="0"/>
                <a:cs typeface="Times New Roman" panose="02020603050405020304" pitchFamily="18" charset="0"/>
              </a:rPr>
              <a:t>Identify Inequities then Work on Systemic Barriers (Miami-Dade)</a:t>
            </a:r>
            <a:endParaRPr lang="en-US" sz="2250" dirty="0">
              <a:latin typeface="Times New Roman" panose="02020603050405020304" pitchFamily="18" charset="0"/>
              <a:cs typeface="Times New Roman" panose="02020603050405020304" pitchFamily="18" charset="0"/>
            </a:endParaRPr>
          </a:p>
          <a:p>
            <a:pPr marL="857250" lvl="1" indent="-457200">
              <a:spcBef>
                <a:spcPts val="0"/>
              </a:spcBef>
              <a:buFont typeface="+mj-lt"/>
              <a:buAutoNum type="arabicPeriod" startAt="4"/>
            </a:pPr>
            <a:r>
              <a:rPr lang="en-US" sz="2250" dirty="0">
                <a:latin typeface="Times New Roman" panose="02020603050405020304" pitchFamily="18" charset="0"/>
                <a:cs typeface="Times New Roman" panose="02020603050405020304" pitchFamily="18" charset="0"/>
              </a:rPr>
              <a:t>To combat this barrier, the team strove to simplify the application process by creating video tutorials to post on YouTube, in both English and Spanish, to walk parents through each step of filling out the application. </a:t>
            </a:r>
          </a:p>
          <a:p>
            <a:pPr marL="857250" lvl="1" indent="-457200">
              <a:spcBef>
                <a:spcPts val="0"/>
              </a:spcBef>
              <a:buFont typeface="+mj-lt"/>
              <a:buAutoNum type="arabicPeriod" startAt="4"/>
            </a:pPr>
            <a:r>
              <a:rPr lang="en-US" sz="2250" dirty="0">
                <a:latin typeface="Times New Roman" panose="02020603050405020304" pitchFamily="18" charset="0"/>
                <a:cs typeface="Times New Roman" panose="02020603050405020304" pitchFamily="18" charset="0"/>
              </a:rPr>
              <a:t>Created a checklist of documents that parents needed when applying for childcare programs. </a:t>
            </a:r>
          </a:p>
          <a:p>
            <a:pPr marL="857250" lvl="1" indent="-457200">
              <a:spcBef>
                <a:spcPts val="0"/>
              </a:spcBef>
              <a:buFont typeface="+mj-lt"/>
              <a:buAutoNum type="arabicPeriod" startAt="4"/>
            </a:pPr>
            <a:r>
              <a:rPr lang="en-US" sz="2250" dirty="0">
                <a:latin typeface="Times New Roman" panose="02020603050405020304" pitchFamily="18" charset="0"/>
                <a:cs typeface="Times New Roman" panose="02020603050405020304" pitchFamily="18" charset="0"/>
              </a:rPr>
              <a:t>Actively built partnerships with local day-care providers to create a more accessible and trustworthy path for families in need of childcare.</a:t>
            </a:r>
            <a:br>
              <a:rPr lang="en-US" sz="2250" dirty="0">
                <a:latin typeface="Times New Roman" panose="02020603050405020304" pitchFamily="18" charset="0"/>
                <a:cs typeface="Times New Roman" panose="02020603050405020304" pitchFamily="18" charset="0"/>
              </a:rPr>
            </a:br>
            <a:endParaRPr lang="en-US" sz="2250" dirty="0">
              <a:latin typeface="Times New Roman" panose="02020603050405020304" pitchFamily="18" charset="0"/>
              <a:cs typeface="Times New Roman" panose="02020603050405020304" pitchFamily="18" charset="0"/>
            </a:endParaRPr>
          </a:p>
          <a:p>
            <a:pPr marL="0" indent="0">
              <a:spcBef>
                <a:spcPts val="0"/>
              </a:spcBef>
              <a:buNone/>
            </a:pPr>
            <a:br>
              <a:rPr lang="en-US" sz="1200" i="1" dirty="0">
                <a:latin typeface="Times New Roman" panose="02020603050405020304" pitchFamily="18" charset="0"/>
                <a:cs typeface="Times New Roman" panose="02020603050405020304" pitchFamily="18" charset="0"/>
              </a:rPr>
            </a:br>
            <a:br>
              <a:rPr lang="en-US" sz="1200" i="1" dirty="0">
                <a:latin typeface="Times New Roman" panose="02020603050405020304" pitchFamily="18" charset="0"/>
                <a:cs typeface="Times New Roman" panose="02020603050405020304" pitchFamily="18" charset="0"/>
              </a:rPr>
            </a:br>
            <a:br>
              <a:rPr lang="en-US" sz="1200" i="1" dirty="0">
                <a:latin typeface="Times New Roman" panose="02020603050405020304" pitchFamily="18" charset="0"/>
                <a:cs typeface="Times New Roman" panose="02020603050405020304" pitchFamily="18" charset="0"/>
              </a:rPr>
            </a:br>
            <a:br>
              <a:rPr lang="en-US" sz="1200" i="1" dirty="0">
                <a:latin typeface="Times New Roman" panose="02020603050405020304" pitchFamily="18" charset="0"/>
                <a:cs typeface="Times New Roman" panose="02020603050405020304" pitchFamily="18" charset="0"/>
              </a:rPr>
            </a:br>
            <a:br>
              <a:rPr lang="en-US" sz="1200" i="1" dirty="0">
                <a:latin typeface="Times New Roman" panose="02020603050405020304" pitchFamily="18" charset="0"/>
                <a:cs typeface="Times New Roman" panose="02020603050405020304" pitchFamily="18" charset="0"/>
              </a:rPr>
            </a:br>
            <a:br>
              <a:rPr lang="en-US" sz="1200" i="1" dirty="0">
                <a:latin typeface="Times New Roman" panose="02020603050405020304" pitchFamily="18" charset="0"/>
                <a:cs typeface="Times New Roman" panose="02020603050405020304" pitchFamily="18" charset="0"/>
              </a:rPr>
            </a:br>
            <a:r>
              <a:rPr lang="en-US" sz="1200" i="1" dirty="0">
                <a:latin typeface="Times New Roman" panose="02020603050405020304" pitchFamily="18" charset="0"/>
                <a:cs typeface="Times New Roman" panose="02020603050405020304" pitchFamily="18" charset="0"/>
              </a:rPr>
              <a:t>HRSA. Health Equity in Home Visiting, The HV </a:t>
            </a:r>
            <a:r>
              <a:rPr lang="en-US" sz="1200" i="1" dirty="0" err="1">
                <a:latin typeface="Times New Roman" panose="02020603050405020304" pitchFamily="18" charset="0"/>
                <a:cs typeface="Times New Roman" panose="02020603050405020304" pitchFamily="18" charset="0"/>
              </a:rPr>
              <a:t>CoIIN</a:t>
            </a:r>
            <a:r>
              <a:rPr lang="en-US" sz="1200" i="1" dirty="0">
                <a:latin typeface="Times New Roman" panose="02020603050405020304" pitchFamily="18" charset="0"/>
                <a:cs typeface="Times New Roman" panose="02020603050405020304" pitchFamily="18" charset="0"/>
              </a:rPr>
              <a:t> Health Equity Toolkit.</a:t>
            </a:r>
            <a:endParaRPr lang="en-US" sz="1200" dirty="0">
              <a:latin typeface="Times New Roman" panose="02020603050405020304" pitchFamily="18" charset="0"/>
              <a:cs typeface="Times New Roman" panose="02020603050405020304" pitchFamily="18" charset="0"/>
            </a:endParaRPr>
          </a:p>
          <a:p>
            <a:pPr marL="0" marR="0" lvl="0" indent="0">
              <a:spcBef>
                <a:spcPts val="0"/>
              </a:spcBef>
              <a:spcAft>
                <a:spcPts val="0"/>
              </a:spcAft>
              <a:buNone/>
            </a:pPr>
            <a:endParaRPr lang="en-US" sz="1200" b="1"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extBox 9"/>
          <p:cNvSpPr txBox="1"/>
          <p:nvPr/>
        </p:nvSpPr>
        <p:spPr>
          <a:xfrm>
            <a:off x="8107843" y="3042572"/>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422439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 y="91440"/>
            <a:ext cx="8961120" cy="914400"/>
          </a:xfrm>
          <a:prstGeom prst="rect">
            <a:avLst/>
          </a:prstGeom>
          <a:gradFill flip="none" rotWithShape="1">
            <a:gsLst>
              <a:gs pos="0">
                <a:schemeClr val="bg2">
                  <a:lumMod val="75000"/>
                </a:schemeClr>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440" y="90086"/>
            <a:ext cx="8961120" cy="915754"/>
          </a:xfrm>
        </p:spPr>
        <p:txBody>
          <a:bodyPr>
            <a:noAutofit/>
          </a:bodyPr>
          <a:lstStyle/>
          <a:p>
            <a:r>
              <a:rPr lang="en-US" sz="3000" b="1" dirty="0">
                <a:effectLst/>
                <a:latin typeface="Times New Roman" panose="02020603050405020304" pitchFamily="18" charset="0"/>
                <a:cs typeface="Times New Roman" panose="02020603050405020304" pitchFamily="18" charset="0"/>
              </a:rPr>
              <a:t>Agenda</a:t>
            </a:r>
          </a:p>
        </p:txBody>
      </p:sp>
      <p:sp>
        <p:nvSpPr>
          <p:cNvPr id="3" name="Content Placeholder 2"/>
          <p:cNvSpPr>
            <a:spLocks noGrp="1"/>
          </p:cNvSpPr>
          <p:nvPr>
            <p:ph idx="1"/>
          </p:nvPr>
        </p:nvSpPr>
        <p:spPr>
          <a:xfrm>
            <a:off x="91440" y="1097280"/>
            <a:ext cx="8961120" cy="5486400"/>
          </a:xfrm>
        </p:spPr>
        <p:txBody>
          <a:bodyPr>
            <a:noAutofit/>
          </a:bodyPr>
          <a:lstStyle/>
          <a:p>
            <a:pPr marL="342900" marR="0" lvl="0" indent="-342900">
              <a:lnSpc>
                <a:spcPct val="125000"/>
              </a:lnSpc>
              <a:spcBef>
                <a:spcPts val="0"/>
              </a:spcBef>
              <a:spcAft>
                <a:spcPts val="0"/>
              </a:spcAft>
              <a:buFont typeface="Calibri" panose="020F0502020204030204" pitchFamily="34" charset="0"/>
              <a:buChar char="•"/>
            </a:pPr>
            <a:endParaRPr lang="en-US" sz="225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25000"/>
              </a:lnSpc>
              <a:spcBef>
                <a:spcPts val="0"/>
              </a:spcBef>
              <a:spcAft>
                <a:spcPts val="0"/>
              </a:spcAft>
              <a:buFont typeface="Calibri" panose="020F0502020204030204" pitchFamily="34" charset="0"/>
              <a:buChar char="•"/>
            </a:pPr>
            <a:r>
              <a:rPr lang="en-US" sz="2250" dirty="0">
                <a:latin typeface="Times New Roman" panose="02020603050405020304" pitchFamily="18" charset="0"/>
                <a:ea typeface="Calibri" panose="020F0502020204030204" pitchFamily="34" charset="0"/>
                <a:cs typeface="Times New Roman" panose="02020603050405020304" pitchFamily="18" charset="0"/>
              </a:rPr>
              <a:t>Background on </a:t>
            </a:r>
            <a:r>
              <a:rPr lang="en-US" sz="2250" b="1" dirty="0">
                <a:latin typeface="Times New Roman" panose="02020603050405020304" pitchFamily="18" charset="0"/>
                <a:ea typeface="Calibri" panose="020F0502020204030204" pitchFamily="34" charset="0"/>
                <a:cs typeface="Times New Roman" panose="02020603050405020304" pitchFamily="18" charset="0"/>
              </a:rPr>
              <a:t>Structural and Social Determinants of Health (SSDOH)</a:t>
            </a:r>
          </a:p>
          <a:p>
            <a:pPr marL="342900" marR="0" lvl="0" indent="-342900">
              <a:lnSpc>
                <a:spcPct val="125000"/>
              </a:lnSpc>
              <a:spcBef>
                <a:spcPts val="0"/>
              </a:spcBef>
              <a:spcAft>
                <a:spcPts val="0"/>
              </a:spcAft>
              <a:buFont typeface="Calibri" panose="020F0502020204030204" pitchFamily="34" charset="0"/>
              <a:buChar char="•"/>
            </a:pPr>
            <a:endParaRPr lang="en-US" sz="225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25000"/>
              </a:lnSpc>
              <a:spcBef>
                <a:spcPts val="0"/>
              </a:spcBef>
              <a:spcAft>
                <a:spcPts val="0"/>
              </a:spcAft>
              <a:buFont typeface="Calibri" panose="020F0502020204030204" pitchFamily="34" charset="0"/>
              <a:buChar char="•"/>
            </a:pPr>
            <a:r>
              <a:rPr lang="en-US" sz="2250" b="1" dirty="0">
                <a:latin typeface="Times New Roman" panose="02020603050405020304" pitchFamily="18" charset="0"/>
                <a:ea typeface="Calibri" panose="020F0502020204030204" pitchFamily="34" charset="0"/>
                <a:cs typeface="Times New Roman" panose="02020603050405020304" pitchFamily="18" charset="0"/>
              </a:rPr>
              <a:t>Prevalence of Adverse SSDOH Issues </a:t>
            </a:r>
            <a:r>
              <a:rPr lang="en-US" sz="2250" dirty="0">
                <a:latin typeface="Times New Roman" panose="02020603050405020304" pitchFamily="18" charset="0"/>
                <a:ea typeface="Calibri" panose="020F0502020204030204" pitchFamily="34" charset="0"/>
                <a:cs typeface="Times New Roman" panose="02020603050405020304" pitchFamily="18" charset="0"/>
              </a:rPr>
              <a:t>in Delaware </a:t>
            </a:r>
          </a:p>
          <a:p>
            <a:pPr marL="342900" marR="0" lvl="0" indent="-342900">
              <a:lnSpc>
                <a:spcPct val="125000"/>
              </a:lnSpc>
              <a:spcBef>
                <a:spcPts val="0"/>
              </a:spcBef>
              <a:spcAft>
                <a:spcPts val="0"/>
              </a:spcAft>
              <a:buFont typeface="Calibri" panose="020F0502020204030204" pitchFamily="34" charset="0"/>
              <a:buChar char="•"/>
            </a:pPr>
            <a:endParaRPr lang="en-US" sz="225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25000"/>
              </a:lnSpc>
              <a:spcBef>
                <a:spcPts val="0"/>
              </a:spcBef>
              <a:spcAft>
                <a:spcPts val="0"/>
              </a:spcAft>
              <a:buFont typeface="Calibri" panose="020F0502020204030204" pitchFamily="34" charset="0"/>
              <a:buChar char="•"/>
            </a:pPr>
            <a:r>
              <a:rPr lang="en-US" sz="2250" dirty="0">
                <a:latin typeface="Times New Roman" panose="02020603050405020304" pitchFamily="18" charset="0"/>
                <a:ea typeface="Calibri" panose="020F0502020204030204" pitchFamily="34" charset="0"/>
                <a:cs typeface="Times New Roman" panose="02020603050405020304" pitchFamily="18" charset="0"/>
              </a:rPr>
              <a:t>What </a:t>
            </a:r>
            <a:r>
              <a:rPr lang="en-US" sz="2250" b="1" dirty="0">
                <a:latin typeface="Times New Roman" panose="02020603050405020304" pitchFamily="18" charset="0"/>
                <a:ea typeface="Calibri" panose="020F0502020204030204" pitchFamily="34" charset="0"/>
                <a:cs typeface="Times New Roman" panose="02020603050405020304" pitchFamily="18" charset="0"/>
              </a:rPr>
              <a:t>Home Visitors Can Do/Have Done</a:t>
            </a:r>
            <a:r>
              <a:rPr lang="en-US" sz="2250" dirty="0">
                <a:latin typeface="Times New Roman" panose="02020603050405020304" pitchFamily="18" charset="0"/>
                <a:ea typeface="Calibri" panose="020F0502020204030204" pitchFamily="34" charset="0"/>
                <a:cs typeface="Times New Roman" panose="02020603050405020304" pitchFamily="18" charset="0"/>
              </a:rPr>
              <a:t> to Address Adverse SSDOH Issues</a:t>
            </a:r>
          </a:p>
          <a:p>
            <a:pPr marL="342900" marR="0" lvl="0" indent="-342900">
              <a:lnSpc>
                <a:spcPct val="125000"/>
              </a:lnSpc>
              <a:spcBef>
                <a:spcPts val="0"/>
              </a:spcBef>
              <a:spcAft>
                <a:spcPts val="0"/>
              </a:spcAft>
              <a:buFont typeface="Calibri" panose="020F0502020204030204" pitchFamily="34" charset="0"/>
              <a:buChar char="•"/>
            </a:pPr>
            <a:endParaRPr lang="en-US" sz="225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25000"/>
              </a:lnSpc>
              <a:spcBef>
                <a:spcPts val="0"/>
              </a:spcBef>
              <a:spcAft>
                <a:spcPts val="0"/>
              </a:spcAft>
              <a:buFont typeface="Calibri" panose="020F0502020204030204" pitchFamily="34" charset="0"/>
              <a:buChar char="•"/>
            </a:pPr>
            <a:r>
              <a:rPr lang="en-US" sz="2250" dirty="0">
                <a:latin typeface="Times New Roman" panose="02020603050405020304" pitchFamily="18" charset="0"/>
                <a:ea typeface="Calibri" panose="020F0502020204030204" pitchFamily="34" charset="0"/>
                <a:cs typeface="Times New Roman" panose="02020603050405020304" pitchFamily="18" charset="0"/>
              </a:rPr>
              <a:t>Examples of </a:t>
            </a:r>
            <a:r>
              <a:rPr lang="en-US" sz="2250" b="1" dirty="0">
                <a:latin typeface="Times New Roman" panose="02020603050405020304" pitchFamily="18" charset="0"/>
                <a:ea typeface="Calibri" panose="020F0502020204030204" pitchFamily="34" charset="0"/>
                <a:cs typeface="Times New Roman" panose="02020603050405020304" pitchFamily="18" charset="0"/>
              </a:rPr>
              <a:t>How</a:t>
            </a:r>
            <a:r>
              <a:rPr lang="en-US" sz="2250" dirty="0">
                <a:latin typeface="Times New Roman" panose="02020603050405020304" pitchFamily="18" charset="0"/>
                <a:ea typeface="Calibri" panose="020F0502020204030204" pitchFamily="34" charset="0"/>
                <a:cs typeface="Times New Roman" panose="02020603050405020304" pitchFamily="18" charset="0"/>
              </a:rPr>
              <a:t> </a:t>
            </a:r>
            <a:r>
              <a:rPr lang="en-US" sz="2250" b="1" dirty="0">
                <a:latin typeface="Times New Roman" panose="02020603050405020304" pitchFamily="18" charset="0"/>
                <a:ea typeface="Calibri" panose="020F0502020204030204" pitchFamily="34" charset="0"/>
                <a:cs typeface="Times New Roman" panose="02020603050405020304" pitchFamily="18" charset="0"/>
              </a:rPr>
              <a:t>IECMHC Model Also Helps </a:t>
            </a:r>
            <a:r>
              <a:rPr lang="en-US" sz="2250" dirty="0">
                <a:latin typeface="Times New Roman" panose="02020603050405020304" pitchFamily="18" charset="0"/>
                <a:ea typeface="Calibri" panose="020F0502020204030204" pitchFamily="34" charset="0"/>
                <a:cs typeface="Times New Roman" panose="02020603050405020304" pitchFamily="18" charset="0"/>
              </a:rPr>
              <a:t>Address Adverse SSDOH Issues</a:t>
            </a:r>
          </a:p>
          <a:p>
            <a:pPr marL="342900" marR="0" lvl="0" indent="-342900">
              <a:lnSpc>
                <a:spcPct val="125000"/>
              </a:lnSpc>
              <a:spcBef>
                <a:spcPts val="0"/>
              </a:spcBef>
              <a:spcAft>
                <a:spcPts val="0"/>
              </a:spcAft>
              <a:buFont typeface="Calibri" panose="020F0502020204030204" pitchFamily="34" charset="0"/>
              <a:buChar char="•"/>
            </a:pPr>
            <a:endParaRPr lang="en-US" sz="25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extBox 9"/>
          <p:cNvSpPr txBox="1"/>
          <p:nvPr/>
        </p:nvSpPr>
        <p:spPr>
          <a:xfrm>
            <a:off x="8107843" y="3042572"/>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404146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 y="91440"/>
            <a:ext cx="8961120" cy="914400"/>
          </a:xfrm>
          <a:prstGeom prst="rect">
            <a:avLst/>
          </a:prstGeom>
          <a:gradFill flip="none" rotWithShape="1">
            <a:gsLst>
              <a:gs pos="0">
                <a:schemeClr val="bg2">
                  <a:lumMod val="75000"/>
                </a:schemeClr>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440" y="90086"/>
            <a:ext cx="8961120" cy="915754"/>
          </a:xfrm>
        </p:spPr>
        <p:txBody>
          <a:bodyPr>
            <a:noAutofit/>
          </a:bodyPr>
          <a:lstStyle/>
          <a:p>
            <a:r>
              <a:rPr lang="en-US" sz="3000" b="1" dirty="0">
                <a:effectLst/>
                <a:latin typeface="Times New Roman" panose="02020603050405020304" pitchFamily="18" charset="0"/>
                <a:cs typeface="Times New Roman" panose="02020603050405020304" pitchFamily="18" charset="0"/>
              </a:rPr>
              <a:t>How IECMHC Has Helped Address Advers</a:t>
            </a:r>
            <a:r>
              <a:rPr lang="en-US" sz="3000" b="1" dirty="0">
                <a:latin typeface="Times New Roman" panose="02020603050405020304" pitchFamily="18" charset="0"/>
                <a:cs typeface="Times New Roman" panose="02020603050405020304" pitchFamily="18" charset="0"/>
              </a:rPr>
              <a:t>e SSDOH</a:t>
            </a:r>
            <a:endParaRPr lang="en-US" sz="3000" b="1" u="sng" dirty="0">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1440" y="1097280"/>
            <a:ext cx="8961120" cy="5486400"/>
          </a:xfrm>
        </p:spPr>
        <p:txBody>
          <a:bodyPr>
            <a:noAutofit/>
          </a:bodyPr>
          <a:lstStyle/>
          <a:p>
            <a:pPr marL="0" marR="0" lvl="0" indent="0">
              <a:spcBef>
                <a:spcPts val="0"/>
              </a:spcBef>
              <a:spcAft>
                <a:spcPts val="0"/>
              </a:spcAft>
              <a:buNone/>
            </a:pPr>
            <a:endParaRPr lang="en-US" sz="225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a:pPr>
            <a:r>
              <a:rPr lang="en-US" sz="2250" b="1" dirty="0">
                <a:latin typeface="Times New Roman" panose="02020603050405020304" pitchFamily="18" charset="0"/>
                <a:cs typeface="Times New Roman" panose="02020603050405020304" pitchFamily="18" charset="0"/>
              </a:rPr>
              <a:t>Arizona:</a:t>
            </a:r>
            <a:r>
              <a:rPr lang="en-US" sz="2250" dirty="0">
                <a:latin typeface="Times New Roman" panose="02020603050405020304" pitchFamily="18" charset="0"/>
                <a:cs typeface="Times New Roman" panose="02020603050405020304" pitchFamily="18" charset="0"/>
              </a:rPr>
              <a:t> Helped Reduce Racial and Gender Discipline Disparities between Black and White Pre-Schoolers.</a:t>
            </a:r>
          </a:p>
          <a:p>
            <a:pPr marL="342900" marR="0" lvl="0" indent="-342900">
              <a:spcBef>
                <a:spcPts val="0"/>
              </a:spcBef>
              <a:spcAft>
                <a:spcPts val="0"/>
              </a:spcAft>
              <a:buFont typeface="Calibri" panose="020F0502020204030204" pitchFamily="34" charset="0"/>
              <a:buChar char="•"/>
            </a:pPr>
            <a:endParaRPr lang="en-US" sz="2250" dirty="0">
              <a:latin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a:pPr>
            <a:r>
              <a:rPr lang="en-US" sz="2250" b="1" dirty="0">
                <a:latin typeface="Times New Roman" panose="02020603050405020304" pitchFamily="18" charset="0"/>
                <a:cs typeface="Times New Roman" panose="02020603050405020304" pitchFamily="18" charset="0"/>
              </a:rPr>
              <a:t>Arkansas: </a:t>
            </a:r>
            <a:r>
              <a:rPr lang="en-US" sz="2250" dirty="0">
                <a:latin typeface="Times New Roman" panose="02020603050405020304" pitchFamily="18" charset="0"/>
                <a:cs typeface="Times New Roman" panose="02020603050405020304" pitchFamily="18" charset="0"/>
              </a:rPr>
              <a:t>Helped Reduce Expulsion Rates Among Children.</a:t>
            </a:r>
          </a:p>
          <a:p>
            <a:pPr marL="342900" marR="0" lvl="0" indent="-342900">
              <a:spcBef>
                <a:spcPts val="0"/>
              </a:spcBef>
              <a:spcAft>
                <a:spcPts val="0"/>
              </a:spcAft>
              <a:buFont typeface="Calibri" panose="020F0502020204030204" pitchFamily="34" charset="0"/>
              <a:buChar char="•"/>
            </a:pPr>
            <a:endParaRPr lang="en-US" sz="2250" b="1" dirty="0">
              <a:latin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a:pPr>
            <a:r>
              <a:rPr lang="en-US" sz="2250" b="1" dirty="0">
                <a:latin typeface="Times New Roman" panose="02020603050405020304" pitchFamily="18" charset="0"/>
                <a:cs typeface="Times New Roman" panose="02020603050405020304" pitchFamily="18" charset="0"/>
              </a:rPr>
              <a:t>New York: </a:t>
            </a:r>
            <a:r>
              <a:rPr lang="en-US" sz="2250" dirty="0">
                <a:latin typeface="Times New Roman" panose="02020603050405020304" pitchFamily="18" charset="0"/>
                <a:cs typeface="Times New Roman" panose="02020603050405020304" pitchFamily="18" charset="0"/>
              </a:rPr>
              <a:t>Focus on Improving Racial and Ethnic Justice in ECE Settings. </a:t>
            </a:r>
            <a:endParaRPr lang="en-US" sz="2250" b="1" dirty="0">
              <a:latin typeface="Times New Roman" panose="02020603050405020304" pitchFamily="18" charset="0"/>
              <a:cs typeface="Times New Roman" panose="02020603050405020304" pitchFamily="18" charset="0"/>
            </a:endParaRPr>
          </a:p>
          <a:p>
            <a:pPr marL="0" indent="0">
              <a:buNone/>
            </a:pPr>
            <a:endParaRPr lang="en-US" sz="1200" i="1" dirty="0">
              <a:latin typeface="Times New Roman" panose="02020603050405020304" pitchFamily="18" charset="0"/>
              <a:cs typeface="Times New Roman" panose="02020603050405020304" pitchFamily="18" charset="0"/>
            </a:endParaRPr>
          </a:p>
          <a:p>
            <a:pPr marL="0" indent="0">
              <a:buNone/>
            </a:pPr>
            <a:endParaRPr lang="en-US" sz="1200" i="1" dirty="0">
              <a:latin typeface="Times New Roman" panose="02020603050405020304" pitchFamily="18" charset="0"/>
              <a:cs typeface="Times New Roman" panose="02020603050405020304" pitchFamily="18" charset="0"/>
            </a:endParaRPr>
          </a:p>
          <a:p>
            <a:pPr marL="0" indent="0">
              <a:buNone/>
            </a:pPr>
            <a:endParaRPr lang="en-US" sz="1200" i="1" dirty="0">
              <a:latin typeface="Times New Roman" panose="02020603050405020304" pitchFamily="18" charset="0"/>
              <a:cs typeface="Times New Roman" panose="02020603050405020304" pitchFamily="18" charset="0"/>
            </a:endParaRPr>
          </a:p>
          <a:p>
            <a:pPr marL="0" indent="0">
              <a:buNone/>
            </a:pPr>
            <a:endParaRPr lang="en-US" sz="1200" i="1" dirty="0">
              <a:latin typeface="Times New Roman" panose="02020603050405020304" pitchFamily="18" charset="0"/>
              <a:cs typeface="Times New Roman" panose="02020603050405020304" pitchFamily="18" charset="0"/>
            </a:endParaRPr>
          </a:p>
          <a:p>
            <a:pPr marL="0" indent="0">
              <a:buNone/>
            </a:pPr>
            <a:endParaRPr lang="en-US" sz="1200" i="1" dirty="0">
              <a:latin typeface="Times New Roman" panose="02020603050405020304" pitchFamily="18" charset="0"/>
              <a:cs typeface="Times New Roman" panose="02020603050405020304" pitchFamily="18" charset="0"/>
            </a:endParaRPr>
          </a:p>
          <a:p>
            <a:pPr marL="0" indent="0">
              <a:buNone/>
            </a:pPr>
            <a:endParaRPr lang="en-US" sz="1200" i="1" dirty="0">
              <a:latin typeface="Times New Roman" panose="02020603050405020304" pitchFamily="18" charset="0"/>
              <a:cs typeface="Times New Roman" panose="02020603050405020304" pitchFamily="18" charset="0"/>
            </a:endParaRPr>
          </a:p>
          <a:p>
            <a:pPr marL="0" indent="0">
              <a:buNone/>
            </a:pPr>
            <a:r>
              <a:rPr lang="en-US" sz="1200" i="1" dirty="0">
                <a:latin typeface="Times New Roman" panose="02020603050405020304" pitchFamily="18" charset="0"/>
                <a:cs typeface="Times New Roman" panose="02020603050405020304" pitchFamily="18" charset="0"/>
              </a:rPr>
              <a:t>Shivers E. The role of infant and early childhood mental health consultation in reducing racial and gender relational discipline disparities between Black and White preschoolers. Psych in Schools, 2021, </a:t>
            </a:r>
            <a:r>
              <a:rPr lang="en-US" sz="1200" i="1" dirty="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https://doi.org/10.1002/pits.22573</a:t>
            </a:r>
            <a:br>
              <a:rPr lang="en-US" sz="1200" i="1" dirty="0">
                <a:latin typeface="Times New Roman" panose="02020603050405020304" pitchFamily="18" charset="0"/>
                <a:cs typeface="Times New Roman" panose="02020603050405020304" pitchFamily="18" charset="0"/>
              </a:rPr>
            </a:br>
            <a:r>
              <a:rPr lang="en-US" sz="1200" i="1" dirty="0">
                <a:latin typeface="Times New Roman" panose="02020603050405020304" pitchFamily="18" charset="0"/>
                <a:cs typeface="Times New Roman" panose="02020603050405020304" pitchFamily="18" charset="0"/>
              </a:rPr>
              <a:t>Conners N., </a:t>
            </a:r>
            <a:r>
              <a:rPr lang="en-US" sz="1200" i="1" dirty="0" err="1">
                <a:latin typeface="Times New Roman" panose="02020603050405020304" pitchFamily="18" charset="0"/>
                <a:cs typeface="Times New Roman" panose="02020603050405020304" pitchFamily="18" charset="0"/>
              </a:rPr>
              <a:t>Kyzer</a:t>
            </a:r>
            <a:r>
              <a:rPr lang="en-US" sz="1200" i="1" dirty="0">
                <a:latin typeface="Times New Roman" panose="02020603050405020304" pitchFamily="18" charset="0"/>
                <a:cs typeface="Times New Roman" panose="02020603050405020304" pitchFamily="18" charset="0"/>
              </a:rPr>
              <a:t> A., Abney A., Freshwater A., Sutton M., Whitman K. Evaluation of a statewide initiative to reduce expulsion of young children. Inf Men </a:t>
            </a:r>
            <a:r>
              <a:rPr lang="en-US" sz="1200" i="1" dirty="0" err="1">
                <a:latin typeface="Times New Roman" panose="02020603050405020304" pitchFamily="18" charset="0"/>
                <a:cs typeface="Times New Roman" panose="02020603050405020304" pitchFamily="18" charset="0"/>
              </a:rPr>
              <a:t>Hea</a:t>
            </a:r>
            <a:r>
              <a:rPr lang="en-US" sz="1200" i="1" dirty="0">
                <a:latin typeface="Times New Roman" panose="02020603050405020304" pitchFamily="18" charset="0"/>
                <a:cs typeface="Times New Roman" panose="02020603050405020304" pitchFamily="18" charset="0"/>
              </a:rPr>
              <a:t> Jour, 2020. </a:t>
            </a:r>
            <a:r>
              <a:rPr lang="en-US" sz="1200" i="1"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https://onlinelibrary.wiley.com/doi/10.1002/imhj.21894</a:t>
            </a:r>
            <a:r>
              <a:rPr lang="en-US" sz="1200" i="1" dirty="0">
                <a:latin typeface="Times New Roman" panose="02020603050405020304" pitchFamily="18" charset="0"/>
                <a:cs typeface="Times New Roman" panose="02020603050405020304" pitchFamily="18" charset="0"/>
              </a:rPr>
              <a:t>  </a:t>
            </a:r>
          </a:p>
          <a:p>
            <a:pPr marL="0" indent="0">
              <a:buNone/>
            </a:pPr>
            <a:r>
              <a:rPr lang="en-US" sz="1200" i="1" dirty="0">
                <a:latin typeface="Times New Roman" panose="02020603050405020304" pitchFamily="18" charset="0"/>
                <a:cs typeface="Times New Roman" panose="02020603050405020304" pitchFamily="18" charset="0"/>
              </a:rPr>
              <a:t>Trivedi P &amp; </a:t>
            </a:r>
            <a:r>
              <a:rPr lang="en-US" sz="1200" i="1" dirty="0" err="1">
                <a:latin typeface="Times New Roman" panose="02020603050405020304" pitchFamily="18" charset="0"/>
                <a:cs typeface="Times New Roman" panose="02020603050405020304" pitchFamily="18" charset="0"/>
              </a:rPr>
              <a:t>Horen</a:t>
            </a:r>
            <a:r>
              <a:rPr lang="en-US" sz="1200" i="1" dirty="0">
                <a:latin typeface="Times New Roman" panose="02020603050405020304" pitchFamily="18" charset="0"/>
                <a:cs typeface="Times New Roman" panose="02020603050405020304" pitchFamily="18" charset="0"/>
              </a:rPr>
              <a:t> N. New York State’s agency partnerships to support infant and early childhood mental health consultation scale-up for infants and toddlers. PDG B-5 TA Center, 2021. </a:t>
            </a:r>
            <a:r>
              <a:rPr lang="en-US" sz="1200" i="1" dirty="0">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https://www.acf.hhs.gov/sites/default/files/documents/ecd/New%20York%20State%E2%80%99s%20Agency%20Partnerships%20to%20Support%20Infant%20and%20Early%20Childhood%20Mental%20Health%20Consultation%20Scale-Up%20for%20Infants%20and%20Toddlers.pdf</a:t>
            </a:r>
            <a:r>
              <a:rPr lang="en-US" sz="1200" i="1" dirty="0">
                <a:latin typeface="Times New Roman" panose="02020603050405020304" pitchFamily="18" charset="0"/>
                <a:cs typeface="Times New Roman" panose="02020603050405020304" pitchFamily="18" charset="0"/>
              </a:rPr>
              <a:t> </a:t>
            </a:r>
          </a:p>
          <a:p>
            <a:pPr marL="0" indent="0">
              <a:spcBef>
                <a:spcPts val="0"/>
              </a:spcBef>
              <a:buNone/>
            </a:pPr>
            <a:endParaRPr lang="en-US" sz="1200" dirty="0">
              <a:latin typeface="Times New Roman" panose="02020603050405020304" pitchFamily="18" charset="0"/>
              <a:cs typeface="Times New Roman" panose="02020603050405020304" pitchFamily="18" charset="0"/>
            </a:endParaRPr>
          </a:p>
          <a:p>
            <a:pPr marL="0" marR="0" lvl="0" indent="0">
              <a:spcBef>
                <a:spcPts val="0"/>
              </a:spcBef>
              <a:spcAft>
                <a:spcPts val="0"/>
              </a:spcAft>
              <a:buNone/>
            </a:pPr>
            <a:endParaRPr lang="en-US" sz="1200" b="1"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extBox 9"/>
          <p:cNvSpPr txBox="1"/>
          <p:nvPr/>
        </p:nvSpPr>
        <p:spPr>
          <a:xfrm>
            <a:off x="8107843" y="3042572"/>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284817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1440" y="1097280"/>
            <a:ext cx="914400" cy="5486400"/>
          </a:xfrm>
          <a:prstGeom prst="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91440" y="91440"/>
            <a:ext cx="8961120" cy="914400"/>
          </a:xfrm>
          <a:prstGeom prst="rect">
            <a:avLst/>
          </a:prstGeom>
          <a:gradFill flip="none" rotWithShape="1">
            <a:gsLst>
              <a:gs pos="0">
                <a:schemeClr val="bg2">
                  <a:lumMod val="75000"/>
                </a:schemeClr>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063792" y="1097280"/>
            <a:ext cx="7988768" cy="5486400"/>
          </a:xfrm>
        </p:spPr>
        <p:txBody>
          <a:bodyPr>
            <a:normAutofit/>
          </a:bodyPr>
          <a:lstStyle/>
          <a:p>
            <a:endParaRPr lang="en-US" sz="2500" dirty="0">
              <a:effectLst/>
              <a:latin typeface="Arial"/>
              <a:cs typeface="Arial"/>
            </a:endParaRPr>
          </a:p>
          <a:p>
            <a:pPr algn="ctr">
              <a:buNone/>
            </a:pPr>
            <a:endParaRPr lang="en-US" sz="3500" dirty="0">
              <a:effectLst/>
              <a:latin typeface="Arial"/>
              <a:cs typeface="Arial"/>
            </a:endParaRPr>
          </a:p>
          <a:p>
            <a:pPr algn="ctr">
              <a:buNone/>
            </a:pPr>
            <a:endParaRPr lang="en-US" sz="3500" dirty="0">
              <a:effectLst/>
              <a:latin typeface="Arial"/>
              <a:cs typeface="Arial"/>
            </a:endParaRPr>
          </a:p>
          <a:p>
            <a:pPr algn="ctr">
              <a:buNone/>
            </a:pPr>
            <a:r>
              <a:rPr lang="en-US" sz="6000" dirty="0">
                <a:effectLst/>
                <a:latin typeface="Times New Roman" panose="02020603050405020304" pitchFamily="18" charset="0"/>
                <a:cs typeface="Times New Roman" panose="02020603050405020304" pitchFamily="18" charset="0"/>
              </a:rPr>
              <a:t>THANK YOU</a:t>
            </a:r>
          </a:p>
          <a:p>
            <a:pPr lvl="1">
              <a:buNone/>
            </a:pPr>
            <a:endParaRPr lang="en-US" sz="2500" dirty="0">
              <a:effectLst/>
              <a:latin typeface="Arial"/>
              <a:cs typeface="Arial"/>
            </a:endParaRPr>
          </a:p>
          <a:p>
            <a:pPr lvl="1"/>
            <a:endParaRPr lang="en-US" sz="2100" dirty="0">
              <a:effectLst/>
              <a:latin typeface="Arial"/>
              <a:cs typeface="Arial"/>
            </a:endParaRPr>
          </a:p>
          <a:p>
            <a:pPr lvl="1"/>
            <a:endParaRPr lang="en-US" sz="2100" dirty="0">
              <a:effectLst/>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 y="91440"/>
            <a:ext cx="8961120" cy="914400"/>
          </a:xfrm>
          <a:prstGeom prst="rect">
            <a:avLst/>
          </a:prstGeom>
          <a:gradFill flip="none" rotWithShape="1">
            <a:gsLst>
              <a:gs pos="0">
                <a:schemeClr val="bg2">
                  <a:lumMod val="75000"/>
                </a:schemeClr>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440" y="90086"/>
            <a:ext cx="8961120" cy="915754"/>
          </a:xfrm>
        </p:spPr>
        <p:txBody>
          <a:bodyPr>
            <a:noAutofit/>
          </a:bodyPr>
          <a:lstStyle/>
          <a:p>
            <a:r>
              <a:rPr lang="en-US" sz="3000" b="1" dirty="0">
                <a:effectLst/>
                <a:latin typeface="Times New Roman" panose="02020603050405020304" pitchFamily="18" charset="0"/>
                <a:cs typeface="Times New Roman" panose="02020603050405020304" pitchFamily="18" charset="0"/>
              </a:rPr>
              <a:t>Background on SSDOH</a:t>
            </a:r>
          </a:p>
        </p:txBody>
      </p:sp>
      <p:sp>
        <p:nvSpPr>
          <p:cNvPr id="3" name="Content Placeholder 2"/>
          <p:cNvSpPr>
            <a:spLocks noGrp="1"/>
          </p:cNvSpPr>
          <p:nvPr>
            <p:ph idx="1"/>
          </p:nvPr>
        </p:nvSpPr>
        <p:spPr>
          <a:xfrm>
            <a:off x="91440" y="1097280"/>
            <a:ext cx="8961120" cy="5486400"/>
          </a:xfrm>
        </p:spPr>
        <p:txBody>
          <a:bodyPr>
            <a:noAutofit/>
          </a:bodyPr>
          <a:lstStyle/>
          <a:p>
            <a:pPr marL="0" marR="0" lvl="0" indent="0">
              <a:spcBef>
                <a:spcPts val="0"/>
              </a:spcBef>
              <a:spcAft>
                <a:spcPts val="0"/>
              </a:spcAft>
              <a:buNone/>
            </a:pPr>
            <a:endParaRPr lang="en-US" sz="225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a:pPr>
            <a:r>
              <a:rPr lang="en-US" sz="2250" b="1" dirty="0">
                <a:latin typeface="Times New Roman" panose="02020603050405020304" pitchFamily="18" charset="0"/>
                <a:cs typeface="Times New Roman" panose="02020603050405020304" pitchFamily="18" charset="0"/>
              </a:rPr>
              <a:t>Social Determinants of Health (SDOH): </a:t>
            </a:r>
            <a:r>
              <a:rPr lang="en-US" sz="2250" dirty="0">
                <a:latin typeface="Times New Roman" panose="02020603050405020304" pitchFamily="18" charset="0"/>
                <a:cs typeface="Times New Roman" panose="02020603050405020304" pitchFamily="18" charset="0"/>
              </a:rPr>
              <a:t>The conditions under which people are born, grow, live, work, and age. Healthy People 2030 sets data-driven national objectives in five key areas of SDOH: </a:t>
            </a:r>
          </a:p>
          <a:p>
            <a:pPr marL="857250" lvl="1" indent="-457200">
              <a:spcBef>
                <a:spcPts val="0"/>
              </a:spcBef>
              <a:buFont typeface="System Font Regular"/>
              <a:buChar char="-"/>
            </a:pPr>
            <a:r>
              <a:rPr lang="en-US" sz="2250" dirty="0">
                <a:latin typeface="Times New Roman" panose="02020603050405020304" pitchFamily="18" charset="0"/>
                <a:cs typeface="Times New Roman" panose="02020603050405020304" pitchFamily="18" charset="0"/>
              </a:rPr>
              <a:t>Healthcare access and quality;</a:t>
            </a:r>
          </a:p>
          <a:p>
            <a:pPr marL="857250" lvl="1" indent="-457200">
              <a:spcBef>
                <a:spcPts val="0"/>
              </a:spcBef>
              <a:buFont typeface="System Font Regular"/>
              <a:buChar char="-"/>
            </a:pPr>
            <a:r>
              <a:rPr lang="en-US" sz="2250" dirty="0">
                <a:latin typeface="Times New Roman" panose="02020603050405020304" pitchFamily="18" charset="0"/>
                <a:cs typeface="Times New Roman" panose="02020603050405020304" pitchFamily="18" charset="0"/>
              </a:rPr>
              <a:t>Education access and quality;</a:t>
            </a:r>
          </a:p>
          <a:p>
            <a:pPr marL="857250" lvl="1" indent="-457200">
              <a:spcBef>
                <a:spcPts val="0"/>
              </a:spcBef>
              <a:buFont typeface="System Font Regular"/>
              <a:buChar char="-"/>
            </a:pPr>
            <a:r>
              <a:rPr lang="en-US" sz="2250" dirty="0">
                <a:latin typeface="Times New Roman" panose="02020603050405020304" pitchFamily="18" charset="0"/>
                <a:cs typeface="Times New Roman" panose="02020603050405020304" pitchFamily="18" charset="0"/>
              </a:rPr>
              <a:t>Social and community context;</a:t>
            </a:r>
          </a:p>
          <a:p>
            <a:pPr marL="857250" lvl="1" indent="-457200">
              <a:spcBef>
                <a:spcPts val="0"/>
              </a:spcBef>
              <a:buFont typeface="System Font Regular"/>
              <a:buChar char="-"/>
            </a:pPr>
            <a:r>
              <a:rPr lang="en-US" sz="2250" dirty="0">
                <a:latin typeface="Times New Roman" panose="02020603050405020304" pitchFamily="18" charset="0"/>
                <a:cs typeface="Times New Roman" panose="02020603050405020304" pitchFamily="18" charset="0"/>
              </a:rPr>
              <a:t>Economic stability; and </a:t>
            </a:r>
          </a:p>
          <a:p>
            <a:pPr marL="857250" lvl="1" indent="-457200">
              <a:spcBef>
                <a:spcPts val="0"/>
              </a:spcBef>
              <a:buFont typeface="System Font Regular"/>
              <a:buChar char="-"/>
            </a:pPr>
            <a:r>
              <a:rPr lang="en-US" sz="2250" dirty="0">
                <a:latin typeface="Times New Roman" panose="02020603050405020304" pitchFamily="18" charset="0"/>
                <a:cs typeface="Times New Roman" panose="02020603050405020304" pitchFamily="18" charset="0"/>
              </a:rPr>
              <a:t>Neighborhood and built environment.</a:t>
            </a:r>
          </a:p>
          <a:p>
            <a:pPr marL="342900" marR="0" lvl="0" indent="-342900">
              <a:spcBef>
                <a:spcPts val="0"/>
              </a:spcBef>
              <a:spcAft>
                <a:spcPts val="0"/>
              </a:spcAft>
              <a:buFont typeface="Calibri" panose="020F0502020204030204" pitchFamily="34" charset="0"/>
              <a:buChar char="•"/>
            </a:pPr>
            <a:endParaRPr lang="en-US" sz="2250" dirty="0">
              <a:latin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a:pPr>
            <a:r>
              <a:rPr lang="en-US" sz="2250" b="1" dirty="0">
                <a:latin typeface="Times New Roman" panose="02020603050405020304" pitchFamily="18" charset="0"/>
                <a:cs typeface="Times New Roman" panose="02020603050405020304" pitchFamily="18" charset="0"/>
              </a:rPr>
              <a:t>Structural Determinants of Health Inequities: </a:t>
            </a:r>
            <a:r>
              <a:rPr lang="en-US" sz="2250" dirty="0">
                <a:latin typeface="Times New Roman" panose="02020603050405020304" pitchFamily="18" charset="0"/>
                <a:cs typeface="Times New Roman" panose="02020603050405020304" pitchFamily="18" charset="0"/>
              </a:rPr>
              <a:t>The social, economic, and political mechanisms which generate social class inequalities in society.</a:t>
            </a:r>
            <a:endParaRPr lang="en-US" sz="2250"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None/>
            </a:pPr>
            <a:endParaRPr lang="en-US" sz="2000" b="1" i="1" u="sng"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None/>
            </a:pPr>
            <a:endParaRPr lang="en-US" sz="1200" i="1" dirty="0">
              <a:latin typeface="Times New Roman" panose="02020603050405020304" pitchFamily="18" charset="0"/>
              <a:cs typeface="Times New Roman" panose="02020603050405020304" pitchFamily="18" charset="0"/>
            </a:endParaRPr>
          </a:p>
          <a:p>
            <a:pPr marL="0" marR="0" lvl="0" indent="0">
              <a:spcBef>
                <a:spcPts val="0"/>
              </a:spcBef>
              <a:spcAft>
                <a:spcPts val="0"/>
              </a:spcAft>
              <a:buNone/>
            </a:pPr>
            <a:r>
              <a:rPr lang="en-US" sz="1200" i="1" dirty="0">
                <a:latin typeface="Times New Roman" panose="02020603050405020304" pitchFamily="18" charset="0"/>
                <a:cs typeface="Times New Roman" panose="02020603050405020304" pitchFamily="18" charset="0"/>
              </a:rPr>
              <a:t>American Academy of Family Physicians. Social determinants of health policy. </a:t>
            </a:r>
          </a:p>
          <a:p>
            <a:pPr marL="0" marR="0" lvl="0" indent="0">
              <a:spcBef>
                <a:spcPts val="0"/>
              </a:spcBef>
              <a:spcAft>
                <a:spcPts val="0"/>
              </a:spcAft>
              <a:buNone/>
            </a:pPr>
            <a:r>
              <a:rPr lang="en-US" sz="1200" i="1" dirty="0">
                <a:latin typeface="Times New Roman" panose="02020603050405020304" pitchFamily="18" charset="0"/>
                <a:cs typeface="Times New Roman" panose="02020603050405020304" pitchFamily="18" charset="0"/>
              </a:rPr>
              <a:t>CDC Social Determinants of Health. </a:t>
            </a:r>
            <a:r>
              <a:rPr lang="en-US" sz="1200" i="1" u="sng" dirty="0">
                <a:latin typeface="Times New Roman" panose="02020603050405020304" pitchFamily="18" charset="0"/>
                <a:cs typeface="Times New Roman" panose="02020603050405020304" pitchFamily="18" charset="0"/>
              </a:rPr>
              <a:t>https://</a:t>
            </a:r>
            <a:r>
              <a:rPr lang="en-US" sz="1200" i="1" u="sng" dirty="0" err="1">
                <a:latin typeface="Times New Roman" panose="02020603050405020304" pitchFamily="18" charset="0"/>
                <a:cs typeface="Times New Roman" panose="02020603050405020304" pitchFamily="18" charset="0"/>
              </a:rPr>
              <a:t>www.cdc.gov</a:t>
            </a:r>
            <a:r>
              <a:rPr lang="en-US" sz="1200" i="1" u="sng" dirty="0">
                <a:latin typeface="Times New Roman" panose="02020603050405020304" pitchFamily="18" charset="0"/>
                <a:cs typeface="Times New Roman" panose="02020603050405020304" pitchFamily="18" charset="0"/>
              </a:rPr>
              <a:t>/about/priorities/why-is-addressing-</a:t>
            </a:r>
            <a:r>
              <a:rPr lang="en-US" sz="1200" i="1" u="sng" dirty="0" err="1">
                <a:latin typeface="Times New Roman" panose="02020603050405020304" pitchFamily="18" charset="0"/>
                <a:cs typeface="Times New Roman" panose="02020603050405020304" pitchFamily="18" charset="0"/>
              </a:rPr>
              <a:t>sdoh</a:t>
            </a:r>
            <a:r>
              <a:rPr lang="en-US" sz="1200" i="1" u="sng" dirty="0">
                <a:latin typeface="Times New Roman" panose="02020603050405020304" pitchFamily="18" charset="0"/>
                <a:cs typeface="Times New Roman" panose="02020603050405020304" pitchFamily="18" charset="0"/>
              </a:rPr>
              <a:t>-</a:t>
            </a:r>
            <a:r>
              <a:rPr lang="en-US" sz="1200" i="1" u="sng" dirty="0" err="1">
                <a:latin typeface="Times New Roman" panose="02020603050405020304" pitchFamily="18" charset="0"/>
                <a:cs typeface="Times New Roman" panose="02020603050405020304" pitchFamily="18" charset="0"/>
              </a:rPr>
              <a:t>important.html</a:t>
            </a:r>
            <a:endParaRPr lang="en-US" sz="1200" i="1" u="sng" dirty="0">
              <a:latin typeface="Times New Roman" panose="02020603050405020304" pitchFamily="18" charset="0"/>
              <a:cs typeface="Times New Roman" panose="02020603050405020304" pitchFamily="18" charset="0"/>
            </a:endParaRPr>
          </a:p>
          <a:p>
            <a:pPr marL="0" marR="0" lvl="0" indent="0">
              <a:spcBef>
                <a:spcPts val="0"/>
              </a:spcBef>
              <a:spcAft>
                <a:spcPts val="0"/>
              </a:spcAft>
              <a:buNone/>
            </a:pPr>
            <a:r>
              <a:rPr lang="en-US" sz="1200" i="1" dirty="0">
                <a:latin typeface="Times New Roman" panose="02020603050405020304" pitchFamily="18" charset="0"/>
                <a:cs typeface="Times New Roman" panose="02020603050405020304" pitchFamily="18" charset="0"/>
              </a:rPr>
              <a:t>World Health Organization. A conceptual framework for action on the social determinants of health. </a:t>
            </a:r>
            <a:endParaRPr lang="en-US" sz="1200" b="1"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extBox 9"/>
          <p:cNvSpPr txBox="1"/>
          <p:nvPr/>
        </p:nvSpPr>
        <p:spPr>
          <a:xfrm>
            <a:off x="8107843" y="3042572"/>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454834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 y="91440"/>
            <a:ext cx="8961120" cy="914400"/>
          </a:xfrm>
          <a:prstGeom prst="rect">
            <a:avLst/>
          </a:prstGeom>
          <a:gradFill flip="none" rotWithShape="1">
            <a:gsLst>
              <a:gs pos="0">
                <a:schemeClr val="bg2">
                  <a:lumMod val="75000"/>
                </a:schemeClr>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440" y="90086"/>
            <a:ext cx="8961120" cy="915754"/>
          </a:xfrm>
        </p:spPr>
        <p:txBody>
          <a:bodyPr>
            <a:noAutofit/>
          </a:bodyPr>
          <a:lstStyle/>
          <a:p>
            <a:r>
              <a:rPr lang="en-US" sz="3000" b="1" dirty="0">
                <a:effectLst/>
                <a:latin typeface="Times New Roman" panose="02020603050405020304" pitchFamily="18" charset="0"/>
                <a:cs typeface="Times New Roman" panose="02020603050405020304" pitchFamily="18" charset="0"/>
              </a:rPr>
              <a:t>Background on SSDOH</a:t>
            </a:r>
          </a:p>
        </p:txBody>
      </p:sp>
      <p:sp>
        <p:nvSpPr>
          <p:cNvPr id="3" name="Content Placeholder 2"/>
          <p:cNvSpPr>
            <a:spLocks noGrp="1"/>
          </p:cNvSpPr>
          <p:nvPr>
            <p:ph idx="1"/>
          </p:nvPr>
        </p:nvSpPr>
        <p:spPr>
          <a:xfrm>
            <a:off x="91440" y="1097280"/>
            <a:ext cx="8961120" cy="5486400"/>
          </a:xfrm>
        </p:spPr>
        <p:txBody>
          <a:bodyPr>
            <a:noAutofit/>
          </a:bodyPr>
          <a:lstStyle/>
          <a:p>
            <a:pPr marL="342900" marR="0" lvl="0" indent="-342900">
              <a:lnSpc>
                <a:spcPct val="125000"/>
              </a:lnSpc>
              <a:spcBef>
                <a:spcPts val="0"/>
              </a:spcBef>
              <a:spcAft>
                <a:spcPts val="0"/>
              </a:spcAft>
              <a:buFont typeface="Calibri" panose="020F0502020204030204" pitchFamily="34" charset="0"/>
              <a:buChar char="•"/>
            </a:pPr>
            <a:endParaRPr lang="en-US" sz="225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25000"/>
              </a:lnSpc>
              <a:spcBef>
                <a:spcPts val="0"/>
              </a:spcBef>
              <a:spcAft>
                <a:spcPts val="0"/>
              </a:spcAft>
              <a:buFont typeface="Calibri" panose="020F0502020204030204" pitchFamily="34" charset="0"/>
              <a:buChar char="•"/>
            </a:pPr>
            <a:r>
              <a:rPr lang="en-US" sz="2250" dirty="0">
                <a:latin typeface="Times New Roman" panose="02020603050405020304" pitchFamily="18" charset="0"/>
                <a:ea typeface="Calibri" panose="020F0502020204030204" pitchFamily="34" charset="0"/>
                <a:cs typeface="Times New Roman" panose="02020603050405020304" pitchFamily="18" charset="0"/>
              </a:rPr>
              <a:t>Dr. Camara Jones, MD, MPH, PhD</a:t>
            </a:r>
            <a:br>
              <a:rPr lang="en-US" sz="2250" dirty="0">
                <a:latin typeface="Times New Roman" panose="02020603050405020304" pitchFamily="18" charset="0"/>
                <a:ea typeface="Calibri" panose="020F0502020204030204" pitchFamily="34" charset="0"/>
                <a:cs typeface="Times New Roman" panose="02020603050405020304" pitchFamily="18" charset="0"/>
              </a:rPr>
            </a:br>
            <a:r>
              <a:rPr lang="en-US" sz="2250" i="1" dirty="0">
                <a:latin typeface="Times New Roman" panose="02020603050405020304" pitchFamily="18" charset="0"/>
                <a:ea typeface="Calibri" panose="020F0502020204030204" pitchFamily="34" charset="0"/>
                <a:cs typeface="Times New Roman" panose="02020603050405020304" pitchFamily="18" charset="0"/>
              </a:rPr>
              <a:t>“The Cliff of Good Health”</a:t>
            </a:r>
            <a:br>
              <a:rPr lang="en-US" sz="2250" b="1" dirty="0">
                <a:latin typeface="Times New Roman" panose="02020603050405020304" pitchFamily="18" charset="0"/>
                <a:ea typeface="Calibri" panose="020F0502020204030204" pitchFamily="34" charset="0"/>
                <a:cs typeface="Times New Roman" panose="02020603050405020304" pitchFamily="18" charset="0"/>
              </a:rPr>
            </a:br>
            <a:br>
              <a:rPr lang="en-US" sz="2250" b="1" dirty="0">
                <a:latin typeface="Times New Roman" panose="02020603050405020304" pitchFamily="18" charset="0"/>
                <a:ea typeface="Calibri" panose="020F0502020204030204" pitchFamily="34" charset="0"/>
                <a:cs typeface="Times New Roman" panose="02020603050405020304" pitchFamily="18" charset="0"/>
              </a:rPr>
            </a:br>
            <a:r>
              <a:rPr lang="en-US" sz="2250" dirty="0">
                <a:latin typeface="Times New Roman" panose="02020603050405020304" pitchFamily="18" charset="0"/>
                <a:cs typeface="Times New Roman" panose="02020603050405020304" pitchFamily="18" charset="0"/>
              </a:rPr>
              <a:t>https://</a:t>
            </a:r>
            <a:r>
              <a:rPr lang="en-US" sz="2250" dirty="0" err="1">
                <a:latin typeface="Times New Roman" panose="02020603050405020304" pitchFamily="18" charset="0"/>
                <a:cs typeface="Times New Roman" panose="02020603050405020304" pitchFamily="18" charset="0"/>
              </a:rPr>
              <a:t>www.youtube.com</a:t>
            </a:r>
            <a:r>
              <a:rPr lang="en-US" sz="2250" dirty="0">
                <a:latin typeface="Times New Roman" panose="02020603050405020304" pitchFamily="18" charset="0"/>
                <a:cs typeface="Times New Roman" panose="02020603050405020304" pitchFamily="18" charset="0"/>
              </a:rPr>
              <a:t>/</a:t>
            </a:r>
            <a:r>
              <a:rPr lang="en-US" sz="2250" dirty="0" err="1">
                <a:latin typeface="Times New Roman" panose="02020603050405020304" pitchFamily="18" charset="0"/>
                <a:cs typeface="Times New Roman" panose="02020603050405020304" pitchFamily="18" charset="0"/>
              </a:rPr>
              <a:t>watch?v</a:t>
            </a:r>
            <a:r>
              <a:rPr lang="en-US" sz="2250" dirty="0">
                <a:latin typeface="Times New Roman" panose="02020603050405020304" pitchFamily="18" charset="0"/>
                <a:cs typeface="Times New Roman" panose="02020603050405020304" pitchFamily="18" charset="0"/>
              </a:rPr>
              <a:t>=to7Yrl50iHI</a:t>
            </a:r>
          </a:p>
          <a:p>
            <a:pPr marL="0" marR="0" lvl="0" indent="0">
              <a:lnSpc>
                <a:spcPct val="125000"/>
              </a:lnSpc>
              <a:spcBef>
                <a:spcPts val="0"/>
              </a:spcBef>
              <a:spcAft>
                <a:spcPts val="0"/>
              </a:spcAft>
              <a:buNone/>
            </a:pPr>
            <a:endParaRPr lang="en-US" sz="25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extBox 9"/>
          <p:cNvSpPr txBox="1"/>
          <p:nvPr/>
        </p:nvSpPr>
        <p:spPr>
          <a:xfrm>
            <a:off x="8107843" y="3042572"/>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8747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 y="91440"/>
            <a:ext cx="8961120" cy="914400"/>
          </a:xfrm>
          <a:prstGeom prst="rect">
            <a:avLst/>
          </a:prstGeom>
          <a:gradFill flip="none" rotWithShape="1">
            <a:gsLst>
              <a:gs pos="0">
                <a:schemeClr val="bg2">
                  <a:lumMod val="75000"/>
                </a:schemeClr>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440" y="90086"/>
            <a:ext cx="8961120" cy="915754"/>
          </a:xfrm>
        </p:spPr>
        <p:txBody>
          <a:bodyPr>
            <a:noAutofit/>
          </a:bodyPr>
          <a:lstStyle/>
          <a:p>
            <a:r>
              <a:rPr lang="en-US" sz="3000" b="1" dirty="0">
                <a:effectLst/>
                <a:latin typeface="Times New Roman" panose="02020603050405020304" pitchFamily="18" charset="0"/>
                <a:cs typeface="Times New Roman" panose="02020603050405020304" pitchFamily="18" charset="0"/>
              </a:rPr>
              <a:t>Background on SSDOH</a:t>
            </a:r>
          </a:p>
        </p:txBody>
      </p:sp>
      <p:sp>
        <p:nvSpPr>
          <p:cNvPr id="10" name="TextBox 9"/>
          <p:cNvSpPr txBox="1"/>
          <p:nvPr/>
        </p:nvSpPr>
        <p:spPr>
          <a:xfrm>
            <a:off x="8107843" y="3042572"/>
            <a:ext cx="184666" cy="369332"/>
          </a:xfrm>
          <a:prstGeom prst="rect">
            <a:avLst/>
          </a:prstGeom>
          <a:noFill/>
        </p:spPr>
        <p:txBody>
          <a:bodyPr wrap="none" rtlCol="0">
            <a:spAutoFit/>
          </a:bodyPr>
          <a:lstStyle/>
          <a:p>
            <a:endParaRPr lang="en-US" dirty="0"/>
          </a:p>
        </p:txBody>
      </p:sp>
      <p:pic>
        <p:nvPicPr>
          <p:cNvPr id="6" name="Picture 5" descr="A drawing of a bridge and a bridge&#10;&#10;Description automatically generated">
            <a:extLst>
              <a:ext uri="{FF2B5EF4-FFF2-40B4-BE49-F238E27FC236}">
                <a16:creationId xmlns:a16="http://schemas.microsoft.com/office/drawing/2014/main" id="{DD7BF7F1-A252-8048-91A6-88EAE387A4D9}"/>
              </a:ext>
            </a:extLst>
          </p:cNvPr>
          <p:cNvPicPr>
            <a:picLocks noChangeAspect="1"/>
          </p:cNvPicPr>
          <p:nvPr/>
        </p:nvPicPr>
        <p:blipFill rotWithShape="1">
          <a:blip r:embed="rId3"/>
          <a:srcRect l="17962" t="7403" r="21070" b="2987"/>
          <a:stretch/>
        </p:blipFill>
        <p:spPr>
          <a:xfrm>
            <a:off x="2226128" y="1312377"/>
            <a:ext cx="4269377" cy="2888108"/>
          </a:xfrm>
          <a:prstGeom prst="rect">
            <a:avLst/>
          </a:prstGeom>
        </p:spPr>
      </p:pic>
      <p:pic>
        <p:nvPicPr>
          <p:cNvPr id="9" name="Picture 8" descr="A diagram of a long neck&#10;&#10;Description automatically generated with medium confidence">
            <a:extLst>
              <a:ext uri="{FF2B5EF4-FFF2-40B4-BE49-F238E27FC236}">
                <a16:creationId xmlns:a16="http://schemas.microsoft.com/office/drawing/2014/main" id="{4788A398-C02F-D546-9B4F-F8423FFF8012}"/>
              </a:ext>
            </a:extLst>
          </p:cNvPr>
          <p:cNvPicPr>
            <a:picLocks noChangeAspect="1"/>
          </p:cNvPicPr>
          <p:nvPr/>
        </p:nvPicPr>
        <p:blipFill rotWithShape="1">
          <a:blip r:embed="rId4"/>
          <a:srcRect l="23939" t="6364" r="24537" b="48702"/>
          <a:stretch/>
        </p:blipFill>
        <p:spPr>
          <a:xfrm>
            <a:off x="2014944" y="4507022"/>
            <a:ext cx="4691743" cy="1883228"/>
          </a:xfrm>
          <a:prstGeom prst="rect">
            <a:avLst/>
          </a:prstGeom>
        </p:spPr>
      </p:pic>
    </p:spTree>
    <p:extLst>
      <p:ext uri="{BB962C8B-B14F-4D97-AF65-F5344CB8AC3E}">
        <p14:creationId xmlns:p14="http://schemas.microsoft.com/office/powerpoint/2010/main" val="2264629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 y="91440"/>
            <a:ext cx="8961120" cy="914400"/>
          </a:xfrm>
          <a:prstGeom prst="rect">
            <a:avLst/>
          </a:prstGeom>
          <a:gradFill flip="none" rotWithShape="1">
            <a:gsLst>
              <a:gs pos="0">
                <a:schemeClr val="bg2">
                  <a:lumMod val="75000"/>
                </a:schemeClr>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440" y="90086"/>
            <a:ext cx="8961120" cy="915754"/>
          </a:xfrm>
        </p:spPr>
        <p:txBody>
          <a:bodyPr>
            <a:noAutofit/>
          </a:bodyPr>
          <a:lstStyle/>
          <a:p>
            <a:r>
              <a:rPr lang="en-US" sz="3000" b="1" dirty="0">
                <a:effectLst/>
                <a:latin typeface="Times New Roman" panose="02020603050405020304" pitchFamily="18" charset="0"/>
                <a:cs typeface="Times New Roman" panose="02020603050405020304" pitchFamily="18" charset="0"/>
              </a:rPr>
              <a:t>Background on SSDOH</a:t>
            </a:r>
          </a:p>
        </p:txBody>
      </p:sp>
      <p:sp>
        <p:nvSpPr>
          <p:cNvPr id="3" name="Content Placeholder 2"/>
          <p:cNvSpPr>
            <a:spLocks noGrp="1"/>
          </p:cNvSpPr>
          <p:nvPr>
            <p:ph idx="1"/>
          </p:nvPr>
        </p:nvSpPr>
        <p:spPr>
          <a:xfrm>
            <a:off x="91440" y="1097280"/>
            <a:ext cx="8961120" cy="5486400"/>
          </a:xfrm>
        </p:spPr>
        <p:txBody>
          <a:bodyPr>
            <a:noAutofit/>
          </a:bodyPr>
          <a:lstStyle/>
          <a:p>
            <a:pPr marL="0" marR="0" lvl="0" indent="0">
              <a:spcBef>
                <a:spcPts val="0"/>
              </a:spcBef>
              <a:spcAft>
                <a:spcPts val="0"/>
              </a:spcAft>
              <a:buNone/>
            </a:pPr>
            <a:r>
              <a:rPr lang="en-US" sz="2250" b="1" dirty="0">
                <a:effectLst/>
                <a:latin typeface="Times New Roman" panose="02020603050405020304" pitchFamily="18" charset="0"/>
                <a:ea typeface="Calibri" panose="020F0502020204030204" pitchFamily="34" charset="0"/>
                <a:cs typeface="Times New Roman" panose="02020603050405020304" pitchFamily="18" charset="0"/>
              </a:rPr>
              <a:t>Life Course Perspective</a:t>
            </a:r>
          </a:p>
          <a:p>
            <a:pPr marL="0" marR="0" lvl="0" indent="0">
              <a:spcBef>
                <a:spcPts val="0"/>
              </a:spcBef>
              <a:spcAft>
                <a:spcPts val="0"/>
              </a:spcAft>
              <a:buNone/>
            </a:pPr>
            <a:endParaRPr lang="en-US" sz="2250" b="1"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None/>
            </a:pPr>
            <a:endParaRPr lang="en-US" sz="225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None/>
            </a:pPr>
            <a:endParaRPr lang="en-US" sz="2250" b="1"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None/>
            </a:pPr>
            <a:endParaRPr lang="en-US" sz="225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None/>
            </a:pPr>
            <a:endParaRPr lang="en-US" sz="2250" b="1"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None/>
            </a:pPr>
            <a:endParaRPr lang="en-US" sz="225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None/>
            </a:pPr>
            <a:endParaRPr lang="en-US" sz="2250" b="1"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None/>
            </a:pPr>
            <a:endParaRPr lang="en-US" sz="225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None/>
            </a:pPr>
            <a:endParaRPr lang="en-US" sz="2250" b="1"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None/>
            </a:pPr>
            <a:endParaRPr lang="en-US" sz="225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None/>
            </a:pPr>
            <a:endParaRPr lang="en-US" sz="2250" b="1"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None/>
            </a:pPr>
            <a:endParaRPr lang="en-US" sz="225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None/>
            </a:pPr>
            <a:endParaRPr lang="en-US" sz="2250" b="1" i="1"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None/>
            </a:pPr>
            <a:endParaRPr lang="en-US" sz="1500" b="1" i="1"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None/>
            </a:pPr>
            <a:endParaRPr lang="en-US" sz="1500" b="1" i="1"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None/>
            </a:pPr>
            <a:r>
              <a:rPr lang="en-US" sz="1200" i="1" dirty="0">
                <a:latin typeface="Times New Roman" panose="02020603050405020304" pitchFamily="18" charset="0"/>
                <a:ea typeface="Calibri" panose="020F0502020204030204" pitchFamily="34" charset="0"/>
                <a:cs typeface="Times New Roman" panose="02020603050405020304" pitchFamily="18" charset="0"/>
              </a:rPr>
              <a:t>Lu M, </a:t>
            </a:r>
            <a:r>
              <a:rPr lang="en-US" sz="1200" i="1" dirty="0" err="1">
                <a:latin typeface="Times New Roman" panose="02020603050405020304" pitchFamily="18" charset="0"/>
                <a:ea typeface="Calibri" panose="020F0502020204030204" pitchFamily="34" charset="0"/>
                <a:cs typeface="Times New Roman" panose="02020603050405020304" pitchFamily="18" charset="0"/>
              </a:rPr>
              <a:t>Halfon</a:t>
            </a:r>
            <a:r>
              <a:rPr lang="en-US" sz="1200" i="1" dirty="0">
                <a:latin typeface="Times New Roman" panose="02020603050405020304" pitchFamily="18" charset="0"/>
                <a:ea typeface="Calibri" panose="020F0502020204030204" pitchFamily="34" charset="0"/>
                <a:cs typeface="Times New Roman" panose="02020603050405020304" pitchFamily="18" charset="0"/>
              </a:rPr>
              <a:t> N. Racial and ethnic disparities in birth outcomes: a life-course perspective. </a:t>
            </a:r>
            <a:r>
              <a:rPr lang="en-US" sz="1200" i="1" dirty="0" err="1">
                <a:latin typeface="Times New Roman" panose="02020603050405020304" pitchFamily="18" charset="0"/>
                <a:ea typeface="Calibri" panose="020F0502020204030204" pitchFamily="34" charset="0"/>
                <a:cs typeface="Times New Roman" panose="02020603050405020304" pitchFamily="18" charset="0"/>
              </a:rPr>
              <a:t>Matern</a:t>
            </a:r>
            <a:r>
              <a:rPr lang="en-US" sz="1200" i="1" dirty="0">
                <a:latin typeface="Times New Roman" panose="02020603050405020304" pitchFamily="18" charset="0"/>
                <a:ea typeface="Calibri" panose="020F0502020204030204" pitchFamily="34" charset="0"/>
                <a:cs typeface="Times New Roman" panose="02020603050405020304" pitchFamily="18" charset="0"/>
              </a:rPr>
              <a:t> Child Health  J. 2003; 7:13-30.</a:t>
            </a:r>
          </a:p>
        </p:txBody>
      </p:sp>
      <p:sp>
        <p:nvSpPr>
          <p:cNvPr id="10" name="TextBox 9"/>
          <p:cNvSpPr txBox="1"/>
          <p:nvPr/>
        </p:nvSpPr>
        <p:spPr>
          <a:xfrm>
            <a:off x="8107843" y="3042572"/>
            <a:ext cx="184666" cy="369332"/>
          </a:xfrm>
          <a:prstGeom prst="rect">
            <a:avLst/>
          </a:prstGeom>
          <a:noFill/>
        </p:spPr>
        <p:txBody>
          <a:bodyPr wrap="none" rtlCol="0">
            <a:spAutoFit/>
          </a:bodyPr>
          <a:lstStyle/>
          <a:p>
            <a:endParaRPr lang="en-US" dirty="0"/>
          </a:p>
        </p:txBody>
      </p:sp>
      <p:pic>
        <p:nvPicPr>
          <p:cNvPr id="2049" name="Picture 1">
            <a:extLst>
              <a:ext uri="{FF2B5EF4-FFF2-40B4-BE49-F238E27FC236}">
                <a16:creationId xmlns:a16="http://schemas.microsoft.com/office/drawing/2014/main" id="{BA1D99D1-860E-834A-89AB-9AFDCE4DAC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654" t="13802" b="10000"/>
          <a:stretch/>
        </p:blipFill>
        <p:spPr bwMode="auto">
          <a:xfrm>
            <a:off x="916391" y="1553391"/>
            <a:ext cx="7311218" cy="4574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897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 y="91440"/>
            <a:ext cx="8961120" cy="914400"/>
          </a:xfrm>
          <a:prstGeom prst="rect">
            <a:avLst/>
          </a:prstGeom>
          <a:gradFill flip="none" rotWithShape="1">
            <a:gsLst>
              <a:gs pos="0">
                <a:schemeClr val="bg2">
                  <a:lumMod val="75000"/>
                </a:schemeClr>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440" y="90086"/>
            <a:ext cx="8961120" cy="915754"/>
          </a:xfrm>
        </p:spPr>
        <p:txBody>
          <a:bodyPr>
            <a:noAutofit/>
          </a:bodyPr>
          <a:lstStyle/>
          <a:p>
            <a:r>
              <a:rPr lang="en-US" sz="3000" b="1" dirty="0">
                <a:effectLst/>
                <a:latin typeface="Times New Roman" panose="02020603050405020304" pitchFamily="18" charset="0"/>
                <a:cs typeface="Times New Roman" panose="02020603050405020304" pitchFamily="18" charset="0"/>
              </a:rPr>
              <a:t>Background on SSDOH</a:t>
            </a:r>
          </a:p>
        </p:txBody>
      </p:sp>
      <p:sp>
        <p:nvSpPr>
          <p:cNvPr id="3" name="Content Placeholder 2"/>
          <p:cNvSpPr>
            <a:spLocks noGrp="1"/>
          </p:cNvSpPr>
          <p:nvPr>
            <p:ph idx="1"/>
          </p:nvPr>
        </p:nvSpPr>
        <p:spPr>
          <a:xfrm>
            <a:off x="91440" y="1097280"/>
            <a:ext cx="8961120" cy="5125386"/>
          </a:xfrm>
        </p:spPr>
        <p:txBody>
          <a:bodyPr>
            <a:noAutofit/>
          </a:bodyPr>
          <a:lstStyle/>
          <a:p>
            <a:pPr marL="0" marR="0" lvl="0" indent="0">
              <a:spcBef>
                <a:spcPts val="0"/>
              </a:spcBef>
              <a:spcAft>
                <a:spcPts val="0"/>
              </a:spcAft>
              <a:buNone/>
            </a:pPr>
            <a:r>
              <a:rPr lang="en-US" sz="2250" b="1" dirty="0">
                <a:effectLst/>
                <a:latin typeface="Times New Roman" panose="02020603050405020304" pitchFamily="18" charset="0"/>
                <a:ea typeface="Calibri" panose="020F0502020204030204" pitchFamily="34" charset="0"/>
                <a:cs typeface="Times New Roman" panose="02020603050405020304" pitchFamily="18" charset="0"/>
              </a:rPr>
              <a:t>Restoring Our Own Through Transformation (ROOTT) Framework</a:t>
            </a:r>
          </a:p>
          <a:p>
            <a:pPr marL="0" marR="0" lvl="0" indent="0">
              <a:spcBef>
                <a:spcPts val="0"/>
              </a:spcBef>
              <a:spcAft>
                <a:spcPts val="0"/>
              </a:spcAft>
              <a:buNone/>
            </a:pPr>
            <a:endParaRPr lang="en-US" sz="2250" b="1"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None/>
            </a:pPr>
            <a:endParaRPr lang="en-US" sz="225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None/>
            </a:pPr>
            <a:endParaRPr lang="en-US" sz="2250" b="1"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None/>
            </a:pPr>
            <a:endParaRPr lang="en-US" sz="225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None/>
            </a:pPr>
            <a:endParaRPr lang="en-US" sz="2250" b="1"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None/>
            </a:pPr>
            <a:endParaRPr lang="en-US" sz="225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None/>
            </a:pPr>
            <a:endParaRPr lang="en-US" sz="2250" b="1"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None/>
            </a:pPr>
            <a:endParaRPr lang="en-US" sz="225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None/>
            </a:pPr>
            <a:endParaRPr lang="en-US" sz="2250" b="1"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None/>
            </a:pPr>
            <a:endParaRPr lang="en-US" sz="225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None/>
            </a:pPr>
            <a:endParaRPr lang="en-US" sz="2250" b="1"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None/>
            </a:pPr>
            <a:endParaRPr lang="en-US" sz="225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None/>
            </a:pPr>
            <a:endParaRPr lang="en-US" sz="2250" b="1"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None/>
            </a:pPr>
            <a:endParaRPr lang="en-US" sz="225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None/>
            </a:pPr>
            <a:r>
              <a:rPr lang="en-US" sz="1200" i="1" dirty="0">
                <a:latin typeface="Times New Roman" panose="02020603050405020304" pitchFamily="18" charset="0"/>
                <a:cs typeface="Times New Roman" panose="02020603050405020304" pitchFamily="18" charset="0"/>
              </a:rPr>
              <a:t>Roach J. ROOTT's theoretical framework of the web of causation between structural and social determinants of health and wellness—2016. Restoring Our Own Through Transformation (ROOTT), 2016.</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None/>
            </a:pPr>
            <a:endParaRPr lang="en-US" sz="2250" b="1"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None/>
            </a:pPr>
            <a:endParaRPr lang="en-US" sz="225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None/>
            </a:pPr>
            <a:endParaRPr lang="en-US" sz="2250" b="1" dirty="0">
              <a:latin typeface="Times New Roman" panose="02020603050405020304" pitchFamily="18" charset="0"/>
              <a:ea typeface="Calibri" panose="020F0502020204030204" pitchFamily="34" charset="0"/>
              <a:cs typeface="Times New Roman" panose="02020603050405020304" pitchFamily="18" charset="0"/>
            </a:endParaRPr>
          </a:p>
          <a:p>
            <a:pPr marL="0" indent="0">
              <a:spcBef>
                <a:spcPts val="0"/>
              </a:spcBef>
              <a:buNone/>
            </a:pPr>
            <a:endParaRPr lang="en-US" sz="2400" dirty="0"/>
          </a:p>
          <a:p>
            <a:pPr marL="0" marR="0" lvl="0" indent="0">
              <a:spcBef>
                <a:spcPts val="0"/>
              </a:spcBef>
              <a:spcAft>
                <a:spcPts val="0"/>
              </a:spcAft>
              <a:buNone/>
            </a:pPr>
            <a:endParaRPr lang="en-US" sz="225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None/>
            </a:pPr>
            <a:endParaRPr lang="en-US" sz="2250" b="1"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None/>
            </a:pPr>
            <a:endParaRPr lang="en-US" sz="225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None/>
            </a:pPr>
            <a:endParaRPr lang="en-US" sz="2250" b="1"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None/>
            </a:pPr>
            <a:endParaRPr lang="en-US" sz="225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None/>
            </a:pPr>
            <a:endParaRPr lang="en-US" sz="2250" b="1" dirty="0">
              <a:latin typeface="Times New Roman" panose="02020603050405020304" pitchFamily="18" charset="0"/>
              <a:ea typeface="Calibri" panose="020F0502020204030204" pitchFamily="34" charset="0"/>
              <a:cs typeface="Times New Roman" panose="02020603050405020304" pitchFamily="18" charset="0"/>
            </a:endParaRPr>
          </a:p>
          <a:p>
            <a:pPr marL="0" indent="0">
              <a:spcBef>
                <a:spcPts val="0"/>
              </a:spcBef>
              <a:buNone/>
            </a:pPr>
            <a:endParaRPr lang="en-US" sz="2400" dirty="0"/>
          </a:p>
          <a:p>
            <a:pPr marL="0" marR="0" lvl="0" indent="0">
              <a:spcBef>
                <a:spcPts val="0"/>
              </a:spcBef>
              <a:spcAft>
                <a:spcPts val="0"/>
              </a:spcAft>
              <a:buNone/>
            </a:pPr>
            <a:endParaRPr lang="en-US" sz="225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None/>
            </a:pPr>
            <a:endParaRPr lang="en-US" sz="2250" b="1"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None/>
            </a:pPr>
            <a:endParaRPr lang="en-US" sz="225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None/>
            </a:pPr>
            <a:endParaRPr lang="en-US" sz="2250" b="1" i="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extBox 9"/>
          <p:cNvSpPr txBox="1"/>
          <p:nvPr/>
        </p:nvSpPr>
        <p:spPr>
          <a:xfrm>
            <a:off x="8107843" y="3042572"/>
            <a:ext cx="184666" cy="369332"/>
          </a:xfrm>
          <a:prstGeom prst="rect">
            <a:avLst/>
          </a:prstGeom>
          <a:noFill/>
        </p:spPr>
        <p:txBody>
          <a:bodyPr wrap="none" rtlCol="0">
            <a:spAutoFit/>
          </a:bodyPr>
          <a:lstStyle/>
          <a:p>
            <a:endParaRPr lang="en-US" dirty="0"/>
          </a:p>
        </p:txBody>
      </p:sp>
      <p:pic>
        <p:nvPicPr>
          <p:cNvPr id="4" name="Picture 3">
            <a:extLst>
              <a:ext uri="{FF2B5EF4-FFF2-40B4-BE49-F238E27FC236}">
                <a16:creationId xmlns:a16="http://schemas.microsoft.com/office/drawing/2014/main" id="{CC322488-DEDC-044C-AFEB-E9F8C5119DAC}"/>
              </a:ext>
            </a:extLst>
          </p:cNvPr>
          <p:cNvPicPr>
            <a:picLocks noChangeAspect="1"/>
          </p:cNvPicPr>
          <p:nvPr/>
        </p:nvPicPr>
        <p:blipFill>
          <a:blip r:embed="rId3"/>
          <a:stretch>
            <a:fillRect/>
          </a:stretch>
        </p:blipFill>
        <p:spPr>
          <a:xfrm>
            <a:off x="319065" y="1497874"/>
            <a:ext cx="8505870" cy="4764372"/>
          </a:xfrm>
          <a:prstGeom prst="rect">
            <a:avLst/>
          </a:prstGeom>
        </p:spPr>
      </p:pic>
    </p:spTree>
    <p:extLst>
      <p:ext uri="{BB962C8B-B14F-4D97-AF65-F5344CB8AC3E}">
        <p14:creationId xmlns:p14="http://schemas.microsoft.com/office/powerpoint/2010/main" val="2832375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 y="91440"/>
            <a:ext cx="8961120" cy="914400"/>
          </a:xfrm>
          <a:prstGeom prst="rect">
            <a:avLst/>
          </a:prstGeom>
          <a:gradFill flip="none" rotWithShape="1">
            <a:gsLst>
              <a:gs pos="0">
                <a:schemeClr val="bg2">
                  <a:lumMod val="75000"/>
                </a:schemeClr>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440" y="90086"/>
            <a:ext cx="8961120" cy="915754"/>
          </a:xfrm>
        </p:spPr>
        <p:txBody>
          <a:bodyPr>
            <a:noAutofit/>
          </a:bodyPr>
          <a:lstStyle/>
          <a:p>
            <a:r>
              <a:rPr lang="en-US" sz="3000" b="1" dirty="0">
                <a:effectLst/>
                <a:latin typeface="Times New Roman" panose="02020603050405020304" pitchFamily="18" charset="0"/>
                <a:cs typeface="Times New Roman" panose="02020603050405020304" pitchFamily="18" charset="0"/>
              </a:rPr>
              <a:t>Prevalen</a:t>
            </a:r>
            <a:r>
              <a:rPr lang="en-US" sz="3000" b="1" dirty="0">
                <a:latin typeface="Times New Roman" panose="02020603050405020304" pitchFamily="18" charset="0"/>
                <a:cs typeface="Times New Roman" panose="02020603050405020304" pitchFamily="18" charset="0"/>
              </a:rPr>
              <a:t>ce of Adverse SSDOH Issues</a:t>
            </a:r>
            <a:endParaRPr lang="en-US" sz="3000" b="1" dirty="0">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1440" y="1097280"/>
            <a:ext cx="8961120" cy="5486400"/>
          </a:xfrm>
        </p:spPr>
        <p:txBody>
          <a:bodyPr>
            <a:noAutofit/>
          </a:bodyPr>
          <a:lstStyle/>
          <a:p>
            <a:pPr marL="0" marR="0" lvl="0" indent="0">
              <a:spcBef>
                <a:spcPts val="0"/>
              </a:spcBef>
              <a:spcAft>
                <a:spcPts val="0"/>
              </a:spcAft>
              <a:buNone/>
            </a:pPr>
            <a:endParaRPr lang="en-US" sz="225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a:pPr>
            <a:r>
              <a:rPr lang="en-US" sz="2250" b="1" dirty="0">
                <a:latin typeface="Times New Roman" panose="02020603050405020304" pitchFamily="18" charset="0"/>
                <a:cs typeface="Times New Roman" panose="02020603050405020304" pitchFamily="18" charset="0"/>
              </a:rPr>
              <a:t>Many Different Sources</a:t>
            </a:r>
          </a:p>
          <a:p>
            <a:pPr marL="342900" marR="0" lvl="0" indent="-342900">
              <a:spcBef>
                <a:spcPts val="0"/>
              </a:spcBef>
              <a:spcAft>
                <a:spcPts val="0"/>
              </a:spcAft>
              <a:buFont typeface="Calibri" panose="020F0502020204030204" pitchFamily="34" charset="0"/>
              <a:buChar char="•"/>
            </a:pPr>
            <a:endParaRPr lang="en-US" sz="2250" b="1" dirty="0">
              <a:latin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a:pPr>
            <a:r>
              <a:rPr lang="en-US" sz="2250" dirty="0">
                <a:latin typeface="Times New Roman" panose="02020603050405020304" pitchFamily="18" charset="0"/>
                <a:cs typeface="Times New Roman" panose="02020603050405020304" pitchFamily="18" charset="0"/>
              </a:rPr>
              <a:t>We Used </a:t>
            </a:r>
            <a:r>
              <a:rPr lang="en-US" sz="2250" b="1" dirty="0">
                <a:latin typeface="Times New Roman" panose="02020603050405020304" pitchFamily="18" charset="0"/>
                <a:cs typeface="Times New Roman" panose="02020603050405020304" pitchFamily="18" charset="0"/>
              </a:rPr>
              <a:t>2-1-1 Data</a:t>
            </a:r>
            <a:endParaRPr lang="en-US" sz="2250" dirty="0">
              <a:latin typeface="Times New Roman" panose="02020603050405020304" pitchFamily="18" charset="0"/>
              <a:cs typeface="Times New Roman" panose="02020603050405020304" pitchFamily="18" charset="0"/>
            </a:endParaRPr>
          </a:p>
          <a:p>
            <a:pPr lvl="1" indent="-342900">
              <a:spcBef>
                <a:spcPts val="0"/>
              </a:spcBef>
              <a:buFont typeface="System Font Regular"/>
              <a:buChar char="-"/>
            </a:pPr>
            <a:r>
              <a:rPr lang="en-US" sz="2250" dirty="0">
                <a:latin typeface="Times New Roman" panose="02020603050405020304" pitchFamily="18" charset="0"/>
                <a:cs typeface="Times New Roman" panose="02020603050405020304" pitchFamily="18" charset="0"/>
              </a:rPr>
              <a:t>Segmented by Request, Geography (Wilmington, Western Sussex)</a:t>
            </a:r>
          </a:p>
          <a:p>
            <a:pPr lvl="1" indent="-342900">
              <a:spcBef>
                <a:spcPts val="0"/>
              </a:spcBef>
              <a:buFont typeface="System Font Regular"/>
              <a:buChar char="-"/>
            </a:pPr>
            <a:r>
              <a:rPr lang="en-US" sz="2250" dirty="0">
                <a:latin typeface="Times New Roman" panose="02020603050405020304" pitchFamily="18" charset="0"/>
                <a:cs typeface="Times New Roman" panose="02020603050405020304" pitchFamily="18" charset="0"/>
              </a:rPr>
              <a:t>Referrals Can Link to Help Me Grow -&gt; Home Visiting</a:t>
            </a:r>
          </a:p>
          <a:p>
            <a:pPr lvl="1" indent="-342900">
              <a:spcBef>
                <a:spcPts val="0"/>
              </a:spcBef>
              <a:buFont typeface="System Font Regular"/>
              <a:buChar char="-"/>
            </a:pPr>
            <a:endParaRPr lang="en-US" sz="2250" dirty="0">
              <a:latin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a:pPr>
            <a:r>
              <a:rPr lang="en-US" sz="2250" dirty="0">
                <a:latin typeface="Times New Roman" panose="02020603050405020304" pitchFamily="18" charset="0"/>
                <a:cs typeface="Times New Roman" panose="02020603050405020304" pitchFamily="18" charset="0"/>
              </a:rPr>
              <a:t>Time Frame of </a:t>
            </a:r>
            <a:r>
              <a:rPr lang="en-US" sz="2250" b="1" dirty="0">
                <a:latin typeface="Times New Roman" panose="02020603050405020304" pitchFamily="18" charset="0"/>
                <a:cs typeface="Times New Roman" panose="02020603050405020304" pitchFamily="18" charset="0"/>
              </a:rPr>
              <a:t>January 1, 202X – April 30, 202X</a:t>
            </a:r>
          </a:p>
          <a:p>
            <a:pPr lvl="1" indent="-342900">
              <a:spcBef>
                <a:spcPts val="0"/>
              </a:spcBef>
              <a:buFont typeface="System Font Regular"/>
              <a:buChar char="-"/>
            </a:pPr>
            <a:r>
              <a:rPr lang="en-US" sz="2250" dirty="0">
                <a:latin typeface="Times New Roman" panose="02020603050405020304" pitchFamily="18" charset="0"/>
                <a:cs typeface="Times New Roman" panose="02020603050405020304" pitchFamily="18" charset="0"/>
              </a:rPr>
              <a:t>Allows Comparison Across Years</a:t>
            </a:r>
          </a:p>
          <a:p>
            <a:pPr lvl="1" indent="-342900">
              <a:spcBef>
                <a:spcPts val="0"/>
              </a:spcBef>
              <a:buFont typeface="System Font Regular"/>
              <a:buChar char="-"/>
            </a:pPr>
            <a:r>
              <a:rPr lang="en-US" sz="2250" dirty="0">
                <a:latin typeface="Times New Roman" panose="02020603050405020304" pitchFamily="18" charset="0"/>
                <a:cs typeface="Times New Roman" panose="02020603050405020304" pitchFamily="18" charset="0"/>
              </a:rPr>
              <a:t>Assess Requests in the Next Few Months</a:t>
            </a:r>
          </a:p>
          <a:p>
            <a:pPr lvl="1" indent="-342900">
              <a:spcBef>
                <a:spcPts val="0"/>
              </a:spcBef>
              <a:buFont typeface="System Font Regular"/>
              <a:buChar char="-"/>
            </a:pPr>
            <a:endParaRPr lang="en-US" sz="2250" dirty="0">
              <a:latin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a:pPr>
            <a:r>
              <a:rPr lang="en-US" sz="2250" b="1" dirty="0">
                <a:latin typeface="Times New Roman" panose="02020603050405020304" pitchFamily="18" charset="0"/>
                <a:cs typeface="Times New Roman" panose="02020603050405020304" pitchFamily="18" charset="0"/>
              </a:rPr>
              <a:t>Six</a:t>
            </a:r>
            <a:r>
              <a:rPr lang="en-US" sz="2250" dirty="0">
                <a:latin typeface="Times New Roman" panose="02020603050405020304" pitchFamily="18" charset="0"/>
                <a:cs typeface="Times New Roman" panose="02020603050405020304" pitchFamily="18" charset="0"/>
              </a:rPr>
              <a:t> Most Common Requests Presented (75-80 percent of requests)</a:t>
            </a:r>
          </a:p>
          <a:p>
            <a:pPr marL="0" marR="0" lvl="0" indent="0">
              <a:spcBef>
                <a:spcPts val="0"/>
              </a:spcBef>
              <a:spcAft>
                <a:spcPts val="0"/>
              </a:spcAft>
              <a:buNone/>
            </a:pPr>
            <a:endParaRPr lang="en-US" sz="2250" dirty="0">
              <a:latin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a:pPr>
            <a:r>
              <a:rPr lang="en-US" sz="2250" dirty="0">
                <a:latin typeface="Times New Roman" panose="02020603050405020304" pitchFamily="18" charset="0"/>
                <a:cs typeface="Times New Roman" panose="02020603050405020304" pitchFamily="18" charset="0"/>
              </a:rPr>
              <a:t>In 2021, Impact of </a:t>
            </a:r>
            <a:r>
              <a:rPr lang="en-US" sz="2250" b="1" dirty="0">
                <a:latin typeface="Times New Roman" panose="02020603050405020304" pitchFamily="18" charset="0"/>
                <a:cs typeface="Times New Roman" panose="02020603050405020304" pitchFamily="18" charset="0"/>
              </a:rPr>
              <a:t>COVID-19</a:t>
            </a:r>
            <a:endParaRPr lang="en-US" sz="2250" dirty="0">
              <a:latin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a:pPr>
            <a:endParaRPr lang="en-US" sz="2250" dirty="0">
              <a:latin typeface="Times New Roman" panose="02020603050405020304" pitchFamily="18" charset="0"/>
              <a:cs typeface="Times New Roman" panose="02020603050405020304" pitchFamily="18" charset="0"/>
            </a:endParaRPr>
          </a:p>
          <a:p>
            <a:pPr marL="0" marR="0" lvl="0" indent="0">
              <a:spcBef>
                <a:spcPts val="0"/>
              </a:spcBef>
              <a:spcAft>
                <a:spcPts val="0"/>
              </a:spcAft>
              <a:buNone/>
            </a:pPr>
            <a:br>
              <a:rPr lang="en-US" sz="1200" i="1" dirty="0">
                <a:latin typeface="Times New Roman" panose="02020603050405020304" pitchFamily="18" charset="0"/>
                <a:cs typeface="Times New Roman" panose="02020603050405020304" pitchFamily="18" charset="0"/>
              </a:rPr>
            </a:br>
            <a:r>
              <a:rPr lang="en-US" sz="1200" i="1" dirty="0">
                <a:latin typeface="Times New Roman" panose="02020603050405020304" pitchFamily="18" charset="0"/>
                <a:cs typeface="Times New Roman" panose="02020603050405020304" pitchFamily="18" charset="0"/>
              </a:rPr>
              <a:t>Delaware 2-1-1 Data Used to Inform Slides 9-14.</a:t>
            </a:r>
            <a:br>
              <a:rPr lang="en-US" sz="2250" b="1" dirty="0">
                <a:latin typeface="Times New Roman" panose="02020603050405020304" pitchFamily="18" charset="0"/>
                <a:cs typeface="Times New Roman" panose="02020603050405020304" pitchFamily="18" charset="0"/>
              </a:rPr>
            </a:br>
            <a:endParaRPr lang="en-US" sz="2250" dirty="0">
              <a:latin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a:pPr>
            <a:endParaRPr lang="en-US" sz="1200" b="1"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extBox 9"/>
          <p:cNvSpPr txBox="1"/>
          <p:nvPr/>
        </p:nvSpPr>
        <p:spPr>
          <a:xfrm>
            <a:off x="8107843" y="3042572"/>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531165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 y="91440"/>
            <a:ext cx="8961120" cy="914400"/>
          </a:xfrm>
          <a:prstGeom prst="rect">
            <a:avLst/>
          </a:prstGeom>
          <a:gradFill flip="none" rotWithShape="1">
            <a:gsLst>
              <a:gs pos="0">
                <a:schemeClr val="bg2">
                  <a:lumMod val="75000"/>
                </a:schemeClr>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440" y="90086"/>
            <a:ext cx="8961120" cy="915754"/>
          </a:xfrm>
        </p:spPr>
        <p:txBody>
          <a:bodyPr>
            <a:noAutofit/>
          </a:bodyPr>
          <a:lstStyle/>
          <a:p>
            <a:r>
              <a:rPr lang="en-US" sz="3000" b="1" dirty="0">
                <a:effectLst/>
                <a:latin typeface="Times New Roman" panose="02020603050405020304" pitchFamily="18" charset="0"/>
                <a:cs typeface="Times New Roman" panose="02020603050405020304" pitchFamily="18" charset="0"/>
              </a:rPr>
              <a:t>Prevalen</a:t>
            </a:r>
            <a:r>
              <a:rPr lang="en-US" sz="3000" b="1" dirty="0">
                <a:latin typeface="Times New Roman" panose="02020603050405020304" pitchFamily="18" charset="0"/>
                <a:cs typeface="Times New Roman" panose="02020603050405020304" pitchFamily="18" charset="0"/>
              </a:rPr>
              <a:t>ce of Adverse SSDOH Issues</a:t>
            </a:r>
            <a:endParaRPr lang="en-US" sz="3000" b="1" dirty="0">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1440" y="1097280"/>
            <a:ext cx="8961120" cy="5486400"/>
          </a:xfrm>
        </p:spPr>
        <p:txBody>
          <a:bodyPr>
            <a:noAutofit/>
          </a:bodyPr>
          <a:lstStyle/>
          <a:p>
            <a:pPr marL="0" marR="0" lvl="0" indent="0">
              <a:spcBef>
                <a:spcPts val="0"/>
              </a:spcBef>
              <a:spcAft>
                <a:spcPts val="0"/>
              </a:spcAft>
              <a:buNone/>
            </a:pPr>
            <a:endParaRPr lang="en-US" sz="2250"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None/>
            </a:pPr>
            <a:r>
              <a:rPr lang="en-US" sz="2250" b="1" dirty="0">
                <a:latin typeface="Times New Roman" panose="02020603050405020304" pitchFamily="18" charset="0"/>
                <a:cs typeface="Times New Roman" panose="02020603050405020304" pitchFamily="18" charset="0"/>
              </a:rPr>
              <a:t>State-Level</a:t>
            </a:r>
          </a:p>
          <a:p>
            <a:pPr marL="342900" marR="0" lvl="0" indent="-342900">
              <a:spcBef>
                <a:spcPts val="0"/>
              </a:spcBef>
              <a:spcAft>
                <a:spcPts val="0"/>
              </a:spcAft>
              <a:buFont typeface="Calibri" panose="020F0502020204030204" pitchFamily="34" charset="0"/>
              <a:buChar char="•"/>
            </a:pPr>
            <a:endParaRPr lang="en-US" sz="2250" b="1" dirty="0">
              <a:latin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a:pPr>
            <a:endParaRPr lang="en-US" sz="1200" b="1"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extBox 9"/>
          <p:cNvSpPr txBox="1"/>
          <p:nvPr/>
        </p:nvSpPr>
        <p:spPr>
          <a:xfrm>
            <a:off x="8107843" y="3042572"/>
            <a:ext cx="184666" cy="369332"/>
          </a:xfrm>
          <a:prstGeom prst="rect">
            <a:avLst/>
          </a:prstGeom>
          <a:noFill/>
        </p:spPr>
        <p:txBody>
          <a:bodyPr wrap="none" rtlCol="0">
            <a:spAutoFit/>
          </a:bodyPr>
          <a:lstStyle/>
          <a:p>
            <a:endParaRPr lang="en-US" dirty="0"/>
          </a:p>
        </p:txBody>
      </p:sp>
      <p:graphicFrame>
        <p:nvGraphicFramePr>
          <p:cNvPr id="4" name="Chart 3">
            <a:extLst>
              <a:ext uri="{FF2B5EF4-FFF2-40B4-BE49-F238E27FC236}">
                <a16:creationId xmlns:a16="http://schemas.microsoft.com/office/drawing/2014/main" id="{8CAFCFA8-50CE-21D1-2BF5-F91250E822C1}"/>
              </a:ext>
            </a:extLst>
          </p:cNvPr>
          <p:cNvGraphicFramePr>
            <a:graphicFrameLocks/>
          </p:cNvGraphicFramePr>
          <p:nvPr>
            <p:extLst>
              <p:ext uri="{D42A27DB-BD31-4B8C-83A1-F6EECF244321}">
                <p14:modId xmlns:p14="http://schemas.microsoft.com/office/powerpoint/2010/main" val="2466017132"/>
              </p:ext>
            </p:extLst>
          </p:nvPr>
        </p:nvGraphicFramePr>
        <p:xfrm>
          <a:off x="91439" y="1965704"/>
          <a:ext cx="8961119" cy="48008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761036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Oriel.thmx</Template>
  <TotalTime>41885</TotalTime>
  <Words>1192</Words>
  <Application>Microsoft Macintosh PowerPoint</Application>
  <PresentationFormat>On-screen Show (4:3)</PresentationFormat>
  <Paragraphs>233</Paragraphs>
  <Slides>21</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System Font Regular</vt:lpstr>
      <vt:lpstr>Times New Roman</vt:lpstr>
      <vt:lpstr>Office Theme</vt:lpstr>
      <vt:lpstr>Understanding Structural and Social Determinants of Health and IECMHC</vt:lpstr>
      <vt:lpstr>Agenda</vt:lpstr>
      <vt:lpstr>Background on SSDOH</vt:lpstr>
      <vt:lpstr>Background on SSDOH</vt:lpstr>
      <vt:lpstr>Background on SSDOH</vt:lpstr>
      <vt:lpstr>Background on SSDOH</vt:lpstr>
      <vt:lpstr>Background on SSDOH</vt:lpstr>
      <vt:lpstr>Prevalence of Adverse SSDOH Issues</vt:lpstr>
      <vt:lpstr>Prevalence of Adverse SSDOH Issues</vt:lpstr>
      <vt:lpstr>Prevalence of Adverse SSDOH Issues</vt:lpstr>
      <vt:lpstr>Prevalence of Adverse SSDOH Issues</vt:lpstr>
      <vt:lpstr>Prevalence of Adverse SSDOH Issues</vt:lpstr>
      <vt:lpstr>Prevalence of Adverse SSDOH Issues</vt:lpstr>
      <vt:lpstr>Prevalence of Adverse SSDOH Issues</vt:lpstr>
      <vt:lpstr>What Home Visitors Can Do</vt:lpstr>
      <vt:lpstr>What Home Visitors Can Do</vt:lpstr>
      <vt:lpstr>What Home Visitors Can Do</vt:lpstr>
      <vt:lpstr>What Home Visitors Have Done</vt:lpstr>
      <vt:lpstr>What Home Visitors Have Done</vt:lpstr>
      <vt:lpstr>How IECMHC Has Helped Address Adverse SSDOH</vt:lpstr>
      <vt:lpstr>PowerPoint Presentation</vt:lpstr>
    </vt:vector>
  </TitlesOfParts>
  <Company>University of Wisconsin - Madison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FORWARD CONSULTANTS</dc:title>
  <dc:creator>Vikrum</dc:creator>
  <cp:lastModifiedBy>Vikrum Vishnubhakta</cp:lastModifiedBy>
  <cp:revision>768</cp:revision>
  <dcterms:created xsi:type="dcterms:W3CDTF">2010-07-15T16:19:28Z</dcterms:created>
  <dcterms:modified xsi:type="dcterms:W3CDTF">2025-01-15T13:31:57Z</dcterms:modified>
</cp:coreProperties>
</file>