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</p:sldIdLst>
  <p:sldSz cy="5143500" cx="9144000"/>
  <p:notesSz cx="6858000" cy="9144000"/>
  <p:embeddedFontLst>
    <p:embeddedFont>
      <p:font typeface="Montserrat"/>
      <p:regular r:id="rId25"/>
      <p:bold r:id="rId26"/>
      <p:italic r:id="rId27"/>
      <p:boldItalic r:id="rId28"/>
    </p:embeddedFont>
    <p:embeddedFont>
      <p:font typeface="Open Sans ExtraBold"/>
      <p:bold r:id="rId29"/>
      <p:boldItalic r:id="rId30"/>
    </p:embeddedFont>
    <p:embeddedFont>
      <p:font typeface="Open Sans Medium"/>
      <p:regular r:id="rId31"/>
      <p:bold r:id="rId32"/>
      <p:italic r:id="rId33"/>
      <p:boldItalic r:id="rId34"/>
    </p:embeddedFont>
    <p:embeddedFont>
      <p:font typeface="Merriweather"/>
      <p:regular r:id="rId35"/>
      <p:bold r:id="rId36"/>
      <p:italic r:id="rId37"/>
      <p:boldItalic r:id="rId38"/>
    </p:embeddedFont>
    <p:embeddedFont>
      <p:font typeface="Open Sans"/>
      <p:regular r:id="rId39"/>
      <p:bold r:id="rId40"/>
      <p:italic r:id="rId41"/>
      <p:boldItalic r:id="rId42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font" Target="fonts/OpenSans-bold.fntdata"/><Relationship Id="rId20" Type="http://schemas.openxmlformats.org/officeDocument/2006/relationships/slide" Target="slides/slide15.xml"/><Relationship Id="rId42" Type="http://schemas.openxmlformats.org/officeDocument/2006/relationships/font" Target="fonts/OpenSans-boldItalic.fntdata"/><Relationship Id="rId41" Type="http://schemas.openxmlformats.org/officeDocument/2006/relationships/font" Target="fonts/OpenSans-italic.fntdata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font" Target="fonts/Montserrat-bold.fntdata"/><Relationship Id="rId25" Type="http://schemas.openxmlformats.org/officeDocument/2006/relationships/font" Target="fonts/Montserrat-regular.fntdata"/><Relationship Id="rId28" Type="http://schemas.openxmlformats.org/officeDocument/2006/relationships/font" Target="fonts/Montserrat-boldItalic.fntdata"/><Relationship Id="rId27" Type="http://schemas.openxmlformats.org/officeDocument/2006/relationships/font" Target="fonts/Montserrat-italic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font" Target="fonts/OpenSansExtraBold-bold.fntdata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font" Target="fonts/OpenSansMedium-regular.fntdata"/><Relationship Id="rId30" Type="http://schemas.openxmlformats.org/officeDocument/2006/relationships/font" Target="fonts/OpenSansExtraBold-boldItalic.fntdata"/><Relationship Id="rId11" Type="http://schemas.openxmlformats.org/officeDocument/2006/relationships/slide" Target="slides/slide6.xml"/><Relationship Id="rId33" Type="http://schemas.openxmlformats.org/officeDocument/2006/relationships/font" Target="fonts/OpenSansMedium-italic.fntdata"/><Relationship Id="rId10" Type="http://schemas.openxmlformats.org/officeDocument/2006/relationships/slide" Target="slides/slide5.xml"/><Relationship Id="rId32" Type="http://schemas.openxmlformats.org/officeDocument/2006/relationships/font" Target="fonts/OpenSansMedium-bold.fntdata"/><Relationship Id="rId13" Type="http://schemas.openxmlformats.org/officeDocument/2006/relationships/slide" Target="slides/slide8.xml"/><Relationship Id="rId35" Type="http://schemas.openxmlformats.org/officeDocument/2006/relationships/font" Target="fonts/Merriweather-regular.fntdata"/><Relationship Id="rId12" Type="http://schemas.openxmlformats.org/officeDocument/2006/relationships/slide" Target="slides/slide7.xml"/><Relationship Id="rId34" Type="http://schemas.openxmlformats.org/officeDocument/2006/relationships/font" Target="fonts/OpenSansMedium-boldItalic.fntdata"/><Relationship Id="rId15" Type="http://schemas.openxmlformats.org/officeDocument/2006/relationships/slide" Target="slides/slide10.xml"/><Relationship Id="rId37" Type="http://schemas.openxmlformats.org/officeDocument/2006/relationships/font" Target="fonts/Merriweather-italic.fntdata"/><Relationship Id="rId14" Type="http://schemas.openxmlformats.org/officeDocument/2006/relationships/slide" Target="slides/slide9.xml"/><Relationship Id="rId36" Type="http://schemas.openxmlformats.org/officeDocument/2006/relationships/font" Target="fonts/Merriweather-bold.fntdata"/><Relationship Id="rId17" Type="http://schemas.openxmlformats.org/officeDocument/2006/relationships/slide" Target="slides/slide12.xml"/><Relationship Id="rId39" Type="http://schemas.openxmlformats.org/officeDocument/2006/relationships/font" Target="fonts/OpenSans-regular.fntdata"/><Relationship Id="rId16" Type="http://schemas.openxmlformats.org/officeDocument/2006/relationships/slide" Target="slides/slide11.xml"/><Relationship Id="rId38" Type="http://schemas.openxmlformats.org/officeDocument/2006/relationships/font" Target="fonts/Merriweather-boldItalic.fntdata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2d78db2ac12_0_37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2d78db2ac12_0_37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g2d8212dd834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0" name="Google Shape;170;g2d8212dd834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g2d78db2ac12_0_6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6" name="Google Shape;176;g2d78db2ac12_0_6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2d78db2ac12_0_8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" name="Google Shape;187;g2d78db2ac12_0_8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8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g2d78db2ac12_0_27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0" name="Google Shape;200;g2d78db2ac12_0_27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0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g2d78db2ac12_0_27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2" name="Google Shape;212;g2d78db2ac12_0_27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8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g2d78db2ac12_0_10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0" name="Google Shape;220;g2d78db2ac12_0_10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6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g2d78db2ac12_0_11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8" name="Google Shape;238;g2d78db2ac12_0_1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9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g32461a4803b_0_2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1" name="Google Shape;251;g32461a4803b_0_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2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g2d78db2ac12_0_12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4" name="Google Shape;264;g2d78db2ac12_0_1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4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g2d78db2ac12_0_14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6" name="Google Shape;276;g2d78db2ac12_0_1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g2d78db2ac12_0_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" name="Google Shape;64;g2d78db2ac12_0_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g2d78db2ac12_0_39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" name="Google Shape;76;g2d78db2ac12_0_39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g2d78db2ac12_0_2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" name="Google Shape;94;g2d78db2ac12_0_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g2d78db2ac12_0_2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" name="Google Shape;114;g2d78db2ac12_0_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g2d78db2ac12_0_5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5" name="Google Shape;125;g2d78db2ac12_0_5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g2d78db2ac12_0_23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3" name="Google Shape;133;g2d78db2ac12_0_2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g2d8212dd834_0_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0" name="Google Shape;150;g2d8212dd834_0_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g2d78db2ac12_0_5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6" name="Google Shape;156;g2d78db2ac12_0_5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2.jpg"/><Relationship Id="rId4" Type="http://schemas.openxmlformats.org/officeDocument/2006/relationships/image" Target="../media/image30.png"/><Relationship Id="rId5" Type="http://schemas.openxmlformats.org/officeDocument/2006/relationships/image" Target="../media/image11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34.png"/><Relationship Id="rId4" Type="http://schemas.openxmlformats.org/officeDocument/2006/relationships/image" Target="../media/image29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32.png"/><Relationship Id="rId4" Type="http://schemas.openxmlformats.org/officeDocument/2006/relationships/image" Target="../media/image2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33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34.png"/><Relationship Id="rId4" Type="http://schemas.openxmlformats.org/officeDocument/2006/relationships/image" Target="../media/image2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0.jp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3.jpg"/><Relationship Id="rId4" Type="http://schemas.openxmlformats.org/officeDocument/2006/relationships/image" Target="../media/image24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5.png"/><Relationship Id="rId4" Type="http://schemas.openxmlformats.org/officeDocument/2006/relationships/image" Target="../media/image2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36.png"/><Relationship Id="rId4" Type="http://schemas.openxmlformats.org/officeDocument/2006/relationships/image" Target="../media/image35.png"/><Relationship Id="rId5" Type="http://schemas.openxmlformats.org/officeDocument/2006/relationships/image" Target="../media/image2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7.jp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30.png"/><Relationship Id="rId4" Type="http://schemas.openxmlformats.org/officeDocument/2006/relationships/image" Target="../media/image28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4.jpg"/><Relationship Id="rId4" Type="http://schemas.openxmlformats.org/officeDocument/2006/relationships/image" Target="../media/image2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.png"/><Relationship Id="rId4" Type="http://schemas.openxmlformats.org/officeDocument/2006/relationships/image" Target="../media/image5.png"/><Relationship Id="rId5" Type="http://schemas.openxmlformats.org/officeDocument/2006/relationships/image" Target="../media/image3.png"/><Relationship Id="rId6" Type="http://schemas.openxmlformats.org/officeDocument/2006/relationships/image" Target="../media/image12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0.png"/><Relationship Id="rId4" Type="http://schemas.openxmlformats.org/officeDocument/2006/relationships/image" Target="../media/image15.png"/><Relationship Id="rId5" Type="http://schemas.openxmlformats.org/officeDocument/2006/relationships/image" Target="../media/image13.png"/><Relationship Id="rId6" Type="http://schemas.openxmlformats.org/officeDocument/2006/relationships/image" Target="../media/image16.png"/><Relationship Id="rId7" Type="http://schemas.openxmlformats.org/officeDocument/2006/relationships/image" Target="../media/image22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hyperlink" Target="http://drive.google.com/file/d/19QOj54W89qvbEKbIeuXAL-CeWWbXpkei/view" TargetMode="External"/><Relationship Id="rId4" Type="http://schemas.openxmlformats.org/officeDocument/2006/relationships/image" Target="../media/image4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1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9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17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34.png"/><Relationship Id="rId4" Type="http://schemas.openxmlformats.org/officeDocument/2006/relationships/image" Target="../media/image18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9.jpg"/><Relationship Id="rId4" Type="http://schemas.openxmlformats.org/officeDocument/2006/relationships/image" Target="../media/image31.png"/><Relationship Id="rId5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/>
          <p:nvPr/>
        </p:nvSpPr>
        <p:spPr>
          <a:xfrm>
            <a:off x="2222500" y="-962"/>
            <a:ext cx="1676400" cy="5143500"/>
          </a:xfrm>
          <a:prstGeom prst="rect">
            <a:avLst/>
          </a:prstGeom>
          <a:solidFill>
            <a:srgbClr val="F0D97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F0D978"/>
              </a:solidFill>
            </a:endParaRPr>
          </a:p>
        </p:txBody>
      </p:sp>
      <p:pic>
        <p:nvPicPr>
          <p:cNvPr id="55" name="Google Shape;55;p13"/>
          <p:cNvPicPr preferRelativeResize="0"/>
          <p:nvPr/>
        </p:nvPicPr>
        <p:blipFill rotWithShape="1">
          <a:blip r:embed="rId3">
            <a:alphaModFix/>
          </a:blip>
          <a:srcRect b="10106" l="21380" r="1352" t="4895"/>
          <a:stretch/>
        </p:blipFill>
        <p:spPr>
          <a:xfrm>
            <a:off x="2127250" y="-11625"/>
            <a:ext cx="7016750" cy="5154076"/>
          </a:xfrm>
          <a:prstGeom prst="rect">
            <a:avLst/>
          </a:prstGeom>
          <a:noFill/>
          <a:ln>
            <a:noFill/>
          </a:ln>
        </p:spPr>
      </p:pic>
      <p:sp>
        <p:nvSpPr>
          <p:cNvPr id="56" name="Google Shape;56;p13"/>
          <p:cNvSpPr/>
          <p:nvPr/>
        </p:nvSpPr>
        <p:spPr>
          <a:xfrm rot="-5400000">
            <a:off x="-595837" y="647700"/>
            <a:ext cx="5154075" cy="3835400"/>
          </a:xfrm>
          <a:prstGeom prst="flowChartOffpageConnector">
            <a:avLst/>
          </a:prstGeom>
          <a:solidFill>
            <a:srgbClr val="F0D97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7" name="Google Shape;57;p13"/>
          <p:cNvSpPr/>
          <p:nvPr/>
        </p:nvSpPr>
        <p:spPr>
          <a:xfrm rot="-5400000">
            <a:off x="-714250" y="702613"/>
            <a:ext cx="5166775" cy="3738275"/>
          </a:xfrm>
          <a:prstGeom prst="flowChartOffpageConnector">
            <a:avLst/>
          </a:prstGeom>
          <a:solidFill>
            <a:srgbClr val="B5498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8" name="Google Shape;58;p13"/>
          <p:cNvSpPr txBox="1"/>
          <p:nvPr/>
        </p:nvSpPr>
        <p:spPr>
          <a:xfrm>
            <a:off x="201300" y="1648575"/>
            <a:ext cx="2910300" cy="987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500">
                <a:solidFill>
                  <a:srgbClr val="FFFFFF"/>
                </a:solidFill>
                <a:latin typeface="Merriweather"/>
                <a:ea typeface="Merriweather"/>
                <a:cs typeface="Merriweather"/>
                <a:sym typeface="Merriweather"/>
              </a:rPr>
              <a:t>Delaware Family Support Hub</a:t>
            </a:r>
            <a:endParaRPr b="1" sz="2500">
              <a:solidFill>
                <a:srgbClr val="FFFFFF"/>
              </a:solidFill>
              <a:latin typeface="Merriweather"/>
              <a:ea typeface="Merriweather"/>
              <a:cs typeface="Merriweather"/>
              <a:sym typeface="Merriweather"/>
            </a:endParaRPr>
          </a:p>
        </p:txBody>
      </p:sp>
      <p:sp>
        <p:nvSpPr>
          <p:cNvPr id="59" name="Google Shape;59;p13"/>
          <p:cNvSpPr txBox="1"/>
          <p:nvPr/>
        </p:nvSpPr>
        <p:spPr>
          <a:xfrm>
            <a:off x="201300" y="3054950"/>
            <a:ext cx="3128400" cy="539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5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Presenter: </a:t>
            </a:r>
            <a:br>
              <a:rPr lang="en" sz="1500">
                <a:solidFill>
                  <a:srgbClr val="FFFFFF"/>
                </a:solidFill>
                <a:latin typeface="Open Sans Medium"/>
                <a:ea typeface="Open Sans Medium"/>
                <a:cs typeface="Open Sans Medium"/>
                <a:sym typeface="Open Sans Medium"/>
              </a:rPr>
            </a:br>
            <a:r>
              <a:rPr lang="en" sz="1500">
                <a:solidFill>
                  <a:srgbClr val="FFFFFF"/>
                </a:solidFill>
                <a:latin typeface="Open Sans Medium"/>
                <a:ea typeface="Open Sans Medium"/>
                <a:cs typeface="Open Sans Medium"/>
                <a:sym typeface="Open Sans Medium"/>
              </a:rPr>
              <a:t>Melissa Pitts</a:t>
            </a:r>
            <a:r>
              <a:rPr lang="en" sz="1500">
                <a:solidFill>
                  <a:srgbClr val="FFFFFF"/>
                </a:solidFill>
                <a:latin typeface="Open Sans Medium"/>
                <a:ea typeface="Open Sans Medium"/>
                <a:cs typeface="Open Sans Medium"/>
                <a:sym typeface="Open Sans Medium"/>
              </a:rPr>
              <a:t>, </a:t>
            </a:r>
            <a:endParaRPr sz="1500">
              <a:solidFill>
                <a:srgbClr val="FFFFFF"/>
              </a:solidFill>
              <a:latin typeface="Open Sans Medium"/>
              <a:ea typeface="Open Sans Medium"/>
              <a:cs typeface="Open Sans Medium"/>
              <a:sym typeface="Open Sans Medium"/>
            </a:endParaRPr>
          </a:p>
          <a:p>
            <a:pPr indent="0" lvl="0" marL="0" rtl="0" algn="l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rgbClr val="FFFFFF"/>
                </a:solidFill>
                <a:latin typeface="Open Sans Medium"/>
                <a:ea typeface="Open Sans Medium"/>
                <a:cs typeface="Open Sans Medium"/>
                <a:sym typeface="Open Sans Medium"/>
              </a:rPr>
              <a:t>Director</a:t>
            </a:r>
            <a:r>
              <a:rPr lang="en" sz="1500">
                <a:solidFill>
                  <a:srgbClr val="FFFFFF"/>
                </a:solidFill>
                <a:latin typeface="Open Sans Medium"/>
                <a:ea typeface="Open Sans Medium"/>
                <a:cs typeface="Open Sans Medium"/>
                <a:sym typeface="Open Sans Medium"/>
              </a:rPr>
              <a:t> of Client Services</a:t>
            </a:r>
            <a:endParaRPr sz="1500">
              <a:solidFill>
                <a:srgbClr val="FFFFFF"/>
              </a:solidFill>
              <a:latin typeface="Open Sans Medium"/>
              <a:ea typeface="Open Sans Medium"/>
              <a:cs typeface="Open Sans Medium"/>
              <a:sym typeface="Open Sans Medium"/>
            </a:endParaRPr>
          </a:p>
        </p:txBody>
      </p:sp>
      <p:pic>
        <p:nvPicPr>
          <p:cNvPr id="60" name="Google Shape;60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01300" y="171913"/>
            <a:ext cx="874176" cy="874176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 title="TAPP_logos_tn_white_notag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4154851"/>
            <a:ext cx="2633600" cy="987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2" name="Google Shape;172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33775" y="-483524"/>
            <a:ext cx="6782249" cy="67822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3" name="Google Shape;173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91962" y="534525"/>
            <a:ext cx="6265876" cy="3452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23"/>
          <p:cNvSpPr/>
          <p:nvPr/>
        </p:nvSpPr>
        <p:spPr>
          <a:xfrm>
            <a:off x="0" y="1752600"/>
            <a:ext cx="9156600" cy="2705100"/>
          </a:xfrm>
          <a:prstGeom prst="rect">
            <a:avLst/>
          </a:prstGeom>
          <a:solidFill>
            <a:srgbClr val="6582AF">
              <a:alpha val="7729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9" name="Google Shape;179;p23"/>
          <p:cNvSpPr txBox="1"/>
          <p:nvPr/>
        </p:nvSpPr>
        <p:spPr>
          <a:xfrm>
            <a:off x="5158325" y="2011450"/>
            <a:ext cx="3376200" cy="1865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6582AF"/>
                </a:solidFill>
                <a:latin typeface="Open Sans"/>
                <a:ea typeface="Open Sans"/>
                <a:cs typeface="Open Sans"/>
                <a:sym typeface="Open Sans"/>
              </a:rPr>
              <a:t>Edit Proﬁle</a:t>
            </a:r>
            <a:endParaRPr b="1">
              <a:solidFill>
                <a:srgbClr val="6582AF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rPr>
              <a:t>Showcase your skills and areas of expertise, making connections more personalized.</a:t>
            </a:r>
            <a:endParaRPr sz="1300">
              <a:solidFill>
                <a:srgbClr val="43434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rgbClr val="43434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6582AF"/>
                </a:solidFill>
                <a:latin typeface="Open Sans"/>
                <a:ea typeface="Open Sans"/>
                <a:cs typeface="Open Sans"/>
                <a:sym typeface="Open Sans"/>
              </a:rPr>
              <a:t>Browse a Directory</a:t>
            </a:r>
            <a:endParaRPr b="1">
              <a:solidFill>
                <a:srgbClr val="6582AF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rPr>
              <a:t>Connect with other Family Support Specialists statewide in real-time. Share tips and get insights from your peers anytime you need.</a:t>
            </a:r>
            <a:endParaRPr sz="1300">
              <a:solidFill>
                <a:srgbClr val="434343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80" name="Google Shape;180;p23"/>
          <p:cNvSpPr txBox="1"/>
          <p:nvPr/>
        </p:nvSpPr>
        <p:spPr>
          <a:xfrm>
            <a:off x="324025" y="399400"/>
            <a:ext cx="37677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rgbClr val="B5498F"/>
                </a:solidFill>
                <a:latin typeface="Merriweather"/>
                <a:ea typeface="Merriweather"/>
                <a:cs typeface="Merriweather"/>
                <a:sym typeface="Merriweather"/>
              </a:rPr>
              <a:t>FSS Directory</a:t>
            </a:r>
            <a:endParaRPr b="1" sz="2400">
              <a:solidFill>
                <a:srgbClr val="B5498F"/>
              </a:solidFill>
              <a:latin typeface="Merriweather"/>
              <a:ea typeface="Merriweather"/>
              <a:cs typeface="Merriweather"/>
              <a:sym typeface="Merriweather"/>
            </a:endParaRPr>
          </a:p>
        </p:txBody>
      </p:sp>
      <p:sp>
        <p:nvSpPr>
          <p:cNvPr id="181" name="Google Shape;181;p23"/>
          <p:cNvSpPr/>
          <p:nvPr/>
        </p:nvSpPr>
        <p:spPr>
          <a:xfrm>
            <a:off x="0" y="0"/>
            <a:ext cx="9144000" cy="116400"/>
          </a:xfrm>
          <a:prstGeom prst="rect">
            <a:avLst/>
          </a:prstGeom>
          <a:solidFill>
            <a:srgbClr val="F0D97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82" name="Google Shape;182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7475" y="707200"/>
            <a:ext cx="4505625" cy="4505625"/>
          </a:xfrm>
          <a:prstGeom prst="rect">
            <a:avLst/>
          </a:prstGeom>
          <a:noFill/>
          <a:ln>
            <a:noFill/>
          </a:ln>
        </p:spPr>
      </p:pic>
      <p:sp>
        <p:nvSpPr>
          <p:cNvPr id="183" name="Google Shape;183;p23"/>
          <p:cNvSpPr txBox="1"/>
          <p:nvPr/>
        </p:nvSpPr>
        <p:spPr>
          <a:xfrm>
            <a:off x="4251513" y="4745850"/>
            <a:ext cx="1466100" cy="37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B7B7B7"/>
                </a:solidFill>
                <a:latin typeface="Montserrat"/>
                <a:ea typeface="Montserrat"/>
                <a:cs typeface="Montserrat"/>
                <a:sym typeface="Montserrat"/>
              </a:rPr>
              <a:t>I     tappnetwork.com</a:t>
            </a:r>
            <a:endParaRPr sz="900">
              <a:solidFill>
                <a:srgbClr val="B7B7B7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84" name="Google Shape;184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426388" y="4725598"/>
            <a:ext cx="889129" cy="417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24"/>
          <p:cNvSpPr/>
          <p:nvPr/>
        </p:nvSpPr>
        <p:spPr>
          <a:xfrm>
            <a:off x="0" y="1511300"/>
            <a:ext cx="9144000" cy="2910300"/>
          </a:xfrm>
          <a:prstGeom prst="rect">
            <a:avLst/>
          </a:prstGeom>
          <a:solidFill>
            <a:srgbClr val="6582AF">
              <a:alpha val="7729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0" name="Google Shape;190;p24"/>
          <p:cNvSpPr txBox="1"/>
          <p:nvPr/>
        </p:nvSpPr>
        <p:spPr>
          <a:xfrm>
            <a:off x="522825" y="2162725"/>
            <a:ext cx="3515700" cy="200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>
                <a:solidFill>
                  <a:srgbClr val="6582AF"/>
                </a:solidFill>
                <a:latin typeface="Open Sans"/>
                <a:ea typeface="Open Sans"/>
                <a:cs typeface="Open Sans"/>
                <a:sym typeface="Open Sans"/>
              </a:rPr>
              <a:t>Connect with colleagues</a:t>
            </a:r>
            <a:r>
              <a:rPr b="1" lang="en" sz="13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" sz="13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rPr>
              <a:t>instantly.</a:t>
            </a:r>
            <a:endParaRPr sz="1300">
              <a:solidFill>
                <a:srgbClr val="434343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91" name="Google Shape;191;p24"/>
          <p:cNvSpPr txBox="1"/>
          <p:nvPr/>
        </p:nvSpPr>
        <p:spPr>
          <a:xfrm>
            <a:off x="522825" y="1695725"/>
            <a:ext cx="3016200" cy="398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rgbClr val="B5498F"/>
                </a:solidFill>
                <a:latin typeface="Merriweather"/>
                <a:ea typeface="Merriweather"/>
                <a:cs typeface="Merriweather"/>
                <a:sym typeface="Merriweather"/>
              </a:rPr>
              <a:t>Messaging</a:t>
            </a:r>
            <a:endParaRPr b="1" sz="1600">
              <a:solidFill>
                <a:srgbClr val="B5498F"/>
              </a:solidFill>
              <a:latin typeface="Merriweather"/>
              <a:ea typeface="Merriweather"/>
              <a:cs typeface="Merriweather"/>
              <a:sym typeface="Merriweather"/>
            </a:endParaRPr>
          </a:p>
        </p:txBody>
      </p:sp>
      <p:sp>
        <p:nvSpPr>
          <p:cNvPr id="192" name="Google Shape;192;p24"/>
          <p:cNvSpPr txBox="1"/>
          <p:nvPr/>
        </p:nvSpPr>
        <p:spPr>
          <a:xfrm>
            <a:off x="522825" y="3708000"/>
            <a:ext cx="35157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>
                <a:solidFill>
                  <a:srgbClr val="6582AF"/>
                </a:solidFill>
                <a:latin typeface="Open Sans"/>
                <a:ea typeface="Open Sans"/>
                <a:cs typeface="Open Sans"/>
                <a:sym typeface="Open Sans"/>
              </a:rPr>
              <a:t>Receive important updates and program notiﬁcations</a:t>
            </a:r>
            <a:r>
              <a:rPr b="1" lang="en" sz="13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" sz="13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rPr>
              <a:t>directly in the app.</a:t>
            </a:r>
            <a:endParaRPr sz="1300">
              <a:solidFill>
                <a:srgbClr val="434343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93" name="Google Shape;193;p24"/>
          <p:cNvSpPr txBox="1"/>
          <p:nvPr/>
        </p:nvSpPr>
        <p:spPr>
          <a:xfrm>
            <a:off x="522825" y="3139525"/>
            <a:ext cx="3016200" cy="641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600">
                <a:solidFill>
                  <a:srgbClr val="B5498F"/>
                </a:solidFill>
                <a:latin typeface="Merriweather"/>
                <a:ea typeface="Merriweather"/>
                <a:cs typeface="Merriweather"/>
                <a:sym typeface="Merriweather"/>
              </a:rPr>
              <a:t>Announcements</a:t>
            </a:r>
            <a:endParaRPr b="1" sz="1600">
              <a:solidFill>
                <a:srgbClr val="B5498F"/>
              </a:solidFill>
              <a:latin typeface="Merriweather"/>
              <a:ea typeface="Merriweather"/>
              <a:cs typeface="Merriweather"/>
              <a:sym typeface="Merriweather"/>
            </a:endParaRPr>
          </a:p>
        </p:txBody>
      </p:sp>
      <p:sp>
        <p:nvSpPr>
          <p:cNvPr id="194" name="Google Shape;194;p24"/>
          <p:cNvSpPr txBox="1"/>
          <p:nvPr/>
        </p:nvSpPr>
        <p:spPr>
          <a:xfrm>
            <a:off x="522825" y="2551063"/>
            <a:ext cx="35157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>
                <a:solidFill>
                  <a:srgbClr val="6582AF"/>
                </a:solidFill>
                <a:latin typeface="Open Sans"/>
                <a:ea typeface="Open Sans"/>
                <a:cs typeface="Open Sans"/>
                <a:sym typeface="Open Sans"/>
              </a:rPr>
              <a:t>Share insights, ask questions, and collaborate </a:t>
            </a:r>
            <a:r>
              <a:rPr lang="en" sz="13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rPr>
              <a:t>to solve challenges in real time.</a:t>
            </a:r>
            <a:endParaRPr sz="1300">
              <a:solidFill>
                <a:srgbClr val="434343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95" name="Google Shape;195;p24"/>
          <p:cNvSpPr txBox="1"/>
          <p:nvPr/>
        </p:nvSpPr>
        <p:spPr>
          <a:xfrm>
            <a:off x="341625" y="398100"/>
            <a:ext cx="31974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rgbClr val="B5498F"/>
                </a:solidFill>
                <a:latin typeface="Merriweather"/>
                <a:ea typeface="Merriweather"/>
                <a:cs typeface="Merriweather"/>
                <a:sym typeface="Merriweather"/>
              </a:rPr>
              <a:t>Communications</a:t>
            </a:r>
            <a:endParaRPr b="1" sz="2400">
              <a:solidFill>
                <a:srgbClr val="B5498F"/>
              </a:solidFill>
              <a:latin typeface="Merriweather"/>
              <a:ea typeface="Merriweather"/>
              <a:cs typeface="Merriweather"/>
              <a:sym typeface="Merriweather"/>
            </a:endParaRPr>
          </a:p>
        </p:txBody>
      </p:sp>
      <p:sp>
        <p:nvSpPr>
          <p:cNvPr id="196" name="Google Shape;196;p24"/>
          <p:cNvSpPr/>
          <p:nvPr/>
        </p:nvSpPr>
        <p:spPr>
          <a:xfrm>
            <a:off x="0" y="0"/>
            <a:ext cx="9144000" cy="116400"/>
          </a:xfrm>
          <a:prstGeom prst="rect">
            <a:avLst/>
          </a:prstGeom>
          <a:solidFill>
            <a:srgbClr val="F0D97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97" name="Google Shape;197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84400" y="749300"/>
            <a:ext cx="4515650" cy="4515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25"/>
          <p:cNvSpPr/>
          <p:nvPr/>
        </p:nvSpPr>
        <p:spPr>
          <a:xfrm>
            <a:off x="-6300" y="1587500"/>
            <a:ext cx="9144000" cy="2400300"/>
          </a:xfrm>
          <a:prstGeom prst="rect">
            <a:avLst/>
          </a:prstGeom>
          <a:solidFill>
            <a:srgbClr val="6582AF">
              <a:alpha val="7729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3" name="Google Shape;203;p25"/>
          <p:cNvSpPr txBox="1"/>
          <p:nvPr/>
        </p:nvSpPr>
        <p:spPr>
          <a:xfrm>
            <a:off x="5628225" y="2507950"/>
            <a:ext cx="2372700" cy="8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>
                <a:solidFill>
                  <a:srgbClr val="6582AF"/>
                </a:solidFill>
                <a:latin typeface="Open Sans"/>
                <a:ea typeface="Open Sans"/>
                <a:cs typeface="Open Sans"/>
                <a:sym typeface="Open Sans"/>
              </a:rPr>
              <a:t>View &amp; edit </a:t>
            </a:r>
            <a:r>
              <a:rPr lang="en" sz="13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rPr>
              <a:t>user account</a:t>
            </a:r>
            <a:endParaRPr sz="1300">
              <a:solidFill>
                <a:srgbClr val="43434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300">
              <a:solidFill>
                <a:srgbClr val="43434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>
                <a:solidFill>
                  <a:srgbClr val="6582AF"/>
                </a:solidFill>
                <a:latin typeface="Open Sans"/>
                <a:ea typeface="Open Sans"/>
                <a:cs typeface="Open Sans"/>
                <a:sym typeface="Open Sans"/>
              </a:rPr>
              <a:t>Communicate </a:t>
            </a:r>
            <a:r>
              <a:rPr lang="en" sz="13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rPr>
              <a:t>efﬁciently with all team members at once.</a:t>
            </a:r>
            <a:endParaRPr b="1" sz="1300">
              <a:solidFill>
                <a:srgbClr val="4C113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04" name="Google Shape;204;p25"/>
          <p:cNvSpPr txBox="1"/>
          <p:nvPr/>
        </p:nvSpPr>
        <p:spPr>
          <a:xfrm>
            <a:off x="5628225" y="2047450"/>
            <a:ext cx="31602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rgbClr val="B5498F"/>
                </a:solidFill>
                <a:latin typeface="Merriweather"/>
                <a:ea typeface="Merriweather"/>
                <a:cs typeface="Merriweather"/>
                <a:sym typeface="Merriweather"/>
              </a:rPr>
              <a:t>Features</a:t>
            </a:r>
            <a:r>
              <a:rPr b="1" lang="en" sz="1600">
                <a:solidFill>
                  <a:srgbClr val="B5498F"/>
                </a:solidFill>
                <a:latin typeface="Merriweather"/>
                <a:ea typeface="Merriweather"/>
                <a:cs typeface="Merriweather"/>
                <a:sym typeface="Merriweather"/>
              </a:rPr>
              <a:t> for Supervisors</a:t>
            </a:r>
            <a:endParaRPr b="1" sz="1600">
              <a:solidFill>
                <a:srgbClr val="B5498F"/>
              </a:solidFill>
              <a:latin typeface="Merriweather"/>
              <a:ea typeface="Merriweather"/>
              <a:cs typeface="Merriweather"/>
              <a:sym typeface="Merriweather"/>
            </a:endParaRPr>
          </a:p>
        </p:txBody>
      </p:sp>
      <p:sp>
        <p:nvSpPr>
          <p:cNvPr id="205" name="Google Shape;205;p25"/>
          <p:cNvSpPr txBox="1"/>
          <p:nvPr/>
        </p:nvSpPr>
        <p:spPr>
          <a:xfrm>
            <a:off x="341550" y="335625"/>
            <a:ext cx="37677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rgbClr val="B5498F"/>
                </a:solidFill>
                <a:latin typeface="Merriweather"/>
                <a:ea typeface="Merriweather"/>
                <a:cs typeface="Merriweather"/>
                <a:sym typeface="Merriweather"/>
              </a:rPr>
              <a:t>Features for Supervisors</a:t>
            </a:r>
            <a:endParaRPr b="1" sz="2400">
              <a:solidFill>
                <a:srgbClr val="B5498F"/>
              </a:solidFill>
              <a:latin typeface="Merriweather"/>
              <a:ea typeface="Merriweather"/>
              <a:cs typeface="Merriweather"/>
              <a:sym typeface="Merriweather"/>
            </a:endParaRPr>
          </a:p>
        </p:txBody>
      </p:sp>
      <p:sp>
        <p:nvSpPr>
          <p:cNvPr id="206" name="Google Shape;206;p25"/>
          <p:cNvSpPr/>
          <p:nvPr/>
        </p:nvSpPr>
        <p:spPr>
          <a:xfrm>
            <a:off x="0" y="0"/>
            <a:ext cx="9144000" cy="116400"/>
          </a:xfrm>
          <a:prstGeom prst="rect">
            <a:avLst/>
          </a:prstGeom>
          <a:solidFill>
            <a:srgbClr val="F0D97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07" name="Google Shape;207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1550" y="862650"/>
            <a:ext cx="4489749" cy="4489749"/>
          </a:xfrm>
          <a:prstGeom prst="rect">
            <a:avLst/>
          </a:prstGeom>
          <a:noFill/>
          <a:ln>
            <a:noFill/>
          </a:ln>
        </p:spPr>
      </p:pic>
      <p:sp>
        <p:nvSpPr>
          <p:cNvPr id="208" name="Google Shape;208;p25"/>
          <p:cNvSpPr txBox="1"/>
          <p:nvPr/>
        </p:nvSpPr>
        <p:spPr>
          <a:xfrm>
            <a:off x="4251500" y="4745850"/>
            <a:ext cx="1466100" cy="37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B7B7B7"/>
                </a:solidFill>
                <a:latin typeface="Montserrat"/>
                <a:ea typeface="Montserrat"/>
                <a:cs typeface="Montserrat"/>
                <a:sym typeface="Montserrat"/>
              </a:rPr>
              <a:t>I     tappnetwork.com</a:t>
            </a:r>
            <a:endParaRPr sz="900">
              <a:solidFill>
                <a:srgbClr val="B7B7B7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209" name="Google Shape;209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426375" y="4725598"/>
            <a:ext cx="889129" cy="417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3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26"/>
          <p:cNvSpPr/>
          <p:nvPr/>
        </p:nvSpPr>
        <p:spPr>
          <a:xfrm>
            <a:off x="0" y="4275675"/>
            <a:ext cx="9144000" cy="867900"/>
          </a:xfrm>
          <a:prstGeom prst="rect">
            <a:avLst/>
          </a:prstGeom>
          <a:solidFill>
            <a:srgbClr val="B5498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5" name="Google Shape;215;p26"/>
          <p:cNvSpPr txBox="1"/>
          <p:nvPr/>
        </p:nvSpPr>
        <p:spPr>
          <a:xfrm>
            <a:off x="1581100" y="4505325"/>
            <a:ext cx="6089400" cy="40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chemeClr val="lt1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Get Started</a:t>
            </a:r>
            <a:endParaRPr sz="2200">
              <a:solidFill>
                <a:schemeClr val="lt1"/>
              </a:solidFill>
              <a:latin typeface="Open Sans ExtraBold"/>
              <a:ea typeface="Open Sans ExtraBold"/>
              <a:cs typeface="Open Sans ExtraBold"/>
              <a:sym typeface="Open Sans ExtraBold"/>
            </a:endParaRPr>
          </a:p>
        </p:txBody>
      </p:sp>
      <p:sp>
        <p:nvSpPr>
          <p:cNvPr id="216" name="Google Shape;216;p26"/>
          <p:cNvSpPr/>
          <p:nvPr/>
        </p:nvSpPr>
        <p:spPr>
          <a:xfrm>
            <a:off x="0" y="4170675"/>
            <a:ext cx="9144000" cy="105000"/>
          </a:xfrm>
          <a:prstGeom prst="rect">
            <a:avLst/>
          </a:prstGeom>
          <a:solidFill>
            <a:srgbClr val="F0D97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17" name="Google Shape;217;p26"/>
          <p:cNvPicPr preferRelativeResize="0"/>
          <p:nvPr/>
        </p:nvPicPr>
        <p:blipFill rotWithShape="1">
          <a:blip r:embed="rId3">
            <a:alphaModFix/>
          </a:blip>
          <a:srcRect b="15832" l="0" r="0" t="15832"/>
          <a:stretch/>
        </p:blipFill>
        <p:spPr>
          <a:xfrm>
            <a:off x="0" y="0"/>
            <a:ext cx="9144003" cy="417067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27"/>
          <p:cNvSpPr/>
          <p:nvPr/>
        </p:nvSpPr>
        <p:spPr>
          <a:xfrm>
            <a:off x="0" y="846675"/>
            <a:ext cx="9144000" cy="43014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3" name="Google Shape;223;p27"/>
          <p:cNvSpPr/>
          <p:nvPr/>
        </p:nvSpPr>
        <p:spPr>
          <a:xfrm>
            <a:off x="578925" y="4308975"/>
            <a:ext cx="4629300" cy="625200"/>
          </a:xfrm>
          <a:prstGeom prst="rect">
            <a:avLst/>
          </a:prstGeom>
          <a:solidFill>
            <a:srgbClr val="6582AF">
              <a:alpha val="7729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4" name="Google Shape;224;p27"/>
          <p:cNvSpPr/>
          <p:nvPr/>
        </p:nvSpPr>
        <p:spPr>
          <a:xfrm flipH="1">
            <a:off x="5926725" y="1212925"/>
            <a:ext cx="2635200" cy="3493200"/>
          </a:xfrm>
          <a:prstGeom prst="round2DiagRect">
            <a:avLst>
              <a:gd fmla="val 16667" name="adj1"/>
              <a:gd fmla="val 0" name="adj2"/>
            </a:avLst>
          </a:prstGeom>
          <a:solidFill>
            <a:srgbClr val="F3F3F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5" name="Google Shape;225;p27"/>
          <p:cNvSpPr/>
          <p:nvPr/>
        </p:nvSpPr>
        <p:spPr>
          <a:xfrm>
            <a:off x="578913" y="1440863"/>
            <a:ext cx="4629300" cy="2713800"/>
          </a:xfrm>
          <a:prstGeom prst="rect">
            <a:avLst/>
          </a:prstGeom>
          <a:solidFill>
            <a:srgbClr val="B5498F">
              <a:alpha val="4045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6" name="Google Shape;226;p27"/>
          <p:cNvSpPr txBox="1"/>
          <p:nvPr/>
        </p:nvSpPr>
        <p:spPr>
          <a:xfrm>
            <a:off x="693063" y="1058125"/>
            <a:ext cx="4356300" cy="2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rPr>
              <a:t>Log in at </a:t>
            </a:r>
            <a:r>
              <a:rPr b="1" lang="en" sz="1500">
                <a:solidFill>
                  <a:srgbClr val="B5498F"/>
                </a:solidFill>
                <a:latin typeface="Open Sans"/>
                <a:ea typeface="Open Sans"/>
                <a:cs typeface="Open Sans"/>
                <a:sym typeface="Open Sans"/>
              </a:rPr>
              <a:t>defamilysupporthub.org</a:t>
            </a:r>
            <a:endParaRPr sz="1500">
              <a:solidFill>
                <a:srgbClr val="434343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27" name="Google Shape;227;p27"/>
          <p:cNvSpPr txBox="1"/>
          <p:nvPr/>
        </p:nvSpPr>
        <p:spPr>
          <a:xfrm>
            <a:off x="6380175" y="1417450"/>
            <a:ext cx="1728300" cy="200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>
                <a:solidFill>
                  <a:srgbClr val="6582AF"/>
                </a:solidFill>
                <a:latin typeface="Merriweather"/>
                <a:ea typeface="Merriweather"/>
                <a:cs typeface="Merriweather"/>
                <a:sym typeface="Merriweather"/>
              </a:rPr>
              <a:t>Login Credentials</a:t>
            </a:r>
            <a:endParaRPr b="1" sz="1300">
              <a:solidFill>
                <a:srgbClr val="6582AF"/>
              </a:solidFill>
              <a:latin typeface="Merriweather"/>
              <a:ea typeface="Merriweather"/>
              <a:cs typeface="Merriweather"/>
              <a:sym typeface="Merriweather"/>
            </a:endParaRPr>
          </a:p>
        </p:txBody>
      </p:sp>
      <p:sp>
        <p:nvSpPr>
          <p:cNvPr id="228" name="Google Shape;228;p27"/>
          <p:cNvSpPr txBox="1"/>
          <p:nvPr/>
        </p:nvSpPr>
        <p:spPr>
          <a:xfrm>
            <a:off x="6108525" y="1892500"/>
            <a:ext cx="2271600" cy="2609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4C1130"/>
                </a:solidFill>
                <a:latin typeface="Open Sans"/>
                <a:ea typeface="Open Sans"/>
                <a:cs typeface="Open Sans"/>
                <a:sym typeface="Open Sans"/>
              </a:rPr>
              <a:t>Use your professional email address to log in.</a:t>
            </a:r>
            <a:endParaRPr b="1" sz="1200">
              <a:solidFill>
                <a:srgbClr val="4C113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4C1130"/>
                </a:solidFill>
                <a:latin typeface="Open Sans"/>
                <a:ea typeface="Open Sans"/>
                <a:cs typeface="Open Sans"/>
                <a:sym typeface="Open Sans"/>
              </a:rPr>
              <a:t>Reset your password via the </a:t>
            </a:r>
            <a:r>
              <a:rPr b="1" i="1" lang="en" sz="1200">
                <a:solidFill>
                  <a:srgbClr val="4C1130"/>
                </a:solidFill>
                <a:latin typeface="Open Sans"/>
                <a:ea typeface="Open Sans"/>
                <a:cs typeface="Open Sans"/>
                <a:sym typeface="Open Sans"/>
              </a:rPr>
              <a:t>“Forgot Password”</a:t>
            </a:r>
            <a:r>
              <a:rPr b="1" lang="en" sz="1200">
                <a:solidFill>
                  <a:srgbClr val="4C1130"/>
                </a:solidFill>
                <a:latin typeface="Open Sans"/>
                <a:ea typeface="Open Sans"/>
                <a:cs typeface="Open Sans"/>
                <a:sym typeface="Open Sans"/>
              </a:rPr>
              <a:t> option.</a:t>
            </a:r>
            <a:endParaRPr b="1" sz="1200">
              <a:solidFill>
                <a:srgbClr val="4C113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190500" lvl="0" marL="3429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Open Sans"/>
              <a:buChar char="●"/>
            </a:pPr>
            <a:r>
              <a:rPr lang="en" sz="12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rPr>
              <a:t>Remember to check SPAM/Junk folders</a:t>
            </a:r>
            <a:endParaRPr sz="1200">
              <a:solidFill>
                <a:srgbClr val="43434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4C1130"/>
                </a:solidFill>
                <a:latin typeface="Open Sans"/>
                <a:ea typeface="Open Sans"/>
                <a:cs typeface="Open Sans"/>
                <a:sym typeface="Open Sans"/>
              </a:rPr>
              <a:t>For new user accounts, contact your supervisor.</a:t>
            </a:r>
            <a:endParaRPr b="1" sz="1200">
              <a:solidFill>
                <a:srgbClr val="4C113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190500" lvl="0" marL="3429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Open Sans"/>
              <a:buChar char="●"/>
            </a:pPr>
            <a:r>
              <a:rPr lang="en" sz="12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rPr>
              <a:t>Supervisors, contact DPH or use the form on the landing page.</a:t>
            </a:r>
            <a:endParaRPr sz="1200">
              <a:solidFill>
                <a:srgbClr val="434343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29" name="Google Shape;229;p27"/>
          <p:cNvSpPr txBox="1"/>
          <p:nvPr/>
        </p:nvSpPr>
        <p:spPr>
          <a:xfrm>
            <a:off x="1107675" y="4536975"/>
            <a:ext cx="2132700" cy="169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rgbClr val="6582AF"/>
                </a:solidFill>
                <a:latin typeface="Open Sans"/>
                <a:ea typeface="Open Sans"/>
                <a:cs typeface="Open Sans"/>
                <a:sym typeface="Open Sans"/>
              </a:rPr>
              <a:t>COMING</a:t>
            </a:r>
            <a:r>
              <a:rPr b="1" lang="en" sz="1100">
                <a:solidFill>
                  <a:srgbClr val="6582AF"/>
                </a:solidFill>
                <a:latin typeface="Open Sans"/>
                <a:ea typeface="Open Sans"/>
                <a:cs typeface="Open Sans"/>
                <a:sym typeface="Open Sans"/>
              </a:rPr>
              <a:t> SOON!</a:t>
            </a:r>
            <a:endParaRPr b="1" sz="1100">
              <a:solidFill>
                <a:srgbClr val="6582A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230" name="Google Shape;230;p27"/>
          <p:cNvPicPr preferRelativeResize="0"/>
          <p:nvPr/>
        </p:nvPicPr>
        <p:blipFill rotWithShape="1">
          <a:blip r:embed="rId3">
            <a:alphaModFix/>
          </a:blip>
          <a:srcRect b="48898" l="0" r="0" t="0"/>
          <a:stretch/>
        </p:blipFill>
        <p:spPr>
          <a:xfrm>
            <a:off x="2690563" y="4467677"/>
            <a:ext cx="978891" cy="307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1" name="Google Shape;231;p27"/>
          <p:cNvPicPr preferRelativeResize="0"/>
          <p:nvPr/>
        </p:nvPicPr>
        <p:blipFill rotWithShape="1">
          <a:blip r:embed="rId3">
            <a:alphaModFix/>
          </a:blip>
          <a:srcRect b="-3715" l="0" r="0" t="52613"/>
          <a:stretch/>
        </p:blipFill>
        <p:spPr>
          <a:xfrm>
            <a:off x="3812200" y="4467671"/>
            <a:ext cx="978875" cy="307806"/>
          </a:xfrm>
          <a:prstGeom prst="rect">
            <a:avLst/>
          </a:prstGeom>
          <a:noFill/>
          <a:ln>
            <a:noFill/>
          </a:ln>
        </p:spPr>
      </p:pic>
      <p:sp>
        <p:nvSpPr>
          <p:cNvPr id="232" name="Google Shape;232;p27"/>
          <p:cNvSpPr/>
          <p:nvPr/>
        </p:nvSpPr>
        <p:spPr>
          <a:xfrm>
            <a:off x="0" y="0"/>
            <a:ext cx="9144000" cy="116400"/>
          </a:xfrm>
          <a:prstGeom prst="rect">
            <a:avLst/>
          </a:prstGeom>
          <a:solidFill>
            <a:srgbClr val="F0D97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3" name="Google Shape;233;p27"/>
          <p:cNvSpPr txBox="1"/>
          <p:nvPr/>
        </p:nvSpPr>
        <p:spPr>
          <a:xfrm>
            <a:off x="232825" y="257900"/>
            <a:ext cx="86043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rgbClr val="B5498F"/>
                </a:solidFill>
                <a:latin typeface="Merriweather"/>
                <a:ea typeface="Merriweather"/>
                <a:cs typeface="Merriweather"/>
                <a:sym typeface="Merriweather"/>
              </a:rPr>
              <a:t>How to Access the App: Web &amp; Mobile Browser Access</a:t>
            </a:r>
            <a:endParaRPr b="1" sz="2000">
              <a:solidFill>
                <a:srgbClr val="B5498F"/>
              </a:solidFill>
              <a:latin typeface="Merriweather"/>
              <a:ea typeface="Merriweather"/>
              <a:cs typeface="Merriweather"/>
              <a:sym typeface="Merriweather"/>
            </a:endParaRPr>
          </a:p>
        </p:txBody>
      </p:sp>
      <p:sp>
        <p:nvSpPr>
          <p:cNvPr id="234" name="Google Shape;234;p27"/>
          <p:cNvSpPr/>
          <p:nvPr/>
        </p:nvSpPr>
        <p:spPr>
          <a:xfrm>
            <a:off x="0" y="1837463"/>
            <a:ext cx="4869600" cy="1920600"/>
          </a:xfrm>
          <a:prstGeom prst="rect">
            <a:avLst/>
          </a:prstGeom>
          <a:solidFill>
            <a:srgbClr val="6582AF">
              <a:alpha val="3773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35" name="Google Shape;235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93075" y="1551433"/>
            <a:ext cx="4400824" cy="249263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9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28"/>
          <p:cNvSpPr/>
          <p:nvPr/>
        </p:nvSpPr>
        <p:spPr>
          <a:xfrm>
            <a:off x="0" y="1588863"/>
            <a:ext cx="9144000" cy="2489100"/>
          </a:xfrm>
          <a:prstGeom prst="rect">
            <a:avLst/>
          </a:prstGeom>
          <a:solidFill>
            <a:srgbClr val="6582AF">
              <a:alpha val="7729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1" name="Google Shape;241;p28"/>
          <p:cNvSpPr/>
          <p:nvPr/>
        </p:nvSpPr>
        <p:spPr>
          <a:xfrm>
            <a:off x="2870200" y="1037925"/>
            <a:ext cx="5969100" cy="3516600"/>
          </a:xfrm>
          <a:prstGeom prst="rect">
            <a:avLst/>
          </a:prstGeom>
          <a:solidFill>
            <a:srgbClr val="6582AF">
              <a:alpha val="7729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2" name="Google Shape;242;p28"/>
          <p:cNvSpPr txBox="1"/>
          <p:nvPr/>
        </p:nvSpPr>
        <p:spPr>
          <a:xfrm>
            <a:off x="217950" y="257900"/>
            <a:ext cx="87081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rgbClr val="B5498F"/>
                </a:solidFill>
                <a:latin typeface="Merriweather"/>
                <a:ea typeface="Merriweather"/>
                <a:cs typeface="Merriweather"/>
                <a:sym typeface="Merriweather"/>
              </a:rPr>
              <a:t>Support Available</a:t>
            </a:r>
            <a:endParaRPr b="1" sz="2000">
              <a:solidFill>
                <a:srgbClr val="B5498F"/>
              </a:solidFill>
              <a:latin typeface="Merriweather"/>
              <a:ea typeface="Merriweather"/>
              <a:cs typeface="Merriweather"/>
              <a:sym typeface="Merriweather"/>
            </a:endParaRPr>
          </a:p>
        </p:txBody>
      </p:sp>
      <p:pic>
        <p:nvPicPr>
          <p:cNvPr id="243" name="Google Shape;243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47229" y="1162336"/>
            <a:ext cx="5691670" cy="3342162"/>
          </a:xfrm>
          <a:prstGeom prst="rect">
            <a:avLst/>
          </a:prstGeom>
          <a:noFill/>
          <a:ln>
            <a:noFill/>
          </a:ln>
        </p:spPr>
      </p:pic>
      <p:sp>
        <p:nvSpPr>
          <p:cNvPr id="244" name="Google Shape;244;p28"/>
          <p:cNvSpPr txBox="1"/>
          <p:nvPr/>
        </p:nvSpPr>
        <p:spPr>
          <a:xfrm>
            <a:off x="232825" y="2229513"/>
            <a:ext cx="2434200" cy="1027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rPr>
              <a:t>Use the form at </a:t>
            </a:r>
            <a:r>
              <a:rPr lang="en" sz="1500" u="sng">
                <a:solidFill>
                  <a:srgbClr val="6582AF"/>
                </a:solidFill>
                <a:latin typeface="Open Sans"/>
                <a:ea typeface="Open Sans"/>
                <a:cs typeface="Open Sans"/>
                <a:sym typeface="Open Sans"/>
              </a:rPr>
              <a:t>defamilysupporthub.org </a:t>
            </a:r>
            <a:endParaRPr sz="1500" u="sng">
              <a:solidFill>
                <a:srgbClr val="6582AF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rPr>
              <a:t>to submit feedback and ask questions directly.</a:t>
            </a:r>
            <a:endParaRPr sz="1500">
              <a:solidFill>
                <a:srgbClr val="434343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45" name="Google Shape;245;p28"/>
          <p:cNvSpPr txBox="1"/>
          <p:nvPr/>
        </p:nvSpPr>
        <p:spPr>
          <a:xfrm>
            <a:off x="232825" y="1860513"/>
            <a:ext cx="2434200" cy="246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600">
                <a:solidFill>
                  <a:srgbClr val="6582AF"/>
                </a:solidFill>
                <a:latin typeface="Merriweather"/>
                <a:ea typeface="Merriweather"/>
                <a:cs typeface="Merriweather"/>
                <a:sym typeface="Merriweather"/>
              </a:rPr>
              <a:t>Contact Form</a:t>
            </a:r>
            <a:endParaRPr b="1" sz="1600">
              <a:solidFill>
                <a:srgbClr val="434343"/>
              </a:solidFill>
              <a:latin typeface="Merriweather"/>
              <a:ea typeface="Merriweather"/>
              <a:cs typeface="Merriweather"/>
              <a:sym typeface="Merriweather"/>
            </a:endParaRPr>
          </a:p>
        </p:txBody>
      </p:sp>
      <p:sp>
        <p:nvSpPr>
          <p:cNvPr id="246" name="Google Shape;246;p28"/>
          <p:cNvSpPr/>
          <p:nvPr/>
        </p:nvSpPr>
        <p:spPr>
          <a:xfrm>
            <a:off x="0" y="0"/>
            <a:ext cx="9144000" cy="116400"/>
          </a:xfrm>
          <a:prstGeom prst="rect">
            <a:avLst/>
          </a:prstGeom>
          <a:solidFill>
            <a:srgbClr val="F0D97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7" name="Google Shape;247;p28"/>
          <p:cNvSpPr txBox="1"/>
          <p:nvPr/>
        </p:nvSpPr>
        <p:spPr>
          <a:xfrm>
            <a:off x="4251513" y="4745850"/>
            <a:ext cx="1466100" cy="37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B7B7B7"/>
                </a:solidFill>
                <a:latin typeface="Montserrat"/>
                <a:ea typeface="Montserrat"/>
                <a:cs typeface="Montserrat"/>
                <a:sym typeface="Montserrat"/>
              </a:rPr>
              <a:t>I     tappnetwork.com</a:t>
            </a:r>
            <a:endParaRPr sz="900">
              <a:solidFill>
                <a:srgbClr val="B7B7B7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248" name="Google Shape;248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426388" y="4725598"/>
            <a:ext cx="889129" cy="417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2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p29"/>
          <p:cNvSpPr/>
          <p:nvPr/>
        </p:nvSpPr>
        <p:spPr>
          <a:xfrm>
            <a:off x="0" y="1536288"/>
            <a:ext cx="9144000" cy="24891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4" name="Google Shape;254;p29"/>
          <p:cNvSpPr txBox="1"/>
          <p:nvPr/>
        </p:nvSpPr>
        <p:spPr>
          <a:xfrm>
            <a:off x="232825" y="363050"/>
            <a:ext cx="4770600" cy="758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2400">
                <a:solidFill>
                  <a:srgbClr val="B5498F"/>
                </a:solidFill>
                <a:latin typeface="Merriweather"/>
                <a:ea typeface="Merriweather"/>
                <a:cs typeface="Merriweather"/>
                <a:sym typeface="Merriweather"/>
              </a:rPr>
              <a:t>Training Available Support</a:t>
            </a:r>
            <a:endParaRPr b="1" sz="2400">
              <a:solidFill>
                <a:srgbClr val="B5498F"/>
              </a:solidFill>
              <a:latin typeface="Merriweather"/>
              <a:ea typeface="Merriweather"/>
              <a:cs typeface="Merriweather"/>
              <a:sym typeface="Merriweather"/>
            </a:endParaRPr>
          </a:p>
        </p:txBody>
      </p:sp>
      <p:sp>
        <p:nvSpPr>
          <p:cNvPr id="255" name="Google Shape;255;p29"/>
          <p:cNvSpPr txBox="1"/>
          <p:nvPr/>
        </p:nvSpPr>
        <p:spPr>
          <a:xfrm>
            <a:off x="211650" y="2513900"/>
            <a:ext cx="2434200" cy="762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-209550" lvl="0" marL="28575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500"/>
              <a:buFont typeface="Open Sans"/>
              <a:buChar char="-"/>
            </a:pPr>
            <a:r>
              <a:rPr lang="en" sz="15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rPr>
              <a:t>Promotional Materials</a:t>
            </a:r>
            <a:endParaRPr sz="1500">
              <a:solidFill>
                <a:srgbClr val="43434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209550" lvl="0" marL="28575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500"/>
              <a:buFont typeface="Open Sans"/>
              <a:buChar char="-"/>
            </a:pPr>
            <a:r>
              <a:rPr lang="en" sz="15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rPr>
              <a:t>Live Training Sessions</a:t>
            </a:r>
            <a:endParaRPr sz="1500">
              <a:solidFill>
                <a:srgbClr val="43434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209550" lvl="0" marL="28575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500"/>
              <a:buFont typeface="Open Sans"/>
              <a:buChar char="-"/>
            </a:pPr>
            <a:r>
              <a:rPr lang="en" sz="15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rPr>
              <a:t>On-Demand Training</a:t>
            </a:r>
            <a:endParaRPr sz="1500">
              <a:solidFill>
                <a:srgbClr val="434343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56" name="Google Shape;256;p29"/>
          <p:cNvSpPr txBox="1"/>
          <p:nvPr/>
        </p:nvSpPr>
        <p:spPr>
          <a:xfrm>
            <a:off x="232825" y="2144888"/>
            <a:ext cx="2434200" cy="246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rgbClr val="6582AF"/>
                </a:solidFill>
                <a:latin typeface="Merriweather"/>
                <a:ea typeface="Merriweather"/>
                <a:cs typeface="Merriweather"/>
                <a:sym typeface="Merriweather"/>
              </a:rPr>
              <a:t>Training Sessions</a:t>
            </a:r>
            <a:endParaRPr b="1" sz="1600">
              <a:solidFill>
                <a:srgbClr val="434343"/>
              </a:solidFill>
              <a:latin typeface="Merriweather"/>
              <a:ea typeface="Merriweather"/>
              <a:cs typeface="Merriweather"/>
              <a:sym typeface="Merriweather"/>
            </a:endParaRPr>
          </a:p>
        </p:txBody>
      </p:sp>
      <p:pic>
        <p:nvPicPr>
          <p:cNvPr id="257" name="Google Shape;257;p29"/>
          <p:cNvPicPr preferRelativeResize="0"/>
          <p:nvPr/>
        </p:nvPicPr>
        <p:blipFill rotWithShape="1">
          <a:blip r:embed="rId3">
            <a:alphaModFix/>
          </a:blip>
          <a:srcRect b="0" l="20427" r="18211" t="0"/>
          <a:stretch/>
        </p:blipFill>
        <p:spPr>
          <a:xfrm>
            <a:off x="2922040" y="1810088"/>
            <a:ext cx="1913473" cy="1941526"/>
          </a:xfrm>
          <a:prstGeom prst="rect">
            <a:avLst/>
          </a:prstGeom>
          <a:noFill/>
          <a:ln>
            <a:noFill/>
          </a:ln>
        </p:spPr>
      </p:pic>
      <p:sp>
        <p:nvSpPr>
          <p:cNvPr id="258" name="Google Shape;258;p29"/>
          <p:cNvSpPr/>
          <p:nvPr/>
        </p:nvSpPr>
        <p:spPr>
          <a:xfrm>
            <a:off x="0" y="0"/>
            <a:ext cx="9144000" cy="116400"/>
          </a:xfrm>
          <a:prstGeom prst="rect">
            <a:avLst/>
          </a:prstGeom>
          <a:solidFill>
            <a:srgbClr val="F0D97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59" name="Google Shape;259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228150" y="311700"/>
            <a:ext cx="3545450" cy="4697900"/>
          </a:xfrm>
          <a:prstGeom prst="rect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260" name="Google Shape;260;p29"/>
          <p:cNvSpPr txBox="1"/>
          <p:nvPr/>
        </p:nvSpPr>
        <p:spPr>
          <a:xfrm>
            <a:off x="1975788" y="4745850"/>
            <a:ext cx="1466100" cy="37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B7B7B7"/>
                </a:solidFill>
                <a:latin typeface="Montserrat"/>
                <a:ea typeface="Montserrat"/>
                <a:cs typeface="Montserrat"/>
                <a:sym typeface="Montserrat"/>
              </a:rPr>
              <a:t>I     tappnetwork.com</a:t>
            </a:r>
            <a:endParaRPr sz="900">
              <a:solidFill>
                <a:srgbClr val="B7B7B7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261" name="Google Shape;261;p2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150663" y="4725598"/>
            <a:ext cx="889129" cy="417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5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p30"/>
          <p:cNvSpPr/>
          <p:nvPr/>
        </p:nvSpPr>
        <p:spPr>
          <a:xfrm>
            <a:off x="0" y="1344075"/>
            <a:ext cx="9156600" cy="32766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7" name="Google Shape;267;p30"/>
          <p:cNvSpPr txBox="1"/>
          <p:nvPr/>
        </p:nvSpPr>
        <p:spPr>
          <a:xfrm>
            <a:off x="550325" y="1535400"/>
            <a:ext cx="35547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>
                <a:solidFill>
                  <a:srgbClr val="B5498F"/>
                </a:solidFill>
                <a:latin typeface="Open Sans"/>
                <a:ea typeface="Open Sans"/>
                <a:cs typeface="Open Sans"/>
                <a:sym typeface="Open Sans"/>
              </a:rPr>
              <a:t>Streamlined Training &amp; Onboarding: </a:t>
            </a:r>
            <a:br>
              <a:rPr b="1" lang="en" sz="1300">
                <a:solidFill>
                  <a:srgbClr val="B5498F"/>
                </a:solidFill>
                <a:latin typeface="Open Sans"/>
                <a:ea typeface="Open Sans"/>
                <a:cs typeface="Open Sans"/>
                <a:sym typeface="Open Sans"/>
              </a:rPr>
            </a:br>
            <a:r>
              <a:rPr b="1" lang="en" sz="1300">
                <a:solidFill>
                  <a:srgbClr val="B5498F"/>
                </a:solidFill>
                <a:latin typeface="Open Sans"/>
                <a:ea typeface="Open Sans"/>
                <a:cs typeface="Open Sans"/>
                <a:sym typeface="Open Sans"/>
              </a:rPr>
              <a:t>Learning Management System (LMS)</a:t>
            </a:r>
            <a:endParaRPr sz="1300">
              <a:solidFill>
                <a:srgbClr val="B5498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68" name="Google Shape;268;p30"/>
          <p:cNvSpPr txBox="1"/>
          <p:nvPr/>
        </p:nvSpPr>
        <p:spPr>
          <a:xfrm>
            <a:off x="550325" y="342575"/>
            <a:ext cx="24342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rgbClr val="B5498F"/>
                </a:solidFill>
                <a:latin typeface="Merriweather"/>
                <a:ea typeface="Merriweather"/>
                <a:cs typeface="Merriweather"/>
                <a:sym typeface="Merriweather"/>
              </a:rPr>
              <a:t>What's</a:t>
            </a:r>
            <a:r>
              <a:rPr b="1" lang="en" sz="2400">
                <a:solidFill>
                  <a:srgbClr val="B5498F"/>
                </a:solidFill>
                <a:latin typeface="Merriweather"/>
                <a:ea typeface="Merriweather"/>
                <a:cs typeface="Merriweather"/>
                <a:sym typeface="Merriweather"/>
              </a:rPr>
              <a:t> Next?</a:t>
            </a:r>
            <a:endParaRPr b="1" sz="2400">
              <a:solidFill>
                <a:srgbClr val="B5498F"/>
              </a:solidFill>
              <a:latin typeface="Merriweather"/>
              <a:ea typeface="Merriweather"/>
              <a:cs typeface="Merriweather"/>
              <a:sym typeface="Merriweather"/>
            </a:endParaRPr>
          </a:p>
        </p:txBody>
      </p:sp>
      <p:sp>
        <p:nvSpPr>
          <p:cNvPr id="269" name="Google Shape;269;p30"/>
          <p:cNvSpPr txBox="1"/>
          <p:nvPr/>
        </p:nvSpPr>
        <p:spPr>
          <a:xfrm>
            <a:off x="550325" y="2013175"/>
            <a:ext cx="3216000" cy="9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rPr>
              <a:t>Comprehensive on-demand training for onboarding new Family Support Specialists.</a:t>
            </a:r>
            <a:endParaRPr sz="1200">
              <a:solidFill>
                <a:srgbClr val="43434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43434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rPr>
              <a:t>Interactive training modules designed to ensure smooth app adoption.</a:t>
            </a:r>
            <a:endParaRPr sz="1200">
              <a:solidFill>
                <a:srgbClr val="434343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70" name="Google Shape;270;p30"/>
          <p:cNvSpPr txBox="1"/>
          <p:nvPr/>
        </p:nvSpPr>
        <p:spPr>
          <a:xfrm>
            <a:off x="550325" y="3208375"/>
            <a:ext cx="3554700" cy="200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>
                <a:solidFill>
                  <a:srgbClr val="B5498F"/>
                </a:solidFill>
                <a:latin typeface="Open Sans"/>
                <a:ea typeface="Open Sans"/>
                <a:cs typeface="Open Sans"/>
                <a:sym typeface="Open Sans"/>
              </a:rPr>
              <a:t>Improved Engagement</a:t>
            </a:r>
            <a:endParaRPr b="1" sz="1300">
              <a:solidFill>
                <a:srgbClr val="B5498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71" name="Google Shape;271;p30"/>
          <p:cNvSpPr txBox="1"/>
          <p:nvPr/>
        </p:nvSpPr>
        <p:spPr>
          <a:xfrm>
            <a:off x="550325" y="3505950"/>
            <a:ext cx="2940900" cy="9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rPr>
              <a:t>Leaderboards and point systems to encourage consistent app use.</a:t>
            </a:r>
            <a:endParaRPr sz="1200">
              <a:solidFill>
                <a:srgbClr val="43434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43434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rPr>
              <a:t>Rewards for engagement and completion of speciﬁc tasks.</a:t>
            </a:r>
            <a:endParaRPr sz="1200">
              <a:solidFill>
                <a:srgbClr val="434343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272" name="Google Shape;272;p30"/>
          <p:cNvPicPr preferRelativeResize="0"/>
          <p:nvPr/>
        </p:nvPicPr>
        <p:blipFill rotWithShape="1">
          <a:blip r:embed="rId3">
            <a:alphaModFix/>
          </a:blip>
          <a:srcRect b="0" l="19553" r="19553" t="0"/>
          <a:stretch/>
        </p:blipFill>
        <p:spPr>
          <a:xfrm>
            <a:off x="4444800" y="0"/>
            <a:ext cx="47118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73" name="Google Shape;273;p30"/>
          <p:cNvSpPr/>
          <p:nvPr/>
        </p:nvSpPr>
        <p:spPr>
          <a:xfrm>
            <a:off x="0" y="0"/>
            <a:ext cx="9144000" cy="116400"/>
          </a:xfrm>
          <a:prstGeom prst="rect">
            <a:avLst/>
          </a:prstGeom>
          <a:solidFill>
            <a:srgbClr val="F0D97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7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31"/>
          <p:cNvSpPr/>
          <p:nvPr/>
        </p:nvSpPr>
        <p:spPr>
          <a:xfrm>
            <a:off x="5153675" y="3706452"/>
            <a:ext cx="3990300" cy="1246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9" name="Google Shape;279;p31"/>
          <p:cNvSpPr/>
          <p:nvPr/>
        </p:nvSpPr>
        <p:spPr>
          <a:xfrm>
            <a:off x="0" y="281375"/>
            <a:ext cx="9144000" cy="430200"/>
          </a:xfrm>
          <a:prstGeom prst="rect">
            <a:avLst/>
          </a:prstGeom>
          <a:solidFill>
            <a:srgbClr val="B5498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0" name="Google Shape;280;p31"/>
          <p:cNvSpPr/>
          <p:nvPr/>
        </p:nvSpPr>
        <p:spPr>
          <a:xfrm>
            <a:off x="5374911" y="1167175"/>
            <a:ext cx="815700" cy="780600"/>
          </a:xfrm>
          <a:prstGeom prst="rect">
            <a:avLst/>
          </a:prstGeom>
          <a:solidFill>
            <a:srgbClr val="B5498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1" name="Google Shape;281;p31"/>
          <p:cNvSpPr txBox="1"/>
          <p:nvPr/>
        </p:nvSpPr>
        <p:spPr>
          <a:xfrm>
            <a:off x="5374861" y="4309614"/>
            <a:ext cx="3527100" cy="410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>
                <a:solidFill>
                  <a:srgbClr val="6582AF"/>
                </a:solidFill>
                <a:latin typeface="Open Sans"/>
                <a:ea typeface="Open Sans"/>
                <a:cs typeface="Open Sans"/>
                <a:sym typeface="Open Sans"/>
              </a:rPr>
              <a:t>Melissa Pitts</a:t>
            </a:r>
            <a:endParaRPr b="1" sz="1300">
              <a:solidFill>
                <a:srgbClr val="6582AF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666666"/>
                </a:solidFill>
                <a:latin typeface="Open Sans"/>
                <a:ea typeface="Open Sans"/>
                <a:cs typeface="Open Sans"/>
                <a:sym typeface="Open Sans"/>
              </a:rPr>
              <a:t>melissa.pitts@tappnetwork.com</a:t>
            </a:r>
            <a:endParaRPr>
              <a:solidFill>
                <a:srgbClr val="666666"/>
              </a:solidFill>
            </a:endParaRPr>
          </a:p>
        </p:txBody>
      </p:sp>
      <p:sp>
        <p:nvSpPr>
          <p:cNvPr id="282" name="Google Shape;282;p31"/>
          <p:cNvSpPr txBox="1"/>
          <p:nvPr/>
        </p:nvSpPr>
        <p:spPr>
          <a:xfrm>
            <a:off x="5374861" y="2863020"/>
            <a:ext cx="3004800" cy="215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B5498F"/>
                </a:solidFill>
                <a:latin typeface="Open Sans"/>
                <a:ea typeface="Open Sans"/>
                <a:cs typeface="Open Sans"/>
                <a:sym typeface="Open Sans"/>
              </a:rPr>
              <a:t>defamilysupporthub.org</a:t>
            </a:r>
            <a:endParaRPr b="1">
              <a:solidFill>
                <a:srgbClr val="B5498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83" name="Google Shape;283;p31"/>
          <p:cNvSpPr txBox="1"/>
          <p:nvPr/>
        </p:nvSpPr>
        <p:spPr>
          <a:xfrm>
            <a:off x="5374861" y="2248141"/>
            <a:ext cx="30048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300">
                <a:solidFill>
                  <a:srgbClr val="6582AF"/>
                </a:solidFill>
                <a:latin typeface="Open Sans"/>
                <a:ea typeface="Open Sans"/>
                <a:cs typeface="Open Sans"/>
                <a:sym typeface="Open Sans"/>
              </a:rPr>
              <a:t>Access the app, submit feedback, and get support.</a:t>
            </a:r>
            <a:endParaRPr i="1" sz="1300">
              <a:solidFill>
                <a:srgbClr val="6582A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84" name="Google Shape;284;p31"/>
          <p:cNvSpPr txBox="1"/>
          <p:nvPr/>
        </p:nvSpPr>
        <p:spPr>
          <a:xfrm>
            <a:off x="5374861" y="3894560"/>
            <a:ext cx="3684900" cy="2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500">
                <a:solidFill>
                  <a:srgbClr val="B5498F"/>
                </a:solidFill>
                <a:latin typeface="Merriweather"/>
                <a:ea typeface="Merriweather"/>
                <a:cs typeface="Merriweather"/>
                <a:sym typeface="Merriweather"/>
              </a:rPr>
              <a:t>Thank you for your time!</a:t>
            </a:r>
            <a:endParaRPr b="1" sz="1500">
              <a:solidFill>
                <a:srgbClr val="B5498F"/>
              </a:solidFill>
              <a:latin typeface="Merriweather"/>
              <a:ea typeface="Merriweather"/>
              <a:cs typeface="Merriweather"/>
              <a:sym typeface="Merriweather"/>
            </a:endParaRPr>
          </a:p>
        </p:txBody>
      </p:sp>
      <p:pic>
        <p:nvPicPr>
          <p:cNvPr id="285" name="Google Shape;285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74856" y="1218744"/>
            <a:ext cx="815574" cy="677469"/>
          </a:xfrm>
          <a:prstGeom prst="rect">
            <a:avLst/>
          </a:prstGeom>
          <a:noFill/>
          <a:ln>
            <a:noFill/>
          </a:ln>
        </p:spPr>
      </p:pic>
      <p:sp>
        <p:nvSpPr>
          <p:cNvPr id="286" name="Google Shape;286;p31"/>
          <p:cNvSpPr txBox="1"/>
          <p:nvPr/>
        </p:nvSpPr>
        <p:spPr>
          <a:xfrm>
            <a:off x="550325" y="342575"/>
            <a:ext cx="24342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rgbClr val="FFFFFF"/>
                </a:solidFill>
                <a:latin typeface="Merriweather"/>
                <a:ea typeface="Merriweather"/>
                <a:cs typeface="Merriweather"/>
                <a:sym typeface="Merriweather"/>
              </a:rPr>
              <a:t>Call to Action</a:t>
            </a:r>
            <a:endParaRPr b="1" sz="2000">
              <a:solidFill>
                <a:srgbClr val="FFFFFF"/>
              </a:solidFill>
              <a:latin typeface="Merriweather"/>
              <a:ea typeface="Merriweather"/>
              <a:cs typeface="Merriweather"/>
              <a:sym typeface="Merriweather"/>
            </a:endParaRPr>
          </a:p>
        </p:txBody>
      </p:sp>
      <p:pic>
        <p:nvPicPr>
          <p:cNvPr id="287" name="Google Shape;287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33825" y="1167175"/>
            <a:ext cx="3420000" cy="3420000"/>
          </a:xfrm>
          <a:prstGeom prst="rect">
            <a:avLst/>
          </a:prstGeom>
          <a:noFill/>
          <a:ln cap="flat" cmpd="sng" w="76200">
            <a:solidFill>
              <a:srgbClr val="F0D978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4"/>
          <p:cNvSpPr/>
          <p:nvPr/>
        </p:nvSpPr>
        <p:spPr>
          <a:xfrm>
            <a:off x="-10575" y="741600"/>
            <a:ext cx="4063500" cy="1830300"/>
          </a:xfrm>
          <a:prstGeom prst="rect">
            <a:avLst/>
          </a:prstGeom>
          <a:solidFill>
            <a:srgbClr val="B5498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7" name="Google Shape;67;p14"/>
          <p:cNvSpPr txBox="1"/>
          <p:nvPr/>
        </p:nvSpPr>
        <p:spPr>
          <a:xfrm>
            <a:off x="232825" y="931975"/>
            <a:ext cx="3688800" cy="1491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lt1"/>
                </a:solidFill>
                <a:latin typeface="Merriweather"/>
                <a:ea typeface="Merriweather"/>
                <a:cs typeface="Merriweather"/>
                <a:sym typeface="Merriweather"/>
              </a:rPr>
              <a:t>Delaware Family Support Hub was developed by Tapp Network in partnership with the Delaware Division of Public Health to address challenges faced by Family Support Specialists.</a:t>
            </a:r>
            <a:endParaRPr b="1">
              <a:solidFill>
                <a:schemeClr val="lt1"/>
              </a:solidFill>
              <a:latin typeface="Merriweather"/>
              <a:ea typeface="Merriweather"/>
              <a:cs typeface="Merriweather"/>
              <a:sym typeface="Merriweather"/>
            </a:endParaRPr>
          </a:p>
        </p:txBody>
      </p:sp>
      <p:sp>
        <p:nvSpPr>
          <p:cNvPr id="68" name="Google Shape;68;p14"/>
          <p:cNvSpPr txBox="1"/>
          <p:nvPr/>
        </p:nvSpPr>
        <p:spPr>
          <a:xfrm>
            <a:off x="269850" y="275100"/>
            <a:ext cx="23763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rgbClr val="B5498F"/>
                </a:solidFill>
                <a:latin typeface="Merriweather"/>
                <a:ea typeface="Merriweather"/>
                <a:cs typeface="Merriweather"/>
                <a:sym typeface="Merriweather"/>
              </a:rPr>
              <a:t>Introduction</a:t>
            </a:r>
            <a:endParaRPr b="1" sz="2400">
              <a:solidFill>
                <a:srgbClr val="B5498F"/>
              </a:solidFill>
              <a:latin typeface="Merriweather"/>
              <a:ea typeface="Merriweather"/>
              <a:cs typeface="Merriweather"/>
              <a:sym typeface="Merriweather"/>
            </a:endParaRPr>
          </a:p>
        </p:txBody>
      </p:sp>
      <p:sp>
        <p:nvSpPr>
          <p:cNvPr id="69" name="Google Shape;69;p14"/>
          <p:cNvSpPr txBox="1"/>
          <p:nvPr/>
        </p:nvSpPr>
        <p:spPr>
          <a:xfrm>
            <a:off x="232825" y="2830100"/>
            <a:ext cx="3688800" cy="999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rPr>
              <a:t>The app streamlines workﬂows, improves communication, and supports the Home Visiting program enabling them to provide high-quality care for families.</a:t>
            </a:r>
            <a:endParaRPr>
              <a:solidFill>
                <a:srgbClr val="434343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70" name="Google Shape;70;p14"/>
          <p:cNvPicPr preferRelativeResize="0"/>
          <p:nvPr/>
        </p:nvPicPr>
        <p:blipFill rotWithShape="1">
          <a:blip r:embed="rId3">
            <a:alphaModFix/>
          </a:blip>
          <a:srcRect b="21976" l="0" r="16331" t="21976"/>
          <a:stretch/>
        </p:blipFill>
        <p:spPr>
          <a:xfrm>
            <a:off x="4026723" y="0"/>
            <a:ext cx="5117276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71" name="Google Shape;71;p14"/>
          <p:cNvSpPr/>
          <p:nvPr/>
        </p:nvSpPr>
        <p:spPr>
          <a:xfrm>
            <a:off x="0" y="0"/>
            <a:ext cx="9144000" cy="116400"/>
          </a:xfrm>
          <a:prstGeom prst="rect">
            <a:avLst/>
          </a:prstGeom>
          <a:solidFill>
            <a:srgbClr val="F0D97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2" name="Google Shape;72;p14"/>
          <p:cNvSpPr txBox="1"/>
          <p:nvPr/>
        </p:nvSpPr>
        <p:spPr>
          <a:xfrm>
            <a:off x="1756738" y="4745850"/>
            <a:ext cx="1466100" cy="37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B7B7B7"/>
                </a:solidFill>
                <a:latin typeface="Montserrat"/>
                <a:ea typeface="Montserrat"/>
                <a:cs typeface="Montserrat"/>
                <a:sym typeface="Montserrat"/>
              </a:rPr>
              <a:t>I     tappnetwork.com</a:t>
            </a:r>
            <a:endParaRPr sz="900">
              <a:solidFill>
                <a:srgbClr val="B7B7B7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73" name="Google Shape;73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31613" y="4725598"/>
            <a:ext cx="889129" cy="417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5"/>
          <p:cNvSpPr/>
          <p:nvPr/>
        </p:nvSpPr>
        <p:spPr>
          <a:xfrm>
            <a:off x="0" y="1333550"/>
            <a:ext cx="9165300" cy="3160425"/>
          </a:xfrm>
          <a:prstGeom prst="flowChartOffpageConnector">
            <a:avLst/>
          </a:prstGeom>
          <a:solidFill>
            <a:srgbClr val="F0D97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9" name="Google Shape;79;p15"/>
          <p:cNvSpPr/>
          <p:nvPr/>
        </p:nvSpPr>
        <p:spPr>
          <a:xfrm flipH="1" rot="10800000">
            <a:off x="0" y="1407575"/>
            <a:ext cx="9165175" cy="3750325"/>
          </a:xfrm>
          <a:prstGeom prst="flowChartOffpageConnector">
            <a:avLst/>
          </a:prstGeom>
          <a:gradFill>
            <a:gsLst>
              <a:gs pos="0">
                <a:srgbClr val="F0D978"/>
              </a:gs>
              <a:gs pos="50000">
                <a:srgbClr val="B5498F"/>
              </a:gs>
              <a:gs pos="75000">
                <a:srgbClr val="B5498F"/>
              </a:gs>
              <a:gs pos="100000">
                <a:srgbClr val="B5498F"/>
              </a:gs>
            </a:gsLst>
            <a:lin ang="2700006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0" name="Google Shape;80;p15"/>
          <p:cNvSpPr txBox="1"/>
          <p:nvPr/>
        </p:nvSpPr>
        <p:spPr>
          <a:xfrm>
            <a:off x="4935838" y="2057263"/>
            <a:ext cx="2175300" cy="215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>
                <a:solidFill>
                  <a:schemeClr val="lt1"/>
                </a:solidFill>
                <a:latin typeface="Merriweather"/>
                <a:ea typeface="Merriweather"/>
                <a:cs typeface="Merriweather"/>
                <a:sym typeface="Merriweather"/>
              </a:rPr>
              <a:t>Resource Preparation</a:t>
            </a:r>
            <a:endParaRPr b="1" sz="1300">
              <a:solidFill>
                <a:schemeClr val="lt1"/>
              </a:solidFill>
              <a:latin typeface="Merriweather"/>
              <a:ea typeface="Merriweather"/>
              <a:cs typeface="Merriweather"/>
              <a:sym typeface="Merriweather"/>
            </a:endParaRPr>
          </a:p>
        </p:txBody>
      </p:sp>
      <p:sp>
        <p:nvSpPr>
          <p:cNvPr id="81" name="Google Shape;81;p15"/>
          <p:cNvSpPr txBox="1"/>
          <p:nvPr/>
        </p:nvSpPr>
        <p:spPr>
          <a:xfrm>
            <a:off x="4783450" y="2348863"/>
            <a:ext cx="4559700" cy="384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-184150" lvl="0" marL="457200" rt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Open Sans Medium"/>
              <a:buChar char="●"/>
            </a:pPr>
            <a:r>
              <a:rPr lang="en" sz="1100">
                <a:solidFill>
                  <a:schemeClr val="lt1"/>
                </a:solidFill>
                <a:latin typeface="Open Sans Medium"/>
                <a:ea typeface="Open Sans Medium"/>
                <a:cs typeface="Open Sans Medium"/>
                <a:sym typeface="Open Sans Medium"/>
              </a:rPr>
              <a:t>Limited access to centralized resources.</a:t>
            </a:r>
            <a:endParaRPr sz="1100">
              <a:solidFill>
                <a:schemeClr val="lt1"/>
              </a:solidFill>
              <a:latin typeface="Open Sans Medium"/>
              <a:ea typeface="Open Sans Medium"/>
              <a:cs typeface="Open Sans Medium"/>
              <a:sym typeface="Open Sans Medium"/>
            </a:endParaRPr>
          </a:p>
          <a:p>
            <a:pPr indent="-184150" lvl="0" marL="457200" rt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Open Sans Medium"/>
              <a:buChar char="●"/>
            </a:pPr>
            <a:r>
              <a:rPr lang="en" sz="1100">
                <a:solidFill>
                  <a:schemeClr val="lt1"/>
                </a:solidFill>
                <a:latin typeface="Open Sans Medium"/>
                <a:ea typeface="Open Sans Medium"/>
                <a:cs typeface="Open Sans Medium"/>
                <a:sym typeface="Open Sans Medium"/>
              </a:rPr>
              <a:t>Difﬁculty addressing unplanned issues during visits.</a:t>
            </a:r>
            <a:endParaRPr sz="1100">
              <a:solidFill>
                <a:schemeClr val="lt1"/>
              </a:solidFill>
              <a:latin typeface="Open Sans Medium"/>
              <a:ea typeface="Open Sans Medium"/>
              <a:cs typeface="Open Sans Medium"/>
              <a:sym typeface="Open Sans Medium"/>
            </a:endParaRPr>
          </a:p>
        </p:txBody>
      </p:sp>
      <p:sp>
        <p:nvSpPr>
          <p:cNvPr id="82" name="Google Shape;82;p15"/>
          <p:cNvSpPr txBox="1"/>
          <p:nvPr/>
        </p:nvSpPr>
        <p:spPr>
          <a:xfrm>
            <a:off x="4935838" y="3023138"/>
            <a:ext cx="2175300" cy="215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>
                <a:solidFill>
                  <a:schemeClr val="lt1"/>
                </a:solidFill>
                <a:latin typeface="Merriweather"/>
                <a:ea typeface="Merriweather"/>
                <a:cs typeface="Merriweather"/>
                <a:sym typeface="Merriweather"/>
              </a:rPr>
              <a:t>Communication Gaps</a:t>
            </a:r>
            <a:endParaRPr b="1" sz="1300">
              <a:solidFill>
                <a:schemeClr val="lt1"/>
              </a:solidFill>
              <a:latin typeface="Merriweather"/>
              <a:ea typeface="Merriweather"/>
              <a:cs typeface="Merriweather"/>
              <a:sym typeface="Merriweather"/>
            </a:endParaRPr>
          </a:p>
        </p:txBody>
      </p:sp>
      <p:sp>
        <p:nvSpPr>
          <p:cNvPr id="83" name="Google Shape;83;p15"/>
          <p:cNvSpPr txBox="1"/>
          <p:nvPr/>
        </p:nvSpPr>
        <p:spPr>
          <a:xfrm>
            <a:off x="4783450" y="3347150"/>
            <a:ext cx="2811300" cy="384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-184150" lvl="0" marL="457200" rt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Open Sans Medium"/>
              <a:buChar char="●"/>
            </a:pPr>
            <a:r>
              <a:rPr lang="en" sz="1100">
                <a:solidFill>
                  <a:schemeClr val="lt1"/>
                </a:solidFill>
                <a:latin typeface="Open Sans Medium"/>
                <a:ea typeface="Open Sans Medium"/>
                <a:cs typeface="Open Sans Medium"/>
                <a:sym typeface="Open Sans Medium"/>
              </a:rPr>
              <a:t>Lack of real-time communication with peers for advice or support.</a:t>
            </a:r>
            <a:endParaRPr sz="1100">
              <a:solidFill>
                <a:schemeClr val="lt1"/>
              </a:solidFill>
              <a:latin typeface="Open Sans Medium"/>
              <a:ea typeface="Open Sans Medium"/>
              <a:cs typeface="Open Sans Medium"/>
              <a:sym typeface="Open Sans Medium"/>
            </a:endParaRPr>
          </a:p>
        </p:txBody>
      </p:sp>
      <p:sp>
        <p:nvSpPr>
          <p:cNvPr id="84" name="Google Shape;84;p15"/>
          <p:cNvSpPr txBox="1"/>
          <p:nvPr/>
        </p:nvSpPr>
        <p:spPr>
          <a:xfrm>
            <a:off x="4935838" y="3971500"/>
            <a:ext cx="2334300" cy="215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>
                <a:solidFill>
                  <a:schemeClr val="lt1"/>
                </a:solidFill>
                <a:latin typeface="Merriweather"/>
                <a:ea typeface="Merriweather"/>
                <a:cs typeface="Merriweather"/>
                <a:sym typeface="Merriweather"/>
              </a:rPr>
              <a:t>Administrative Burdens</a:t>
            </a:r>
            <a:endParaRPr b="1" sz="1300">
              <a:solidFill>
                <a:schemeClr val="lt1"/>
              </a:solidFill>
              <a:latin typeface="Merriweather"/>
              <a:ea typeface="Merriweather"/>
              <a:cs typeface="Merriweather"/>
              <a:sym typeface="Merriweather"/>
            </a:endParaRPr>
          </a:p>
        </p:txBody>
      </p:sp>
      <p:sp>
        <p:nvSpPr>
          <p:cNvPr id="85" name="Google Shape;85;p15"/>
          <p:cNvSpPr txBox="1"/>
          <p:nvPr/>
        </p:nvSpPr>
        <p:spPr>
          <a:xfrm>
            <a:off x="4783450" y="4219300"/>
            <a:ext cx="3216600" cy="441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-184150" lvl="0" marL="457200" rt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Open Sans Medium"/>
              <a:buChar char="●"/>
            </a:pPr>
            <a:r>
              <a:rPr lang="en" sz="1100">
                <a:solidFill>
                  <a:schemeClr val="lt1"/>
                </a:solidFill>
                <a:latin typeface="Open Sans Medium"/>
                <a:ea typeface="Open Sans Medium"/>
                <a:cs typeface="Open Sans Medium"/>
                <a:sym typeface="Open Sans Medium"/>
              </a:rPr>
              <a:t>Streamline resources and communications to make your job easier! </a:t>
            </a:r>
            <a:endParaRPr sz="1100">
              <a:solidFill>
                <a:schemeClr val="lt1"/>
              </a:solidFill>
              <a:latin typeface="Open Sans Medium"/>
              <a:ea typeface="Open Sans Medium"/>
              <a:cs typeface="Open Sans Medium"/>
              <a:sym typeface="Open Sans Medium"/>
            </a:endParaRPr>
          </a:p>
        </p:txBody>
      </p:sp>
      <p:sp>
        <p:nvSpPr>
          <p:cNvPr id="86" name="Google Shape;86;p15"/>
          <p:cNvSpPr txBox="1"/>
          <p:nvPr/>
        </p:nvSpPr>
        <p:spPr>
          <a:xfrm>
            <a:off x="285750" y="467525"/>
            <a:ext cx="8540700" cy="354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rgbClr val="B5498F"/>
                </a:solidFill>
                <a:latin typeface="Merriweather"/>
                <a:ea typeface="Merriweather"/>
                <a:cs typeface="Merriweather"/>
                <a:sym typeface="Merriweather"/>
              </a:rPr>
              <a:t>Key Challenges for Family Support Specialists</a:t>
            </a:r>
            <a:endParaRPr b="1" sz="2400">
              <a:solidFill>
                <a:srgbClr val="B5498F"/>
              </a:solidFill>
              <a:latin typeface="Merriweather"/>
              <a:ea typeface="Merriweather"/>
              <a:cs typeface="Merriweather"/>
              <a:sym typeface="Merriweather"/>
            </a:endParaRPr>
          </a:p>
        </p:txBody>
      </p:sp>
      <p:pic>
        <p:nvPicPr>
          <p:cNvPr id="87" name="Google Shape;87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92250" y="3996556"/>
            <a:ext cx="463650" cy="410344"/>
          </a:xfrm>
          <a:prstGeom prst="rect">
            <a:avLst/>
          </a:prstGeom>
          <a:solidFill>
            <a:srgbClr val="F0D978">
              <a:alpha val="5450"/>
            </a:srgbClr>
          </a:solidFill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294177" y="2071550"/>
            <a:ext cx="459797" cy="415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89" name="Google Shape;89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328454" y="3052313"/>
            <a:ext cx="391242" cy="345044"/>
          </a:xfrm>
          <a:prstGeom prst="rect">
            <a:avLst/>
          </a:prstGeom>
          <a:solidFill>
            <a:srgbClr val="F0D978">
              <a:alpha val="5450"/>
            </a:srgbClr>
          </a:solidFill>
          <a:ln>
            <a:noFill/>
          </a:ln>
        </p:spPr>
      </p:pic>
      <p:sp>
        <p:nvSpPr>
          <p:cNvPr id="90" name="Google Shape;90;p15"/>
          <p:cNvSpPr/>
          <p:nvPr/>
        </p:nvSpPr>
        <p:spPr>
          <a:xfrm>
            <a:off x="0" y="4999200"/>
            <a:ext cx="9165300" cy="158700"/>
          </a:xfrm>
          <a:prstGeom prst="rect">
            <a:avLst/>
          </a:prstGeom>
          <a:solidFill>
            <a:srgbClr val="F0D97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91" name="Google Shape;91;p15"/>
          <p:cNvPicPr preferRelativeResize="0"/>
          <p:nvPr/>
        </p:nvPicPr>
        <p:blipFill rotWithShape="1">
          <a:blip r:embed="rId6">
            <a:alphaModFix/>
          </a:blip>
          <a:srcRect b="0" l="16665" r="14582" t="0"/>
          <a:stretch/>
        </p:blipFill>
        <p:spPr>
          <a:xfrm>
            <a:off x="285759" y="1333557"/>
            <a:ext cx="3510791" cy="3403543"/>
          </a:xfrm>
          <a:prstGeom prst="flowChartOffpageConnector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16"/>
          <p:cNvSpPr/>
          <p:nvPr/>
        </p:nvSpPr>
        <p:spPr>
          <a:xfrm rot="1490709">
            <a:off x="137182" y="258458"/>
            <a:ext cx="9704703" cy="5886284"/>
          </a:xfrm>
          <a:prstGeom prst="ellipse">
            <a:avLst/>
          </a:prstGeom>
          <a:solidFill>
            <a:srgbClr val="6582AF">
              <a:alpha val="7729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7" name="Google Shape;97;p16"/>
          <p:cNvSpPr/>
          <p:nvPr/>
        </p:nvSpPr>
        <p:spPr>
          <a:xfrm>
            <a:off x="0" y="116400"/>
            <a:ext cx="9144000" cy="625200"/>
          </a:xfrm>
          <a:prstGeom prst="rect">
            <a:avLst/>
          </a:prstGeom>
          <a:solidFill>
            <a:srgbClr val="B5498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8" name="Google Shape;98;p16"/>
          <p:cNvSpPr txBox="1"/>
          <p:nvPr/>
        </p:nvSpPr>
        <p:spPr>
          <a:xfrm>
            <a:off x="227550" y="1908300"/>
            <a:ext cx="1503000" cy="69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rgbClr val="6582AF"/>
                </a:solidFill>
                <a:latin typeface="Open Sans"/>
                <a:ea typeface="Open Sans"/>
                <a:cs typeface="Open Sans"/>
                <a:sym typeface="Open Sans"/>
              </a:rPr>
              <a:t>Centralized information</a:t>
            </a:r>
            <a:r>
              <a:rPr b="1" lang="en" sz="1100">
                <a:solidFill>
                  <a:srgbClr val="4C113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br>
              <a:rPr lang="en" sz="11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rPr>
            </a:br>
            <a:r>
              <a:rPr lang="en" sz="11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rPr>
              <a:t>for easy access.</a:t>
            </a:r>
            <a:endParaRPr sz="1100">
              <a:solidFill>
                <a:srgbClr val="434343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99" name="Google Shape;99;p16"/>
          <p:cNvSpPr txBox="1"/>
          <p:nvPr/>
        </p:nvSpPr>
        <p:spPr>
          <a:xfrm>
            <a:off x="232825" y="257900"/>
            <a:ext cx="86043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rgbClr val="FFFFFF"/>
                </a:solidFill>
                <a:latin typeface="Merriweather"/>
                <a:ea typeface="Merriweather"/>
                <a:cs typeface="Merriweather"/>
                <a:sym typeface="Merriweather"/>
              </a:rPr>
              <a:t>Solution — Delaware Family Support Hub</a:t>
            </a:r>
            <a:endParaRPr b="1" sz="2000">
              <a:solidFill>
                <a:srgbClr val="FFFFFF"/>
              </a:solidFill>
              <a:latin typeface="Merriweather"/>
              <a:ea typeface="Merriweather"/>
              <a:cs typeface="Merriweather"/>
              <a:sym typeface="Merriweather"/>
            </a:endParaRPr>
          </a:p>
        </p:txBody>
      </p:sp>
      <p:sp>
        <p:nvSpPr>
          <p:cNvPr id="100" name="Google Shape;100;p16"/>
          <p:cNvSpPr txBox="1"/>
          <p:nvPr/>
        </p:nvSpPr>
        <p:spPr>
          <a:xfrm>
            <a:off x="2040958" y="1908300"/>
            <a:ext cx="1830900" cy="69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rgbClr val="6582AF"/>
                </a:solidFill>
                <a:latin typeface="Open Sans"/>
                <a:ea typeface="Open Sans"/>
                <a:cs typeface="Open Sans"/>
                <a:sym typeface="Open Sans"/>
              </a:rPr>
              <a:t>Real-time messaging</a:t>
            </a:r>
            <a:r>
              <a:rPr lang="en" sz="1100">
                <a:solidFill>
                  <a:srgbClr val="6582AF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br>
              <a:rPr lang="en" sz="1100">
                <a:solidFill>
                  <a:srgbClr val="6582AF"/>
                </a:solidFill>
                <a:latin typeface="Open Sans"/>
                <a:ea typeface="Open Sans"/>
                <a:cs typeface="Open Sans"/>
                <a:sym typeface="Open Sans"/>
              </a:rPr>
            </a:br>
            <a:r>
              <a:rPr lang="en" sz="11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rPr>
              <a:t>for seamless collaboration.</a:t>
            </a:r>
            <a:endParaRPr sz="1100">
              <a:solidFill>
                <a:srgbClr val="434343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01" name="Google Shape;101;p16"/>
          <p:cNvSpPr txBox="1"/>
          <p:nvPr/>
        </p:nvSpPr>
        <p:spPr>
          <a:xfrm>
            <a:off x="4106067" y="1908300"/>
            <a:ext cx="2180100" cy="69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100">
                <a:solidFill>
                  <a:srgbClr val="6582AF"/>
                </a:solidFill>
                <a:latin typeface="Open Sans"/>
                <a:ea typeface="Open Sans"/>
                <a:cs typeface="Open Sans"/>
                <a:sym typeface="Open Sans"/>
              </a:rPr>
              <a:t>Resource-sharing capabilities</a:t>
            </a:r>
            <a:r>
              <a:rPr b="1" lang="en" sz="11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" sz="11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rPr>
              <a:t>to address immediate family needs.</a:t>
            </a:r>
            <a:endParaRPr sz="1100">
              <a:solidFill>
                <a:srgbClr val="434343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02" name="Google Shape;102;p16"/>
          <p:cNvSpPr txBox="1"/>
          <p:nvPr/>
        </p:nvSpPr>
        <p:spPr>
          <a:xfrm>
            <a:off x="6520375" y="1908300"/>
            <a:ext cx="2322000" cy="69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rgbClr val="6582AF"/>
                </a:solidFill>
                <a:latin typeface="Open Sans"/>
                <a:ea typeface="Open Sans"/>
                <a:cs typeface="Open Sans"/>
                <a:sym typeface="Open Sans"/>
              </a:rPr>
              <a:t>Streamlined administrative </a:t>
            </a:r>
            <a:br>
              <a:rPr b="1" lang="en" sz="1100">
                <a:solidFill>
                  <a:srgbClr val="6582AF"/>
                </a:solidFill>
                <a:latin typeface="Open Sans"/>
                <a:ea typeface="Open Sans"/>
                <a:cs typeface="Open Sans"/>
                <a:sym typeface="Open Sans"/>
              </a:rPr>
            </a:br>
            <a:r>
              <a:rPr b="1" lang="en" sz="1100">
                <a:solidFill>
                  <a:srgbClr val="6582AF"/>
                </a:solidFill>
                <a:latin typeface="Open Sans"/>
                <a:ea typeface="Open Sans"/>
                <a:cs typeface="Open Sans"/>
                <a:sym typeface="Open Sans"/>
              </a:rPr>
              <a:t>tasks </a:t>
            </a:r>
            <a:r>
              <a:rPr lang="en" sz="11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rPr>
              <a:t>with proﬁle customization and data management tools.</a:t>
            </a:r>
            <a:endParaRPr sz="1100">
              <a:solidFill>
                <a:srgbClr val="434343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03" name="Google Shape;103;p16"/>
          <p:cNvSpPr/>
          <p:nvPr/>
        </p:nvSpPr>
        <p:spPr>
          <a:xfrm>
            <a:off x="0" y="0"/>
            <a:ext cx="9144000" cy="116400"/>
          </a:xfrm>
          <a:prstGeom prst="rect">
            <a:avLst/>
          </a:prstGeom>
          <a:solidFill>
            <a:srgbClr val="F0D97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04" name="Google Shape;104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57725" y="1311176"/>
            <a:ext cx="642662" cy="4472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" name="Google Shape;105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674419" y="1279883"/>
            <a:ext cx="563968" cy="50988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904840" y="1229825"/>
            <a:ext cx="608594" cy="61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1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443371" y="1231626"/>
            <a:ext cx="476016" cy="606397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08" name="Google Shape;108;p16"/>
          <p:cNvCxnSpPr/>
          <p:nvPr/>
        </p:nvCxnSpPr>
        <p:spPr>
          <a:xfrm>
            <a:off x="1793888" y="1504950"/>
            <a:ext cx="0" cy="1143000"/>
          </a:xfrm>
          <a:prstGeom prst="straightConnector1">
            <a:avLst/>
          </a:prstGeom>
          <a:noFill/>
          <a:ln cap="flat" cmpd="sng" w="9525">
            <a:solidFill>
              <a:srgbClr val="666666"/>
            </a:solidFill>
            <a:prstDash val="dot"/>
            <a:round/>
            <a:headEnd len="med" w="med" type="none"/>
            <a:tailEnd len="med" w="med" type="none"/>
          </a:ln>
        </p:spPr>
      </p:cxnSp>
      <p:cxnSp>
        <p:nvCxnSpPr>
          <p:cNvPr id="109" name="Google Shape;109;p16"/>
          <p:cNvCxnSpPr/>
          <p:nvPr/>
        </p:nvCxnSpPr>
        <p:spPr>
          <a:xfrm>
            <a:off x="4060838" y="1504950"/>
            <a:ext cx="0" cy="1143000"/>
          </a:xfrm>
          <a:prstGeom prst="straightConnector1">
            <a:avLst/>
          </a:prstGeom>
          <a:noFill/>
          <a:ln cap="flat" cmpd="sng" w="9525">
            <a:solidFill>
              <a:srgbClr val="666666"/>
            </a:solidFill>
            <a:prstDash val="dot"/>
            <a:round/>
            <a:headEnd len="med" w="med" type="none"/>
            <a:tailEnd len="med" w="med" type="none"/>
          </a:ln>
        </p:spPr>
      </p:cxnSp>
      <p:cxnSp>
        <p:nvCxnSpPr>
          <p:cNvPr id="110" name="Google Shape;110;p16"/>
          <p:cNvCxnSpPr/>
          <p:nvPr/>
        </p:nvCxnSpPr>
        <p:spPr>
          <a:xfrm>
            <a:off x="6357413" y="1504950"/>
            <a:ext cx="0" cy="1143000"/>
          </a:xfrm>
          <a:prstGeom prst="straightConnector1">
            <a:avLst/>
          </a:prstGeom>
          <a:noFill/>
          <a:ln cap="flat" cmpd="sng" w="9525">
            <a:solidFill>
              <a:srgbClr val="666666"/>
            </a:solidFill>
            <a:prstDash val="dot"/>
            <a:round/>
            <a:headEnd len="med" w="med" type="none"/>
            <a:tailEnd len="med" w="med" type="none"/>
          </a:ln>
        </p:spPr>
      </p:cxnSp>
      <p:pic>
        <p:nvPicPr>
          <p:cNvPr id="111" name="Google Shape;111;p16"/>
          <p:cNvPicPr preferRelativeResize="0"/>
          <p:nvPr/>
        </p:nvPicPr>
        <p:blipFill rotWithShape="1">
          <a:blip r:embed="rId7">
            <a:alphaModFix/>
          </a:blip>
          <a:srcRect b="55124" l="0" r="0" t="8955"/>
          <a:stretch/>
        </p:blipFill>
        <p:spPr>
          <a:xfrm>
            <a:off x="0" y="2952750"/>
            <a:ext cx="9144000" cy="21907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17"/>
          <p:cNvSpPr/>
          <p:nvPr/>
        </p:nvSpPr>
        <p:spPr>
          <a:xfrm>
            <a:off x="0" y="1843700"/>
            <a:ext cx="9144000" cy="1512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7" name="Google Shape;117;p17"/>
          <p:cNvSpPr/>
          <p:nvPr/>
        </p:nvSpPr>
        <p:spPr>
          <a:xfrm>
            <a:off x="0" y="3355675"/>
            <a:ext cx="9144000" cy="1787700"/>
          </a:xfrm>
          <a:prstGeom prst="rect">
            <a:avLst/>
          </a:prstGeom>
          <a:solidFill>
            <a:srgbClr val="B5498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8" name="Google Shape;118;p17"/>
          <p:cNvSpPr/>
          <p:nvPr/>
        </p:nvSpPr>
        <p:spPr>
          <a:xfrm>
            <a:off x="0" y="3355675"/>
            <a:ext cx="9144000" cy="105000"/>
          </a:xfrm>
          <a:prstGeom prst="rect">
            <a:avLst/>
          </a:prstGeom>
          <a:solidFill>
            <a:srgbClr val="F0D97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9" name="Google Shape;119;p17"/>
          <p:cNvSpPr/>
          <p:nvPr/>
        </p:nvSpPr>
        <p:spPr>
          <a:xfrm>
            <a:off x="0" y="0"/>
            <a:ext cx="9144000" cy="116400"/>
          </a:xfrm>
          <a:prstGeom prst="rect">
            <a:avLst/>
          </a:prstGeom>
          <a:solidFill>
            <a:srgbClr val="F0D97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0" name="Google Shape;120;p17"/>
          <p:cNvSpPr txBox="1"/>
          <p:nvPr/>
        </p:nvSpPr>
        <p:spPr>
          <a:xfrm>
            <a:off x="269850" y="466575"/>
            <a:ext cx="86043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2400">
                <a:solidFill>
                  <a:srgbClr val="B5498F"/>
                </a:solidFill>
                <a:latin typeface="Merriweather"/>
                <a:ea typeface="Merriweather"/>
                <a:cs typeface="Merriweather"/>
                <a:sym typeface="Merriweather"/>
              </a:rPr>
              <a:t>Introducing Delaware Family Support Hub</a:t>
            </a:r>
            <a:endParaRPr b="1" sz="2400">
              <a:solidFill>
                <a:srgbClr val="B5498F"/>
              </a:solidFill>
              <a:latin typeface="Merriweather"/>
              <a:ea typeface="Merriweather"/>
              <a:cs typeface="Merriweather"/>
              <a:sym typeface="Merriweather"/>
            </a:endParaRPr>
          </a:p>
        </p:txBody>
      </p:sp>
      <p:sp>
        <p:nvSpPr>
          <p:cNvPr id="121" name="Google Shape;121;p17"/>
          <p:cNvSpPr/>
          <p:nvPr/>
        </p:nvSpPr>
        <p:spPr>
          <a:xfrm>
            <a:off x="1465800" y="1270000"/>
            <a:ext cx="6212400" cy="34290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22" name="Google Shape;122;p17" title="Copy of DE Family Support Hub - QR CODE.mp4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427775" y="1270000"/>
            <a:ext cx="6288451" cy="35372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7" name="Google Shape;127;p18"/>
          <p:cNvPicPr preferRelativeResize="0"/>
          <p:nvPr/>
        </p:nvPicPr>
        <p:blipFill rotWithShape="1">
          <a:blip r:embed="rId3">
            <a:alphaModFix/>
          </a:blip>
          <a:srcRect b="26139" l="0" r="0" t="7801"/>
          <a:stretch/>
        </p:blipFill>
        <p:spPr>
          <a:xfrm>
            <a:off x="0" y="0"/>
            <a:ext cx="9144000" cy="4025800"/>
          </a:xfrm>
          <a:prstGeom prst="rect">
            <a:avLst/>
          </a:prstGeom>
          <a:noFill/>
          <a:ln>
            <a:noFill/>
          </a:ln>
        </p:spPr>
      </p:pic>
      <p:sp>
        <p:nvSpPr>
          <p:cNvPr id="128" name="Google Shape;128;p18"/>
          <p:cNvSpPr/>
          <p:nvPr/>
        </p:nvSpPr>
        <p:spPr>
          <a:xfrm>
            <a:off x="0" y="3949700"/>
            <a:ext cx="9144000" cy="1193700"/>
          </a:xfrm>
          <a:prstGeom prst="rect">
            <a:avLst/>
          </a:prstGeom>
          <a:solidFill>
            <a:srgbClr val="B5498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9" name="Google Shape;129;p18"/>
          <p:cNvSpPr txBox="1"/>
          <p:nvPr/>
        </p:nvSpPr>
        <p:spPr>
          <a:xfrm>
            <a:off x="1527300" y="4102225"/>
            <a:ext cx="6089400" cy="683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chemeClr val="lt1"/>
                </a:solidFill>
                <a:latin typeface="Merriweather"/>
                <a:ea typeface="Merriweather"/>
                <a:cs typeface="Merriweather"/>
                <a:sym typeface="Merriweather"/>
              </a:rPr>
              <a:t>Features for Family Support </a:t>
            </a:r>
            <a:br>
              <a:rPr b="1" lang="en" sz="2400">
                <a:solidFill>
                  <a:schemeClr val="lt1"/>
                </a:solidFill>
                <a:latin typeface="Merriweather"/>
                <a:ea typeface="Merriweather"/>
                <a:cs typeface="Merriweather"/>
                <a:sym typeface="Merriweather"/>
              </a:rPr>
            </a:br>
            <a:r>
              <a:rPr b="1" lang="en" sz="2400">
                <a:solidFill>
                  <a:schemeClr val="lt1"/>
                </a:solidFill>
                <a:latin typeface="Merriweather"/>
                <a:ea typeface="Merriweather"/>
                <a:cs typeface="Merriweather"/>
                <a:sym typeface="Merriweather"/>
              </a:rPr>
              <a:t>Specialists and Supervisors</a:t>
            </a:r>
            <a:endParaRPr b="1" sz="2400">
              <a:solidFill>
                <a:schemeClr val="lt1"/>
              </a:solidFill>
              <a:latin typeface="Merriweather"/>
              <a:ea typeface="Merriweather"/>
              <a:cs typeface="Merriweather"/>
              <a:sym typeface="Merriweather"/>
            </a:endParaRPr>
          </a:p>
        </p:txBody>
      </p:sp>
      <p:sp>
        <p:nvSpPr>
          <p:cNvPr id="130" name="Google Shape;130;p18"/>
          <p:cNvSpPr/>
          <p:nvPr/>
        </p:nvSpPr>
        <p:spPr>
          <a:xfrm>
            <a:off x="0" y="3844700"/>
            <a:ext cx="9144000" cy="105000"/>
          </a:xfrm>
          <a:prstGeom prst="rect">
            <a:avLst/>
          </a:prstGeom>
          <a:solidFill>
            <a:srgbClr val="F0D97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19"/>
          <p:cNvSpPr/>
          <p:nvPr/>
        </p:nvSpPr>
        <p:spPr>
          <a:xfrm rot="8992944">
            <a:off x="893899" y="48176"/>
            <a:ext cx="6852853" cy="5157510"/>
          </a:xfrm>
          <a:prstGeom prst="ellipse">
            <a:avLst/>
          </a:prstGeom>
          <a:solidFill>
            <a:srgbClr val="6582AF">
              <a:alpha val="7729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6" name="Google Shape;136;p19"/>
          <p:cNvSpPr txBox="1"/>
          <p:nvPr/>
        </p:nvSpPr>
        <p:spPr>
          <a:xfrm>
            <a:off x="589125" y="1817150"/>
            <a:ext cx="2074200" cy="1031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rgbClr val="6582AF"/>
                </a:solidFill>
                <a:latin typeface="Open Sans"/>
                <a:ea typeface="Open Sans"/>
                <a:cs typeface="Open Sans"/>
                <a:sym typeface="Open Sans"/>
              </a:rPr>
              <a:t>Access comprehensive resources and guides</a:t>
            </a:r>
            <a:r>
              <a:rPr lang="en" sz="1100">
                <a:solidFill>
                  <a:srgbClr val="6582AF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" sz="11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rPr>
              <a:t>organized by subjects, topics, languages,</a:t>
            </a:r>
            <a:br>
              <a:rPr lang="en" sz="11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rPr>
            </a:br>
            <a:r>
              <a:rPr lang="en" sz="11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rPr>
              <a:t>and benchmarks.</a:t>
            </a:r>
            <a:endParaRPr b="1" sz="1100">
              <a:solidFill>
                <a:srgbClr val="434343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37" name="Google Shape;137;p19"/>
          <p:cNvSpPr txBox="1"/>
          <p:nvPr/>
        </p:nvSpPr>
        <p:spPr>
          <a:xfrm>
            <a:off x="3566564" y="1817150"/>
            <a:ext cx="1830900" cy="69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100">
                <a:solidFill>
                  <a:srgbClr val="6582AF"/>
                </a:solidFill>
                <a:latin typeface="Open Sans"/>
                <a:ea typeface="Open Sans"/>
                <a:cs typeface="Open Sans"/>
                <a:sym typeface="Open Sans"/>
              </a:rPr>
              <a:t>Easily search for relevant resources </a:t>
            </a:r>
            <a:r>
              <a:rPr lang="en" sz="11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rPr>
              <a:t>during or before visits.</a:t>
            </a:r>
            <a:endParaRPr sz="1100">
              <a:solidFill>
                <a:srgbClr val="434343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38" name="Google Shape;138;p19"/>
          <p:cNvSpPr txBox="1"/>
          <p:nvPr/>
        </p:nvSpPr>
        <p:spPr>
          <a:xfrm>
            <a:off x="6300702" y="1817150"/>
            <a:ext cx="21801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100">
                <a:solidFill>
                  <a:srgbClr val="6582AF"/>
                </a:solidFill>
                <a:latin typeface="Open Sans"/>
                <a:ea typeface="Open Sans"/>
                <a:cs typeface="Open Sans"/>
                <a:sym typeface="Open Sans"/>
              </a:rPr>
              <a:t>Submit new resources</a:t>
            </a:r>
            <a:r>
              <a:rPr lang="en" sz="1100">
                <a:solidFill>
                  <a:srgbClr val="6582AF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br>
              <a:rPr lang="en" sz="1100">
                <a:solidFill>
                  <a:srgbClr val="6582AF"/>
                </a:solidFill>
                <a:latin typeface="Open Sans"/>
                <a:ea typeface="Open Sans"/>
                <a:cs typeface="Open Sans"/>
                <a:sym typeface="Open Sans"/>
              </a:rPr>
            </a:br>
            <a:r>
              <a:rPr lang="en" sz="11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rPr>
              <a:t>to expand the library.</a:t>
            </a:r>
            <a:endParaRPr sz="1100">
              <a:solidFill>
                <a:srgbClr val="434343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39" name="Google Shape;139;p19"/>
          <p:cNvSpPr/>
          <p:nvPr/>
        </p:nvSpPr>
        <p:spPr>
          <a:xfrm>
            <a:off x="0" y="3355675"/>
            <a:ext cx="9144000" cy="105000"/>
          </a:xfrm>
          <a:prstGeom prst="rect">
            <a:avLst/>
          </a:prstGeom>
          <a:solidFill>
            <a:srgbClr val="B5498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0" name="Google Shape;140;p19"/>
          <p:cNvSpPr/>
          <p:nvPr/>
        </p:nvSpPr>
        <p:spPr>
          <a:xfrm>
            <a:off x="0" y="0"/>
            <a:ext cx="9144000" cy="116400"/>
          </a:xfrm>
          <a:prstGeom prst="rect">
            <a:avLst/>
          </a:prstGeom>
          <a:solidFill>
            <a:srgbClr val="F0D97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1" name="Google Shape;141;p19"/>
          <p:cNvSpPr txBox="1"/>
          <p:nvPr/>
        </p:nvSpPr>
        <p:spPr>
          <a:xfrm>
            <a:off x="232825" y="427225"/>
            <a:ext cx="86043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rgbClr val="B5498F"/>
                </a:solidFill>
                <a:latin typeface="Merriweather"/>
                <a:ea typeface="Merriweather"/>
                <a:cs typeface="Merriweather"/>
                <a:sym typeface="Merriweather"/>
              </a:rPr>
              <a:t>Resource Library</a:t>
            </a:r>
            <a:endParaRPr b="1" sz="2000">
              <a:solidFill>
                <a:srgbClr val="B5498F"/>
              </a:solidFill>
              <a:latin typeface="Merriweather"/>
              <a:ea typeface="Merriweather"/>
              <a:cs typeface="Merriweather"/>
              <a:sym typeface="Merriweather"/>
            </a:endParaRPr>
          </a:p>
        </p:txBody>
      </p:sp>
      <p:cxnSp>
        <p:nvCxnSpPr>
          <p:cNvPr id="142" name="Google Shape;142;p19"/>
          <p:cNvCxnSpPr/>
          <p:nvPr/>
        </p:nvCxnSpPr>
        <p:spPr>
          <a:xfrm>
            <a:off x="3048050" y="1483775"/>
            <a:ext cx="0" cy="1109400"/>
          </a:xfrm>
          <a:prstGeom prst="straightConnector1">
            <a:avLst/>
          </a:prstGeom>
          <a:noFill/>
          <a:ln cap="flat" cmpd="sng" w="9525">
            <a:solidFill>
              <a:srgbClr val="666666"/>
            </a:solidFill>
            <a:prstDash val="dot"/>
            <a:round/>
            <a:headEnd len="med" w="med" type="none"/>
            <a:tailEnd len="med" w="med" type="none"/>
          </a:ln>
        </p:spPr>
      </p:cxnSp>
      <p:cxnSp>
        <p:nvCxnSpPr>
          <p:cNvPr id="143" name="Google Shape;143;p19"/>
          <p:cNvCxnSpPr/>
          <p:nvPr/>
        </p:nvCxnSpPr>
        <p:spPr>
          <a:xfrm>
            <a:off x="5863200" y="1483775"/>
            <a:ext cx="0" cy="1109400"/>
          </a:xfrm>
          <a:prstGeom prst="straightConnector1">
            <a:avLst/>
          </a:prstGeom>
          <a:noFill/>
          <a:ln cap="flat" cmpd="sng" w="9525">
            <a:solidFill>
              <a:srgbClr val="666666"/>
            </a:solidFill>
            <a:prstDash val="dot"/>
            <a:round/>
            <a:headEnd len="med" w="med" type="none"/>
            <a:tailEnd len="med" w="med" type="none"/>
          </a:ln>
        </p:spPr>
      </p:cxnSp>
      <p:pic>
        <p:nvPicPr>
          <p:cNvPr id="144" name="Google Shape;144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62325" y="1140402"/>
            <a:ext cx="490193" cy="59286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" name="Google Shape;145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058738" y="1170561"/>
            <a:ext cx="664025" cy="5325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" name="Google Shape;146;p1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157574" y="1170559"/>
            <a:ext cx="532572" cy="532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7" name="Google Shape;147;p19"/>
          <p:cNvPicPr preferRelativeResize="0"/>
          <p:nvPr/>
        </p:nvPicPr>
        <p:blipFill rotWithShape="1">
          <a:blip r:embed="rId6">
            <a:alphaModFix/>
          </a:blip>
          <a:srcRect b="30041" l="0" r="0" t="40623"/>
          <a:stretch/>
        </p:blipFill>
        <p:spPr>
          <a:xfrm>
            <a:off x="0" y="3355675"/>
            <a:ext cx="9144003" cy="17878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" name="Google Shape;152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33775" y="-483524"/>
            <a:ext cx="6782249" cy="67822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" name="Google Shape;153;p20"/>
          <p:cNvPicPr preferRelativeResize="0"/>
          <p:nvPr/>
        </p:nvPicPr>
        <p:blipFill rotWithShape="1">
          <a:blip r:embed="rId4">
            <a:alphaModFix/>
          </a:blip>
          <a:srcRect b="0" l="0" r="6015" t="0"/>
          <a:stretch/>
        </p:blipFill>
        <p:spPr>
          <a:xfrm>
            <a:off x="1337975" y="462250"/>
            <a:ext cx="6186148" cy="35642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21"/>
          <p:cNvSpPr/>
          <p:nvPr/>
        </p:nvSpPr>
        <p:spPr>
          <a:xfrm rot="4840089">
            <a:off x="1190834" y="-725998"/>
            <a:ext cx="6584542" cy="7446455"/>
          </a:xfrm>
          <a:prstGeom prst="ellipse">
            <a:avLst/>
          </a:prstGeom>
          <a:solidFill>
            <a:srgbClr val="6582AF">
              <a:alpha val="7729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9" name="Google Shape;159;p21"/>
          <p:cNvSpPr txBox="1"/>
          <p:nvPr/>
        </p:nvSpPr>
        <p:spPr>
          <a:xfrm>
            <a:off x="5394013" y="2336875"/>
            <a:ext cx="2589300" cy="78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>
                <a:solidFill>
                  <a:srgbClr val="6582AF"/>
                </a:solidFill>
                <a:latin typeface="Open Sans"/>
                <a:ea typeface="Open Sans"/>
                <a:cs typeface="Open Sans"/>
                <a:sym typeface="Open Sans"/>
              </a:rPr>
              <a:t>Connect families to critical community resources</a:t>
            </a:r>
            <a:r>
              <a:rPr lang="en" sz="1300">
                <a:solidFill>
                  <a:srgbClr val="6582AF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br>
              <a:rPr lang="en" sz="13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rPr>
            </a:br>
            <a:r>
              <a:rPr lang="en" sz="13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rPr>
              <a:t>quickly and effectively.</a:t>
            </a:r>
            <a:endParaRPr sz="1300">
              <a:solidFill>
                <a:srgbClr val="434343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60" name="Google Shape;160;p21"/>
          <p:cNvSpPr txBox="1"/>
          <p:nvPr/>
        </p:nvSpPr>
        <p:spPr>
          <a:xfrm>
            <a:off x="1160688" y="2336875"/>
            <a:ext cx="22362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300">
                <a:solidFill>
                  <a:srgbClr val="6582AF"/>
                </a:solidFill>
                <a:latin typeface="Open Sans"/>
                <a:ea typeface="Open Sans"/>
                <a:cs typeface="Open Sans"/>
                <a:sym typeface="Open Sans"/>
              </a:rPr>
              <a:t>Find nearby services </a:t>
            </a:r>
            <a:br>
              <a:rPr lang="en" sz="13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rPr>
            </a:br>
            <a:r>
              <a:rPr lang="en" sz="13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rPr>
              <a:t>for families.</a:t>
            </a:r>
            <a:endParaRPr sz="1300">
              <a:solidFill>
                <a:srgbClr val="434343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161" name="Google Shape;161;p21"/>
          <p:cNvPicPr preferRelativeResize="0"/>
          <p:nvPr/>
        </p:nvPicPr>
        <p:blipFill rotWithShape="1">
          <a:blip r:embed="rId3">
            <a:alphaModFix/>
          </a:blip>
          <a:srcRect b="42975" l="0" r="0" t="27689"/>
          <a:stretch/>
        </p:blipFill>
        <p:spPr>
          <a:xfrm>
            <a:off x="0" y="3355675"/>
            <a:ext cx="9144005" cy="1787826"/>
          </a:xfrm>
          <a:prstGeom prst="rect">
            <a:avLst/>
          </a:prstGeom>
          <a:noFill/>
          <a:ln>
            <a:noFill/>
          </a:ln>
        </p:spPr>
      </p:pic>
      <p:sp>
        <p:nvSpPr>
          <p:cNvPr id="162" name="Google Shape;162;p21"/>
          <p:cNvSpPr/>
          <p:nvPr/>
        </p:nvSpPr>
        <p:spPr>
          <a:xfrm>
            <a:off x="0" y="116400"/>
            <a:ext cx="9144000" cy="625200"/>
          </a:xfrm>
          <a:prstGeom prst="rect">
            <a:avLst/>
          </a:prstGeom>
          <a:solidFill>
            <a:srgbClr val="B5498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3" name="Google Shape;163;p21"/>
          <p:cNvSpPr txBox="1"/>
          <p:nvPr/>
        </p:nvSpPr>
        <p:spPr>
          <a:xfrm>
            <a:off x="232825" y="257900"/>
            <a:ext cx="86043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chemeClr val="lt1"/>
                </a:solidFill>
                <a:latin typeface="Merriweather"/>
                <a:ea typeface="Merriweather"/>
                <a:cs typeface="Merriweather"/>
                <a:sym typeface="Merriweather"/>
              </a:rPr>
              <a:t>Community Resource Locations</a:t>
            </a:r>
            <a:endParaRPr b="1" sz="2000">
              <a:solidFill>
                <a:schemeClr val="lt1"/>
              </a:solidFill>
              <a:latin typeface="Merriweather"/>
              <a:ea typeface="Merriweather"/>
              <a:cs typeface="Merriweather"/>
              <a:sym typeface="Merriweather"/>
            </a:endParaRPr>
          </a:p>
        </p:txBody>
      </p:sp>
      <p:sp>
        <p:nvSpPr>
          <p:cNvPr id="164" name="Google Shape;164;p21"/>
          <p:cNvSpPr/>
          <p:nvPr/>
        </p:nvSpPr>
        <p:spPr>
          <a:xfrm>
            <a:off x="0" y="0"/>
            <a:ext cx="9144000" cy="116400"/>
          </a:xfrm>
          <a:prstGeom prst="rect">
            <a:avLst/>
          </a:prstGeom>
          <a:solidFill>
            <a:srgbClr val="F0D97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165" name="Google Shape;165;p21"/>
          <p:cNvCxnSpPr/>
          <p:nvPr/>
        </p:nvCxnSpPr>
        <p:spPr>
          <a:xfrm>
            <a:off x="4343450" y="1936375"/>
            <a:ext cx="0" cy="1109400"/>
          </a:xfrm>
          <a:prstGeom prst="straightConnector1">
            <a:avLst/>
          </a:prstGeom>
          <a:noFill/>
          <a:ln cap="flat" cmpd="sng" w="9525">
            <a:solidFill>
              <a:srgbClr val="666666"/>
            </a:solidFill>
            <a:prstDash val="dot"/>
            <a:round/>
            <a:headEnd len="med" w="med" type="none"/>
            <a:tailEnd len="med" w="med" type="none"/>
          </a:ln>
        </p:spPr>
      </p:cxnSp>
      <p:pic>
        <p:nvPicPr>
          <p:cNvPr id="166" name="Google Shape;166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362074" y="1511231"/>
            <a:ext cx="653203" cy="681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044348" y="1539394"/>
            <a:ext cx="468904" cy="625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