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9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Lst>
  <p:sldSz cx="18288000" cy="10287000"/>
  <p:notesSz cx="6858000" cy="9144000"/>
  <p:embeddedFontLst>
    <p:embeddedFont>
      <p:font typeface="Arial" panose="020B0604020202020204" pitchFamily="34" charset="0"/>
      <p:regular r:id="rId91"/>
    </p:embeddedFont>
    <p:embeddedFont>
      <p:font typeface="Arimo" panose="020B0604020202020204" charset="0"/>
      <p:regular r:id="rId92"/>
    </p:embeddedFont>
    <p:embeddedFont>
      <p:font typeface="Arimo Bold" panose="020B0604020202020204" charset="0"/>
      <p:regular r:id="rId93"/>
    </p:embeddedFont>
    <p:embeddedFont>
      <p:font typeface="Arimo Italics" panose="020B0604020202020204" charset="0"/>
      <p:regular r:id="rId94"/>
    </p:embeddedFont>
    <p:embeddedFont>
      <p:font typeface="Calibri" panose="020F0502020204030204" pitchFamily="34" charset="0"/>
      <p:regular r:id="rId95"/>
      <p:bold r:id="rId96"/>
      <p:italic r:id="rId97"/>
      <p:boldItalic r:id="rId98"/>
    </p:embeddedFont>
    <p:embeddedFont>
      <p:font typeface="Canva Sans" panose="020B0604020202020204" charset="0"/>
      <p:regular r:id="rId99"/>
    </p:embeddedFont>
    <p:embeddedFont>
      <p:font typeface="Canva Sans Bold" panose="020B0604020202020204" charset="0"/>
      <p:regular r:id="rId100"/>
    </p:embeddedFont>
    <p:embeddedFont>
      <p:font typeface="DM Sans" pitchFamily="2" charset="0"/>
      <p:regular r:id="rId101"/>
    </p:embeddedFont>
    <p:embeddedFont>
      <p:font typeface="Gill Sans Bold" panose="020B0604020202020204" charset="0"/>
      <p:regular r:id="rId102"/>
    </p:embeddedFont>
    <p:embeddedFont>
      <p:font typeface="Gill Sans Bold Italics" panose="020B0604020202020204" charset="0"/>
      <p:regular r:id="rId103"/>
    </p:embeddedFont>
    <p:embeddedFont>
      <p:font typeface="Heading Now 71-78" panose="020B0604020202020204" charset="0"/>
      <p:regular r:id="rId104"/>
    </p:embeddedFont>
    <p:embeddedFont>
      <p:font typeface="Heading Now 71-78 Bold" panose="020B0604020202020204" charset="0"/>
      <p:regular r:id="rId105"/>
    </p:embeddedFont>
    <p:embeddedFont>
      <p:font typeface="Open Sans" panose="020B0606030504020204" pitchFamily="34" charset="0"/>
      <p:regular r:id="rId106"/>
    </p:embeddedFont>
    <p:embeddedFont>
      <p:font typeface="Open Sans Bold" panose="020B0806030504020204" charset="0"/>
      <p:regular r:id="rId107"/>
    </p:embeddedFont>
    <p:embeddedFont>
      <p:font typeface="Open Sans Bold Italics" panose="020B0604020202020204" charset="0"/>
      <p:regular r:id="rId108"/>
    </p:embeddedFont>
    <p:embeddedFont>
      <p:font typeface="Poppins Bold" panose="020B0604020202020204" charset="0"/>
      <p:regular r:id="rId109"/>
    </p:embeddedFont>
    <p:embeddedFont>
      <p:font typeface="Poppins Light" panose="00000400000000000000" pitchFamily="2" charset="0"/>
      <p:regular r:id="rId110"/>
    </p:embeddedFont>
    <p:embeddedFont>
      <p:font typeface="PT Serif" panose="020A0603040505020204" pitchFamily="18" charset="0"/>
      <p:regular r:id="rId111"/>
    </p:embeddedFont>
    <p:embeddedFont>
      <p:font typeface="PT Serif Bold" panose="020B0604020202020204" charset="0"/>
      <p:regular r:id="rId112"/>
    </p:embeddedFont>
    <p:embeddedFont>
      <p:font typeface="PT Serif Italics" panose="020B0604020202020204" charset="0"/>
      <p:regular r:id="rId113"/>
    </p:embeddedFont>
    <p:embeddedFont>
      <p:font typeface="Rockwell" panose="02060603020205020403" pitchFamily="18" charset="0"/>
      <p:regular r:id="rId114"/>
      <p:bold r:id="rId115"/>
      <p:italic r:id="rId116"/>
      <p:boldItalic r:id="rId117"/>
    </p:embeddedFont>
    <p:embeddedFont>
      <p:font typeface="Rockwell Bold" panose="02060803030505020403" pitchFamily="18" charset="0"/>
      <p:regular r:id="rId118"/>
      <p:bold r:id="rId1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2" d="100"/>
          <a:sy n="72" d="100"/>
        </p:scale>
        <p:origin x="65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font" Target="fonts/font27.fntdata"/><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22.fntdata"/><Relationship Id="rId16" Type="http://schemas.openxmlformats.org/officeDocument/2006/relationships/slide" Target="slides/slide15.xml"/><Relationship Id="rId107" Type="http://schemas.openxmlformats.org/officeDocument/2006/relationships/font" Target="fonts/font17.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12.fntdata"/><Relationship Id="rId123"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notesMaster" Target="notesMasters/notesMaster1.xml"/><Relationship Id="rId95" Type="http://schemas.openxmlformats.org/officeDocument/2006/relationships/font" Target="fonts/font5.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font" Target="fonts/font23.fntdata"/><Relationship Id="rId118" Type="http://schemas.openxmlformats.org/officeDocument/2006/relationships/font" Target="fonts/font28.fntdata"/><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13.fntdata"/><Relationship Id="rId108" Type="http://schemas.openxmlformats.org/officeDocument/2006/relationships/font" Target="fonts/font18.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font" Target="fonts/font1.fntdata"/><Relationship Id="rId96"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font" Target="fonts/font24.fntdata"/><Relationship Id="rId119" Type="http://schemas.openxmlformats.org/officeDocument/2006/relationships/font" Target="fonts/font29.fntdata"/><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19.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7.fntdata"/><Relationship Id="rId104" Type="http://schemas.openxmlformats.org/officeDocument/2006/relationships/font" Target="fonts/font14.fntdata"/><Relationship Id="rId120"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2.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20.fntdata"/><Relationship Id="rId115" Type="http://schemas.openxmlformats.org/officeDocument/2006/relationships/font" Target="fonts/font25.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10.fntdata"/><Relationship Id="rId105"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3.fntdata"/><Relationship Id="rId98" Type="http://schemas.openxmlformats.org/officeDocument/2006/relationships/font" Target="fonts/font8.fntdata"/><Relationship Id="rId121"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font" Target="fonts/font26.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font" Target="fonts/font21.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font" Target="fonts/font16.fntdata"/><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font" Target="fonts/font4.fntdata"/><Relationship Id="rId99" Type="http://schemas.openxmlformats.org/officeDocument/2006/relationships/font" Target="fonts/font9.fntdata"/><Relationship Id="rId101" Type="http://schemas.openxmlformats.org/officeDocument/2006/relationships/font" Target="fonts/font11.fntdata"/><Relationship Id="rId1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21.09.2023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Infant mortality is a complex issue influenced by multiple factors. </a:t>
            </a:r>
          </a:p>
          <a:p>
            <a:r>
              <a:rPr lang="en-US"/>
              <a:t>Individual level behavior factors</a:t>
            </a:r>
          </a:p>
          <a:p>
            <a:r>
              <a:rPr lang="en-US"/>
              <a:t>Individual level psychosocial factors</a:t>
            </a:r>
          </a:p>
          <a:p>
            <a:r>
              <a:rPr lang="en-US"/>
              <a:t>Neighborhood social characteristics</a:t>
            </a:r>
          </a:p>
          <a:p>
            <a:r>
              <a:rPr lang="en-US"/>
              <a:t>Environmental exposures</a:t>
            </a:r>
          </a:p>
          <a:p>
            <a:r>
              <a:rPr lang="en-US"/>
              <a:t>Medical conditions</a:t>
            </a:r>
          </a:p>
          <a:p>
            <a:r>
              <a:rPr lang="en-US"/>
              <a:t>Infertility treatments</a:t>
            </a:r>
          </a:p>
          <a:p>
            <a:r>
              <a:rPr lang="en-US"/>
              <a:t>Biologic factors</a:t>
            </a:r>
          </a:p>
          <a:p>
            <a:r>
              <a:rPr lang="en-US"/>
              <a:t>Genetic factors</a:t>
            </a:r>
          </a:p>
          <a:p>
            <a:r>
              <a:rPr lang="en-US"/>
              <a:t>Understanding these factors helps us devise strategies to improve infant health outcomes.</a:t>
            </a:r>
          </a:p>
          <a:p>
            <a:endParaRPr lang="en-US"/>
          </a:p>
          <a:p>
            <a:r>
              <a:rPr lang="en-US"/>
              <a:t>Medical/Health reasons are not entirely clear or simple.</a:t>
            </a:r>
          </a:p>
          <a:p>
            <a:r>
              <a:rPr lang="en-US"/>
              <a:t>Could be due to prenatal Infection (i.e. chorioamnionitis) or a </a:t>
            </a:r>
          </a:p>
          <a:p>
            <a:r>
              <a:rPr lang="en-US"/>
              <a:t>sub-clinical infection</a:t>
            </a:r>
          </a:p>
          <a:p>
            <a:r>
              <a:rPr lang="en-US"/>
              <a:t>- Medical indicated birth</a:t>
            </a:r>
          </a:p>
          <a:p>
            <a:r>
              <a:rPr lang="en-US"/>
              <a:t>Preeclampsia</a:t>
            </a:r>
          </a:p>
          <a:p>
            <a:r>
              <a:rPr lang="en-US"/>
              <a:t>Poor growth of fetus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Invite participants to ask questions and discuss how they can contribute to promoting infant health and reducing infant mortality.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Maternal mortality refers to the death of a woman during pregnancy, childbirth, or within 42 days postpartum. Morbidity refers to the various health issues and complications women may face during pregnancy and childbirth.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Data Conclusions </a:t>
            </a:r>
          </a:p>
          <a:p>
            <a:r>
              <a:rPr lang="en-US"/>
              <a:t>The maternal mortality rate is measured per 100,000 while the infant mortality rate is measured per 1000.</a:t>
            </a:r>
          </a:p>
          <a:p>
            <a:endParaRPr lang="en-US"/>
          </a:p>
          <a:p>
            <a:r>
              <a:rPr lang="en-US"/>
              <a:t>If you use the US rate, and extrapolate to Delaware, Black mothers would be twice as likely to die compared to white mothers</a:t>
            </a:r>
          </a:p>
          <a:p>
            <a:endParaRPr lang="en-US"/>
          </a:p>
          <a:p>
            <a:r>
              <a:rPr lang="en-US"/>
              <a:t>The overall rate of maternal morality is high in the US compared to other nations, and the disparity ratio is high at 2/1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Maternal health is influenced by various factors, including access to healthcare, socioeconomic status, age, and medical conditions. It's crucial to recognize and address these disparities to ensure equitable care.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Raising awareness helps communities understand the importance of maternal health. As peer educators, your role is pivotal in disseminating accurate information and encouraging women to seek timely care.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Discuss strategies like increasing access to prenatal care, addressing cultural barriers, and ensuring comprehensive education to empower women and improve their health outcomes.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Invite participants to ask questions and share their thoughts on how they can contribute to promoting maternal health awareness and education.</a:t>
            </a:r>
          </a:p>
          <a:p>
            <a:endParaRPr lang="en-US"/>
          </a:p>
          <a:p>
            <a:r>
              <a:rPr lang="en-US"/>
              <a:t>- Recap of key takeaways from Module </a:t>
            </a:r>
          </a:p>
          <a:p>
            <a:endParaRPr lang="en-US"/>
          </a:p>
          <a:p>
            <a:r>
              <a:rPr lang="en-US"/>
              <a:t>- Emphasize the significance of addressing maternal mortality and morbidity</a:t>
            </a:r>
          </a:p>
          <a:p>
            <a:endParaRPr lang="en-US"/>
          </a:p>
          <a:p>
            <a:r>
              <a:rPr lang="en-US"/>
              <a:t>Transition to the next module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Empowering Peers: Reproductive health education empowers peers to make informed decisions about their bodies and lives. By providing knowledge and resources, we help our peers take control of their reproductive health, leading to better outcomes for themselves and their families.</a:t>
            </a:r>
          </a:p>
          <a:p>
            <a:endParaRPr lang="en-US"/>
          </a:p>
          <a:p>
            <a:r>
              <a:rPr lang="en-US"/>
              <a:t>Reducing Unintended Pregnancies: Access to comprehensive reproductive health education equips individuals with knowledge of contraception methods, reducing unintended pregnancies. This enables women to plan pregnancies according to their circumstances and goals.</a:t>
            </a:r>
          </a:p>
          <a:p>
            <a:endParaRPr lang="en-US"/>
          </a:p>
          <a:p>
            <a:r>
              <a:rPr lang="en-US"/>
              <a:t>Preventing STIs and HIV/AIDS: Reproductive health education is vital in preventing the spread of STIs and HIV/AIDS. By promoting safe sexual practices, like condom use and testing, we empower individuals to protect themselves and their partners.</a:t>
            </a:r>
          </a:p>
          <a:p>
            <a:endParaRPr lang="en-US"/>
          </a:p>
          <a:p>
            <a:r>
              <a:rPr lang="en-US"/>
              <a:t>Improving Maternal and Child Health: Reproductive health education positively impacts maternal and child health. Educating women about prenatal care, safe delivery practices, and child-rearing techniques improves pregnancy health, reduces maternal mortality, and enhances child development.</a:t>
            </a:r>
          </a:p>
          <a:p>
            <a:endParaRPr lang="en-US"/>
          </a:p>
          <a:p>
            <a:endParaRPr lang="en-US"/>
          </a:p>
          <a:p>
            <a:endParaRPr lang="en-US"/>
          </a:p>
          <a:p>
            <a:r>
              <a:rPr lang="en-US"/>
              <a:t>Promoting self-esteem and Gender Equality: Reproductive health education is linked to promoting gender equality. When women have information about their reproductive health rights, they can advocate for themselves, challenge societal norms, and participate fully in decision-making processes.</a:t>
            </a:r>
          </a:p>
          <a:p>
            <a:endParaRPr lang="en-US"/>
          </a:p>
          <a:p>
            <a:endParaRPr lang="en-US"/>
          </a:p>
          <a:p>
            <a:r>
              <a:rPr lang="en-US"/>
              <a:t>(Source: Guttmacher Institute, "Why Invest in Reproductive Health and Rights?")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 will go through this together and I'll show you where you can get copies of this life plan for yourself and your peers as well as to share in the community. </a:t>
            </a:r>
          </a:p>
          <a:p>
            <a:endParaRPr lang="en-US"/>
          </a:p>
          <a:p>
            <a:r>
              <a:rPr lang="en-US"/>
              <a:t>*Life plans also available for teens and men on DEThrives.com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Early prenatal care and maintaining a healthy pregnancy are crucial to prevent complications that may contribute to infant mortality.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Warm-Up Activity: “Life Words” Handout (available on DEThrives). </a:t>
            </a:r>
          </a:p>
          <a:p>
            <a:endParaRPr lang="en-US"/>
          </a:p>
          <a:p>
            <a:r>
              <a:rPr lang="en-US"/>
              <a:t>Important centering question to get peers thinking about what they want out of their future. Maybe the first time they have really considered it. Orients them to future goal setting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Due to implementations such as the DelawareCan campaign and partnerships with Upstream unintended pregnancies in Delaware dropped from 106 per 1,000 in 2014 to 80 per 1,000 in 2017. The simulations are based on contraception use among Title X Family Planning patients aged 20 to 39.</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For women without a healthcare provider, there are several options for reproductive health questions:</a:t>
            </a:r>
          </a:p>
          <a:p>
            <a:endParaRPr lang="en-US"/>
          </a:p>
          <a:p>
            <a:r>
              <a:rPr lang="en-US"/>
              <a:t>- Planned Parenthood: A non-profit organization providing reproductive health services like contraception, STI testing, pregnancy testing, and general information. They have clinics nationwide, offering services based on income.</a:t>
            </a:r>
          </a:p>
          <a:p>
            <a:endParaRPr lang="en-US"/>
          </a:p>
          <a:p>
            <a:r>
              <a:rPr lang="en-US"/>
              <a:t>- Local Health Department: Many provide reproductive health services such as family planning, STI testing, and prenatal care. Contact your local health department or visit their website for more info.</a:t>
            </a:r>
          </a:p>
          <a:p>
            <a:endParaRPr lang="en-US"/>
          </a:p>
          <a:p>
            <a:r>
              <a:rPr lang="en-US"/>
              <a:t>- Community Health Centers: Federally funded clinics offering comprehensive primary care services, including reproductive health. Services often provided on a sliding scale based on income.</a:t>
            </a:r>
          </a:p>
          <a:p>
            <a:endParaRPr lang="en-US"/>
          </a:p>
          <a:p>
            <a:r>
              <a:rPr lang="en-US"/>
              <a:t>- Online Resources: Trustworthy websites like WebMD, Mayo Clinic, and the American Sexual Health Association provide reliable reproductive health information.</a:t>
            </a:r>
          </a:p>
          <a:p>
            <a:endParaRPr lang="en-US"/>
          </a:p>
          <a:p>
            <a:r>
              <a:rPr lang="en-US"/>
              <a:t>- Hotlines and Helplines: Helplines like Planned Parenthood (1-800-230-PLAN) offer confidential and accurate information about reproductive health.</a:t>
            </a:r>
          </a:p>
          <a:p>
            <a:endParaRPr lang="en-US"/>
          </a:p>
          <a:p>
            <a:r>
              <a:rPr lang="en-US"/>
              <a:t>Remember, personalized advice and care from a healthcare professional is always recommended.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Birth spacing resources available on DE Thrives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Modifications to improve health are always helpful when implemented at any point, however the more healthy lifestyle habits you can implement now the better outcome for the woman and her future children.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 baby born too soon (before 37 weeks) or too small (less than 5 1/2 pounds) faces an increased risk of serious health problems (such as cerebral palsy intellectual disabilities and learning problems) and even death. </a:t>
            </a:r>
          </a:p>
          <a:p>
            <a:endParaRPr lang="en-US"/>
          </a:p>
          <a:p>
            <a:r>
              <a:rPr lang="en-US"/>
              <a:t>Smoking nearly doubles the woman's risk of having a low birth weight baby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Important to know if you have any chronic health conditions or allergies. Chronic diseases like diabetes or asthma can have serious effects on future health. It is important to stay on top of your health by seeing a healthcare provider regularly and following their directives for managing chronic disease.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Health problems can come from parents or other relatives. Knowing the health backgrounds of family members allows you to be a step ahead in understanding problems that could affect you, your future, and any children you may have. That's why it's important to know about your past.  Asking family members about their health history (when possible) and keep track of what you are told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After reviewing the life plan help peers identify 2 to 3 goals that they want to work on. Encourage the use of the life plan as an ongoing resource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tool was developed by DPH in collaboration with ASTHO originally for Community Health workers and can easily be adapted for PPE use. </a:t>
            </a:r>
          </a:p>
          <a:p>
            <a:endParaRPr lang="en-US"/>
          </a:p>
          <a:p>
            <a:r>
              <a:rPr lang="en-US"/>
              <a:t>This pocket guide is designed to help PPEs provide information about contraception access and reproductive choice in their communities. It provides an overview of the different types of contraception, including short-term and long-term options, as well as side effects and contraindications that women should be aware of before choosing a method. </a:t>
            </a:r>
          </a:p>
          <a:p>
            <a:r>
              <a:rPr lang="en-US"/>
              <a:t>PPEs can use this pocket guide to counsel peers on family planning and contraception access, helping them make informed decisions about their reproductive health. </a:t>
            </a:r>
          </a:p>
          <a:p>
            <a:endParaRPr lang="en-US"/>
          </a:p>
          <a:p>
            <a:r>
              <a:rPr lang="en-US"/>
              <a:t>Additionally, the pocket guide includes resources for finding local providers of contraceptive services as well as contact information for national organizations that can provide further assistance. </a:t>
            </a:r>
          </a:p>
          <a:p>
            <a:endParaRPr lang="en-US"/>
          </a:p>
          <a:p>
            <a:r>
              <a:rPr lang="en-US"/>
              <a:t>With this pocket guide, PPEs  can play an important role in providing comprehensive reproductive health education to thier peers and in the community.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Before we transition to Contraception and discuss the different contraceptive options available, let's discuss...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Introduce the PATH framework- </a:t>
            </a:r>
          </a:p>
          <a:p>
            <a:r>
              <a:rPr lang="en-US"/>
              <a:t>Reference the CHW pocket guide</a:t>
            </a:r>
          </a:p>
          <a:p>
            <a:r>
              <a:rPr lang="en-US"/>
              <a:t>Have them refer to handouts for the PATH framework which is similar to the One Key Question. </a:t>
            </a:r>
          </a:p>
          <a:p>
            <a:endParaRPr lang="en-US"/>
          </a:p>
          <a:p>
            <a:r>
              <a:rPr lang="en-US"/>
              <a:t>What is PATH: The PATH Framework is a person-centered model designed to help health care providers engage in conversations with people about their sexual and reproductive health. It can be used with clients of any demographic without judgement.</a:t>
            </a:r>
          </a:p>
          <a:p>
            <a:endParaRPr lang="en-US"/>
          </a:p>
          <a:p>
            <a:r>
              <a:rPr lang="en-US"/>
              <a:t>WHY PATH?</a:t>
            </a:r>
          </a:p>
          <a:p>
            <a:r>
              <a:rPr lang="en-US"/>
              <a:t>In health care visits people are rarely directly asked about their reproductive desires. This may be attributed to time constraints or lack of provider skill. Perhaps it also reflects underlying bias about who should and who should not have children.</a:t>
            </a:r>
          </a:p>
          <a:p>
            <a:endParaRPr lang="en-US"/>
          </a:p>
          <a:p>
            <a:r>
              <a:rPr lang="en-US"/>
              <a:t>If reproductive desires are brought up, it is frequently in the context of “planning,” which is a limited perspective that neither acknowledges or respects the nuanced nature of people’s attitudes and feelings having, or not having, children. </a:t>
            </a:r>
          </a:p>
          <a:p>
            <a:endParaRPr lang="en-US"/>
          </a:p>
          <a:p>
            <a:r>
              <a:rPr lang="en-US"/>
              <a:t>PATH allows the person to interpret the questions and respond to them in a way that is relevant to their own lives. This gives an opportunity for people to consider, often for the first time, their reproductive desires and facilitates an honest dialogue between them and their providers.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go through PATH framework flow with nurses and reference this slide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Review QUICKLY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Paragard IUD is the most effective type of emergency contraception. It works up to 5 days after unprotected sex, and it keeps on preventing pregnancy for up to 12 years.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Opill is estimated to be available early 2024.</a:t>
            </a:r>
          </a:p>
          <a:p>
            <a:endParaRPr lang="en-US"/>
          </a:p>
          <a:p>
            <a:r>
              <a:rPr lang="en-US"/>
              <a:t>The company has yet to reveal how much it will cost.</a:t>
            </a:r>
          </a:p>
          <a:p>
            <a:endParaRPr lang="en-US"/>
          </a:p>
          <a:p>
            <a:r>
              <a:rPr lang="en-US"/>
              <a:t>Prescription birth control pills on the market range from $10 to $50 without insurance, depending on the type of pill and brand.</a:t>
            </a:r>
          </a:p>
          <a:p>
            <a:endParaRPr lang="en-US"/>
          </a:p>
          <a:p>
            <a:r>
              <a:rPr lang="en-US"/>
              <a:t>Not specifically on the tool however the BC pill teaching points will suffice (keeping in mind this is a progestin-only pill)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-Daily intake</a:t>
            </a:r>
          </a:p>
          <a:p>
            <a:r>
              <a:rPr lang="en-US"/>
              <a:t>Explain that Opill should be taken once a day, at the same time each day, for optimal effectiveness.</a:t>
            </a:r>
          </a:p>
          <a:p>
            <a:r>
              <a:rPr lang="en-US"/>
              <a:t>Stress the importance of consistency to maintain continuous contraceptive coverage.</a:t>
            </a:r>
          </a:p>
          <a:p>
            <a:endParaRPr lang="en-US"/>
          </a:p>
          <a:p>
            <a:r>
              <a:rPr lang="en-US"/>
              <a:t>-Same time each day</a:t>
            </a:r>
          </a:p>
          <a:p>
            <a:r>
              <a:rPr lang="en-US"/>
              <a:t>Elaborate on the significance of taking Opill at the same time daily to regulate hormone levels and maintain its effectiveness.</a:t>
            </a:r>
          </a:p>
          <a:p>
            <a:r>
              <a:rPr lang="en-US"/>
              <a:t>Recommend setting a daily reminder to help users establish a consistent routine.</a:t>
            </a:r>
          </a:p>
          <a:p>
            <a:endParaRPr lang="en-US"/>
          </a:p>
          <a:p>
            <a:r>
              <a:rPr lang="en-US"/>
              <a:t>-Continuous use - no breaks</a:t>
            </a:r>
          </a:p>
          <a:p>
            <a:r>
              <a:rPr lang="en-US"/>
              <a:t>Clarify that Opill should be taken continuously without any break days, even during menstruation.</a:t>
            </a:r>
          </a:p>
          <a:p>
            <a:r>
              <a:rPr lang="en-US"/>
              <a:t>Emphasize that its continuous usage ensures consistent protection against unintended pregnancies.</a:t>
            </a:r>
          </a:p>
          <a:p>
            <a:endParaRPr lang="en-US"/>
          </a:p>
          <a:p>
            <a:r>
              <a:rPr lang="en-US"/>
              <a:t>-Prevents ovulation</a:t>
            </a:r>
          </a:p>
          <a:p>
            <a:r>
              <a:rPr lang="en-US"/>
              <a:t>Describe how the progestin in Opill suppresses ovulation, preventing the release of an egg from the ovary.</a:t>
            </a:r>
          </a:p>
          <a:p>
            <a:r>
              <a:rPr lang="en-US"/>
              <a:t>Explain that without ovulation, fertilization and pregnancy cannot occur.</a:t>
            </a:r>
          </a:p>
          <a:p>
            <a:endParaRPr lang="en-US"/>
          </a:p>
          <a:p>
            <a:r>
              <a:rPr lang="en-US"/>
              <a:t>-24-hour window if late</a:t>
            </a:r>
          </a:p>
          <a:p>
            <a:r>
              <a:rPr lang="en-US"/>
              <a:t>Inform users that if they miss taking a pill, they have a 24-hour window to take it without compromising its effectiveness.</a:t>
            </a:r>
          </a:p>
          <a:p>
            <a:r>
              <a:rPr lang="en-US"/>
              <a:t>Caution against taking double doses if a pill is missed or forgotten.</a:t>
            </a:r>
          </a:p>
          <a:p>
            <a:endParaRPr lang="en-US"/>
          </a:p>
          <a:p>
            <a:r>
              <a:rPr lang="en-US"/>
              <a:t>Consult healthcare provider for questions</a:t>
            </a:r>
          </a:p>
          <a:p>
            <a:r>
              <a:rPr lang="en-US"/>
              <a:t>Stress the importance of seeking guidance from a healthcare provider if users have any concerns or questions about Opill.</a:t>
            </a:r>
          </a:p>
          <a:p>
            <a:r>
              <a:rPr lang="en-US"/>
              <a:t>Encourage open communication with healthcare professionals to ensure optimal contraceptive use and address individual needs.</a:t>
            </a:r>
          </a:p>
          <a:p>
            <a:endParaRPr lang="en-US"/>
          </a:p>
          <a:p>
            <a:r>
              <a:rPr lang="en-US"/>
              <a:t>*Teens can utilize school health centers and ARC to get access to a provider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Important to review the effectiveness of the different methods for comprehensive education and informed decision making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Overview: The Importance of Well-Woman Care and Annual Visits</a:t>
            </a:r>
          </a:p>
          <a:p>
            <a:endParaRPr lang="en-US"/>
          </a:p>
          <a:p>
            <a:r>
              <a:rPr lang="en-US"/>
              <a:t>Well-woman care and annual visits are vital for women's health. They include preventive screenings, reproductive healthcare, overall health assessments, mental health support, and education. These visits help detect health issues early, promote reproductive health, assess overall well-being, and provide guidance on various health topics.</a:t>
            </a:r>
          </a:p>
          <a:p>
            <a:endParaRPr lang="en-US"/>
          </a:p>
          <a:p>
            <a:r>
              <a:rPr lang="en-US"/>
              <a:t>Review: Key Components of Well-Woman Care and Community Resources in Delaware</a:t>
            </a:r>
          </a:p>
          <a:p>
            <a:endParaRPr lang="en-US"/>
          </a:p>
          <a:p>
            <a:r>
              <a:rPr lang="en-US"/>
              <a:t>Well-woman care involves comprehensive health assessments, preventive screenings, reproductive health services, immunizations, counseling, and education. In Delaware, the Healthy Women Healthy Babies (HWHB) program supports maternal and child health through prenatal care, education, and community resources like prenatal vitamins, nurse home visits, parenting classes, and breastfeeding support. Encouraging annual visits ensures access to these valuable resources for women's health.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DE has been about parallel with the national average. There contiues to be much room for improvement on a state and national level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Available on DE Thrives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Active listening involves fully concentrating, understanding, responding, and remembering what is being said. It encourages open dialogue and helps peers feel valued.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Non-verbal cues often convey emotions and sincerity. They play a significant role in building trust and connecting with peers.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Trust is the foundation of meaningful conversations. It's crucial to create a safe space where peers feel free to ask questions and share concerns.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Note from data report: </a:t>
            </a:r>
          </a:p>
          <a:p>
            <a:r>
              <a:rPr lang="en-US"/>
              <a:t>Definition: Infant Mortality Rate (IMR) is infant deaths 0-364 days per 1,000 live births. IMR is further divided into neonatal mortality (i.e., deaths to infants aged 0–27 days); and postneonatal mortality (i.e., 28-364 days).</a:t>
            </a:r>
          </a:p>
          <a:p>
            <a:endParaRPr lang="en-US"/>
          </a:p>
          <a:p>
            <a:r>
              <a:rPr lang="en-US"/>
              <a:t>Causes: Causes of infant mortality are: 1) birth defects; 2) preterm birth and low birth weight; 3) maternal pregnancy complications; 4) sudden infant death syndrome (SIDS); and injuries</a:t>
            </a:r>
          </a:p>
          <a:p>
            <a:endParaRPr lang="en-US"/>
          </a:p>
          <a:p>
            <a:r>
              <a:rPr lang="en-US"/>
              <a:t>Stat: Delaware saw a 34% decline in IMR between 2015 from 9.0 per 1,000 live births to 5.9 per 1,000 live births. However, in 2019 there was a 1-percentage point difference in Delaware’s IMR and U.S. IMR in 2019.  Delaware’s IMR fluctuates due to small numbers.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US rate has INCREASED since this rating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As peer educators, you play a vital role in educating your peers about the importance of prenatal care, healthy pregnancies, and the prevention of premature births.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Divide participants into groups and challenge them to devise initiatives that raise awareness about infant health and the importance of prenatal care.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Discuss approaches like offering workshops, resources, and support networks to help parents and families make informed choices for healthier pregnancies.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9.sv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6.sv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8.svg"/></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dethrives.com/mlmpw/overview" TargetMode="External"/><Relationship Id="rId2" Type="http://schemas.openxmlformats.org/officeDocument/2006/relationships/image" Target="../media/image43.jpeg"/><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hyperlink" Target="https://bedsider.org/methods"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4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69.sv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hyperlink" Target="https://dethrives.com" TargetMode="External"/><Relationship Id="rId5" Type="http://schemas.openxmlformats.org/officeDocument/2006/relationships/hyperlink" Target="https://www.bedsider.org" TargetMode="External"/><Relationship Id="rId4" Type="http://schemas.openxmlformats.org/officeDocument/2006/relationships/image" Target="../media/image85.svg"/></Relationships>
</file>

<file path=ppt/slides/_rels/slide7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53.png"/><Relationship Id="rId7" Type="http://schemas.openxmlformats.org/officeDocument/2006/relationships/image" Target="../media/image90.png"/><Relationship Id="rId2"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89.jpeg"/><Relationship Id="rId5" Type="http://schemas.openxmlformats.org/officeDocument/2006/relationships/image" Target="../media/image88.png"/><Relationship Id="rId4" Type="http://schemas.openxmlformats.org/officeDocument/2006/relationships/image" Target="../media/image87.jpeg"/><Relationship Id="rId9" Type="http://schemas.openxmlformats.org/officeDocument/2006/relationships/image" Target="../media/image91.jpe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95.svg"/></Relationships>
</file>

<file path=ppt/slides/_rels/slide83.xml.rels><?xml version="1.0" encoding="UTF-8" standalone="yes"?>
<Relationships xmlns="http://schemas.openxmlformats.org/package/2006/relationships"><Relationship Id="rId8" Type="http://schemas.openxmlformats.org/officeDocument/2006/relationships/image" Target="../media/image101.sv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99.svg"/><Relationship Id="rId5" Type="http://schemas.openxmlformats.org/officeDocument/2006/relationships/image" Target="../media/image98.png"/><Relationship Id="rId4" Type="http://schemas.openxmlformats.org/officeDocument/2006/relationships/image" Target="../media/image97.svg"/></Relationships>
</file>

<file path=ppt/slides/_rels/slide8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2FAF7"/>
        </a:solidFill>
        <a:effectLst/>
      </p:bgPr>
    </p:bg>
    <p:spTree>
      <p:nvGrpSpPr>
        <p:cNvPr id="1" name=""/>
        <p:cNvGrpSpPr/>
        <p:nvPr/>
      </p:nvGrpSpPr>
      <p:grpSpPr>
        <a:xfrm>
          <a:off x="0" y="0"/>
          <a:ext cx="0" cy="0"/>
          <a:chOff x="0" y="0"/>
          <a:chExt cx="0" cy="0"/>
        </a:xfrm>
      </p:grpSpPr>
      <p:sp>
        <p:nvSpPr>
          <p:cNvPr id="2" name="TextBox 2"/>
          <p:cNvSpPr txBox="1"/>
          <p:nvPr/>
        </p:nvSpPr>
        <p:spPr>
          <a:xfrm>
            <a:off x="9566096" y="7293009"/>
            <a:ext cx="8428519" cy="2466975"/>
          </a:xfrm>
          <a:prstGeom prst="rect">
            <a:avLst/>
          </a:prstGeom>
        </p:spPr>
        <p:txBody>
          <a:bodyPr lIns="0" tIns="0" rIns="0" bIns="0" rtlCol="0" anchor="t">
            <a:spAutoFit/>
          </a:bodyPr>
          <a:lstStyle/>
          <a:p>
            <a:pPr>
              <a:lnSpc>
                <a:spcPts val="2880"/>
              </a:lnSpc>
            </a:pPr>
            <a:r>
              <a:rPr lang="en-US" sz="2400">
                <a:solidFill>
                  <a:srgbClr val="4F1964"/>
                </a:solidFill>
                <a:latin typeface="PT Serif"/>
              </a:rPr>
              <a:t>LaToya Brathwaite-Washington MSN, APRN-FNP </a:t>
            </a:r>
          </a:p>
          <a:p>
            <a:pPr>
              <a:lnSpc>
                <a:spcPts val="2880"/>
              </a:lnSpc>
            </a:pPr>
            <a:r>
              <a:rPr lang="en-US" sz="2400">
                <a:solidFill>
                  <a:srgbClr val="4F1964"/>
                </a:solidFill>
                <a:latin typeface="PT Serif Italics"/>
              </a:rPr>
              <a:t>Women, Infant, Family Nurse Consultant</a:t>
            </a:r>
          </a:p>
          <a:p>
            <a:pPr>
              <a:lnSpc>
                <a:spcPts val="2880"/>
              </a:lnSpc>
            </a:pPr>
            <a:r>
              <a:rPr lang="en-US" sz="2400">
                <a:solidFill>
                  <a:srgbClr val="4F1964"/>
                </a:solidFill>
                <a:latin typeface="PT Serif"/>
              </a:rPr>
              <a:t> </a:t>
            </a:r>
          </a:p>
          <a:p>
            <a:pPr>
              <a:lnSpc>
                <a:spcPts val="2880"/>
              </a:lnSpc>
            </a:pPr>
            <a:r>
              <a:rPr lang="en-US" sz="2400">
                <a:solidFill>
                  <a:srgbClr val="4F1964"/>
                </a:solidFill>
                <a:latin typeface="PT Serif"/>
              </a:rPr>
              <a:t>Delaware Healthy Mother Infant Consortium</a:t>
            </a:r>
          </a:p>
          <a:p>
            <a:pPr>
              <a:lnSpc>
                <a:spcPts val="2880"/>
              </a:lnSpc>
            </a:pPr>
            <a:r>
              <a:rPr lang="en-US" sz="2400">
                <a:solidFill>
                  <a:srgbClr val="4F1964"/>
                </a:solidFill>
                <a:latin typeface="PT Serif"/>
              </a:rPr>
              <a:t>Div. of Public Health-Family Health Systems</a:t>
            </a:r>
          </a:p>
          <a:p>
            <a:pPr marL="0" lvl="0" indent="0">
              <a:lnSpc>
                <a:spcPts val="5185"/>
              </a:lnSpc>
            </a:pPr>
            <a:endParaRPr lang="en-US" sz="2400">
              <a:solidFill>
                <a:srgbClr val="4F1964"/>
              </a:solidFill>
              <a:latin typeface="PT Serif"/>
            </a:endParaRPr>
          </a:p>
        </p:txBody>
      </p:sp>
      <p:sp>
        <p:nvSpPr>
          <p:cNvPr id="3" name="Freeform 3"/>
          <p:cNvSpPr/>
          <p:nvPr/>
        </p:nvSpPr>
        <p:spPr>
          <a:xfrm>
            <a:off x="11409767" y="9283632"/>
            <a:ext cx="875278" cy="1003368"/>
          </a:xfrm>
          <a:custGeom>
            <a:avLst/>
            <a:gdLst/>
            <a:ahLst/>
            <a:cxnLst/>
            <a:rect l="l" t="t" r="r" b="b"/>
            <a:pathLst>
              <a:path w="875278" h="1003368">
                <a:moveTo>
                  <a:pt x="0" y="0"/>
                </a:moveTo>
                <a:lnTo>
                  <a:pt x="875278" y="0"/>
                </a:lnTo>
                <a:lnTo>
                  <a:pt x="875278" y="1003368"/>
                </a:lnTo>
                <a:lnTo>
                  <a:pt x="0" y="1003368"/>
                </a:lnTo>
                <a:lnTo>
                  <a:pt x="0" y="0"/>
                </a:lnTo>
                <a:close/>
              </a:path>
            </a:pathLst>
          </a:custGeom>
          <a:blipFill>
            <a:blip r:embed="rId2">
              <a:alphaModFix amt="85000"/>
            </a:blip>
            <a:stretch>
              <a:fillRect/>
            </a:stretch>
          </a:blipFill>
        </p:spPr>
      </p:sp>
      <p:sp>
        <p:nvSpPr>
          <p:cNvPr id="4" name="Freeform 4"/>
          <p:cNvSpPr/>
          <p:nvPr/>
        </p:nvSpPr>
        <p:spPr>
          <a:xfrm>
            <a:off x="13167818" y="9283632"/>
            <a:ext cx="941310" cy="1003368"/>
          </a:xfrm>
          <a:custGeom>
            <a:avLst/>
            <a:gdLst/>
            <a:ahLst/>
            <a:cxnLst/>
            <a:rect l="l" t="t" r="r" b="b"/>
            <a:pathLst>
              <a:path w="941310" h="1003368">
                <a:moveTo>
                  <a:pt x="0" y="0"/>
                </a:moveTo>
                <a:lnTo>
                  <a:pt x="941311" y="0"/>
                </a:lnTo>
                <a:lnTo>
                  <a:pt x="941311" y="1003368"/>
                </a:lnTo>
                <a:lnTo>
                  <a:pt x="0" y="1003368"/>
                </a:lnTo>
                <a:lnTo>
                  <a:pt x="0" y="0"/>
                </a:lnTo>
                <a:close/>
              </a:path>
            </a:pathLst>
          </a:custGeom>
          <a:blipFill>
            <a:blip r:embed="rId3">
              <a:alphaModFix amt="85000"/>
            </a:blip>
            <a:stretch>
              <a:fillRect/>
            </a:stretch>
          </a:blipFill>
        </p:spPr>
      </p:sp>
      <p:sp>
        <p:nvSpPr>
          <p:cNvPr id="5" name="Freeform 5"/>
          <p:cNvSpPr/>
          <p:nvPr/>
        </p:nvSpPr>
        <p:spPr>
          <a:xfrm>
            <a:off x="777570" y="1028700"/>
            <a:ext cx="4356807" cy="4616484"/>
          </a:xfrm>
          <a:custGeom>
            <a:avLst/>
            <a:gdLst/>
            <a:ahLst/>
            <a:cxnLst/>
            <a:rect l="l" t="t" r="r" b="b"/>
            <a:pathLst>
              <a:path w="4356807" h="4616484">
                <a:moveTo>
                  <a:pt x="0" y="0"/>
                </a:moveTo>
                <a:lnTo>
                  <a:pt x="4356806" y="0"/>
                </a:lnTo>
                <a:lnTo>
                  <a:pt x="4356806" y="4616484"/>
                </a:lnTo>
                <a:lnTo>
                  <a:pt x="0" y="46164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3147006" y="5355121"/>
            <a:ext cx="4360814" cy="4404863"/>
          </a:xfrm>
          <a:custGeom>
            <a:avLst/>
            <a:gdLst/>
            <a:ahLst/>
            <a:cxnLst/>
            <a:rect l="l" t="t" r="r" b="b"/>
            <a:pathLst>
              <a:path w="4360814" h="4404863">
                <a:moveTo>
                  <a:pt x="0" y="0"/>
                </a:moveTo>
                <a:lnTo>
                  <a:pt x="4360814" y="0"/>
                </a:lnTo>
                <a:lnTo>
                  <a:pt x="4360814" y="4404863"/>
                </a:lnTo>
                <a:lnTo>
                  <a:pt x="0" y="440486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TextBox 7"/>
          <p:cNvSpPr txBox="1"/>
          <p:nvPr/>
        </p:nvSpPr>
        <p:spPr>
          <a:xfrm>
            <a:off x="9680928" y="2809543"/>
            <a:ext cx="8198856" cy="3229639"/>
          </a:xfrm>
          <a:prstGeom prst="rect">
            <a:avLst/>
          </a:prstGeom>
        </p:spPr>
        <p:txBody>
          <a:bodyPr lIns="0" tIns="0" rIns="0" bIns="0" rtlCol="0" anchor="t">
            <a:spAutoFit/>
          </a:bodyPr>
          <a:lstStyle/>
          <a:p>
            <a:pPr marL="0" lvl="0" indent="0">
              <a:lnSpc>
                <a:spcPts val="6416"/>
              </a:lnSpc>
            </a:pPr>
            <a:r>
              <a:rPr lang="en-US" sz="5346">
                <a:solidFill>
                  <a:srgbClr val="4F1964"/>
                </a:solidFill>
                <a:latin typeface="PT Serif Bold"/>
              </a:rPr>
              <a:t>Empowering Healthy Choices: </a:t>
            </a:r>
          </a:p>
          <a:p>
            <a:pPr marL="0" lvl="0" indent="0">
              <a:lnSpc>
                <a:spcPts val="6416"/>
              </a:lnSpc>
            </a:pPr>
            <a:r>
              <a:rPr lang="en-US" sz="5346">
                <a:solidFill>
                  <a:srgbClr val="4F1964"/>
                </a:solidFill>
                <a:latin typeface="PT Serif Bold"/>
              </a:rPr>
              <a:t>The Preconception Peer Educator Program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2FAF7"/>
        </a:solidFill>
        <a:effectLst/>
      </p:bgPr>
    </p:bg>
    <p:spTree>
      <p:nvGrpSpPr>
        <p:cNvPr id="1" name=""/>
        <p:cNvGrpSpPr/>
        <p:nvPr/>
      </p:nvGrpSpPr>
      <p:grpSpPr>
        <a:xfrm>
          <a:off x="0" y="0"/>
          <a:ext cx="0" cy="0"/>
          <a:chOff x="0" y="0"/>
          <a:chExt cx="0" cy="0"/>
        </a:xfrm>
      </p:grpSpPr>
      <p:sp>
        <p:nvSpPr>
          <p:cNvPr id="2" name="TextBox 2"/>
          <p:cNvSpPr txBox="1"/>
          <p:nvPr/>
        </p:nvSpPr>
        <p:spPr>
          <a:xfrm>
            <a:off x="281297" y="380436"/>
            <a:ext cx="15636250" cy="1843650"/>
          </a:xfrm>
          <a:prstGeom prst="rect">
            <a:avLst/>
          </a:prstGeom>
        </p:spPr>
        <p:txBody>
          <a:bodyPr lIns="0" tIns="0" rIns="0" bIns="0" rtlCol="0" anchor="t">
            <a:spAutoFit/>
          </a:bodyPr>
          <a:lstStyle/>
          <a:p>
            <a:pPr algn="l">
              <a:lnSpc>
                <a:spcPts val="7128"/>
              </a:lnSpc>
            </a:pPr>
            <a:r>
              <a:rPr lang="en-US" sz="6600" spc="-263">
                <a:solidFill>
                  <a:srgbClr val="4F1964"/>
                </a:solidFill>
                <a:latin typeface="Open Sans Bold"/>
              </a:rPr>
              <a:t>Rate of Preterm Birth USA </a:t>
            </a:r>
          </a:p>
          <a:p>
            <a:pPr algn="l">
              <a:lnSpc>
                <a:spcPts val="3888"/>
              </a:lnSpc>
            </a:pPr>
            <a:r>
              <a:rPr lang="en-US" sz="3600" spc="-143">
                <a:solidFill>
                  <a:srgbClr val="4F1964"/>
                </a:solidFill>
                <a:latin typeface="Open Sans Bold"/>
              </a:rPr>
              <a:t>2022</a:t>
            </a:r>
          </a:p>
        </p:txBody>
      </p:sp>
      <p:sp>
        <p:nvSpPr>
          <p:cNvPr id="3" name="TextBox 3"/>
          <p:cNvSpPr txBox="1"/>
          <p:nvPr/>
        </p:nvSpPr>
        <p:spPr>
          <a:xfrm>
            <a:off x="10538077" y="2964723"/>
            <a:ext cx="7795339" cy="4414705"/>
          </a:xfrm>
          <a:prstGeom prst="rect">
            <a:avLst/>
          </a:prstGeom>
        </p:spPr>
        <p:txBody>
          <a:bodyPr lIns="0" tIns="0" rIns="0" bIns="0" rtlCol="0" anchor="t">
            <a:spAutoFit/>
          </a:bodyPr>
          <a:lstStyle/>
          <a:p>
            <a:pPr marL="1129002" lvl="1" indent="-564501" algn="l">
              <a:lnSpc>
                <a:spcPts val="4990"/>
              </a:lnSpc>
              <a:buFont typeface="Arial"/>
              <a:buChar char="•"/>
            </a:pPr>
            <a:r>
              <a:rPr lang="en-US" sz="4620" spc="-184">
                <a:solidFill>
                  <a:srgbClr val="000000"/>
                </a:solidFill>
                <a:latin typeface="Open Sans Bold"/>
              </a:rPr>
              <a:t>Increased 4% from 2020</a:t>
            </a:r>
          </a:p>
          <a:p>
            <a:pPr marL="1129002" lvl="1" indent="-564501" algn="l">
              <a:lnSpc>
                <a:spcPts val="4990"/>
              </a:lnSpc>
              <a:buFont typeface="Arial"/>
              <a:buChar char="•"/>
            </a:pPr>
            <a:r>
              <a:rPr lang="en-US" sz="4620" spc="-184">
                <a:solidFill>
                  <a:srgbClr val="000000"/>
                </a:solidFill>
                <a:latin typeface="Open Sans Bold"/>
              </a:rPr>
              <a:t>Non-Hispanic White 9.49%</a:t>
            </a:r>
          </a:p>
          <a:p>
            <a:pPr marL="1129002" lvl="1" indent="-564501" algn="l">
              <a:lnSpc>
                <a:spcPts val="4990"/>
              </a:lnSpc>
              <a:buFont typeface="Arial"/>
              <a:buChar char="•"/>
            </a:pPr>
            <a:r>
              <a:rPr lang="en-US" sz="4620" spc="-184">
                <a:solidFill>
                  <a:srgbClr val="000000"/>
                </a:solidFill>
                <a:latin typeface="Open Sans Bold"/>
              </a:rPr>
              <a:t>Non-Hispanic Black 14.74%</a:t>
            </a:r>
          </a:p>
          <a:p>
            <a:pPr marL="1129002" lvl="1" indent="-564501" algn="l">
              <a:lnSpc>
                <a:spcPts val="4990"/>
              </a:lnSpc>
              <a:buFont typeface="Arial"/>
              <a:buChar char="•"/>
            </a:pPr>
            <a:r>
              <a:rPr lang="en-US" sz="4620" spc="-184">
                <a:solidFill>
                  <a:srgbClr val="000000"/>
                </a:solidFill>
                <a:latin typeface="Open Sans Bold"/>
              </a:rPr>
              <a:t>Hispanic 10.23%</a:t>
            </a:r>
          </a:p>
          <a:p>
            <a:pPr marL="1129002" lvl="1" indent="-564501" algn="l">
              <a:lnSpc>
                <a:spcPts val="4990"/>
              </a:lnSpc>
            </a:pPr>
            <a:endParaRPr lang="en-US" sz="4620" spc="-184">
              <a:solidFill>
                <a:srgbClr val="000000"/>
              </a:solidFill>
              <a:latin typeface="Open Sans Bold"/>
            </a:endParaRPr>
          </a:p>
        </p:txBody>
      </p:sp>
      <p:sp>
        <p:nvSpPr>
          <p:cNvPr id="4" name="Freeform 4"/>
          <p:cNvSpPr/>
          <p:nvPr/>
        </p:nvSpPr>
        <p:spPr>
          <a:xfrm>
            <a:off x="1959782" y="1516357"/>
            <a:ext cx="8370138" cy="8557817"/>
          </a:xfrm>
          <a:custGeom>
            <a:avLst/>
            <a:gdLst/>
            <a:ahLst/>
            <a:cxnLst/>
            <a:rect l="l" t="t" r="r" b="b"/>
            <a:pathLst>
              <a:path w="8370138" h="8557817">
                <a:moveTo>
                  <a:pt x="0" y="0"/>
                </a:moveTo>
                <a:lnTo>
                  <a:pt x="8370137" y="0"/>
                </a:lnTo>
                <a:lnTo>
                  <a:pt x="8370137" y="8557818"/>
                </a:lnTo>
                <a:lnTo>
                  <a:pt x="0" y="8557818"/>
                </a:lnTo>
                <a:lnTo>
                  <a:pt x="0" y="0"/>
                </a:lnTo>
                <a:close/>
              </a:path>
            </a:pathLst>
          </a:custGeom>
          <a:blipFill>
            <a:blip r:embed="rId3"/>
            <a:stretch>
              <a:fillRect t="-12098" b="-13332"/>
            </a:stretch>
          </a:blipFill>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2FAF7"/>
        </a:solidFill>
        <a:effectLst/>
      </p:bgPr>
    </p:bg>
    <p:spTree>
      <p:nvGrpSpPr>
        <p:cNvPr id="1" name=""/>
        <p:cNvGrpSpPr/>
        <p:nvPr/>
      </p:nvGrpSpPr>
      <p:grpSpPr>
        <a:xfrm>
          <a:off x="0" y="0"/>
          <a:ext cx="0" cy="0"/>
          <a:chOff x="0" y="0"/>
          <a:chExt cx="0" cy="0"/>
        </a:xfrm>
      </p:grpSpPr>
      <p:sp>
        <p:nvSpPr>
          <p:cNvPr id="2" name="Freeform 2"/>
          <p:cNvSpPr/>
          <p:nvPr/>
        </p:nvSpPr>
        <p:spPr>
          <a:xfrm>
            <a:off x="540788" y="2001792"/>
            <a:ext cx="9273131" cy="6178224"/>
          </a:xfrm>
          <a:custGeom>
            <a:avLst/>
            <a:gdLst/>
            <a:ahLst/>
            <a:cxnLst/>
            <a:rect l="l" t="t" r="r" b="b"/>
            <a:pathLst>
              <a:path w="9273131" h="6178224">
                <a:moveTo>
                  <a:pt x="0" y="0"/>
                </a:moveTo>
                <a:lnTo>
                  <a:pt x="9273131" y="0"/>
                </a:lnTo>
                <a:lnTo>
                  <a:pt x="9273131" y="6178224"/>
                </a:lnTo>
                <a:lnTo>
                  <a:pt x="0" y="6178224"/>
                </a:lnTo>
                <a:lnTo>
                  <a:pt x="0" y="0"/>
                </a:lnTo>
                <a:close/>
              </a:path>
            </a:pathLst>
          </a:custGeom>
          <a:blipFill>
            <a:blip r:embed="rId3"/>
            <a:stretch>
              <a:fillRect/>
            </a:stretch>
          </a:blipFill>
        </p:spPr>
      </p:sp>
      <p:sp>
        <p:nvSpPr>
          <p:cNvPr id="3" name="TextBox 3"/>
          <p:cNvSpPr txBox="1"/>
          <p:nvPr/>
        </p:nvSpPr>
        <p:spPr>
          <a:xfrm>
            <a:off x="10678900" y="4654867"/>
            <a:ext cx="6407420" cy="4154805"/>
          </a:xfrm>
          <a:prstGeom prst="rect">
            <a:avLst/>
          </a:prstGeom>
        </p:spPr>
        <p:txBody>
          <a:bodyPr lIns="0" tIns="0" rIns="0" bIns="0" rtlCol="0" anchor="t">
            <a:spAutoFit/>
          </a:bodyPr>
          <a:lstStyle/>
          <a:p>
            <a:pPr marL="690877" lvl="1" indent="-345439">
              <a:lnSpc>
                <a:spcPts val="4799"/>
              </a:lnSpc>
              <a:buFont typeface="Arial"/>
              <a:buChar char="•"/>
            </a:pPr>
            <a:r>
              <a:rPr lang="en-US" sz="3199">
                <a:solidFill>
                  <a:srgbClr val="4F1964"/>
                </a:solidFill>
                <a:latin typeface="PT Serif"/>
              </a:rPr>
              <a:t>Raising awareness about infant mortality and prematurity</a:t>
            </a:r>
          </a:p>
          <a:p>
            <a:pPr>
              <a:lnSpc>
                <a:spcPts val="4799"/>
              </a:lnSpc>
            </a:pPr>
            <a:endParaRPr lang="en-US" sz="3199">
              <a:solidFill>
                <a:srgbClr val="4F1964"/>
              </a:solidFill>
              <a:latin typeface="PT Serif"/>
            </a:endParaRPr>
          </a:p>
          <a:p>
            <a:pPr marL="690877" lvl="1" indent="-345439">
              <a:lnSpc>
                <a:spcPts val="4799"/>
              </a:lnSpc>
              <a:buFont typeface="Arial"/>
              <a:buChar char="•"/>
            </a:pPr>
            <a:r>
              <a:rPr lang="en-US" sz="3199">
                <a:solidFill>
                  <a:srgbClr val="4F1964"/>
                </a:solidFill>
                <a:latin typeface="PT Serif"/>
              </a:rPr>
              <a:t>Peer educators' role in disseminating accurate information</a:t>
            </a:r>
          </a:p>
          <a:p>
            <a:pPr algn="l">
              <a:lnSpc>
                <a:spcPts val="4799"/>
              </a:lnSpc>
            </a:pPr>
            <a:endParaRPr lang="en-US" sz="3199">
              <a:solidFill>
                <a:srgbClr val="4F1964"/>
              </a:solidFill>
              <a:latin typeface="PT Serif"/>
            </a:endParaRPr>
          </a:p>
        </p:txBody>
      </p:sp>
      <p:sp>
        <p:nvSpPr>
          <p:cNvPr id="4" name="TextBox 4"/>
          <p:cNvSpPr txBox="1"/>
          <p:nvPr/>
        </p:nvSpPr>
        <p:spPr>
          <a:xfrm>
            <a:off x="9971806" y="801329"/>
            <a:ext cx="7821606" cy="3190875"/>
          </a:xfrm>
          <a:prstGeom prst="rect">
            <a:avLst/>
          </a:prstGeom>
        </p:spPr>
        <p:txBody>
          <a:bodyPr lIns="0" tIns="0" rIns="0" bIns="0" rtlCol="0" anchor="t">
            <a:spAutoFit/>
          </a:bodyPr>
          <a:lstStyle/>
          <a:p>
            <a:pPr marL="0" lvl="0" indent="0" algn="ctr">
              <a:lnSpc>
                <a:spcPts val="8460"/>
              </a:lnSpc>
              <a:spcBef>
                <a:spcPct val="0"/>
              </a:spcBef>
            </a:pPr>
            <a:r>
              <a:rPr lang="en-US" sz="7050">
                <a:solidFill>
                  <a:srgbClr val="4F1964"/>
                </a:solidFill>
                <a:latin typeface="PT Serif Bold"/>
              </a:rPr>
              <a:t>Promoting Awareness and Education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2FAF7"/>
        </a:solidFill>
        <a:effectLst/>
      </p:bgPr>
    </p:bg>
    <p:spTree>
      <p:nvGrpSpPr>
        <p:cNvPr id="1" name=""/>
        <p:cNvGrpSpPr/>
        <p:nvPr/>
      </p:nvGrpSpPr>
      <p:grpSpPr>
        <a:xfrm>
          <a:off x="0" y="0"/>
          <a:ext cx="0" cy="0"/>
          <a:chOff x="0" y="0"/>
          <a:chExt cx="0" cy="0"/>
        </a:xfrm>
      </p:grpSpPr>
      <p:sp>
        <p:nvSpPr>
          <p:cNvPr id="2" name="Freeform 2"/>
          <p:cNvSpPr/>
          <p:nvPr/>
        </p:nvSpPr>
        <p:spPr>
          <a:xfrm>
            <a:off x="1028700" y="2745551"/>
            <a:ext cx="6849339" cy="5205498"/>
          </a:xfrm>
          <a:custGeom>
            <a:avLst/>
            <a:gdLst/>
            <a:ahLst/>
            <a:cxnLst/>
            <a:rect l="l" t="t" r="r" b="b"/>
            <a:pathLst>
              <a:path w="6849339" h="5205498">
                <a:moveTo>
                  <a:pt x="0" y="0"/>
                </a:moveTo>
                <a:lnTo>
                  <a:pt x="6849339" y="0"/>
                </a:lnTo>
                <a:lnTo>
                  <a:pt x="6849339" y="5205497"/>
                </a:lnTo>
                <a:lnTo>
                  <a:pt x="0" y="52054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TextBox 3"/>
          <p:cNvSpPr txBox="1"/>
          <p:nvPr/>
        </p:nvSpPr>
        <p:spPr>
          <a:xfrm>
            <a:off x="10062713" y="4068341"/>
            <a:ext cx="6407420" cy="4754880"/>
          </a:xfrm>
          <a:prstGeom prst="rect">
            <a:avLst/>
          </a:prstGeom>
        </p:spPr>
        <p:txBody>
          <a:bodyPr lIns="0" tIns="0" rIns="0" bIns="0" rtlCol="0" anchor="t">
            <a:spAutoFit/>
          </a:bodyPr>
          <a:lstStyle/>
          <a:p>
            <a:pPr marL="690877" lvl="1" indent="-345439">
              <a:lnSpc>
                <a:spcPts val="4799"/>
              </a:lnSpc>
              <a:buFont typeface="Arial"/>
              <a:buChar char="•"/>
            </a:pPr>
            <a:r>
              <a:rPr lang="en-US" sz="3199">
                <a:solidFill>
                  <a:srgbClr val="4F1964"/>
                </a:solidFill>
                <a:latin typeface="PT Serif"/>
              </a:rPr>
              <a:t>Work together to design potential outreach initiatives for promoting infant health</a:t>
            </a:r>
          </a:p>
          <a:p>
            <a:pPr>
              <a:lnSpc>
                <a:spcPts val="4799"/>
              </a:lnSpc>
            </a:pPr>
            <a:endParaRPr lang="en-US" sz="3199">
              <a:solidFill>
                <a:srgbClr val="4F1964"/>
              </a:solidFill>
              <a:latin typeface="PT Serif"/>
            </a:endParaRPr>
          </a:p>
          <a:p>
            <a:pPr marL="690877" lvl="1" indent="-345439">
              <a:lnSpc>
                <a:spcPts val="4799"/>
              </a:lnSpc>
              <a:buFont typeface="Arial"/>
              <a:buChar char="•"/>
            </a:pPr>
            <a:r>
              <a:rPr lang="en-US" sz="3199">
                <a:solidFill>
                  <a:srgbClr val="4F1964"/>
                </a:solidFill>
                <a:latin typeface="PT Serif"/>
              </a:rPr>
              <a:t>Brainstorm creative ways to reach out to the community</a:t>
            </a:r>
          </a:p>
          <a:p>
            <a:pPr>
              <a:lnSpc>
                <a:spcPts val="4799"/>
              </a:lnSpc>
            </a:pPr>
            <a:endParaRPr lang="en-US" sz="3199">
              <a:solidFill>
                <a:srgbClr val="4F1964"/>
              </a:solidFill>
              <a:latin typeface="PT Serif"/>
            </a:endParaRPr>
          </a:p>
          <a:p>
            <a:pPr algn="l">
              <a:lnSpc>
                <a:spcPts val="4799"/>
              </a:lnSpc>
            </a:pPr>
            <a:endParaRPr lang="en-US" sz="3199">
              <a:solidFill>
                <a:srgbClr val="4F1964"/>
              </a:solidFill>
              <a:latin typeface="PT Serif"/>
            </a:endParaRPr>
          </a:p>
        </p:txBody>
      </p:sp>
      <p:sp>
        <p:nvSpPr>
          <p:cNvPr id="4" name="TextBox 4"/>
          <p:cNvSpPr txBox="1"/>
          <p:nvPr/>
        </p:nvSpPr>
        <p:spPr>
          <a:xfrm>
            <a:off x="8696738" y="788163"/>
            <a:ext cx="9139371" cy="3914775"/>
          </a:xfrm>
          <a:prstGeom prst="rect">
            <a:avLst/>
          </a:prstGeom>
        </p:spPr>
        <p:txBody>
          <a:bodyPr lIns="0" tIns="0" rIns="0" bIns="0" rtlCol="0" anchor="t">
            <a:spAutoFit/>
          </a:bodyPr>
          <a:lstStyle/>
          <a:p>
            <a:pPr algn="ctr">
              <a:lnSpc>
                <a:spcPts val="7380"/>
              </a:lnSpc>
            </a:pPr>
            <a:r>
              <a:rPr lang="en-US" sz="6150">
                <a:solidFill>
                  <a:srgbClr val="4F1964"/>
                </a:solidFill>
                <a:latin typeface="PT Serif Bold"/>
              </a:rPr>
              <a:t>Group Activity: Designing Outreach Initiatives</a:t>
            </a:r>
          </a:p>
          <a:p>
            <a:pPr marL="0" lvl="0" indent="0" algn="ctr">
              <a:lnSpc>
                <a:spcPts val="8820"/>
              </a:lnSpc>
              <a:spcBef>
                <a:spcPct val="0"/>
              </a:spcBef>
            </a:pPr>
            <a:endParaRPr lang="en-US" sz="6150">
              <a:solidFill>
                <a:srgbClr val="4F1964"/>
              </a:solidFill>
              <a:latin typeface="PT Serif Bo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2FAF7"/>
        </a:solidFill>
        <a:effectLst/>
      </p:bgPr>
    </p:bg>
    <p:spTree>
      <p:nvGrpSpPr>
        <p:cNvPr id="1" name=""/>
        <p:cNvGrpSpPr/>
        <p:nvPr/>
      </p:nvGrpSpPr>
      <p:grpSpPr>
        <a:xfrm>
          <a:off x="0" y="0"/>
          <a:ext cx="0" cy="0"/>
          <a:chOff x="0" y="0"/>
          <a:chExt cx="0" cy="0"/>
        </a:xfrm>
      </p:grpSpPr>
      <p:sp>
        <p:nvSpPr>
          <p:cNvPr id="2" name="Freeform 2"/>
          <p:cNvSpPr/>
          <p:nvPr/>
        </p:nvSpPr>
        <p:spPr>
          <a:xfrm>
            <a:off x="712986" y="2763933"/>
            <a:ext cx="7143166" cy="4759134"/>
          </a:xfrm>
          <a:custGeom>
            <a:avLst/>
            <a:gdLst/>
            <a:ahLst/>
            <a:cxnLst/>
            <a:rect l="l" t="t" r="r" b="b"/>
            <a:pathLst>
              <a:path w="7143166" h="4759134">
                <a:moveTo>
                  <a:pt x="0" y="0"/>
                </a:moveTo>
                <a:lnTo>
                  <a:pt x="7143166" y="0"/>
                </a:lnTo>
                <a:lnTo>
                  <a:pt x="7143166" y="4759134"/>
                </a:lnTo>
                <a:lnTo>
                  <a:pt x="0" y="4759134"/>
                </a:lnTo>
                <a:lnTo>
                  <a:pt x="0" y="0"/>
                </a:lnTo>
                <a:close/>
              </a:path>
            </a:pathLst>
          </a:custGeom>
          <a:blipFill>
            <a:blip r:embed="rId3">
              <a:alphaModFix amt="88000"/>
            </a:blip>
            <a:stretch>
              <a:fillRect/>
            </a:stretch>
          </a:blipFill>
        </p:spPr>
      </p:sp>
      <p:sp>
        <p:nvSpPr>
          <p:cNvPr id="3" name="TextBox 3"/>
          <p:cNvSpPr txBox="1"/>
          <p:nvPr/>
        </p:nvSpPr>
        <p:spPr>
          <a:xfrm>
            <a:off x="8827484" y="3697895"/>
            <a:ext cx="7196706" cy="6160771"/>
          </a:xfrm>
          <a:prstGeom prst="rect">
            <a:avLst/>
          </a:prstGeom>
        </p:spPr>
        <p:txBody>
          <a:bodyPr lIns="0" tIns="0" rIns="0" bIns="0" rtlCol="0" anchor="t">
            <a:spAutoFit/>
          </a:bodyPr>
          <a:lstStyle/>
          <a:p>
            <a:pPr marL="712467" lvl="1" indent="-356233">
              <a:lnSpc>
                <a:spcPts val="4949"/>
              </a:lnSpc>
              <a:buFont typeface="Arial"/>
              <a:buChar char="•"/>
            </a:pPr>
            <a:r>
              <a:rPr lang="en-US" sz="3299">
                <a:solidFill>
                  <a:srgbClr val="4F1964"/>
                </a:solidFill>
                <a:latin typeface="PT Serif"/>
              </a:rPr>
              <a:t>What are some strategies to empower parents and families for healthier pregnancies</a:t>
            </a:r>
          </a:p>
          <a:p>
            <a:pPr>
              <a:lnSpc>
                <a:spcPts val="4949"/>
              </a:lnSpc>
            </a:pPr>
            <a:endParaRPr lang="en-US" sz="3299">
              <a:solidFill>
                <a:srgbClr val="4F1964"/>
              </a:solidFill>
              <a:latin typeface="PT Serif"/>
            </a:endParaRPr>
          </a:p>
          <a:p>
            <a:pPr marL="712467" lvl="1" indent="-356233">
              <a:lnSpc>
                <a:spcPts val="4949"/>
              </a:lnSpc>
              <a:buFont typeface="Arial"/>
              <a:buChar char="•"/>
            </a:pPr>
            <a:r>
              <a:rPr lang="en-US" sz="3299">
                <a:solidFill>
                  <a:srgbClr val="4F1964"/>
                </a:solidFill>
                <a:latin typeface="PT Serif"/>
              </a:rPr>
              <a:t>Provide information on nutrition, prenatal care, and stress management</a:t>
            </a:r>
          </a:p>
          <a:p>
            <a:pPr>
              <a:lnSpc>
                <a:spcPts val="4949"/>
              </a:lnSpc>
            </a:pPr>
            <a:endParaRPr lang="en-US" sz="3299">
              <a:solidFill>
                <a:srgbClr val="4F1964"/>
              </a:solidFill>
              <a:latin typeface="PT Serif"/>
            </a:endParaRPr>
          </a:p>
          <a:p>
            <a:pPr>
              <a:lnSpc>
                <a:spcPts val="4949"/>
              </a:lnSpc>
            </a:pPr>
            <a:endParaRPr lang="en-US" sz="3299">
              <a:solidFill>
                <a:srgbClr val="4F1964"/>
              </a:solidFill>
              <a:latin typeface="PT Serif"/>
            </a:endParaRPr>
          </a:p>
          <a:p>
            <a:pPr algn="l">
              <a:lnSpc>
                <a:spcPts val="4949"/>
              </a:lnSpc>
            </a:pPr>
            <a:endParaRPr lang="en-US" sz="3299">
              <a:solidFill>
                <a:srgbClr val="4F1964"/>
              </a:solidFill>
              <a:latin typeface="PT Serif"/>
            </a:endParaRPr>
          </a:p>
        </p:txBody>
      </p:sp>
      <p:sp>
        <p:nvSpPr>
          <p:cNvPr id="4" name="TextBox 4"/>
          <p:cNvSpPr txBox="1"/>
          <p:nvPr/>
        </p:nvSpPr>
        <p:spPr>
          <a:xfrm>
            <a:off x="7856152" y="1071562"/>
            <a:ext cx="9139371" cy="2952750"/>
          </a:xfrm>
          <a:prstGeom prst="rect">
            <a:avLst/>
          </a:prstGeom>
        </p:spPr>
        <p:txBody>
          <a:bodyPr lIns="0" tIns="0" rIns="0" bIns="0" rtlCol="0" anchor="t">
            <a:spAutoFit/>
          </a:bodyPr>
          <a:lstStyle/>
          <a:p>
            <a:pPr algn="ctr">
              <a:lnSpc>
                <a:spcPts val="7380"/>
              </a:lnSpc>
            </a:pPr>
            <a:r>
              <a:rPr lang="en-US" sz="6150">
                <a:solidFill>
                  <a:srgbClr val="4F1964"/>
                </a:solidFill>
                <a:latin typeface="PT Serif Bold"/>
              </a:rPr>
              <a:t>Empowering Parents and Families</a:t>
            </a:r>
          </a:p>
          <a:p>
            <a:pPr marL="0" lvl="0" indent="0" algn="ctr">
              <a:lnSpc>
                <a:spcPts val="8580"/>
              </a:lnSpc>
              <a:spcBef>
                <a:spcPct val="0"/>
              </a:spcBef>
            </a:pPr>
            <a:endParaRPr lang="en-US" sz="6150">
              <a:solidFill>
                <a:srgbClr val="4F1964"/>
              </a:solidFill>
              <a:latin typeface="PT Serif Bo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2FAF7"/>
        </a:solidFill>
        <a:effectLst/>
      </p:bgPr>
    </p:bg>
    <p:spTree>
      <p:nvGrpSpPr>
        <p:cNvPr id="1" name=""/>
        <p:cNvGrpSpPr/>
        <p:nvPr/>
      </p:nvGrpSpPr>
      <p:grpSpPr>
        <a:xfrm>
          <a:off x="0" y="0"/>
          <a:ext cx="0" cy="0"/>
          <a:chOff x="0" y="0"/>
          <a:chExt cx="0" cy="0"/>
        </a:xfrm>
      </p:grpSpPr>
      <p:sp>
        <p:nvSpPr>
          <p:cNvPr id="2" name="Freeform 2"/>
          <p:cNvSpPr/>
          <p:nvPr/>
        </p:nvSpPr>
        <p:spPr>
          <a:xfrm>
            <a:off x="0" y="1986089"/>
            <a:ext cx="9372097" cy="6294095"/>
          </a:xfrm>
          <a:custGeom>
            <a:avLst/>
            <a:gdLst/>
            <a:ahLst/>
            <a:cxnLst/>
            <a:rect l="l" t="t" r="r" b="b"/>
            <a:pathLst>
              <a:path w="9372097" h="6294095">
                <a:moveTo>
                  <a:pt x="0" y="0"/>
                </a:moveTo>
                <a:lnTo>
                  <a:pt x="9372097" y="0"/>
                </a:lnTo>
                <a:lnTo>
                  <a:pt x="9372097" y="6294095"/>
                </a:lnTo>
                <a:lnTo>
                  <a:pt x="0" y="6294095"/>
                </a:lnTo>
                <a:lnTo>
                  <a:pt x="0" y="0"/>
                </a:lnTo>
                <a:close/>
              </a:path>
            </a:pathLst>
          </a:custGeom>
          <a:blipFill>
            <a:blip r:embed="rId3"/>
            <a:stretch>
              <a:fillRect l="-8880" r="-2124"/>
            </a:stretch>
          </a:blipFill>
        </p:spPr>
      </p:sp>
      <p:sp>
        <p:nvSpPr>
          <p:cNvPr id="3" name="TextBox 3"/>
          <p:cNvSpPr txBox="1"/>
          <p:nvPr/>
        </p:nvSpPr>
        <p:spPr>
          <a:xfrm>
            <a:off x="10228931" y="4485424"/>
            <a:ext cx="6407420" cy="3794761"/>
          </a:xfrm>
          <a:prstGeom prst="rect">
            <a:avLst/>
          </a:prstGeom>
        </p:spPr>
        <p:txBody>
          <a:bodyPr lIns="0" tIns="0" rIns="0" bIns="0" rtlCol="0" anchor="t">
            <a:spAutoFit/>
          </a:bodyPr>
          <a:lstStyle/>
          <a:p>
            <a:pPr marL="734056" lvl="1" indent="-367028" algn="l">
              <a:lnSpc>
                <a:spcPts val="5099"/>
              </a:lnSpc>
              <a:buFont typeface="Arial"/>
              <a:buChar char="•"/>
            </a:pPr>
            <a:r>
              <a:rPr lang="en-US" sz="3399">
                <a:solidFill>
                  <a:srgbClr val="4F1964"/>
                </a:solidFill>
                <a:latin typeface="PT Serif"/>
              </a:rPr>
              <a:t>Open floor for questions and discussion on the module content</a:t>
            </a:r>
          </a:p>
          <a:p>
            <a:pPr algn="l">
              <a:lnSpc>
                <a:spcPts val="5099"/>
              </a:lnSpc>
            </a:pPr>
            <a:endParaRPr lang="en-US" sz="3399">
              <a:solidFill>
                <a:srgbClr val="4F1964"/>
              </a:solidFill>
              <a:latin typeface="PT Serif"/>
            </a:endParaRPr>
          </a:p>
          <a:p>
            <a:pPr marL="734056" lvl="1" indent="-367028" algn="l">
              <a:lnSpc>
                <a:spcPts val="5099"/>
              </a:lnSpc>
              <a:buFont typeface="Arial"/>
              <a:buChar char="•"/>
            </a:pPr>
            <a:r>
              <a:rPr lang="en-US" sz="3399">
                <a:solidFill>
                  <a:srgbClr val="4F1964"/>
                </a:solidFill>
                <a:latin typeface="PT Serif"/>
              </a:rPr>
              <a:t>Share your insights and experiences</a:t>
            </a:r>
          </a:p>
        </p:txBody>
      </p:sp>
      <p:sp>
        <p:nvSpPr>
          <p:cNvPr id="4" name="TextBox 4"/>
          <p:cNvSpPr txBox="1"/>
          <p:nvPr/>
        </p:nvSpPr>
        <p:spPr>
          <a:xfrm>
            <a:off x="10228931" y="1566845"/>
            <a:ext cx="6407420" cy="2228850"/>
          </a:xfrm>
          <a:prstGeom prst="rect">
            <a:avLst/>
          </a:prstGeom>
        </p:spPr>
        <p:txBody>
          <a:bodyPr lIns="0" tIns="0" rIns="0" bIns="0" rtlCol="0" anchor="t">
            <a:spAutoFit/>
          </a:bodyPr>
          <a:lstStyle/>
          <a:p>
            <a:pPr marL="0" lvl="0" indent="0" algn="ctr">
              <a:lnSpc>
                <a:spcPts val="8820"/>
              </a:lnSpc>
              <a:spcBef>
                <a:spcPct val="0"/>
              </a:spcBef>
            </a:pPr>
            <a:r>
              <a:rPr lang="en-US" sz="7350">
                <a:solidFill>
                  <a:srgbClr val="4F1964"/>
                </a:solidFill>
                <a:latin typeface="PT Serif Bold"/>
              </a:rPr>
              <a:t>Q&amp;A and Discussion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2FAF7"/>
        </a:solidFill>
        <a:effectLst/>
      </p:bgPr>
    </p:bg>
    <p:spTree>
      <p:nvGrpSpPr>
        <p:cNvPr id="1" name=""/>
        <p:cNvGrpSpPr/>
        <p:nvPr/>
      </p:nvGrpSpPr>
      <p:grpSpPr>
        <a:xfrm>
          <a:off x="0" y="0"/>
          <a:ext cx="0" cy="0"/>
          <a:chOff x="0" y="0"/>
          <a:chExt cx="0" cy="0"/>
        </a:xfrm>
      </p:grpSpPr>
      <p:sp>
        <p:nvSpPr>
          <p:cNvPr id="2" name="TextBox 2"/>
          <p:cNvSpPr txBox="1"/>
          <p:nvPr/>
        </p:nvSpPr>
        <p:spPr>
          <a:xfrm>
            <a:off x="735596" y="3221916"/>
            <a:ext cx="8408404" cy="2905125"/>
          </a:xfrm>
          <a:prstGeom prst="rect">
            <a:avLst/>
          </a:prstGeom>
        </p:spPr>
        <p:txBody>
          <a:bodyPr lIns="0" tIns="0" rIns="0" bIns="0" rtlCol="0" anchor="t">
            <a:spAutoFit/>
          </a:bodyPr>
          <a:lstStyle/>
          <a:p>
            <a:pPr algn="ctr">
              <a:lnSpc>
                <a:spcPts val="7679"/>
              </a:lnSpc>
            </a:pPr>
            <a:r>
              <a:rPr lang="en-US" sz="6399">
                <a:solidFill>
                  <a:srgbClr val="4F1964"/>
                </a:solidFill>
                <a:latin typeface="PT Serif Bold"/>
              </a:rPr>
              <a:t>Module 2: </a:t>
            </a:r>
          </a:p>
          <a:p>
            <a:pPr marL="0" lvl="0" indent="0" algn="ctr">
              <a:lnSpc>
                <a:spcPts val="7679"/>
              </a:lnSpc>
              <a:spcBef>
                <a:spcPct val="0"/>
              </a:spcBef>
            </a:pPr>
            <a:r>
              <a:rPr lang="en-US" sz="6399">
                <a:solidFill>
                  <a:srgbClr val="4F1964"/>
                </a:solidFill>
                <a:latin typeface="PT Serif Bold"/>
              </a:rPr>
              <a:t>Maternal Mortality and Morbidity</a:t>
            </a:r>
          </a:p>
        </p:txBody>
      </p:sp>
      <p:sp>
        <p:nvSpPr>
          <p:cNvPr id="3" name="Freeform 3"/>
          <p:cNvSpPr/>
          <p:nvPr/>
        </p:nvSpPr>
        <p:spPr>
          <a:xfrm>
            <a:off x="10441048" y="1489991"/>
            <a:ext cx="6507710" cy="7110146"/>
          </a:xfrm>
          <a:custGeom>
            <a:avLst/>
            <a:gdLst/>
            <a:ahLst/>
            <a:cxnLst/>
            <a:rect l="l" t="t" r="r" b="b"/>
            <a:pathLst>
              <a:path w="6507710" h="7110146">
                <a:moveTo>
                  <a:pt x="0" y="0"/>
                </a:moveTo>
                <a:lnTo>
                  <a:pt x="6507710" y="0"/>
                </a:lnTo>
                <a:lnTo>
                  <a:pt x="6507710" y="7110146"/>
                </a:lnTo>
                <a:lnTo>
                  <a:pt x="0" y="7110146"/>
                </a:lnTo>
                <a:lnTo>
                  <a:pt x="0" y="0"/>
                </a:lnTo>
                <a:close/>
              </a:path>
            </a:pathLst>
          </a:custGeom>
          <a:blipFill>
            <a:blip r:embed="rId2"/>
            <a:stretch>
              <a:fillRect l="-26666" r="-26666"/>
            </a:stretch>
          </a:blipFill>
        </p:spPr>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2FAF7"/>
        </a:solidFill>
        <a:effectLst/>
      </p:bgPr>
    </p:bg>
    <p:spTree>
      <p:nvGrpSpPr>
        <p:cNvPr id="1" name=""/>
        <p:cNvGrpSpPr/>
        <p:nvPr/>
      </p:nvGrpSpPr>
      <p:grpSpPr>
        <a:xfrm>
          <a:off x="0" y="0"/>
          <a:ext cx="0" cy="0"/>
          <a:chOff x="0" y="0"/>
          <a:chExt cx="0" cy="0"/>
        </a:xfrm>
      </p:grpSpPr>
      <p:sp>
        <p:nvSpPr>
          <p:cNvPr id="2" name="Freeform 2"/>
          <p:cNvSpPr/>
          <p:nvPr/>
        </p:nvSpPr>
        <p:spPr>
          <a:xfrm>
            <a:off x="751671" y="818679"/>
            <a:ext cx="4957023" cy="7440185"/>
          </a:xfrm>
          <a:custGeom>
            <a:avLst/>
            <a:gdLst/>
            <a:ahLst/>
            <a:cxnLst/>
            <a:rect l="l" t="t" r="r" b="b"/>
            <a:pathLst>
              <a:path w="4957023" h="7440185">
                <a:moveTo>
                  <a:pt x="0" y="0"/>
                </a:moveTo>
                <a:lnTo>
                  <a:pt x="4957024" y="0"/>
                </a:lnTo>
                <a:lnTo>
                  <a:pt x="4957024" y="7440185"/>
                </a:lnTo>
                <a:lnTo>
                  <a:pt x="0" y="7440185"/>
                </a:lnTo>
                <a:lnTo>
                  <a:pt x="0" y="0"/>
                </a:lnTo>
                <a:close/>
              </a:path>
            </a:pathLst>
          </a:custGeom>
          <a:blipFill>
            <a:blip r:embed="rId3"/>
            <a:stretch>
              <a:fillRect/>
            </a:stretch>
          </a:blipFill>
        </p:spPr>
      </p:sp>
      <p:sp>
        <p:nvSpPr>
          <p:cNvPr id="3" name="TextBox 3"/>
          <p:cNvSpPr txBox="1"/>
          <p:nvPr/>
        </p:nvSpPr>
        <p:spPr>
          <a:xfrm>
            <a:off x="7877443" y="554897"/>
            <a:ext cx="8408404" cy="2905125"/>
          </a:xfrm>
          <a:prstGeom prst="rect">
            <a:avLst/>
          </a:prstGeom>
        </p:spPr>
        <p:txBody>
          <a:bodyPr lIns="0" tIns="0" rIns="0" bIns="0" rtlCol="0" anchor="t">
            <a:spAutoFit/>
          </a:bodyPr>
          <a:lstStyle/>
          <a:p>
            <a:pPr marL="0" lvl="0" indent="0" algn="ctr">
              <a:lnSpc>
                <a:spcPts val="7680"/>
              </a:lnSpc>
              <a:spcBef>
                <a:spcPct val="0"/>
              </a:spcBef>
            </a:pPr>
            <a:r>
              <a:rPr lang="en-US" sz="6400">
                <a:solidFill>
                  <a:srgbClr val="4F1964"/>
                </a:solidFill>
                <a:latin typeface="PT Serif Bold"/>
              </a:rPr>
              <a:t>Understanding Maternal Mortality and Morbidity</a:t>
            </a:r>
          </a:p>
        </p:txBody>
      </p:sp>
      <p:sp>
        <p:nvSpPr>
          <p:cNvPr id="4" name="TextBox 4"/>
          <p:cNvSpPr txBox="1"/>
          <p:nvPr/>
        </p:nvSpPr>
        <p:spPr>
          <a:xfrm>
            <a:off x="7877443" y="3981450"/>
            <a:ext cx="8408404" cy="5418523"/>
          </a:xfrm>
          <a:prstGeom prst="rect">
            <a:avLst/>
          </a:prstGeom>
        </p:spPr>
        <p:txBody>
          <a:bodyPr lIns="0" tIns="0" rIns="0" bIns="0" rtlCol="0" anchor="t">
            <a:spAutoFit/>
          </a:bodyPr>
          <a:lstStyle/>
          <a:p>
            <a:pPr marL="0" lvl="0" indent="0" algn="ctr">
              <a:lnSpc>
                <a:spcPts val="4172"/>
              </a:lnSpc>
              <a:spcBef>
                <a:spcPct val="0"/>
              </a:spcBef>
            </a:pPr>
            <a:endParaRPr/>
          </a:p>
          <a:p>
            <a:pPr marL="730073" lvl="1" indent="-365036">
              <a:lnSpc>
                <a:spcPts val="5072"/>
              </a:lnSpc>
              <a:spcBef>
                <a:spcPct val="0"/>
              </a:spcBef>
              <a:buFont typeface="Arial"/>
              <a:buChar char="•"/>
            </a:pPr>
            <a:r>
              <a:rPr lang="en-US" sz="3381">
                <a:solidFill>
                  <a:srgbClr val="4F1964"/>
                </a:solidFill>
                <a:latin typeface="PT Serif"/>
              </a:rPr>
              <a:t>What is maternal mortality and morbidity? </a:t>
            </a:r>
          </a:p>
          <a:p>
            <a:pPr>
              <a:lnSpc>
                <a:spcPts val="5072"/>
              </a:lnSpc>
              <a:spcBef>
                <a:spcPct val="0"/>
              </a:spcBef>
            </a:pPr>
            <a:endParaRPr lang="en-US" sz="3381">
              <a:solidFill>
                <a:srgbClr val="4F1964"/>
              </a:solidFill>
              <a:latin typeface="PT Serif"/>
            </a:endParaRPr>
          </a:p>
          <a:p>
            <a:pPr marL="730073" lvl="1" indent="-365036">
              <a:lnSpc>
                <a:spcPts val="5072"/>
              </a:lnSpc>
              <a:spcBef>
                <a:spcPct val="0"/>
              </a:spcBef>
              <a:buFont typeface="Arial"/>
              <a:buChar char="•"/>
            </a:pPr>
            <a:r>
              <a:rPr lang="en-US" sz="3381">
                <a:solidFill>
                  <a:srgbClr val="4F1964"/>
                </a:solidFill>
                <a:latin typeface="PT Serif"/>
              </a:rPr>
              <a:t>How are we doing? </a:t>
            </a:r>
          </a:p>
          <a:p>
            <a:pPr>
              <a:lnSpc>
                <a:spcPts val="5222"/>
              </a:lnSpc>
              <a:spcBef>
                <a:spcPct val="0"/>
              </a:spcBef>
            </a:pPr>
            <a:endParaRPr lang="en-US" sz="3381">
              <a:solidFill>
                <a:srgbClr val="4F1964"/>
              </a:solidFill>
              <a:latin typeface="PT Serif"/>
            </a:endParaRPr>
          </a:p>
          <a:p>
            <a:pPr>
              <a:lnSpc>
                <a:spcPts val="5222"/>
              </a:lnSpc>
            </a:pPr>
            <a:endParaRPr lang="en-US" sz="3381">
              <a:solidFill>
                <a:srgbClr val="4F1964"/>
              </a:solidFill>
              <a:latin typeface="PT Serif"/>
            </a:endParaRPr>
          </a:p>
          <a:p>
            <a:pPr>
              <a:lnSpc>
                <a:spcPts val="4172"/>
              </a:lnSpc>
              <a:spcBef>
                <a:spcPct val="0"/>
              </a:spcBef>
            </a:pPr>
            <a:endParaRPr lang="en-US" sz="3381">
              <a:solidFill>
                <a:srgbClr val="4F1964"/>
              </a:solidFill>
              <a:latin typeface="PT Serif"/>
            </a:endParaRPr>
          </a:p>
          <a:p>
            <a:pPr marL="0" lvl="0" indent="0" algn="ctr">
              <a:lnSpc>
                <a:spcPts val="4172"/>
              </a:lnSpc>
              <a:spcBef>
                <a:spcPct val="0"/>
              </a:spcBef>
            </a:pPr>
            <a:endParaRPr lang="en-US" sz="3381">
              <a:solidFill>
                <a:srgbClr val="4F1964"/>
              </a:solidFill>
              <a:latin typeface="PT Serif"/>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2FAF7"/>
        </a:solidFill>
        <a:effectLst/>
      </p:bgPr>
    </p:bg>
    <p:spTree>
      <p:nvGrpSpPr>
        <p:cNvPr id="1" name=""/>
        <p:cNvGrpSpPr/>
        <p:nvPr/>
      </p:nvGrpSpPr>
      <p:grpSpPr>
        <a:xfrm>
          <a:off x="0" y="0"/>
          <a:ext cx="0" cy="0"/>
          <a:chOff x="0" y="0"/>
          <a:chExt cx="0" cy="0"/>
        </a:xfrm>
      </p:grpSpPr>
      <p:sp>
        <p:nvSpPr>
          <p:cNvPr id="2" name="TextBox 2"/>
          <p:cNvSpPr txBox="1"/>
          <p:nvPr/>
        </p:nvSpPr>
        <p:spPr>
          <a:xfrm>
            <a:off x="1519919" y="704125"/>
            <a:ext cx="14742850" cy="1793850"/>
          </a:xfrm>
          <a:prstGeom prst="rect">
            <a:avLst/>
          </a:prstGeom>
        </p:spPr>
        <p:txBody>
          <a:bodyPr lIns="0" tIns="0" rIns="0" bIns="0" rtlCol="0" anchor="t">
            <a:spAutoFit/>
          </a:bodyPr>
          <a:lstStyle/>
          <a:p>
            <a:pPr algn="l">
              <a:lnSpc>
                <a:spcPts val="5040"/>
              </a:lnSpc>
            </a:pPr>
            <a:r>
              <a:rPr lang="en-US" sz="4200" spc="-167">
                <a:solidFill>
                  <a:srgbClr val="000000"/>
                </a:solidFill>
                <a:latin typeface="Open Sans Bold"/>
              </a:rPr>
              <a:t>Comparison of Infant and Maternal Morality in Delaware, 2019, when Normalized per 1000 Live Births</a:t>
            </a:r>
          </a:p>
          <a:p>
            <a:pPr algn="l">
              <a:lnSpc>
                <a:spcPts val="3359"/>
              </a:lnSpc>
            </a:pPr>
            <a:r>
              <a:rPr lang="en-US" sz="2799" spc="-111">
                <a:solidFill>
                  <a:srgbClr val="000000"/>
                </a:solidFill>
                <a:latin typeface="Open Sans Bold Italics"/>
              </a:rPr>
              <a:t>Maternal morality rates based on US Data</a:t>
            </a:r>
          </a:p>
        </p:txBody>
      </p:sp>
      <p:sp>
        <p:nvSpPr>
          <p:cNvPr id="3" name="Freeform 3"/>
          <p:cNvSpPr/>
          <p:nvPr/>
        </p:nvSpPr>
        <p:spPr>
          <a:xfrm>
            <a:off x="3228900" y="3062742"/>
            <a:ext cx="11993647" cy="6616975"/>
          </a:xfrm>
          <a:custGeom>
            <a:avLst/>
            <a:gdLst/>
            <a:ahLst/>
            <a:cxnLst/>
            <a:rect l="l" t="t" r="r" b="b"/>
            <a:pathLst>
              <a:path w="11993647" h="6616975">
                <a:moveTo>
                  <a:pt x="0" y="0"/>
                </a:moveTo>
                <a:lnTo>
                  <a:pt x="11993647" y="0"/>
                </a:lnTo>
                <a:lnTo>
                  <a:pt x="11993647" y="6616975"/>
                </a:lnTo>
                <a:lnTo>
                  <a:pt x="0" y="6616975"/>
                </a:lnTo>
                <a:lnTo>
                  <a:pt x="0" y="0"/>
                </a:lnTo>
                <a:close/>
              </a:path>
            </a:pathLst>
          </a:custGeom>
          <a:blipFill>
            <a:blip r:embed="rId3"/>
            <a:stretch>
              <a:fillRect r="-7"/>
            </a:stretch>
          </a:blipFill>
        </p:spPr>
      </p:sp>
      <p:sp>
        <p:nvSpPr>
          <p:cNvPr id="4" name="TextBox 4"/>
          <p:cNvSpPr txBox="1"/>
          <p:nvPr/>
        </p:nvSpPr>
        <p:spPr>
          <a:xfrm rot="-5400000">
            <a:off x="-715516" y="4323200"/>
            <a:ext cx="7520650" cy="931650"/>
          </a:xfrm>
          <a:prstGeom prst="rect">
            <a:avLst/>
          </a:prstGeom>
        </p:spPr>
        <p:txBody>
          <a:bodyPr lIns="0" tIns="0" rIns="0" bIns="0" rtlCol="0" anchor="t">
            <a:spAutoFit/>
          </a:bodyPr>
          <a:lstStyle/>
          <a:p>
            <a:pPr algn="l">
              <a:lnSpc>
                <a:spcPts val="3359"/>
              </a:lnSpc>
            </a:pPr>
            <a:r>
              <a:rPr lang="en-US" sz="2799" spc="-111">
                <a:solidFill>
                  <a:srgbClr val="000000"/>
                </a:solidFill>
                <a:latin typeface="Open Sans Bold"/>
              </a:rPr>
              <a:t>Deaths/1000 live births</a:t>
            </a:r>
          </a:p>
          <a:p>
            <a:pPr algn="l">
              <a:lnSpc>
                <a:spcPts val="3359"/>
              </a:lnSpc>
            </a:pPr>
            <a:endParaRPr lang="en-US" sz="2799" spc="-111">
              <a:solidFill>
                <a:srgbClr val="000000"/>
              </a:solidFill>
              <a:latin typeface="Open Sans Bo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2FAF7"/>
        </a:solidFill>
        <a:effectLst/>
      </p:bgPr>
    </p:bg>
    <p:spTree>
      <p:nvGrpSpPr>
        <p:cNvPr id="1" name=""/>
        <p:cNvGrpSpPr/>
        <p:nvPr/>
      </p:nvGrpSpPr>
      <p:grpSpPr>
        <a:xfrm>
          <a:off x="0" y="0"/>
          <a:ext cx="0" cy="0"/>
          <a:chOff x="0" y="0"/>
          <a:chExt cx="0" cy="0"/>
        </a:xfrm>
      </p:grpSpPr>
      <p:sp>
        <p:nvSpPr>
          <p:cNvPr id="2" name="Freeform 2"/>
          <p:cNvSpPr/>
          <p:nvPr/>
        </p:nvSpPr>
        <p:spPr>
          <a:xfrm>
            <a:off x="256011" y="1028700"/>
            <a:ext cx="17775978" cy="8229600"/>
          </a:xfrm>
          <a:custGeom>
            <a:avLst/>
            <a:gdLst/>
            <a:ahLst/>
            <a:cxnLst/>
            <a:rect l="l" t="t" r="r" b="b"/>
            <a:pathLst>
              <a:path w="17775978" h="8229600">
                <a:moveTo>
                  <a:pt x="0" y="0"/>
                </a:moveTo>
                <a:lnTo>
                  <a:pt x="17775978" y="0"/>
                </a:lnTo>
                <a:lnTo>
                  <a:pt x="17775978" y="8229600"/>
                </a:lnTo>
                <a:lnTo>
                  <a:pt x="0" y="8229600"/>
                </a:lnTo>
                <a:lnTo>
                  <a:pt x="0" y="0"/>
                </a:lnTo>
                <a:close/>
              </a:path>
            </a:pathLst>
          </a:custGeom>
          <a:blipFill>
            <a:blip r:embed="rId2"/>
            <a:stretch>
              <a:fillRect l="-12408" b="-8406"/>
            </a:stretch>
          </a:blipFill>
        </p:spPr>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2FAF7"/>
        </a:solidFill>
        <a:effectLst/>
      </p:bgPr>
    </p:bg>
    <p:spTree>
      <p:nvGrpSpPr>
        <p:cNvPr id="1" name=""/>
        <p:cNvGrpSpPr/>
        <p:nvPr/>
      </p:nvGrpSpPr>
      <p:grpSpPr>
        <a:xfrm>
          <a:off x="0" y="0"/>
          <a:ext cx="0" cy="0"/>
          <a:chOff x="0" y="0"/>
          <a:chExt cx="0" cy="0"/>
        </a:xfrm>
      </p:grpSpPr>
      <p:sp>
        <p:nvSpPr>
          <p:cNvPr id="2" name="Freeform 2"/>
          <p:cNvSpPr/>
          <p:nvPr/>
        </p:nvSpPr>
        <p:spPr>
          <a:xfrm>
            <a:off x="670983" y="936305"/>
            <a:ext cx="12082520" cy="3727153"/>
          </a:xfrm>
          <a:custGeom>
            <a:avLst/>
            <a:gdLst/>
            <a:ahLst/>
            <a:cxnLst/>
            <a:rect l="l" t="t" r="r" b="b"/>
            <a:pathLst>
              <a:path w="12082520" h="3727153">
                <a:moveTo>
                  <a:pt x="0" y="0"/>
                </a:moveTo>
                <a:lnTo>
                  <a:pt x="12082520" y="0"/>
                </a:lnTo>
                <a:lnTo>
                  <a:pt x="12082520" y="3727154"/>
                </a:lnTo>
                <a:lnTo>
                  <a:pt x="0" y="3727154"/>
                </a:lnTo>
                <a:lnTo>
                  <a:pt x="0" y="0"/>
                </a:lnTo>
                <a:close/>
              </a:path>
            </a:pathLst>
          </a:custGeom>
          <a:blipFill>
            <a:blip r:embed="rId2"/>
            <a:stretch>
              <a:fillRect/>
            </a:stretch>
          </a:blipFill>
        </p:spPr>
      </p:sp>
      <p:sp>
        <p:nvSpPr>
          <p:cNvPr id="3" name="Freeform 3"/>
          <p:cNvSpPr/>
          <p:nvPr/>
        </p:nvSpPr>
        <p:spPr>
          <a:xfrm>
            <a:off x="4761668" y="5573093"/>
            <a:ext cx="12497632" cy="3685207"/>
          </a:xfrm>
          <a:custGeom>
            <a:avLst/>
            <a:gdLst/>
            <a:ahLst/>
            <a:cxnLst/>
            <a:rect l="l" t="t" r="r" b="b"/>
            <a:pathLst>
              <a:path w="12497632" h="3685207">
                <a:moveTo>
                  <a:pt x="0" y="0"/>
                </a:moveTo>
                <a:lnTo>
                  <a:pt x="12497632" y="0"/>
                </a:lnTo>
                <a:lnTo>
                  <a:pt x="12497632" y="3685207"/>
                </a:lnTo>
                <a:lnTo>
                  <a:pt x="0" y="3685207"/>
                </a:lnTo>
                <a:lnTo>
                  <a:pt x="0" y="0"/>
                </a:lnTo>
                <a:close/>
              </a:path>
            </a:pathLst>
          </a:custGeom>
          <a:blipFill>
            <a:blip r:embed="rId3"/>
            <a:stretch>
              <a:fillRect/>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2FAF7"/>
        </a:solidFill>
        <a:effectLst/>
      </p:bgPr>
    </p:bg>
    <p:spTree>
      <p:nvGrpSpPr>
        <p:cNvPr id="1" name=""/>
        <p:cNvGrpSpPr/>
        <p:nvPr/>
      </p:nvGrpSpPr>
      <p:grpSpPr>
        <a:xfrm>
          <a:off x="0" y="0"/>
          <a:ext cx="0" cy="0"/>
          <a:chOff x="0" y="0"/>
          <a:chExt cx="0" cy="0"/>
        </a:xfrm>
      </p:grpSpPr>
      <p:sp>
        <p:nvSpPr>
          <p:cNvPr id="2" name="Freeform 2"/>
          <p:cNvSpPr/>
          <p:nvPr/>
        </p:nvSpPr>
        <p:spPr>
          <a:xfrm>
            <a:off x="9265028" y="2470672"/>
            <a:ext cx="7994272" cy="5850098"/>
          </a:xfrm>
          <a:custGeom>
            <a:avLst/>
            <a:gdLst/>
            <a:ahLst/>
            <a:cxnLst/>
            <a:rect l="l" t="t" r="r" b="b"/>
            <a:pathLst>
              <a:path w="7994272" h="5850098">
                <a:moveTo>
                  <a:pt x="0" y="0"/>
                </a:moveTo>
                <a:lnTo>
                  <a:pt x="7994272" y="0"/>
                </a:lnTo>
                <a:lnTo>
                  <a:pt x="7994272" y="5850098"/>
                </a:lnTo>
                <a:lnTo>
                  <a:pt x="0" y="5850098"/>
                </a:lnTo>
                <a:lnTo>
                  <a:pt x="0" y="0"/>
                </a:lnTo>
                <a:close/>
              </a:path>
            </a:pathLst>
          </a:custGeom>
          <a:blipFill>
            <a:blip r:embed="rId2"/>
            <a:stretch>
              <a:fillRect l="-4918" r="-4918"/>
            </a:stretch>
          </a:blipFill>
        </p:spPr>
      </p:sp>
      <p:grpSp>
        <p:nvGrpSpPr>
          <p:cNvPr id="3" name="Group 3"/>
          <p:cNvGrpSpPr/>
          <p:nvPr/>
        </p:nvGrpSpPr>
        <p:grpSpPr>
          <a:xfrm>
            <a:off x="1028700" y="1125220"/>
            <a:ext cx="7404982" cy="7592538"/>
            <a:chOff x="0" y="0"/>
            <a:chExt cx="9873309" cy="10123384"/>
          </a:xfrm>
        </p:grpSpPr>
        <p:sp>
          <p:nvSpPr>
            <p:cNvPr id="4" name="TextBox 4"/>
            <p:cNvSpPr txBox="1"/>
            <p:nvPr/>
          </p:nvSpPr>
          <p:spPr>
            <a:xfrm>
              <a:off x="0" y="38100"/>
              <a:ext cx="9873309" cy="2357120"/>
            </a:xfrm>
            <a:prstGeom prst="rect">
              <a:avLst/>
            </a:prstGeom>
          </p:spPr>
          <p:txBody>
            <a:bodyPr lIns="0" tIns="0" rIns="0" bIns="0" rtlCol="0" anchor="t">
              <a:spAutoFit/>
            </a:bodyPr>
            <a:lstStyle/>
            <a:p>
              <a:pPr marL="0" lvl="0" indent="0" algn="ctr">
                <a:lnSpc>
                  <a:spcPts val="4620"/>
                </a:lnSpc>
                <a:spcBef>
                  <a:spcPct val="0"/>
                </a:spcBef>
              </a:pPr>
              <a:r>
                <a:rPr lang="en-US" sz="4200">
                  <a:solidFill>
                    <a:srgbClr val="4F1964"/>
                  </a:solidFill>
                  <a:latin typeface="PT Serif Bold"/>
                </a:rPr>
                <a:t>Introduction to the Preconception Peer Educator (PPE) program</a:t>
              </a:r>
            </a:p>
          </p:txBody>
        </p:sp>
        <p:sp>
          <p:nvSpPr>
            <p:cNvPr id="5" name="TextBox 5"/>
            <p:cNvSpPr txBox="1"/>
            <p:nvPr/>
          </p:nvSpPr>
          <p:spPr>
            <a:xfrm>
              <a:off x="0" y="3150025"/>
              <a:ext cx="9873309" cy="6973359"/>
            </a:xfrm>
            <a:prstGeom prst="rect">
              <a:avLst/>
            </a:prstGeom>
          </p:spPr>
          <p:txBody>
            <a:bodyPr lIns="0" tIns="0" rIns="0" bIns="0" rtlCol="0" anchor="t">
              <a:spAutoFit/>
            </a:bodyPr>
            <a:lstStyle/>
            <a:p>
              <a:pPr marL="0" lvl="0" indent="0" algn="l">
                <a:lnSpc>
                  <a:spcPts val="3499"/>
                </a:lnSpc>
                <a:spcBef>
                  <a:spcPct val="0"/>
                </a:spcBef>
              </a:pPr>
              <a:r>
                <a:rPr lang="en-US" sz="2499" u="none">
                  <a:solidFill>
                    <a:srgbClr val="4F1964"/>
                  </a:solidFill>
                  <a:latin typeface="PT Serif"/>
                </a:rPr>
                <a:t>Our Delaware Preconception Peer Educator (PPE) program empowers young people to make informed decisions about their reproductive health. </a:t>
              </a:r>
            </a:p>
            <a:p>
              <a:pPr marL="0" lvl="0" indent="0" algn="l">
                <a:lnSpc>
                  <a:spcPts val="3499"/>
                </a:lnSpc>
                <a:spcBef>
                  <a:spcPct val="0"/>
                </a:spcBef>
              </a:pPr>
              <a:endParaRPr lang="en-US" sz="2499" u="none">
                <a:solidFill>
                  <a:srgbClr val="4F1964"/>
                </a:solidFill>
                <a:latin typeface="PT Serif"/>
              </a:endParaRPr>
            </a:p>
            <a:p>
              <a:pPr marL="0" lvl="0" indent="0" algn="l">
                <a:lnSpc>
                  <a:spcPts val="3499"/>
                </a:lnSpc>
                <a:spcBef>
                  <a:spcPct val="0"/>
                </a:spcBef>
              </a:pPr>
              <a:r>
                <a:rPr lang="en-US" sz="2499" u="none">
                  <a:solidFill>
                    <a:srgbClr val="4F1964"/>
                  </a:solidFill>
                  <a:latin typeface="PT Serif"/>
                </a:rPr>
                <a:t>Benefits include increased knowledge, confidence, and advocacy skills as well as overall promotion and improvement of maternal child health. </a:t>
              </a:r>
            </a:p>
            <a:p>
              <a:pPr marL="0" lvl="0" indent="0" algn="l">
                <a:lnSpc>
                  <a:spcPts val="3499"/>
                </a:lnSpc>
                <a:spcBef>
                  <a:spcPct val="0"/>
                </a:spcBef>
              </a:pPr>
              <a:endParaRPr lang="en-US" sz="2499" u="none">
                <a:solidFill>
                  <a:srgbClr val="4F1964"/>
                </a:solidFill>
                <a:latin typeface="PT Serif"/>
              </a:endParaRPr>
            </a:p>
            <a:p>
              <a:pPr marL="0" lvl="0" indent="0" algn="l">
                <a:lnSpc>
                  <a:spcPts val="3499"/>
                </a:lnSpc>
                <a:spcBef>
                  <a:spcPct val="0"/>
                </a:spcBef>
              </a:pPr>
              <a:r>
                <a:rPr lang="en-US" sz="2499" u="none">
                  <a:solidFill>
                    <a:srgbClr val="4F1964"/>
                  </a:solidFill>
                  <a:latin typeface="PT Serif"/>
                </a:rPr>
                <a:t>This program aims to educate teens and young adults on the importance of preconception health education and how to become effective peer educators in this area</a:t>
              </a: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2FAF7"/>
        </a:solidFill>
        <a:effectLst/>
      </p:bgPr>
    </p:bg>
    <p:spTree>
      <p:nvGrpSpPr>
        <p:cNvPr id="1" name=""/>
        <p:cNvGrpSpPr/>
        <p:nvPr/>
      </p:nvGrpSpPr>
      <p:grpSpPr>
        <a:xfrm>
          <a:off x="0" y="0"/>
          <a:ext cx="0" cy="0"/>
          <a:chOff x="0" y="0"/>
          <a:chExt cx="0" cy="0"/>
        </a:xfrm>
      </p:grpSpPr>
      <p:sp>
        <p:nvSpPr>
          <p:cNvPr id="2" name="Freeform 2"/>
          <p:cNvSpPr/>
          <p:nvPr/>
        </p:nvSpPr>
        <p:spPr>
          <a:xfrm>
            <a:off x="736667" y="1749674"/>
            <a:ext cx="13102096" cy="3157040"/>
          </a:xfrm>
          <a:custGeom>
            <a:avLst/>
            <a:gdLst/>
            <a:ahLst/>
            <a:cxnLst/>
            <a:rect l="l" t="t" r="r" b="b"/>
            <a:pathLst>
              <a:path w="13102096" h="3157040">
                <a:moveTo>
                  <a:pt x="0" y="0"/>
                </a:moveTo>
                <a:lnTo>
                  <a:pt x="13102096" y="0"/>
                </a:lnTo>
                <a:lnTo>
                  <a:pt x="13102096" y="3157040"/>
                </a:lnTo>
                <a:lnTo>
                  <a:pt x="0" y="3157040"/>
                </a:lnTo>
                <a:lnTo>
                  <a:pt x="0" y="0"/>
                </a:lnTo>
                <a:close/>
              </a:path>
            </a:pathLst>
          </a:custGeom>
          <a:blipFill>
            <a:blip r:embed="rId2"/>
            <a:stretch>
              <a:fillRect l="-7921" r="-5889" b="-7586"/>
            </a:stretch>
          </a:blipFill>
        </p:spPr>
      </p:sp>
      <p:sp>
        <p:nvSpPr>
          <p:cNvPr id="3" name="Freeform 3"/>
          <p:cNvSpPr/>
          <p:nvPr/>
        </p:nvSpPr>
        <p:spPr>
          <a:xfrm>
            <a:off x="5798233" y="5916208"/>
            <a:ext cx="11461067" cy="3439890"/>
          </a:xfrm>
          <a:custGeom>
            <a:avLst/>
            <a:gdLst/>
            <a:ahLst/>
            <a:cxnLst/>
            <a:rect l="l" t="t" r="r" b="b"/>
            <a:pathLst>
              <a:path w="11461067" h="3439890">
                <a:moveTo>
                  <a:pt x="0" y="0"/>
                </a:moveTo>
                <a:lnTo>
                  <a:pt x="11461067" y="0"/>
                </a:lnTo>
                <a:lnTo>
                  <a:pt x="11461067" y="3439890"/>
                </a:lnTo>
                <a:lnTo>
                  <a:pt x="0" y="3439890"/>
                </a:lnTo>
                <a:lnTo>
                  <a:pt x="0" y="0"/>
                </a:lnTo>
                <a:close/>
              </a:path>
            </a:pathLst>
          </a:custGeom>
          <a:blipFill>
            <a:blip r:embed="rId3"/>
            <a:stretch>
              <a:fillRect l="-6009" t="-4171" r="-8262" b="-9176"/>
            </a:stretch>
          </a:blipFill>
        </p:spPr>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2FAF7"/>
        </a:solidFill>
        <a:effectLst/>
      </p:bgPr>
    </p:bg>
    <p:spTree>
      <p:nvGrpSpPr>
        <p:cNvPr id="1" name=""/>
        <p:cNvGrpSpPr/>
        <p:nvPr/>
      </p:nvGrpSpPr>
      <p:grpSpPr>
        <a:xfrm>
          <a:off x="0" y="0"/>
          <a:ext cx="0" cy="0"/>
          <a:chOff x="0" y="0"/>
          <a:chExt cx="0" cy="0"/>
        </a:xfrm>
      </p:grpSpPr>
      <p:sp>
        <p:nvSpPr>
          <p:cNvPr id="2" name="Freeform 2"/>
          <p:cNvSpPr/>
          <p:nvPr/>
        </p:nvSpPr>
        <p:spPr>
          <a:xfrm>
            <a:off x="0" y="863633"/>
            <a:ext cx="11758340" cy="4279867"/>
          </a:xfrm>
          <a:custGeom>
            <a:avLst/>
            <a:gdLst/>
            <a:ahLst/>
            <a:cxnLst/>
            <a:rect l="l" t="t" r="r" b="b"/>
            <a:pathLst>
              <a:path w="11758340" h="4279867">
                <a:moveTo>
                  <a:pt x="0" y="0"/>
                </a:moveTo>
                <a:lnTo>
                  <a:pt x="11758340" y="0"/>
                </a:lnTo>
                <a:lnTo>
                  <a:pt x="11758340" y="4279867"/>
                </a:lnTo>
                <a:lnTo>
                  <a:pt x="0" y="4279867"/>
                </a:lnTo>
                <a:lnTo>
                  <a:pt x="0" y="0"/>
                </a:lnTo>
                <a:close/>
              </a:path>
            </a:pathLst>
          </a:custGeom>
          <a:blipFill>
            <a:blip r:embed="rId2"/>
            <a:stretch>
              <a:fillRect/>
            </a:stretch>
          </a:blipFill>
        </p:spPr>
      </p:sp>
      <p:sp>
        <p:nvSpPr>
          <p:cNvPr id="3" name="Freeform 3"/>
          <p:cNvSpPr/>
          <p:nvPr/>
        </p:nvSpPr>
        <p:spPr>
          <a:xfrm>
            <a:off x="5879170" y="5563437"/>
            <a:ext cx="12228585" cy="3558041"/>
          </a:xfrm>
          <a:custGeom>
            <a:avLst/>
            <a:gdLst/>
            <a:ahLst/>
            <a:cxnLst/>
            <a:rect l="l" t="t" r="r" b="b"/>
            <a:pathLst>
              <a:path w="12228585" h="3558041">
                <a:moveTo>
                  <a:pt x="0" y="0"/>
                </a:moveTo>
                <a:lnTo>
                  <a:pt x="12228585" y="0"/>
                </a:lnTo>
                <a:lnTo>
                  <a:pt x="12228585" y="3558040"/>
                </a:lnTo>
                <a:lnTo>
                  <a:pt x="0" y="3558040"/>
                </a:lnTo>
                <a:lnTo>
                  <a:pt x="0" y="0"/>
                </a:lnTo>
                <a:close/>
              </a:path>
            </a:pathLst>
          </a:custGeom>
          <a:blipFill>
            <a:blip r:embed="rId3"/>
            <a:stretch>
              <a:fillRect/>
            </a:stretch>
          </a:blipFill>
        </p:spPr>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2FAF7"/>
        </a:solidFill>
        <a:effectLst/>
      </p:bgPr>
    </p:bg>
    <p:spTree>
      <p:nvGrpSpPr>
        <p:cNvPr id="1" name=""/>
        <p:cNvGrpSpPr/>
        <p:nvPr/>
      </p:nvGrpSpPr>
      <p:grpSpPr>
        <a:xfrm>
          <a:off x="0" y="0"/>
          <a:ext cx="0" cy="0"/>
          <a:chOff x="0" y="0"/>
          <a:chExt cx="0" cy="0"/>
        </a:xfrm>
      </p:grpSpPr>
      <p:sp>
        <p:nvSpPr>
          <p:cNvPr id="2" name="Freeform 2"/>
          <p:cNvSpPr/>
          <p:nvPr/>
        </p:nvSpPr>
        <p:spPr>
          <a:xfrm>
            <a:off x="289405" y="698311"/>
            <a:ext cx="12382328" cy="4182094"/>
          </a:xfrm>
          <a:custGeom>
            <a:avLst/>
            <a:gdLst/>
            <a:ahLst/>
            <a:cxnLst/>
            <a:rect l="l" t="t" r="r" b="b"/>
            <a:pathLst>
              <a:path w="12382328" h="4182094">
                <a:moveTo>
                  <a:pt x="0" y="0"/>
                </a:moveTo>
                <a:lnTo>
                  <a:pt x="12382328" y="0"/>
                </a:lnTo>
                <a:lnTo>
                  <a:pt x="12382328" y="4182094"/>
                </a:lnTo>
                <a:lnTo>
                  <a:pt x="0" y="4182094"/>
                </a:lnTo>
                <a:lnTo>
                  <a:pt x="0" y="0"/>
                </a:lnTo>
                <a:close/>
              </a:path>
            </a:pathLst>
          </a:custGeom>
          <a:blipFill>
            <a:blip r:embed="rId2"/>
            <a:stretch>
              <a:fillRect/>
            </a:stretch>
          </a:blipFill>
        </p:spPr>
      </p:sp>
      <p:sp>
        <p:nvSpPr>
          <p:cNvPr id="3" name="Freeform 3"/>
          <p:cNvSpPr/>
          <p:nvPr/>
        </p:nvSpPr>
        <p:spPr>
          <a:xfrm>
            <a:off x="5768355" y="5266963"/>
            <a:ext cx="11821914" cy="3991337"/>
          </a:xfrm>
          <a:custGeom>
            <a:avLst/>
            <a:gdLst/>
            <a:ahLst/>
            <a:cxnLst/>
            <a:rect l="l" t="t" r="r" b="b"/>
            <a:pathLst>
              <a:path w="11821914" h="3991337">
                <a:moveTo>
                  <a:pt x="0" y="0"/>
                </a:moveTo>
                <a:lnTo>
                  <a:pt x="11821914" y="0"/>
                </a:lnTo>
                <a:lnTo>
                  <a:pt x="11821914" y="3991337"/>
                </a:lnTo>
                <a:lnTo>
                  <a:pt x="0" y="3991337"/>
                </a:lnTo>
                <a:lnTo>
                  <a:pt x="0" y="0"/>
                </a:lnTo>
                <a:close/>
              </a:path>
            </a:pathLst>
          </a:custGeom>
          <a:blipFill>
            <a:blip r:embed="rId3"/>
            <a:stretch>
              <a:fillRect/>
            </a:stretch>
          </a:blipFill>
        </p:spPr>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2FAF7"/>
        </a:solidFill>
        <a:effectLst/>
      </p:bgPr>
    </p:bg>
    <p:spTree>
      <p:nvGrpSpPr>
        <p:cNvPr id="1" name=""/>
        <p:cNvGrpSpPr/>
        <p:nvPr/>
      </p:nvGrpSpPr>
      <p:grpSpPr>
        <a:xfrm>
          <a:off x="0" y="0"/>
          <a:ext cx="0" cy="0"/>
          <a:chOff x="0" y="0"/>
          <a:chExt cx="0" cy="0"/>
        </a:xfrm>
      </p:grpSpPr>
      <p:sp>
        <p:nvSpPr>
          <p:cNvPr id="2" name="Freeform 2"/>
          <p:cNvSpPr/>
          <p:nvPr/>
        </p:nvSpPr>
        <p:spPr>
          <a:xfrm>
            <a:off x="831755" y="2364362"/>
            <a:ext cx="16624491" cy="3740510"/>
          </a:xfrm>
          <a:custGeom>
            <a:avLst/>
            <a:gdLst/>
            <a:ahLst/>
            <a:cxnLst/>
            <a:rect l="l" t="t" r="r" b="b"/>
            <a:pathLst>
              <a:path w="16624491" h="3740510">
                <a:moveTo>
                  <a:pt x="0" y="0"/>
                </a:moveTo>
                <a:lnTo>
                  <a:pt x="16624490" y="0"/>
                </a:lnTo>
                <a:lnTo>
                  <a:pt x="16624490" y="3740510"/>
                </a:lnTo>
                <a:lnTo>
                  <a:pt x="0" y="3740510"/>
                </a:lnTo>
                <a:lnTo>
                  <a:pt x="0" y="0"/>
                </a:lnTo>
                <a:close/>
              </a:path>
            </a:pathLst>
          </a:custGeom>
          <a:blipFill>
            <a:blip r:embed="rId2"/>
            <a:stretch>
              <a:fillRect/>
            </a:stretch>
          </a:blipFill>
        </p:spPr>
      </p:sp>
      <p:sp>
        <p:nvSpPr>
          <p:cNvPr id="3" name="TextBox 3"/>
          <p:cNvSpPr txBox="1"/>
          <p:nvPr/>
        </p:nvSpPr>
        <p:spPr>
          <a:xfrm>
            <a:off x="2978701" y="6833568"/>
            <a:ext cx="12330599" cy="2054971"/>
          </a:xfrm>
          <a:prstGeom prst="rect">
            <a:avLst/>
          </a:prstGeom>
        </p:spPr>
        <p:txBody>
          <a:bodyPr lIns="0" tIns="0" rIns="0" bIns="0" rtlCol="0" anchor="t">
            <a:spAutoFit/>
          </a:bodyPr>
          <a:lstStyle/>
          <a:p>
            <a:pPr algn="ctr">
              <a:lnSpc>
                <a:spcPts val="8274"/>
              </a:lnSpc>
            </a:pPr>
            <a:r>
              <a:rPr lang="en-US" sz="5910">
                <a:solidFill>
                  <a:srgbClr val="4F1964"/>
                </a:solidFill>
                <a:latin typeface="Canva Sans Bold"/>
              </a:rPr>
              <a:t>This is great news! </a:t>
            </a:r>
          </a:p>
          <a:p>
            <a:pPr algn="ctr">
              <a:lnSpc>
                <a:spcPts val="8274"/>
              </a:lnSpc>
            </a:pPr>
            <a:r>
              <a:rPr lang="en-US" sz="5910">
                <a:solidFill>
                  <a:srgbClr val="4F1964"/>
                </a:solidFill>
                <a:latin typeface="Canva Sans Bold"/>
              </a:rPr>
              <a:t>This is why peer education is key!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2FAF7"/>
        </a:solidFill>
        <a:effectLst/>
      </p:bgPr>
    </p:bg>
    <p:spTree>
      <p:nvGrpSpPr>
        <p:cNvPr id="1" name=""/>
        <p:cNvGrpSpPr/>
        <p:nvPr/>
      </p:nvGrpSpPr>
      <p:grpSpPr>
        <a:xfrm>
          <a:off x="0" y="0"/>
          <a:ext cx="0" cy="0"/>
          <a:chOff x="0" y="0"/>
          <a:chExt cx="0" cy="0"/>
        </a:xfrm>
      </p:grpSpPr>
      <p:sp>
        <p:nvSpPr>
          <p:cNvPr id="2" name="Freeform 2"/>
          <p:cNvSpPr/>
          <p:nvPr/>
        </p:nvSpPr>
        <p:spPr>
          <a:xfrm>
            <a:off x="1338703" y="3145526"/>
            <a:ext cx="5193612" cy="5076756"/>
          </a:xfrm>
          <a:custGeom>
            <a:avLst/>
            <a:gdLst/>
            <a:ahLst/>
            <a:cxnLst/>
            <a:rect l="l" t="t" r="r" b="b"/>
            <a:pathLst>
              <a:path w="5193612" h="5076756">
                <a:moveTo>
                  <a:pt x="0" y="0"/>
                </a:moveTo>
                <a:lnTo>
                  <a:pt x="5193612" y="0"/>
                </a:lnTo>
                <a:lnTo>
                  <a:pt x="5193612" y="5076756"/>
                </a:lnTo>
                <a:lnTo>
                  <a:pt x="0" y="50767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TextBox 3"/>
          <p:cNvSpPr txBox="1"/>
          <p:nvPr/>
        </p:nvSpPr>
        <p:spPr>
          <a:xfrm>
            <a:off x="8850896" y="1141431"/>
            <a:ext cx="8408404" cy="3009900"/>
          </a:xfrm>
          <a:prstGeom prst="rect">
            <a:avLst/>
          </a:prstGeom>
        </p:spPr>
        <p:txBody>
          <a:bodyPr lIns="0" tIns="0" rIns="0" bIns="0" rtlCol="0" anchor="t">
            <a:spAutoFit/>
          </a:bodyPr>
          <a:lstStyle/>
          <a:p>
            <a:pPr marL="0" lvl="0" indent="0" algn="ctr">
              <a:lnSpc>
                <a:spcPts val="7920"/>
              </a:lnSpc>
              <a:spcBef>
                <a:spcPct val="0"/>
              </a:spcBef>
            </a:pPr>
            <a:r>
              <a:rPr lang="en-US" sz="6600">
                <a:solidFill>
                  <a:srgbClr val="4F1964"/>
                </a:solidFill>
                <a:latin typeface="PT Serif Bold"/>
              </a:rPr>
              <a:t>Recognizing Risk Factors and Disparities</a:t>
            </a:r>
          </a:p>
        </p:txBody>
      </p:sp>
      <p:sp>
        <p:nvSpPr>
          <p:cNvPr id="4" name="TextBox 4"/>
          <p:cNvSpPr txBox="1"/>
          <p:nvPr/>
        </p:nvSpPr>
        <p:spPr>
          <a:xfrm>
            <a:off x="8850896" y="4340977"/>
            <a:ext cx="8408404" cy="4837498"/>
          </a:xfrm>
          <a:prstGeom prst="rect">
            <a:avLst/>
          </a:prstGeom>
        </p:spPr>
        <p:txBody>
          <a:bodyPr lIns="0" tIns="0" rIns="0" bIns="0" rtlCol="0" anchor="t">
            <a:spAutoFit/>
          </a:bodyPr>
          <a:lstStyle/>
          <a:p>
            <a:pPr marL="0" lvl="0" indent="0" algn="ctr">
              <a:lnSpc>
                <a:spcPts val="4172"/>
              </a:lnSpc>
              <a:spcBef>
                <a:spcPct val="0"/>
              </a:spcBef>
            </a:pPr>
            <a:endParaRPr/>
          </a:p>
          <a:p>
            <a:pPr marL="751662" lvl="1" indent="-375831">
              <a:lnSpc>
                <a:spcPts val="5222"/>
              </a:lnSpc>
              <a:spcBef>
                <a:spcPct val="0"/>
              </a:spcBef>
              <a:buFont typeface="Arial"/>
              <a:buChar char="•"/>
            </a:pPr>
            <a:r>
              <a:rPr lang="en-US" sz="3481">
                <a:solidFill>
                  <a:srgbClr val="4F1964"/>
                </a:solidFill>
                <a:latin typeface="PT Serif"/>
              </a:rPr>
              <a:t>What are some risk factors contributing to maternal health issues</a:t>
            </a:r>
          </a:p>
          <a:p>
            <a:pPr>
              <a:lnSpc>
                <a:spcPts val="5222"/>
              </a:lnSpc>
              <a:spcBef>
                <a:spcPct val="0"/>
              </a:spcBef>
            </a:pPr>
            <a:endParaRPr lang="en-US" sz="3481">
              <a:solidFill>
                <a:srgbClr val="4F1964"/>
              </a:solidFill>
              <a:latin typeface="PT Serif"/>
            </a:endParaRPr>
          </a:p>
          <a:p>
            <a:pPr marL="751662" lvl="1" indent="-375831">
              <a:lnSpc>
                <a:spcPts val="5222"/>
              </a:lnSpc>
              <a:spcBef>
                <a:spcPct val="0"/>
              </a:spcBef>
              <a:buFont typeface="Arial"/>
              <a:buChar char="•"/>
            </a:pPr>
            <a:r>
              <a:rPr lang="en-US" sz="3481">
                <a:solidFill>
                  <a:srgbClr val="4F1964"/>
                </a:solidFill>
                <a:latin typeface="PT Serif"/>
              </a:rPr>
              <a:t>Address disparities based on race, ethnicity, and socioeconomic factors</a:t>
            </a:r>
          </a:p>
          <a:p>
            <a:pPr>
              <a:lnSpc>
                <a:spcPts val="4172"/>
              </a:lnSpc>
              <a:spcBef>
                <a:spcPct val="0"/>
              </a:spcBef>
            </a:pPr>
            <a:endParaRPr lang="en-US" sz="3481">
              <a:solidFill>
                <a:srgbClr val="4F1964"/>
              </a:solidFill>
              <a:latin typeface="PT Serif"/>
            </a:endParaRPr>
          </a:p>
          <a:p>
            <a:pPr marL="0" lvl="0" indent="0" algn="ctr">
              <a:lnSpc>
                <a:spcPts val="4172"/>
              </a:lnSpc>
              <a:spcBef>
                <a:spcPct val="0"/>
              </a:spcBef>
            </a:pPr>
            <a:endParaRPr lang="en-US" sz="3481">
              <a:solidFill>
                <a:srgbClr val="4F1964"/>
              </a:solidFill>
              <a:latin typeface="PT Serif"/>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2FAF7"/>
        </a:solidFill>
        <a:effectLst/>
      </p:bgPr>
    </p:bg>
    <p:spTree>
      <p:nvGrpSpPr>
        <p:cNvPr id="1" name=""/>
        <p:cNvGrpSpPr/>
        <p:nvPr/>
      </p:nvGrpSpPr>
      <p:grpSpPr>
        <a:xfrm>
          <a:off x="0" y="0"/>
          <a:ext cx="0" cy="0"/>
          <a:chOff x="0" y="0"/>
          <a:chExt cx="0" cy="0"/>
        </a:xfrm>
      </p:grpSpPr>
      <p:sp>
        <p:nvSpPr>
          <p:cNvPr id="2" name="Freeform 2"/>
          <p:cNvSpPr/>
          <p:nvPr/>
        </p:nvSpPr>
        <p:spPr>
          <a:xfrm>
            <a:off x="1642248" y="2726817"/>
            <a:ext cx="4919456" cy="4833366"/>
          </a:xfrm>
          <a:custGeom>
            <a:avLst/>
            <a:gdLst/>
            <a:ahLst/>
            <a:cxnLst/>
            <a:rect l="l" t="t" r="r" b="b"/>
            <a:pathLst>
              <a:path w="4919456" h="4833366">
                <a:moveTo>
                  <a:pt x="0" y="0"/>
                </a:moveTo>
                <a:lnTo>
                  <a:pt x="4919456" y="0"/>
                </a:lnTo>
                <a:lnTo>
                  <a:pt x="4919456" y="4833366"/>
                </a:lnTo>
                <a:lnTo>
                  <a:pt x="0" y="48333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TextBox 3"/>
          <p:cNvSpPr txBox="1"/>
          <p:nvPr/>
        </p:nvSpPr>
        <p:spPr>
          <a:xfrm>
            <a:off x="8456253" y="571915"/>
            <a:ext cx="8408404" cy="2905125"/>
          </a:xfrm>
          <a:prstGeom prst="rect">
            <a:avLst/>
          </a:prstGeom>
        </p:spPr>
        <p:txBody>
          <a:bodyPr lIns="0" tIns="0" rIns="0" bIns="0" rtlCol="0" anchor="t">
            <a:spAutoFit/>
          </a:bodyPr>
          <a:lstStyle/>
          <a:p>
            <a:pPr algn="ctr">
              <a:lnSpc>
                <a:spcPts val="7680"/>
              </a:lnSpc>
              <a:spcBef>
                <a:spcPct val="0"/>
              </a:spcBef>
            </a:pPr>
            <a:r>
              <a:rPr lang="en-US" sz="6400">
                <a:solidFill>
                  <a:srgbClr val="4F1964"/>
                </a:solidFill>
                <a:latin typeface="PT Serif Bold"/>
              </a:rPr>
              <a:t>Promoting Awareness and Education</a:t>
            </a:r>
          </a:p>
        </p:txBody>
      </p:sp>
      <p:sp>
        <p:nvSpPr>
          <p:cNvPr id="4" name="TextBox 4"/>
          <p:cNvSpPr txBox="1"/>
          <p:nvPr/>
        </p:nvSpPr>
        <p:spPr>
          <a:xfrm>
            <a:off x="8456253" y="3534190"/>
            <a:ext cx="8408404" cy="5866198"/>
          </a:xfrm>
          <a:prstGeom prst="rect">
            <a:avLst/>
          </a:prstGeom>
        </p:spPr>
        <p:txBody>
          <a:bodyPr lIns="0" tIns="0" rIns="0" bIns="0" rtlCol="0" anchor="t">
            <a:spAutoFit/>
          </a:bodyPr>
          <a:lstStyle/>
          <a:p>
            <a:pPr marL="0" lvl="0" indent="0" algn="ctr">
              <a:lnSpc>
                <a:spcPts val="4172"/>
              </a:lnSpc>
              <a:spcBef>
                <a:spcPct val="0"/>
              </a:spcBef>
            </a:pPr>
            <a:endParaRPr/>
          </a:p>
          <a:p>
            <a:pPr marL="708483" lvl="1" indent="-354242">
              <a:lnSpc>
                <a:spcPts val="4922"/>
              </a:lnSpc>
              <a:spcBef>
                <a:spcPct val="0"/>
              </a:spcBef>
              <a:buFont typeface="Arial"/>
              <a:buChar char="•"/>
            </a:pPr>
            <a:r>
              <a:rPr lang="en-US" sz="3281">
                <a:solidFill>
                  <a:srgbClr val="4F1964"/>
                </a:solidFill>
                <a:latin typeface="PT Serif"/>
              </a:rPr>
              <a:t>Important to raise awareness about maternal mortality and morbidity</a:t>
            </a:r>
          </a:p>
          <a:p>
            <a:pPr>
              <a:lnSpc>
                <a:spcPts val="4922"/>
              </a:lnSpc>
              <a:spcBef>
                <a:spcPct val="0"/>
              </a:spcBef>
            </a:pPr>
            <a:endParaRPr lang="en-US" sz="3281">
              <a:solidFill>
                <a:srgbClr val="4F1964"/>
              </a:solidFill>
              <a:latin typeface="PT Serif"/>
            </a:endParaRPr>
          </a:p>
          <a:p>
            <a:pPr marL="686894" lvl="1" indent="-343447">
              <a:lnSpc>
                <a:spcPts val="4772"/>
              </a:lnSpc>
              <a:spcBef>
                <a:spcPct val="0"/>
              </a:spcBef>
              <a:buFont typeface="Arial"/>
              <a:buChar char="•"/>
            </a:pPr>
            <a:r>
              <a:rPr lang="en-US" sz="3181">
                <a:solidFill>
                  <a:srgbClr val="4F1964"/>
                </a:solidFill>
                <a:latin typeface="PT Serif"/>
              </a:rPr>
              <a:t>Preconception peer education plays a pivotal role in improving maternal health outcomes</a:t>
            </a:r>
          </a:p>
          <a:p>
            <a:pPr>
              <a:lnSpc>
                <a:spcPts val="5222"/>
              </a:lnSpc>
              <a:spcBef>
                <a:spcPct val="0"/>
              </a:spcBef>
            </a:pPr>
            <a:endParaRPr lang="en-US" sz="3181">
              <a:solidFill>
                <a:srgbClr val="4F1964"/>
              </a:solidFill>
              <a:latin typeface="PT Serif"/>
            </a:endParaRPr>
          </a:p>
          <a:p>
            <a:pPr>
              <a:lnSpc>
                <a:spcPts val="4172"/>
              </a:lnSpc>
              <a:spcBef>
                <a:spcPct val="0"/>
              </a:spcBef>
            </a:pPr>
            <a:endParaRPr lang="en-US" sz="3181">
              <a:solidFill>
                <a:srgbClr val="4F1964"/>
              </a:solidFill>
              <a:latin typeface="PT Serif"/>
            </a:endParaRPr>
          </a:p>
          <a:p>
            <a:pPr marL="0" lvl="0" indent="0" algn="ctr">
              <a:lnSpc>
                <a:spcPts val="4172"/>
              </a:lnSpc>
              <a:spcBef>
                <a:spcPct val="0"/>
              </a:spcBef>
            </a:pPr>
            <a:endParaRPr lang="en-US" sz="3181">
              <a:solidFill>
                <a:srgbClr val="4F1964"/>
              </a:solidFill>
              <a:latin typeface="PT Serif"/>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2FAF7"/>
        </a:solidFill>
        <a:effectLst/>
      </p:bgPr>
    </p:bg>
    <p:spTree>
      <p:nvGrpSpPr>
        <p:cNvPr id="1" name=""/>
        <p:cNvGrpSpPr/>
        <p:nvPr/>
      </p:nvGrpSpPr>
      <p:grpSpPr>
        <a:xfrm>
          <a:off x="0" y="0"/>
          <a:ext cx="0" cy="0"/>
          <a:chOff x="0" y="0"/>
          <a:chExt cx="0" cy="0"/>
        </a:xfrm>
      </p:grpSpPr>
      <p:sp>
        <p:nvSpPr>
          <p:cNvPr id="2" name="Freeform 2"/>
          <p:cNvSpPr/>
          <p:nvPr/>
        </p:nvSpPr>
        <p:spPr>
          <a:xfrm>
            <a:off x="528819" y="1028700"/>
            <a:ext cx="7468772" cy="8229600"/>
          </a:xfrm>
          <a:custGeom>
            <a:avLst/>
            <a:gdLst/>
            <a:ahLst/>
            <a:cxnLst/>
            <a:rect l="l" t="t" r="r" b="b"/>
            <a:pathLst>
              <a:path w="7468772" h="8229600">
                <a:moveTo>
                  <a:pt x="0" y="0"/>
                </a:moveTo>
                <a:lnTo>
                  <a:pt x="7468772" y="0"/>
                </a:lnTo>
                <a:lnTo>
                  <a:pt x="7468772" y="8229600"/>
                </a:lnTo>
                <a:lnTo>
                  <a:pt x="0" y="8229600"/>
                </a:lnTo>
                <a:lnTo>
                  <a:pt x="0" y="0"/>
                </a:lnTo>
                <a:close/>
              </a:path>
            </a:pathLst>
          </a:custGeom>
          <a:blipFill>
            <a:blip r:embed="rId3">
              <a:alphaModFix amt="89000"/>
            </a:blip>
            <a:stretch>
              <a:fillRect l="-37095" r="-28288"/>
            </a:stretch>
          </a:blipFill>
        </p:spPr>
      </p:sp>
      <p:sp>
        <p:nvSpPr>
          <p:cNvPr id="3" name="TextBox 3"/>
          <p:cNvSpPr txBox="1"/>
          <p:nvPr/>
        </p:nvSpPr>
        <p:spPr>
          <a:xfrm>
            <a:off x="8850896" y="800150"/>
            <a:ext cx="8408404" cy="1895475"/>
          </a:xfrm>
          <a:prstGeom prst="rect">
            <a:avLst/>
          </a:prstGeom>
        </p:spPr>
        <p:txBody>
          <a:bodyPr lIns="0" tIns="0" rIns="0" bIns="0" rtlCol="0" anchor="t">
            <a:spAutoFit/>
          </a:bodyPr>
          <a:lstStyle/>
          <a:p>
            <a:pPr algn="ctr">
              <a:lnSpc>
                <a:spcPts val="7560"/>
              </a:lnSpc>
              <a:spcBef>
                <a:spcPct val="0"/>
              </a:spcBef>
            </a:pPr>
            <a:r>
              <a:rPr lang="en-US" sz="6300">
                <a:solidFill>
                  <a:srgbClr val="4F1964"/>
                </a:solidFill>
                <a:latin typeface="PT Serif Bold"/>
              </a:rPr>
              <a:t>Promoting Equitable Maternal Health Care</a:t>
            </a:r>
          </a:p>
        </p:txBody>
      </p:sp>
      <p:sp>
        <p:nvSpPr>
          <p:cNvPr id="4" name="TextBox 4"/>
          <p:cNvSpPr txBox="1"/>
          <p:nvPr/>
        </p:nvSpPr>
        <p:spPr>
          <a:xfrm>
            <a:off x="8568175" y="2609900"/>
            <a:ext cx="8691125" cy="6065995"/>
          </a:xfrm>
          <a:prstGeom prst="rect">
            <a:avLst/>
          </a:prstGeom>
        </p:spPr>
        <p:txBody>
          <a:bodyPr lIns="0" tIns="0" rIns="0" bIns="0" rtlCol="0" anchor="t">
            <a:spAutoFit/>
          </a:bodyPr>
          <a:lstStyle/>
          <a:p>
            <a:pPr marL="0" lvl="0" indent="0" algn="ctr">
              <a:lnSpc>
                <a:spcPts val="4312"/>
              </a:lnSpc>
              <a:spcBef>
                <a:spcPct val="0"/>
              </a:spcBef>
            </a:pPr>
            <a:endParaRPr/>
          </a:p>
          <a:p>
            <a:pPr marL="798829" lvl="1" indent="-399415">
              <a:lnSpc>
                <a:spcPts val="5549"/>
              </a:lnSpc>
              <a:spcBef>
                <a:spcPct val="0"/>
              </a:spcBef>
              <a:buFont typeface="Arial"/>
              <a:buChar char="•"/>
            </a:pPr>
            <a:r>
              <a:rPr lang="en-US" sz="3699">
                <a:solidFill>
                  <a:srgbClr val="4F1964"/>
                </a:solidFill>
                <a:latin typeface="PT Serif"/>
              </a:rPr>
              <a:t>Strategies to promote equitable maternal healthcare</a:t>
            </a:r>
          </a:p>
          <a:p>
            <a:pPr marL="1597659" lvl="2" indent="-532553">
              <a:lnSpc>
                <a:spcPts val="5549"/>
              </a:lnSpc>
              <a:spcBef>
                <a:spcPct val="0"/>
              </a:spcBef>
              <a:buFont typeface="Arial"/>
              <a:buChar char="⚬"/>
            </a:pPr>
            <a:r>
              <a:rPr lang="en-US" sz="3699">
                <a:solidFill>
                  <a:srgbClr val="4F1964"/>
                </a:solidFill>
                <a:latin typeface="PT Serif"/>
              </a:rPr>
              <a:t>Increase access to care</a:t>
            </a:r>
          </a:p>
          <a:p>
            <a:pPr marL="1597659" lvl="2" indent="-532553">
              <a:lnSpc>
                <a:spcPts val="5549"/>
              </a:lnSpc>
              <a:spcBef>
                <a:spcPct val="0"/>
              </a:spcBef>
              <a:buFont typeface="Arial"/>
              <a:buChar char="⚬"/>
            </a:pPr>
            <a:r>
              <a:rPr lang="en-US" sz="3699">
                <a:solidFill>
                  <a:srgbClr val="4F1964"/>
                </a:solidFill>
                <a:latin typeface="PT Serif"/>
              </a:rPr>
              <a:t>Address cultural barriers</a:t>
            </a:r>
          </a:p>
          <a:p>
            <a:pPr marL="1597659" lvl="2" indent="-532553">
              <a:lnSpc>
                <a:spcPts val="5549"/>
              </a:lnSpc>
              <a:spcBef>
                <a:spcPct val="0"/>
              </a:spcBef>
              <a:buFont typeface="Arial"/>
              <a:buChar char="⚬"/>
            </a:pPr>
            <a:r>
              <a:rPr lang="en-US" sz="3699">
                <a:solidFill>
                  <a:srgbClr val="4F1964"/>
                </a:solidFill>
                <a:latin typeface="PT Serif"/>
              </a:rPr>
              <a:t>Reproductive Health Education</a:t>
            </a:r>
          </a:p>
          <a:p>
            <a:pPr>
              <a:lnSpc>
                <a:spcPts val="5549"/>
              </a:lnSpc>
              <a:spcBef>
                <a:spcPct val="0"/>
              </a:spcBef>
            </a:pPr>
            <a:endParaRPr lang="en-US" sz="3699">
              <a:solidFill>
                <a:srgbClr val="4F1964"/>
              </a:solidFill>
              <a:latin typeface="PT Serif"/>
            </a:endParaRPr>
          </a:p>
          <a:p>
            <a:pPr marL="798829" lvl="1" indent="-399415" algn="l">
              <a:lnSpc>
                <a:spcPts val="5549"/>
              </a:lnSpc>
              <a:spcBef>
                <a:spcPct val="0"/>
              </a:spcBef>
              <a:buFont typeface="Arial"/>
              <a:buChar char="•"/>
            </a:pPr>
            <a:r>
              <a:rPr lang="en-US" sz="3699">
                <a:solidFill>
                  <a:srgbClr val="4F1964"/>
                </a:solidFill>
                <a:latin typeface="PT Serif"/>
              </a:rPr>
              <a:t>Empower women to be proactive in seeking care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2FAF7"/>
        </a:solidFill>
        <a:effectLst/>
      </p:bgPr>
    </p:bg>
    <p:spTree>
      <p:nvGrpSpPr>
        <p:cNvPr id="1" name=""/>
        <p:cNvGrpSpPr/>
        <p:nvPr/>
      </p:nvGrpSpPr>
      <p:grpSpPr>
        <a:xfrm>
          <a:off x="0" y="0"/>
          <a:ext cx="0" cy="0"/>
          <a:chOff x="0" y="0"/>
          <a:chExt cx="0" cy="0"/>
        </a:xfrm>
      </p:grpSpPr>
      <p:sp>
        <p:nvSpPr>
          <p:cNvPr id="2" name="Freeform 2"/>
          <p:cNvSpPr/>
          <p:nvPr/>
        </p:nvSpPr>
        <p:spPr>
          <a:xfrm>
            <a:off x="0" y="1986089"/>
            <a:ext cx="9372097" cy="6294095"/>
          </a:xfrm>
          <a:custGeom>
            <a:avLst/>
            <a:gdLst/>
            <a:ahLst/>
            <a:cxnLst/>
            <a:rect l="l" t="t" r="r" b="b"/>
            <a:pathLst>
              <a:path w="9372097" h="6294095">
                <a:moveTo>
                  <a:pt x="0" y="0"/>
                </a:moveTo>
                <a:lnTo>
                  <a:pt x="9372097" y="0"/>
                </a:lnTo>
                <a:lnTo>
                  <a:pt x="9372097" y="6294095"/>
                </a:lnTo>
                <a:lnTo>
                  <a:pt x="0" y="6294095"/>
                </a:lnTo>
                <a:lnTo>
                  <a:pt x="0" y="0"/>
                </a:lnTo>
                <a:close/>
              </a:path>
            </a:pathLst>
          </a:custGeom>
          <a:blipFill>
            <a:blip r:embed="rId3"/>
            <a:stretch>
              <a:fillRect l="-8880" r="-2124"/>
            </a:stretch>
          </a:blipFill>
        </p:spPr>
      </p:sp>
      <p:sp>
        <p:nvSpPr>
          <p:cNvPr id="3" name="TextBox 3"/>
          <p:cNvSpPr txBox="1"/>
          <p:nvPr/>
        </p:nvSpPr>
        <p:spPr>
          <a:xfrm>
            <a:off x="10228931" y="4485424"/>
            <a:ext cx="6407420" cy="3794761"/>
          </a:xfrm>
          <a:prstGeom prst="rect">
            <a:avLst/>
          </a:prstGeom>
        </p:spPr>
        <p:txBody>
          <a:bodyPr lIns="0" tIns="0" rIns="0" bIns="0" rtlCol="0" anchor="t">
            <a:spAutoFit/>
          </a:bodyPr>
          <a:lstStyle/>
          <a:p>
            <a:pPr marL="734056" lvl="1" indent="-367028" algn="l">
              <a:lnSpc>
                <a:spcPts val="5099"/>
              </a:lnSpc>
              <a:buFont typeface="Arial"/>
              <a:buChar char="•"/>
            </a:pPr>
            <a:r>
              <a:rPr lang="en-US" sz="3399">
                <a:solidFill>
                  <a:srgbClr val="4F1964"/>
                </a:solidFill>
                <a:latin typeface="PT Serif"/>
              </a:rPr>
              <a:t>Open floor for questions and discussion on the module content</a:t>
            </a:r>
          </a:p>
          <a:p>
            <a:pPr algn="l">
              <a:lnSpc>
                <a:spcPts val="5099"/>
              </a:lnSpc>
            </a:pPr>
            <a:endParaRPr lang="en-US" sz="3399">
              <a:solidFill>
                <a:srgbClr val="4F1964"/>
              </a:solidFill>
              <a:latin typeface="PT Serif"/>
            </a:endParaRPr>
          </a:p>
          <a:p>
            <a:pPr marL="734056" lvl="1" indent="-367028" algn="l">
              <a:lnSpc>
                <a:spcPts val="5099"/>
              </a:lnSpc>
              <a:buFont typeface="Arial"/>
              <a:buChar char="•"/>
            </a:pPr>
            <a:r>
              <a:rPr lang="en-US" sz="3399">
                <a:solidFill>
                  <a:srgbClr val="4F1964"/>
                </a:solidFill>
                <a:latin typeface="PT Serif"/>
              </a:rPr>
              <a:t>Share your insights and experiences</a:t>
            </a:r>
          </a:p>
        </p:txBody>
      </p:sp>
      <p:sp>
        <p:nvSpPr>
          <p:cNvPr id="4" name="TextBox 4"/>
          <p:cNvSpPr txBox="1"/>
          <p:nvPr/>
        </p:nvSpPr>
        <p:spPr>
          <a:xfrm>
            <a:off x="10228931" y="1566845"/>
            <a:ext cx="6407420" cy="2228850"/>
          </a:xfrm>
          <a:prstGeom prst="rect">
            <a:avLst/>
          </a:prstGeom>
        </p:spPr>
        <p:txBody>
          <a:bodyPr lIns="0" tIns="0" rIns="0" bIns="0" rtlCol="0" anchor="t">
            <a:spAutoFit/>
          </a:bodyPr>
          <a:lstStyle/>
          <a:p>
            <a:pPr marL="0" lvl="0" indent="0" algn="ctr">
              <a:lnSpc>
                <a:spcPts val="8820"/>
              </a:lnSpc>
              <a:spcBef>
                <a:spcPct val="0"/>
              </a:spcBef>
            </a:pPr>
            <a:r>
              <a:rPr lang="en-US" sz="7350">
                <a:solidFill>
                  <a:srgbClr val="4F1964"/>
                </a:solidFill>
                <a:latin typeface="PT Serif Bold"/>
              </a:rPr>
              <a:t>Q&amp;A and Discussion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2FAF7"/>
        </a:solidFill>
        <a:effectLst/>
      </p:bgPr>
    </p:bg>
    <p:spTree>
      <p:nvGrpSpPr>
        <p:cNvPr id="1" name=""/>
        <p:cNvGrpSpPr/>
        <p:nvPr/>
      </p:nvGrpSpPr>
      <p:grpSpPr>
        <a:xfrm>
          <a:off x="0" y="0"/>
          <a:ext cx="0" cy="0"/>
          <a:chOff x="0" y="0"/>
          <a:chExt cx="0" cy="0"/>
        </a:xfrm>
      </p:grpSpPr>
      <p:sp>
        <p:nvSpPr>
          <p:cNvPr id="2" name="TextBox 2"/>
          <p:cNvSpPr txBox="1"/>
          <p:nvPr/>
        </p:nvSpPr>
        <p:spPr>
          <a:xfrm>
            <a:off x="735596" y="3221916"/>
            <a:ext cx="8408404" cy="2905125"/>
          </a:xfrm>
          <a:prstGeom prst="rect">
            <a:avLst/>
          </a:prstGeom>
        </p:spPr>
        <p:txBody>
          <a:bodyPr lIns="0" tIns="0" rIns="0" bIns="0" rtlCol="0" anchor="t">
            <a:spAutoFit/>
          </a:bodyPr>
          <a:lstStyle/>
          <a:p>
            <a:pPr algn="ctr">
              <a:lnSpc>
                <a:spcPts val="7679"/>
              </a:lnSpc>
            </a:pPr>
            <a:r>
              <a:rPr lang="en-US" sz="6399">
                <a:solidFill>
                  <a:srgbClr val="4F1964"/>
                </a:solidFill>
                <a:latin typeface="PT Serif Bold"/>
              </a:rPr>
              <a:t>Module 3: </a:t>
            </a:r>
          </a:p>
          <a:p>
            <a:pPr marL="0" lvl="0" indent="0" algn="ctr">
              <a:lnSpc>
                <a:spcPts val="7679"/>
              </a:lnSpc>
              <a:spcBef>
                <a:spcPct val="0"/>
              </a:spcBef>
            </a:pPr>
            <a:r>
              <a:rPr lang="en-US" sz="6399">
                <a:solidFill>
                  <a:srgbClr val="4F1964"/>
                </a:solidFill>
                <a:latin typeface="PT Serif Bold"/>
              </a:rPr>
              <a:t>Life Planning and Reproductive Health</a:t>
            </a:r>
          </a:p>
        </p:txBody>
      </p:sp>
      <p:grpSp>
        <p:nvGrpSpPr>
          <p:cNvPr id="3" name="Group 3"/>
          <p:cNvGrpSpPr>
            <a:grpSpLocks noChangeAspect="1"/>
          </p:cNvGrpSpPr>
          <p:nvPr/>
        </p:nvGrpSpPr>
        <p:grpSpPr>
          <a:xfrm>
            <a:off x="10044081" y="688631"/>
            <a:ext cx="6692163" cy="8909739"/>
            <a:chOff x="0" y="0"/>
            <a:chExt cx="3663950" cy="4878070"/>
          </a:xfrm>
        </p:grpSpPr>
        <p:sp>
          <p:nvSpPr>
            <p:cNvPr id="4" name="Freeform 4"/>
            <p:cNvSpPr/>
            <p:nvPr/>
          </p:nvSpPr>
          <p:spPr>
            <a:xfrm>
              <a:off x="31750" y="31750"/>
              <a:ext cx="3600450" cy="4814570"/>
            </a:xfrm>
            <a:custGeom>
              <a:avLst/>
              <a:gdLst/>
              <a:ahLst/>
              <a:cxnLst/>
              <a:rect l="l" t="t" r="r" b="b"/>
              <a:pathLst>
                <a:path w="3600450" h="4814570">
                  <a:moveTo>
                    <a:pt x="0" y="0"/>
                  </a:moveTo>
                  <a:lnTo>
                    <a:pt x="3600450" y="0"/>
                  </a:lnTo>
                  <a:lnTo>
                    <a:pt x="3600450" y="4814570"/>
                  </a:lnTo>
                  <a:lnTo>
                    <a:pt x="0" y="4814570"/>
                  </a:lnTo>
                  <a:close/>
                </a:path>
              </a:pathLst>
            </a:custGeom>
            <a:blipFill>
              <a:blip r:embed="rId2"/>
              <a:stretch>
                <a:fillRect l="-88823" r="-11884"/>
              </a:stretch>
            </a:blipFill>
          </p:spPr>
        </p:sp>
        <p:sp>
          <p:nvSpPr>
            <p:cNvPr id="5" name="Freeform 5"/>
            <p:cNvSpPr/>
            <p:nvPr/>
          </p:nvSpPr>
          <p:spPr>
            <a:xfrm>
              <a:off x="0" y="0"/>
              <a:ext cx="3663950" cy="4878070"/>
            </a:xfrm>
            <a:custGeom>
              <a:avLst/>
              <a:gdLst/>
              <a:ahLst/>
              <a:cxnLst/>
              <a:rect l="l" t="t" r="r" b="b"/>
              <a:pathLst>
                <a:path w="3663950" h="487807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solidFill>
              <a:srgbClr val="FFFFFF"/>
            </a:solidFill>
          </p:spPr>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2FAF7"/>
        </a:solidFill>
        <a:effectLst/>
      </p:bgPr>
    </p:bg>
    <p:spTree>
      <p:nvGrpSpPr>
        <p:cNvPr id="1" name=""/>
        <p:cNvGrpSpPr/>
        <p:nvPr/>
      </p:nvGrpSpPr>
      <p:grpSpPr>
        <a:xfrm>
          <a:off x="0" y="0"/>
          <a:ext cx="0" cy="0"/>
          <a:chOff x="0" y="0"/>
          <a:chExt cx="0" cy="0"/>
        </a:xfrm>
      </p:grpSpPr>
      <p:grpSp>
        <p:nvGrpSpPr>
          <p:cNvPr id="2" name="Group 2"/>
          <p:cNvGrpSpPr/>
          <p:nvPr/>
        </p:nvGrpSpPr>
        <p:grpSpPr>
          <a:xfrm>
            <a:off x="16830229" y="-47625"/>
            <a:ext cx="1442908" cy="1670380"/>
            <a:chOff x="0" y="0"/>
            <a:chExt cx="380025" cy="439935"/>
          </a:xfrm>
        </p:grpSpPr>
        <p:sp>
          <p:nvSpPr>
            <p:cNvPr id="3" name="Freeform 3"/>
            <p:cNvSpPr/>
            <p:nvPr/>
          </p:nvSpPr>
          <p:spPr>
            <a:xfrm>
              <a:off x="0" y="0"/>
              <a:ext cx="380025" cy="439935"/>
            </a:xfrm>
            <a:custGeom>
              <a:avLst/>
              <a:gdLst/>
              <a:ahLst/>
              <a:cxnLst/>
              <a:rect l="l" t="t" r="r" b="b"/>
              <a:pathLst>
                <a:path w="380025" h="439935">
                  <a:moveTo>
                    <a:pt x="0" y="0"/>
                  </a:moveTo>
                  <a:lnTo>
                    <a:pt x="380025" y="0"/>
                  </a:lnTo>
                  <a:lnTo>
                    <a:pt x="380025" y="439935"/>
                  </a:lnTo>
                  <a:lnTo>
                    <a:pt x="0" y="439935"/>
                  </a:lnTo>
                  <a:lnTo>
                    <a:pt x="0" y="0"/>
                  </a:lnTo>
                </a:path>
              </a:pathLst>
            </a:custGeom>
            <a:solidFill>
              <a:srgbClr val="1B9687"/>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150"/>
                </a:lnSpc>
              </a:pPr>
              <a:endParaRPr/>
            </a:p>
          </p:txBody>
        </p:sp>
      </p:grpSp>
      <p:grpSp>
        <p:nvGrpSpPr>
          <p:cNvPr id="5" name="Group 5"/>
          <p:cNvGrpSpPr>
            <a:grpSpLocks noChangeAspect="1"/>
          </p:cNvGrpSpPr>
          <p:nvPr/>
        </p:nvGrpSpPr>
        <p:grpSpPr>
          <a:xfrm>
            <a:off x="12438759" y="1904922"/>
            <a:ext cx="4902252" cy="7353378"/>
            <a:chOff x="0" y="0"/>
            <a:chExt cx="6350000" cy="9525000"/>
          </a:xfrm>
        </p:grpSpPr>
        <p:sp>
          <p:nvSpPr>
            <p:cNvPr id="6" name="Freeform 6"/>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3"/>
              <a:stretch>
                <a:fillRect l="-24785" r="-100778"/>
              </a:stretch>
            </a:blipFill>
          </p:spPr>
        </p:sp>
      </p:grpSp>
      <p:sp>
        <p:nvSpPr>
          <p:cNvPr id="7" name="TextBox 7"/>
          <p:cNvSpPr txBox="1"/>
          <p:nvPr/>
        </p:nvSpPr>
        <p:spPr>
          <a:xfrm>
            <a:off x="650295" y="1009242"/>
            <a:ext cx="10807804" cy="1460320"/>
          </a:xfrm>
          <a:prstGeom prst="rect">
            <a:avLst/>
          </a:prstGeom>
        </p:spPr>
        <p:txBody>
          <a:bodyPr lIns="0" tIns="0" rIns="0" bIns="0" rtlCol="0" anchor="t">
            <a:spAutoFit/>
          </a:bodyPr>
          <a:lstStyle/>
          <a:p>
            <a:pPr marL="0" lvl="0" indent="0" algn="ctr">
              <a:lnSpc>
                <a:spcPts val="5160"/>
              </a:lnSpc>
              <a:spcBef>
                <a:spcPct val="0"/>
              </a:spcBef>
            </a:pPr>
            <a:r>
              <a:rPr lang="en-US" sz="5319" spc="-297">
                <a:solidFill>
                  <a:srgbClr val="1B9687"/>
                </a:solidFill>
                <a:latin typeface="Heading Now 71-78"/>
              </a:rPr>
              <a:t>Why Reproductive Health Education Matters</a:t>
            </a:r>
          </a:p>
        </p:txBody>
      </p:sp>
      <p:sp>
        <p:nvSpPr>
          <p:cNvPr id="8" name="TextBox 8"/>
          <p:cNvSpPr txBox="1"/>
          <p:nvPr/>
        </p:nvSpPr>
        <p:spPr>
          <a:xfrm>
            <a:off x="512112" y="3087966"/>
            <a:ext cx="10945987" cy="2493645"/>
          </a:xfrm>
          <a:prstGeom prst="rect">
            <a:avLst/>
          </a:prstGeom>
        </p:spPr>
        <p:txBody>
          <a:bodyPr lIns="0" tIns="0" rIns="0" bIns="0" rtlCol="0" anchor="t">
            <a:spAutoFit/>
          </a:bodyPr>
          <a:lstStyle/>
          <a:p>
            <a:pPr marL="744855" lvl="1" indent="-372428">
              <a:lnSpc>
                <a:spcPts val="4830"/>
              </a:lnSpc>
              <a:buFont typeface="Arial"/>
              <a:buChar char="•"/>
            </a:pPr>
            <a:r>
              <a:rPr lang="en-US" sz="3450">
                <a:solidFill>
                  <a:srgbClr val="592680"/>
                </a:solidFill>
                <a:latin typeface="Heading Now 71-78"/>
              </a:rPr>
              <a:t>Empowers decision-making</a:t>
            </a:r>
          </a:p>
          <a:p>
            <a:pPr>
              <a:lnSpc>
                <a:spcPts val="4830"/>
              </a:lnSpc>
            </a:pPr>
            <a:endParaRPr lang="en-US" sz="3450">
              <a:solidFill>
                <a:srgbClr val="592680"/>
              </a:solidFill>
              <a:latin typeface="Heading Now 71-78"/>
            </a:endParaRPr>
          </a:p>
          <a:p>
            <a:pPr algn="ctr">
              <a:lnSpc>
                <a:spcPts val="4830"/>
              </a:lnSpc>
            </a:pPr>
            <a:endParaRPr lang="en-US" sz="3450">
              <a:solidFill>
                <a:srgbClr val="592680"/>
              </a:solidFill>
              <a:latin typeface="Heading Now 71-78"/>
            </a:endParaRPr>
          </a:p>
          <a:p>
            <a:pPr algn="ctr">
              <a:lnSpc>
                <a:spcPts val="4830"/>
              </a:lnSpc>
            </a:pPr>
            <a:endParaRPr lang="en-US" sz="3450">
              <a:solidFill>
                <a:srgbClr val="592680"/>
              </a:solidFill>
              <a:latin typeface="Heading Now 71-78"/>
            </a:endParaRPr>
          </a:p>
        </p:txBody>
      </p:sp>
      <p:sp>
        <p:nvSpPr>
          <p:cNvPr id="9" name="TextBox 9"/>
          <p:cNvSpPr txBox="1"/>
          <p:nvPr/>
        </p:nvSpPr>
        <p:spPr>
          <a:xfrm>
            <a:off x="512112" y="4139733"/>
            <a:ext cx="10945987" cy="1274445"/>
          </a:xfrm>
          <a:prstGeom prst="rect">
            <a:avLst/>
          </a:prstGeom>
        </p:spPr>
        <p:txBody>
          <a:bodyPr lIns="0" tIns="0" rIns="0" bIns="0" rtlCol="0" anchor="t">
            <a:spAutoFit/>
          </a:bodyPr>
          <a:lstStyle/>
          <a:p>
            <a:pPr marL="744855" lvl="1" indent="-372428">
              <a:lnSpc>
                <a:spcPts val="4830"/>
              </a:lnSpc>
              <a:buFont typeface="Arial"/>
              <a:buChar char="•"/>
            </a:pPr>
            <a:r>
              <a:rPr lang="en-US" sz="3450">
                <a:solidFill>
                  <a:srgbClr val="1B9687"/>
                </a:solidFill>
                <a:latin typeface="Heading Now 71-78"/>
              </a:rPr>
              <a:t>Prevents unintended pregnancies</a:t>
            </a:r>
          </a:p>
          <a:p>
            <a:pPr algn="l">
              <a:lnSpc>
                <a:spcPts val="4830"/>
              </a:lnSpc>
            </a:pPr>
            <a:endParaRPr lang="en-US" sz="3450">
              <a:solidFill>
                <a:srgbClr val="1B9687"/>
              </a:solidFill>
              <a:latin typeface="Heading Now 71-78"/>
            </a:endParaRPr>
          </a:p>
        </p:txBody>
      </p:sp>
      <p:sp>
        <p:nvSpPr>
          <p:cNvPr id="10" name="TextBox 10"/>
          <p:cNvSpPr txBox="1"/>
          <p:nvPr/>
        </p:nvSpPr>
        <p:spPr>
          <a:xfrm>
            <a:off x="512112" y="5099172"/>
            <a:ext cx="10945987" cy="1274445"/>
          </a:xfrm>
          <a:prstGeom prst="rect">
            <a:avLst/>
          </a:prstGeom>
        </p:spPr>
        <p:txBody>
          <a:bodyPr lIns="0" tIns="0" rIns="0" bIns="0" rtlCol="0" anchor="t">
            <a:spAutoFit/>
          </a:bodyPr>
          <a:lstStyle/>
          <a:p>
            <a:pPr marL="744855" lvl="1" indent="-372428">
              <a:lnSpc>
                <a:spcPts val="4830"/>
              </a:lnSpc>
              <a:buFont typeface="Arial"/>
              <a:buChar char="•"/>
            </a:pPr>
            <a:r>
              <a:rPr lang="en-US" sz="3450">
                <a:solidFill>
                  <a:srgbClr val="592680"/>
                </a:solidFill>
                <a:latin typeface="Heading Now 71-78"/>
              </a:rPr>
              <a:t>Reduces STI transmission</a:t>
            </a:r>
          </a:p>
          <a:p>
            <a:pPr>
              <a:lnSpc>
                <a:spcPts val="4830"/>
              </a:lnSpc>
            </a:pPr>
            <a:endParaRPr lang="en-US" sz="3450">
              <a:solidFill>
                <a:srgbClr val="592680"/>
              </a:solidFill>
              <a:latin typeface="Heading Now 71-78"/>
            </a:endParaRPr>
          </a:p>
        </p:txBody>
      </p:sp>
      <p:sp>
        <p:nvSpPr>
          <p:cNvPr id="11" name="TextBox 11"/>
          <p:cNvSpPr txBox="1"/>
          <p:nvPr/>
        </p:nvSpPr>
        <p:spPr>
          <a:xfrm>
            <a:off x="512112" y="6059147"/>
            <a:ext cx="10945987" cy="1274445"/>
          </a:xfrm>
          <a:prstGeom prst="rect">
            <a:avLst/>
          </a:prstGeom>
        </p:spPr>
        <p:txBody>
          <a:bodyPr lIns="0" tIns="0" rIns="0" bIns="0" rtlCol="0" anchor="t">
            <a:spAutoFit/>
          </a:bodyPr>
          <a:lstStyle/>
          <a:p>
            <a:pPr marL="744855" lvl="1" indent="-372428">
              <a:lnSpc>
                <a:spcPts val="4830"/>
              </a:lnSpc>
              <a:buFont typeface="Arial"/>
              <a:buChar char="•"/>
            </a:pPr>
            <a:r>
              <a:rPr lang="en-US" sz="3450">
                <a:solidFill>
                  <a:srgbClr val="1B9687"/>
                </a:solidFill>
                <a:latin typeface="Heading Now 71-78"/>
              </a:rPr>
              <a:t>Nurtures lifelong health</a:t>
            </a:r>
          </a:p>
          <a:p>
            <a:pPr>
              <a:lnSpc>
                <a:spcPts val="4830"/>
              </a:lnSpc>
            </a:pPr>
            <a:endParaRPr lang="en-US" sz="3450">
              <a:solidFill>
                <a:srgbClr val="1B9687"/>
              </a:solidFill>
              <a:latin typeface="Heading Now 71-78"/>
            </a:endParaRPr>
          </a:p>
        </p:txBody>
      </p:sp>
      <p:sp>
        <p:nvSpPr>
          <p:cNvPr id="12" name="TextBox 12"/>
          <p:cNvSpPr txBox="1"/>
          <p:nvPr/>
        </p:nvSpPr>
        <p:spPr>
          <a:xfrm>
            <a:off x="581203" y="7190717"/>
            <a:ext cx="10945987" cy="1884000"/>
          </a:xfrm>
          <a:prstGeom prst="rect">
            <a:avLst/>
          </a:prstGeom>
        </p:spPr>
        <p:txBody>
          <a:bodyPr lIns="0" tIns="0" rIns="0" bIns="0" rtlCol="0" anchor="t">
            <a:spAutoFit/>
          </a:bodyPr>
          <a:lstStyle/>
          <a:p>
            <a:pPr marL="745239" lvl="1" indent="-372619">
              <a:lnSpc>
                <a:spcPts val="4832"/>
              </a:lnSpc>
              <a:buFont typeface="Arial"/>
              <a:buChar char="•"/>
            </a:pPr>
            <a:r>
              <a:rPr lang="en-US" sz="3451" spc="-155">
                <a:solidFill>
                  <a:srgbClr val="592680"/>
                </a:solidFill>
                <a:latin typeface="Heading Now 71-78"/>
              </a:rPr>
              <a:t>Promotes self-esteem and gender equality</a:t>
            </a:r>
          </a:p>
          <a:p>
            <a:pPr>
              <a:lnSpc>
                <a:spcPts val="4832"/>
              </a:lnSpc>
            </a:pPr>
            <a:endParaRPr lang="en-US" sz="3451" spc="-155">
              <a:solidFill>
                <a:srgbClr val="592680"/>
              </a:solidFill>
              <a:latin typeface="Heading Now 71-78"/>
            </a:endParaRPr>
          </a:p>
          <a:p>
            <a:pPr>
              <a:lnSpc>
                <a:spcPts val="4832"/>
              </a:lnSpc>
            </a:pPr>
            <a:endParaRPr lang="en-US" sz="3451" spc="-155">
              <a:solidFill>
                <a:srgbClr val="592680"/>
              </a:solidFill>
              <a:latin typeface="Heading Now 71-78"/>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2FAF7"/>
        </a:solidFill>
        <a:effectLst/>
      </p:bgPr>
    </p:bg>
    <p:spTree>
      <p:nvGrpSpPr>
        <p:cNvPr id="1" name=""/>
        <p:cNvGrpSpPr/>
        <p:nvPr/>
      </p:nvGrpSpPr>
      <p:grpSpPr>
        <a:xfrm>
          <a:off x="0" y="0"/>
          <a:ext cx="0" cy="0"/>
          <a:chOff x="0" y="0"/>
          <a:chExt cx="0" cy="0"/>
        </a:xfrm>
      </p:grpSpPr>
      <p:sp>
        <p:nvSpPr>
          <p:cNvPr id="2" name="Freeform 2"/>
          <p:cNvSpPr/>
          <p:nvPr/>
        </p:nvSpPr>
        <p:spPr>
          <a:xfrm>
            <a:off x="1329270" y="3124715"/>
            <a:ext cx="5508818" cy="4827102"/>
          </a:xfrm>
          <a:custGeom>
            <a:avLst/>
            <a:gdLst/>
            <a:ahLst/>
            <a:cxnLst/>
            <a:rect l="l" t="t" r="r" b="b"/>
            <a:pathLst>
              <a:path w="5508818" h="4827102">
                <a:moveTo>
                  <a:pt x="0" y="0"/>
                </a:moveTo>
                <a:lnTo>
                  <a:pt x="5508818" y="0"/>
                </a:lnTo>
                <a:lnTo>
                  <a:pt x="5508818" y="4827102"/>
                </a:lnTo>
                <a:lnTo>
                  <a:pt x="0" y="48271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8850896" y="1536719"/>
            <a:ext cx="8408404" cy="2219325"/>
          </a:xfrm>
          <a:prstGeom prst="rect">
            <a:avLst/>
          </a:prstGeom>
        </p:spPr>
        <p:txBody>
          <a:bodyPr lIns="0" tIns="0" rIns="0" bIns="0" rtlCol="0" anchor="t">
            <a:spAutoFit/>
          </a:bodyPr>
          <a:lstStyle/>
          <a:p>
            <a:pPr marL="0" lvl="0" indent="0" algn="ctr">
              <a:lnSpc>
                <a:spcPts val="8760"/>
              </a:lnSpc>
              <a:spcBef>
                <a:spcPct val="0"/>
              </a:spcBef>
            </a:pPr>
            <a:r>
              <a:rPr lang="en-US" sz="7300">
                <a:solidFill>
                  <a:srgbClr val="4F1964"/>
                </a:solidFill>
                <a:latin typeface="PT Serif Bold"/>
              </a:rPr>
              <a:t>Program Objectives</a:t>
            </a:r>
          </a:p>
        </p:txBody>
      </p:sp>
      <p:sp>
        <p:nvSpPr>
          <p:cNvPr id="4" name="TextBox 4"/>
          <p:cNvSpPr txBox="1"/>
          <p:nvPr/>
        </p:nvSpPr>
        <p:spPr>
          <a:xfrm>
            <a:off x="8850896" y="3913691"/>
            <a:ext cx="8408404" cy="5218498"/>
          </a:xfrm>
          <a:prstGeom prst="rect">
            <a:avLst/>
          </a:prstGeom>
        </p:spPr>
        <p:txBody>
          <a:bodyPr lIns="0" tIns="0" rIns="0" bIns="0" rtlCol="0" anchor="t">
            <a:spAutoFit/>
          </a:bodyPr>
          <a:lstStyle/>
          <a:p>
            <a:pPr marL="0" lvl="0" indent="0" algn="ctr">
              <a:lnSpc>
                <a:spcPts val="4172"/>
              </a:lnSpc>
              <a:spcBef>
                <a:spcPct val="0"/>
              </a:spcBef>
            </a:pPr>
            <a:endParaRPr/>
          </a:p>
          <a:p>
            <a:pPr marL="600536" lvl="1" indent="-300268">
              <a:lnSpc>
                <a:spcPts val="4172"/>
              </a:lnSpc>
              <a:spcBef>
                <a:spcPct val="0"/>
              </a:spcBef>
              <a:buFont typeface="Arial"/>
              <a:buChar char="•"/>
            </a:pPr>
            <a:r>
              <a:rPr lang="en-US" sz="2781">
                <a:solidFill>
                  <a:srgbClr val="4F1964"/>
                </a:solidFill>
                <a:latin typeface="PT Serif"/>
              </a:rPr>
              <a:t>Raise awareness about the significance of preconception health.</a:t>
            </a:r>
          </a:p>
          <a:p>
            <a:pPr marL="600536" lvl="1" indent="-300268">
              <a:lnSpc>
                <a:spcPts val="4172"/>
              </a:lnSpc>
              <a:spcBef>
                <a:spcPct val="0"/>
              </a:spcBef>
              <a:buFont typeface="Arial"/>
              <a:buChar char="•"/>
            </a:pPr>
            <a:r>
              <a:rPr lang="en-US" sz="2781">
                <a:solidFill>
                  <a:srgbClr val="4F1964"/>
                </a:solidFill>
                <a:latin typeface="PT Serif"/>
              </a:rPr>
              <a:t>Empower young adults to make informed health decisions.</a:t>
            </a:r>
          </a:p>
          <a:p>
            <a:pPr marL="600536" lvl="1" indent="-300268">
              <a:lnSpc>
                <a:spcPts val="4172"/>
              </a:lnSpc>
              <a:spcBef>
                <a:spcPct val="0"/>
              </a:spcBef>
              <a:buFont typeface="Arial"/>
              <a:buChar char="•"/>
            </a:pPr>
            <a:r>
              <a:rPr lang="en-US" sz="2781">
                <a:solidFill>
                  <a:srgbClr val="4F1964"/>
                </a:solidFill>
                <a:latin typeface="PT Serif"/>
              </a:rPr>
              <a:t>Provide education on family planning and reproductive health.</a:t>
            </a:r>
          </a:p>
          <a:p>
            <a:pPr marL="600536" lvl="1" indent="-300268">
              <a:lnSpc>
                <a:spcPts val="4172"/>
              </a:lnSpc>
              <a:spcBef>
                <a:spcPct val="0"/>
              </a:spcBef>
              <a:buFont typeface="Arial"/>
              <a:buChar char="•"/>
            </a:pPr>
            <a:r>
              <a:rPr lang="en-US" sz="2781">
                <a:solidFill>
                  <a:srgbClr val="4F1964"/>
                </a:solidFill>
                <a:latin typeface="PT Serif"/>
              </a:rPr>
              <a:t>Foster peer educators to spread awareness within their communities.</a:t>
            </a:r>
          </a:p>
          <a:p>
            <a:pPr marL="0" lvl="0" indent="0" algn="ctr">
              <a:lnSpc>
                <a:spcPts val="4172"/>
              </a:lnSpc>
              <a:spcBef>
                <a:spcPct val="0"/>
              </a:spcBef>
            </a:pPr>
            <a:endParaRPr lang="en-US" sz="2781">
              <a:solidFill>
                <a:srgbClr val="4F1964"/>
              </a:solidFill>
              <a:latin typeface="PT Serif"/>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2FAF7"/>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2175442" y="1464187"/>
            <a:ext cx="5854208" cy="7794113"/>
            <a:chOff x="0" y="0"/>
            <a:chExt cx="3663950" cy="4878070"/>
          </a:xfrm>
        </p:grpSpPr>
        <p:sp>
          <p:nvSpPr>
            <p:cNvPr id="3" name="Freeform 3"/>
            <p:cNvSpPr/>
            <p:nvPr/>
          </p:nvSpPr>
          <p:spPr>
            <a:xfrm>
              <a:off x="31750" y="31750"/>
              <a:ext cx="3600450" cy="4814570"/>
            </a:xfrm>
            <a:custGeom>
              <a:avLst/>
              <a:gdLst/>
              <a:ahLst/>
              <a:cxnLst/>
              <a:rect l="l" t="t" r="r" b="b"/>
              <a:pathLst>
                <a:path w="3600450" h="4814570">
                  <a:moveTo>
                    <a:pt x="0" y="0"/>
                  </a:moveTo>
                  <a:lnTo>
                    <a:pt x="3600450" y="0"/>
                  </a:lnTo>
                  <a:lnTo>
                    <a:pt x="3600450" y="4814570"/>
                  </a:lnTo>
                  <a:lnTo>
                    <a:pt x="0" y="4814570"/>
                  </a:lnTo>
                  <a:close/>
                </a:path>
              </a:pathLst>
            </a:custGeom>
            <a:blipFill>
              <a:blip r:embed="rId3"/>
              <a:stretch>
                <a:fillRect l="-86598" r="-12985"/>
              </a:stretch>
            </a:blipFill>
          </p:spPr>
        </p:sp>
        <p:sp>
          <p:nvSpPr>
            <p:cNvPr id="4" name="Freeform 4"/>
            <p:cNvSpPr/>
            <p:nvPr/>
          </p:nvSpPr>
          <p:spPr>
            <a:xfrm>
              <a:off x="0" y="0"/>
              <a:ext cx="3663950" cy="4878070"/>
            </a:xfrm>
            <a:custGeom>
              <a:avLst/>
              <a:gdLst/>
              <a:ahLst/>
              <a:cxnLst/>
              <a:rect l="l" t="t" r="r" b="b"/>
              <a:pathLst>
                <a:path w="3663950" h="487807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solidFill>
              <a:srgbClr val="E2FAF7"/>
            </a:solidFill>
          </p:spPr>
        </p:sp>
      </p:grpSp>
      <p:grpSp>
        <p:nvGrpSpPr>
          <p:cNvPr id="5" name="Group 5"/>
          <p:cNvGrpSpPr/>
          <p:nvPr/>
        </p:nvGrpSpPr>
        <p:grpSpPr>
          <a:xfrm rot="5400000">
            <a:off x="16306767" y="-81657"/>
            <a:ext cx="1899576" cy="2062891"/>
            <a:chOff x="0" y="0"/>
            <a:chExt cx="500300" cy="543313"/>
          </a:xfrm>
        </p:grpSpPr>
        <p:sp>
          <p:nvSpPr>
            <p:cNvPr id="6" name="Freeform 6"/>
            <p:cNvSpPr/>
            <p:nvPr/>
          </p:nvSpPr>
          <p:spPr>
            <a:xfrm>
              <a:off x="0" y="0"/>
              <a:ext cx="500300" cy="543313"/>
            </a:xfrm>
            <a:custGeom>
              <a:avLst/>
              <a:gdLst/>
              <a:ahLst/>
              <a:cxnLst/>
              <a:rect l="l" t="t" r="r" b="b"/>
              <a:pathLst>
                <a:path w="500300" h="543313">
                  <a:moveTo>
                    <a:pt x="0" y="0"/>
                  </a:moveTo>
                  <a:lnTo>
                    <a:pt x="500300" y="0"/>
                  </a:lnTo>
                  <a:lnTo>
                    <a:pt x="500300" y="543313"/>
                  </a:lnTo>
                  <a:lnTo>
                    <a:pt x="0" y="543313"/>
                  </a:lnTo>
                  <a:lnTo>
                    <a:pt x="0" y="0"/>
                  </a:lnTo>
                </a:path>
              </a:pathLst>
            </a:custGeom>
            <a:solidFill>
              <a:srgbClr val="41B1A1"/>
            </a:solidFill>
          </p:spPr>
        </p:sp>
        <p:sp>
          <p:nvSpPr>
            <p:cNvPr id="7" name="TextBox 7"/>
            <p:cNvSpPr txBox="1"/>
            <p:nvPr/>
          </p:nvSpPr>
          <p:spPr>
            <a:xfrm>
              <a:off x="0" y="-57150"/>
              <a:ext cx="812800" cy="869950"/>
            </a:xfrm>
            <a:prstGeom prst="rect">
              <a:avLst/>
            </a:prstGeom>
          </p:spPr>
          <p:txBody>
            <a:bodyPr lIns="50800" tIns="50800" rIns="50800" bIns="50800" rtlCol="0" anchor="ctr"/>
            <a:lstStyle/>
            <a:p>
              <a:pPr algn="ctr">
                <a:lnSpc>
                  <a:spcPts val="3150"/>
                </a:lnSpc>
              </a:pPr>
              <a:endParaRPr/>
            </a:p>
          </p:txBody>
        </p:sp>
      </p:grpSp>
      <p:sp>
        <p:nvSpPr>
          <p:cNvPr id="8" name="TextBox 8"/>
          <p:cNvSpPr txBox="1"/>
          <p:nvPr/>
        </p:nvSpPr>
        <p:spPr>
          <a:xfrm>
            <a:off x="523840" y="2400628"/>
            <a:ext cx="10786445" cy="6691555"/>
          </a:xfrm>
          <a:prstGeom prst="rect">
            <a:avLst/>
          </a:prstGeom>
        </p:spPr>
        <p:txBody>
          <a:bodyPr lIns="0" tIns="0" rIns="0" bIns="0" rtlCol="0" anchor="t">
            <a:spAutoFit/>
          </a:bodyPr>
          <a:lstStyle/>
          <a:p>
            <a:pPr marL="780255" lvl="1" indent="-390128" algn="l">
              <a:lnSpc>
                <a:spcPts val="6143"/>
              </a:lnSpc>
              <a:buFont typeface="Arial"/>
              <a:buChar char="•"/>
            </a:pPr>
            <a:r>
              <a:rPr lang="en-US" sz="3613" spc="-166">
                <a:solidFill>
                  <a:srgbClr val="592680"/>
                </a:solidFill>
                <a:latin typeface="DM Sans"/>
              </a:rPr>
              <a:t> Comprehensive resource for </a:t>
            </a:r>
            <a:r>
              <a:rPr lang="en-US" sz="3613" u="none" spc="-166">
                <a:solidFill>
                  <a:srgbClr val="592680"/>
                </a:solidFill>
                <a:latin typeface="DM Sans"/>
              </a:rPr>
              <a:t>wom</a:t>
            </a:r>
            <a:r>
              <a:rPr lang="en-US" sz="3613" spc="-166">
                <a:solidFill>
                  <a:srgbClr val="592680"/>
                </a:solidFill>
                <a:latin typeface="DM Sans"/>
              </a:rPr>
              <a:t>en</a:t>
            </a:r>
            <a:r>
              <a:rPr lang="en-US" sz="3613" u="none" spc="-166">
                <a:solidFill>
                  <a:srgbClr val="592680"/>
                </a:solidFill>
                <a:latin typeface="DM Sans"/>
              </a:rPr>
              <a:t>'</a:t>
            </a:r>
            <a:r>
              <a:rPr lang="en-US" sz="3613" spc="-166">
                <a:solidFill>
                  <a:srgbClr val="592680"/>
                </a:solidFill>
                <a:latin typeface="DM Sans"/>
              </a:rPr>
              <a:t>s</a:t>
            </a:r>
            <a:r>
              <a:rPr lang="en-US" sz="3613" u="none" spc="-166">
                <a:solidFill>
                  <a:srgbClr val="592680"/>
                </a:solidFill>
                <a:latin typeface="DM Sans"/>
              </a:rPr>
              <a:t> l</a:t>
            </a:r>
            <a:r>
              <a:rPr lang="en-US" sz="3613" spc="-166">
                <a:solidFill>
                  <a:srgbClr val="592680"/>
                </a:solidFill>
                <a:latin typeface="DM Sans"/>
              </a:rPr>
              <a:t>i</a:t>
            </a:r>
            <a:r>
              <a:rPr lang="en-US" sz="3613" u="none" spc="-166">
                <a:solidFill>
                  <a:srgbClr val="592680"/>
                </a:solidFill>
                <a:latin typeface="DM Sans"/>
              </a:rPr>
              <a:t>f</a:t>
            </a:r>
            <a:r>
              <a:rPr lang="en-US" sz="3613" spc="-166">
                <a:solidFill>
                  <a:srgbClr val="592680"/>
                </a:solidFill>
                <a:latin typeface="DM Sans"/>
              </a:rPr>
              <a:t>e </a:t>
            </a:r>
            <a:r>
              <a:rPr lang="en-US" sz="3613" u="none" spc="-166">
                <a:solidFill>
                  <a:srgbClr val="592680"/>
                </a:solidFill>
                <a:latin typeface="DM Sans"/>
              </a:rPr>
              <a:t>p</a:t>
            </a:r>
            <a:r>
              <a:rPr lang="en-US" sz="3613" spc="-166">
                <a:solidFill>
                  <a:srgbClr val="592680"/>
                </a:solidFill>
                <a:latin typeface="DM Sans"/>
              </a:rPr>
              <a:t>lanning</a:t>
            </a:r>
          </a:p>
          <a:p>
            <a:pPr marL="780255" lvl="1" indent="-390128" algn="l">
              <a:lnSpc>
                <a:spcPts val="6143"/>
              </a:lnSpc>
              <a:buFont typeface="Arial"/>
              <a:buChar char="•"/>
            </a:pPr>
            <a:r>
              <a:rPr lang="en-US" sz="3613" u="none" spc="-166">
                <a:solidFill>
                  <a:srgbClr val="592680"/>
                </a:solidFill>
                <a:latin typeface="DM Sans"/>
              </a:rPr>
              <a:t> </a:t>
            </a:r>
            <a:r>
              <a:rPr lang="en-US" sz="3613" spc="-166">
                <a:solidFill>
                  <a:srgbClr val="592680"/>
                </a:solidFill>
                <a:latin typeface="DM Sans"/>
              </a:rPr>
              <a:t>Empower informed decision-making</a:t>
            </a:r>
            <a:r>
              <a:rPr lang="en-US" sz="3613" u="none" spc="-166">
                <a:solidFill>
                  <a:srgbClr val="592680"/>
                </a:solidFill>
                <a:latin typeface="DM Sans"/>
              </a:rPr>
              <a:t> on reproductive health</a:t>
            </a:r>
          </a:p>
          <a:p>
            <a:pPr marL="780255" lvl="1" indent="-390128" algn="l">
              <a:lnSpc>
                <a:spcPts val="6143"/>
              </a:lnSpc>
              <a:buFont typeface="Arial"/>
              <a:buChar char="•"/>
            </a:pPr>
            <a:r>
              <a:rPr lang="en-US" sz="3613" u="none" spc="-166">
                <a:solidFill>
                  <a:srgbClr val="592680"/>
                </a:solidFill>
                <a:latin typeface="DM Sans"/>
              </a:rPr>
              <a:t> </a:t>
            </a:r>
            <a:r>
              <a:rPr lang="en-US" sz="3613" spc="-166">
                <a:solidFill>
                  <a:srgbClr val="592680"/>
                </a:solidFill>
                <a:latin typeface="DM Sans"/>
              </a:rPr>
              <a:t>Appropriate and engaging content</a:t>
            </a:r>
            <a:r>
              <a:rPr lang="en-US" sz="3613" u="none" spc="-166">
                <a:solidFill>
                  <a:srgbClr val="592680"/>
                </a:solidFill>
                <a:latin typeface="DM Sans"/>
              </a:rPr>
              <a:t> for women's health education</a:t>
            </a:r>
          </a:p>
          <a:p>
            <a:pPr marL="780255" lvl="1" indent="-390128" algn="l">
              <a:lnSpc>
                <a:spcPts val="6143"/>
              </a:lnSpc>
              <a:buFont typeface="Arial"/>
              <a:buChar char="•"/>
            </a:pPr>
            <a:r>
              <a:rPr lang="en-US" sz="3613" u="none" spc="-166">
                <a:solidFill>
                  <a:srgbClr val="592680"/>
                </a:solidFill>
                <a:latin typeface="DM Sans"/>
              </a:rPr>
              <a:t> </a:t>
            </a:r>
            <a:r>
              <a:rPr lang="en-US" sz="3613" spc="-166">
                <a:solidFill>
                  <a:srgbClr val="592680"/>
                </a:solidFill>
                <a:latin typeface="DM Sans"/>
              </a:rPr>
              <a:t>Plan for a th</a:t>
            </a:r>
            <a:r>
              <a:rPr lang="en-US" sz="3613" u="none" spc="-166">
                <a:solidFill>
                  <a:srgbClr val="592680"/>
                </a:solidFill>
                <a:latin typeface="DM Sans"/>
              </a:rPr>
              <a:t>riving</a:t>
            </a:r>
            <a:r>
              <a:rPr lang="en-US" sz="3613" spc="-166">
                <a:solidFill>
                  <a:srgbClr val="592680"/>
                </a:solidFill>
                <a:latin typeface="DM Sans"/>
              </a:rPr>
              <a:t> future</a:t>
            </a:r>
          </a:p>
          <a:p>
            <a:pPr marL="780255" lvl="1" indent="-390128" algn="l">
              <a:lnSpc>
                <a:spcPts val="6143"/>
              </a:lnSpc>
              <a:buFont typeface="Arial"/>
              <a:buChar char="•"/>
            </a:pPr>
            <a:r>
              <a:rPr lang="en-US" sz="3613" u="none" spc="-166">
                <a:solidFill>
                  <a:srgbClr val="592680"/>
                </a:solidFill>
                <a:latin typeface="DM Sans"/>
              </a:rPr>
              <a:t> </a:t>
            </a:r>
            <a:r>
              <a:rPr lang="en-US" sz="3613" spc="-166">
                <a:solidFill>
                  <a:srgbClr val="592680"/>
                </a:solidFill>
                <a:latin typeface="DM Sans"/>
              </a:rPr>
              <a:t>An accessible and valuable tool</a:t>
            </a:r>
            <a:r>
              <a:rPr lang="en-US" sz="3613" u="none" spc="-166">
                <a:solidFill>
                  <a:srgbClr val="592680"/>
                </a:solidFill>
                <a:latin typeface="DM Sans"/>
              </a:rPr>
              <a:t> for women's well-being</a:t>
            </a:r>
          </a:p>
          <a:p>
            <a:pPr marL="0" lvl="0" indent="0" algn="l">
              <a:lnSpc>
                <a:spcPts val="4070"/>
              </a:lnSpc>
            </a:pPr>
            <a:endParaRPr lang="en-US" sz="3613" u="none" spc="-166">
              <a:solidFill>
                <a:srgbClr val="592680"/>
              </a:solidFill>
              <a:latin typeface="DM Sans"/>
            </a:endParaRPr>
          </a:p>
        </p:txBody>
      </p:sp>
      <p:sp>
        <p:nvSpPr>
          <p:cNvPr id="9" name="TextBox 9"/>
          <p:cNvSpPr txBox="1"/>
          <p:nvPr/>
        </p:nvSpPr>
        <p:spPr>
          <a:xfrm>
            <a:off x="157386" y="762025"/>
            <a:ext cx="12341257" cy="1394801"/>
          </a:xfrm>
          <a:prstGeom prst="rect">
            <a:avLst/>
          </a:prstGeom>
        </p:spPr>
        <p:txBody>
          <a:bodyPr lIns="0" tIns="0" rIns="0" bIns="0" rtlCol="0" anchor="t">
            <a:spAutoFit/>
          </a:bodyPr>
          <a:lstStyle/>
          <a:p>
            <a:pPr marL="0" lvl="0" indent="0" algn="ctr">
              <a:lnSpc>
                <a:spcPts val="4882"/>
              </a:lnSpc>
              <a:spcBef>
                <a:spcPct val="0"/>
              </a:spcBef>
            </a:pPr>
            <a:r>
              <a:rPr lang="en-US" sz="5033" spc="-281">
                <a:solidFill>
                  <a:srgbClr val="1B9687"/>
                </a:solidFill>
                <a:latin typeface="Heading Now 71-78"/>
              </a:rPr>
              <a:t>The Women's Life Plan - Your Tool for Empowering your Peers!</a:t>
            </a:r>
          </a:p>
        </p:txBody>
      </p:sp>
      <p:sp>
        <p:nvSpPr>
          <p:cNvPr id="10" name="TextBox 10"/>
          <p:cNvSpPr txBox="1"/>
          <p:nvPr/>
        </p:nvSpPr>
        <p:spPr>
          <a:xfrm>
            <a:off x="157386" y="8889131"/>
            <a:ext cx="12341257" cy="728813"/>
          </a:xfrm>
          <a:prstGeom prst="rect">
            <a:avLst/>
          </a:prstGeom>
        </p:spPr>
        <p:txBody>
          <a:bodyPr lIns="0" tIns="0" rIns="0" bIns="0" rtlCol="0" anchor="t">
            <a:spAutoFit/>
          </a:bodyPr>
          <a:lstStyle/>
          <a:p>
            <a:pPr marL="0" lvl="0" indent="0" algn="ctr">
              <a:lnSpc>
                <a:spcPts val="4591"/>
              </a:lnSpc>
              <a:spcBef>
                <a:spcPct val="0"/>
              </a:spcBef>
            </a:pPr>
            <a:r>
              <a:rPr lang="en-US" sz="4733" spc="-265">
                <a:solidFill>
                  <a:srgbClr val="1B9687"/>
                </a:solidFill>
                <a:latin typeface="Heading Now 71-78"/>
              </a:rPr>
              <a:t>Lets go through it together!</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2FAF7"/>
        </a:solidFill>
        <a:effectLst/>
      </p:bgPr>
    </p:bg>
    <p:spTree>
      <p:nvGrpSpPr>
        <p:cNvPr id="1" name=""/>
        <p:cNvGrpSpPr/>
        <p:nvPr/>
      </p:nvGrpSpPr>
      <p:grpSpPr>
        <a:xfrm>
          <a:off x="0" y="0"/>
          <a:ext cx="0" cy="0"/>
          <a:chOff x="0" y="0"/>
          <a:chExt cx="0" cy="0"/>
        </a:xfrm>
      </p:grpSpPr>
      <p:grpSp>
        <p:nvGrpSpPr>
          <p:cNvPr id="2" name="Group 2"/>
          <p:cNvGrpSpPr/>
          <p:nvPr/>
        </p:nvGrpSpPr>
        <p:grpSpPr>
          <a:xfrm>
            <a:off x="1154" y="7302500"/>
            <a:ext cx="18313402" cy="2997200"/>
            <a:chOff x="0" y="0"/>
            <a:chExt cx="24417869" cy="3996267"/>
          </a:xfrm>
        </p:grpSpPr>
        <p:sp>
          <p:nvSpPr>
            <p:cNvPr id="3" name="Freeform 3"/>
            <p:cNvSpPr/>
            <p:nvPr/>
          </p:nvSpPr>
          <p:spPr>
            <a:xfrm>
              <a:off x="16891" y="16891"/>
              <a:ext cx="24383999" cy="3962400"/>
            </a:xfrm>
            <a:custGeom>
              <a:avLst/>
              <a:gdLst/>
              <a:ahLst/>
              <a:cxnLst/>
              <a:rect l="l" t="t" r="r" b="b"/>
              <a:pathLst>
                <a:path w="24383999" h="3962400">
                  <a:moveTo>
                    <a:pt x="0" y="0"/>
                  </a:moveTo>
                  <a:lnTo>
                    <a:pt x="24383999" y="0"/>
                  </a:lnTo>
                  <a:lnTo>
                    <a:pt x="24383999" y="3962400"/>
                  </a:lnTo>
                  <a:lnTo>
                    <a:pt x="0" y="3962400"/>
                  </a:lnTo>
                  <a:lnTo>
                    <a:pt x="0" y="0"/>
                  </a:lnTo>
                </a:path>
              </a:pathLst>
            </a:custGeom>
            <a:gradFill rotWithShape="1">
              <a:gsLst>
                <a:gs pos="0">
                  <a:srgbClr val="CDFFD8">
                    <a:alpha val="100000"/>
                  </a:srgbClr>
                </a:gs>
                <a:gs pos="100000">
                  <a:srgbClr val="94B9FF">
                    <a:alpha val="100000"/>
                  </a:srgbClr>
                </a:gs>
              </a:gsLst>
              <a:lin ang="0"/>
            </a:gradFill>
          </p:spPr>
        </p:sp>
        <p:sp>
          <p:nvSpPr>
            <p:cNvPr id="4" name="Freeform 4"/>
            <p:cNvSpPr/>
            <p:nvPr/>
          </p:nvSpPr>
          <p:spPr>
            <a:xfrm>
              <a:off x="0" y="0"/>
              <a:ext cx="24417782" cy="3996182"/>
            </a:xfrm>
            <a:custGeom>
              <a:avLst/>
              <a:gdLst/>
              <a:ahLst/>
              <a:cxnLst/>
              <a:rect l="l" t="t" r="r" b="b"/>
              <a:pathLst>
                <a:path w="24417782" h="3996182">
                  <a:moveTo>
                    <a:pt x="16891" y="0"/>
                  </a:moveTo>
                  <a:lnTo>
                    <a:pt x="24400890" y="0"/>
                  </a:lnTo>
                  <a:cubicBezTo>
                    <a:pt x="24410290" y="0"/>
                    <a:pt x="24417782" y="7620"/>
                    <a:pt x="24417782" y="16891"/>
                  </a:cubicBezTo>
                  <a:lnTo>
                    <a:pt x="24417782" y="3979291"/>
                  </a:lnTo>
                  <a:cubicBezTo>
                    <a:pt x="24417782" y="3988689"/>
                    <a:pt x="24410163" y="3996182"/>
                    <a:pt x="24400890" y="3996182"/>
                  </a:cubicBezTo>
                  <a:lnTo>
                    <a:pt x="16891" y="3996182"/>
                  </a:lnTo>
                  <a:cubicBezTo>
                    <a:pt x="7493" y="3996182"/>
                    <a:pt x="0" y="3988562"/>
                    <a:pt x="0" y="3979291"/>
                  </a:cubicBezTo>
                  <a:lnTo>
                    <a:pt x="0" y="16891"/>
                  </a:lnTo>
                  <a:cubicBezTo>
                    <a:pt x="0" y="7620"/>
                    <a:pt x="7620" y="0"/>
                    <a:pt x="16891" y="0"/>
                  </a:cubicBezTo>
                  <a:moveTo>
                    <a:pt x="16891" y="33909"/>
                  </a:moveTo>
                  <a:lnTo>
                    <a:pt x="16891" y="16891"/>
                  </a:lnTo>
                  <a:lnTo>
                    <a:pt x="33909" y="16891"/>
                  </a:lnTo>
                  <a:lnTo>
                    <a:pt x="33909" y="3979291"/>
                  </a:lnTo>
                  <a:lnTo>
                    <a:pt x="16891" y="3979291"/>
                  </a:lnTo>
                  <a:lnTo>
                    <a:pt x="16891" y="3962400"/>
                  </a:lnTo>
                  <a:lnTo>
                    <a:pt x="24400890" y="3962400"/>
                  </a:lnTo>
                  <a:lnTo>
                    <a:pt x="24400890" y="3979291"/>
                  </a:lnTo>
                  <a:lnTo>
                    <a:pt x="24384000" y="3979291"/>
                  </a:lnTo>
                  <a:lnTo>
                    <a:pt x="24384000" y="16891"/>
                  </a:lnTo>
                  <a:lnTo>
                    <a:pt x="24400890" y="16891"/>
                  </a:lnTo>
                  <a:lnTo>
                    <a:pt x="24400890" y="33909"/>
                  </a:lnTo>
                  <a:lnTo>
                    <a:pt x="16891" y="33909"/>
                  </a:lnTo>
                </a:path>
              </a:pathLst>
            </a:custGeom>
            <a:solidFill>
              <a:srgbClr val="7030A0"/>
            </a:solidFill>
          </p:spPr>
        </p:sp>
      </p:grpSp>
      <p:sp>
        <p:nvSpPr>
          <p:cNvPr id="5" name="Freeform 5"/>
          <p:cNvSpPr/>
          <p:nvPr/>
        </p:nvSpPr>
        <p:spPr>
          <a:xfrm>
            <a:off x="26554" y="0"/>
            <a:ext cx="18288002" cy="7315200"/>
          </a:xfrm>
          <a:custGeom>
            <a:avLst/>
            <a:gdLst/>
            <a:ahLst/>
            <a:cxnLst/>
            <a:rect l="l" t="t" r="r" b="b"/>
            <a:pathLst>
              <a:path w="18288002" h="7315200">
                <a:moveTo>
                  <a:pt x="0" y="0"/>
                </a:moveTo>
                <a:lnTo>
                  <a:pt x="18288002" y="0"/>
                </a:lnTo>
                <a:lnTo>
                  <a:pt x="18288002" y="7315200"/>
                </a:lnTo>
                <a:lnTo>
                  <a:pt x="0" y="7315200"/>
                </a:lnTo>
                <a:lnTo>
                  <a:pt x="0" y="0"/>
                </a:lnTo>
                <a:close/>
              </a:path>
            </a:pathLst>
          </a:custGeom>
          <a:blipFill>
            <a:blip r:embed="rId2"/>
            <a:stretch>
              <a:fillRect/>
            </a:stretch>
          </a:blipFill>
        </p:spPr>
      </p:sp>
      <p:sp>
        <p:nvSpPr>
          <p:cNvPr id="6" name="TextBox 6"/>
          <p:cNvSpPr txBox="1"/>
          <p:nvPr/>
        </p:nvSpPr>
        <p:spPr>
          <a:xfrm>
            <a:off x="5273040" y="8354817"/>
            <a:ext cx="12923520" cy="964525"/>
          </a:xfrm>
          <a:prstGeom prst="rect">
            <a:avLst/>
          </a:prstGeom>
        </p:spPr>
        <p:txBody>
          <a:bodyPr lIns="0" tIns="0" rIns="0" bIns="0" rtlCol="0" anchor="t">
            <a:spAutoFit/>
          </a:bodyPr>
          <a:lstStyle/>
          <a:p>
            <a:pPr algn="ctr">
              <a:lnSpc>
                <a:spcPts val="6719"/>
              </a:lnSpc>
            </a:pPr>
            <a:r>
              <a:rPr lang="en-US" sz="5599" u="sng" spc="-223">
                <a:solidFill>
                  <a:srgbClr val="0000FF"/>
                </a:solidFill>
                <a:latin typeface="Open Sans"/>
                <a:hlinkClick r:id="rId3" tooltip="http://dethrives.com/mlmpw/overview"/>
              </a:rPr>
              <a:t>http://dethrives.com/mlmpw/overview</a:t>
            </a:r>
          </a:p>
        </p:txBody>
      </p:sp>
      <p:sp>
        <p:nvSpPr>
          <p:cNvPr id="7" name="TextBox 7"/>
          <p:cNvSpPr txBox="1"/>
          <p:nvPr/>
        </p:nvSpPr>
        <p:spPr>
          <a:xfrm>
            <a:off x="423225" y="3016909"/>
            <a:ext cx="10550444" cy="2771775"/>
          </a:xfrm>
          <a:prstGeom prst="rect">
            <a:avLst/>
          </a:prstGeom>
        </p:spPr>
        <p:txBody>
          <a:bodyPr lIns="0" tIns="0" rIns="0" bIns="0" rtlCol="0" anchor="t">
            <a:spAutoFit/>
          </a:bodyPr>
          <a:lstStyle/>
          <a:p>
            <a:pPr algn="l">
              <a:lnSpc>
                <a:spcPts val="10920"/>
              </a:lnSpc>
            </a:pPr>
            <a:r>
              <a:rPr lang="en-US" sz="9100" spc="-362">
                <a:solidFill>
                  <a:srgbClr val="000000"/>
                </a:solidFill>
                <a:latin typeface="Poppins Bold"/>
              </a:rPr>
              <a:t>MY LIFE MY PLAN:</a:t>
            </a:r>
          </a:p>
          <a:p>
            <a:pPr algn="l">
              <a:lnSpc>
                <a:spcPts val="10920"/>
              </a:lnSpc>
            </a:pPr>
            <a:r>
              <a:rPr lang="en-US" sz="9100" spc="-362">
                <a:solidFill>
                  <a:srgbClr val="000000"/>
                </a:solidFill>
                <a:latin typeface="Poppins Bold"/>
              </a:rPr>
              <a:t>WOMEN</a:t>
            </a:r>
          </a:p>
        </p:txBody>
      </p:sp>
      <p:sp>
        <p:nvSpPr>
          <p:cNvPr id="8" name="Freeform 8"/>
          <p:cNvSpPr/>
          <p:nvPr/>
        </p:nvSpPr>
        <p:spPr>
          <a:xfrm>
            <a:off x="2828924" y="7311338"/>
            <a:ext cx="2352676" cy="3061008"/>
          </a:xfrm>
          <a:custGeom>
            <a:avLst/>
            <a:gdLst/>
            <a:ahLst/>
            <a:cxnLst/>
            <a:rect l="l" t="t" r="r" b="b"/>
            <a:pathLst>
              <a:path w="2352676" h="3061008">
                <a:moveTo>
                  <a:pt x="0" y="0"/>
                </a:moveTo>
                <a:lnTo>
                  <a:pt x="2352676" y="0"/>
                </a:lnTo>
                <a:lnTo>
                  <a:pt x="2352676" y="3061008"/>
                </a:lnTo>
                <a:lnTo>
                  <a:pt x="0" y="3061008"/>
                </a:lnTo>
                <a:lnTo>
                  <a:pt x="0" y="0"/>
                </a:lnTo>
                <a:close/>
              </a:path>
            </a:pathLst>
          </a:custGeom>
          <a:blipFill>
            <a:blip r:embed="rId4"/>
            <a:stretch>
              <a:fillRect r="-1075"/>
            </a:stretch>
          </a:blipFill>
        </p:spPr>
      </p:sp>
      <p:sp>
        <p:nvSpPr>
          <p:cNvPr id="9" name="Freeform 9"/>
          <p:cNvSpPr/>
          <p:nvPr/>
        </p:nvSpPr>
        <p:spPr>
          <a:xfrm>
            <a:off x="0" y="7315200"/>
            <a:ext cx="2838668" cy="3054336"/>
          </a:xfrm>
          <a:custGeom>
            <a:avLst/>
            <a:gdLst/>
            <a:ahLst/>
            <a:cxnLst/>
            <a:rect l="l" t="t" r="r" b="b"/>
            <a:pathLst>
              <a:path w="2838668" h="3054336">
                <a:moveTo>
                  <a:pt x="0" y="0"/>
                </a:moveTo>
                <a:lnTo>
                  <a:pt x="2838668" y="0"/>
                </a:lnTo>
                <a:lnTo>
                  <a:pt x="2838668" y="3054336"/>
                </a:lnTo>
                <a:lnTo>
                  <a:pt x="0" y="3054336"/>
                </a:lnTo>
                <a:lnTo>
                  <a:pt x="0" y="0"/>
                </a:lnTo>
                <a:close/>
              </a:path>
            </a:pathLst>
          </a:custGeom>
          <a:blipFill>
            <a:blip r:embed="rId5"/>
            <a:stretch>
              <a:fillRect t="-55" b="-55"/>
            </a:stretch>
          </a:blipFill>
        </p:spPr>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2FAF7"/>
        </a:solidFill>
        <a:effectLst/>
      </p:bgPr>
    </p:bg>
    <p:spTree>
      <p:nvGrpSpPr>
        <p:cNvPr id="1" name=""/>
        <p:cNvGrpSpPr/>
        <p:nvPr/>
      </p:nvGrpSpPr>
      <p:grpSpPr>
        <a:xfrm>
          <a:off x="0" y="0"/>
          <a:ext cx="0" cy="0"/>
          <a:chOff x="0" y="0"/>
          <a:chExt cx="0" cy="0"/>
        </a:xfrm>
      </p:grpSpPr>
      <p:sp>
        <p:nvSpPr>
          <p:cNvPr id="2" name="Freeform 2"/>
          <p:cNvSpPr/>
          <p:nvPr/>
        </p:nvSpPr>
        <p:spPr>
          <a:xfrm>
            <a:off x="0" y="-51956"/>
            <a:ext cx="7086581" cy="10338954"/>
          </a:xfrm>
          <a:custGeom>
            <a:avLst/>
            <a:gdLst/>
            <a:ahLst/>
            <a:cxnLst/>
            <a:rect l="l" t="t" r="r" b="b"/>
            <a:pathLst>
              <a:path w="7086581" h="10338954">
                <a:moveTo>
                  <a:pt x="0" y="0"/>
                </a:moveTo>
                <a:lnTo>
                  <a:pt x="7086581" y="0"/>
                </a:lnTo>
                <a:lnTo>
                  <a:pt x="7086581" y="10338954"/>
                </a:lnTo>
                <a:lnTo>
                  <a:pt x="0" y="10338954"/>
                </a:lnTo>
                <a:lnTo>
                  <a:pt x="0" y="0"/>
                </a:lnTo>
                <a:close/>
              </a:path>
            </a:pathLst>
          </a:custGeom>
          <a:blipFill>
            <a:blip r:embed="rId2"/>
            <a:stretch>
              <a:fillRect t="-2964" b="-2964"/>
            </a:stretch>
          </a:blipFill>
        </p:spPr>
      </p:sp>
      <p:sp>
        <p:nvSpPr>
          <p:cNvPr id="3" name="TextBox 3"/>
          <p:cNvSpPr txBox="1"/>
          <p:nvPr/>
        </p:nvSpPr>
        <p:spPr>
          <a:xfrm>
            <a:off x="8333703" y="2038350"/>
            <a:ext cx="9273887" cy="6019800"/>
          </a:xfrm>
          <a:prstGeom prst="rect">
            <a:avLst/>
          </a:prstGeom>
        </p:spPr>
        <p:txBody>
          <a:bodyPr lIns="0" tIns="0" rIns="0" bIns="0" rtlCol="0" anchor="t">
            <a:spAutoFit/>
          </a:bodyPr>
          <a:lstStyle/>
          <a:p>
            <a:pPr algn="ctr">
              <a:lnSpc>
                <a:spcPts val="11519"/>
              </a:lnSpc>
            </a:pPr>
            <a:r>
              <a:rPr lang="en-US" sz="9600">
                <a:solidFill>
                  <a:srgbClr val="000000"/>
                </a:solidFill>
                <a:latin typeface="Rockwell"/>
              </a:rPr>
              <a:t>This book can </a:t>
            </a:r>
          </a:p>
          <a:p>
            <a:pPr algn="ctr">
              <a:lnSpc>
                <a:spcPts val="11519"/>
              </a:lnSpc>
            </a:pPr>
            <a:r>
              <a:rPr lang="en-US" sz="9600">
                <a:solidFill>
                  <a:srgbClr val="000000"/>
                </a:solidFill>
                <a:latin typeface="Rockwell"/>
              </a:rPr>
              <a:t>help your peers </a:t>
            </a:r>
          </a:p>
          <a:p>
            <a:pPr algn="ctr">
              <a:lnSpc>
                <a:spcPts val="11519"/>
              </a:lnSpc>
            </a:pPr>
            <a:r>
              <a:rPr lang="en-US" sz="9600">
                <a:solidFill>
                  <a:srgbClr val="000000"/>
                </a:solidFill>
                <a:latin typeface="Rockwell"/>
              </a:rPr>
              <a:t>make a plan</a:t>
            </a:r>
          </a:p>
          <a:p>
            <a:pPr algn="ctr">
              <a:lnSpc>
                <a:spcPts val="11519"/>
              </a:lnSpc>
            </a:pPr>
            <a:r>
              <a:rPr lang="en-US" sz="9600">
                <a:solidFill>
                  <a:srgbClr val="000000"/>
                </a:solidFill>
                <a:latin typeface="Rockwell"/>
              </a:rPr>
              <a:t>that works!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0000" b="-10000"/>
            </a:stretch>
          </a:blipFill>
        </p:spPr>
      </p:sp>
      <p:sp>
        <p:nvSpPr>
          <p:cNvPr id="3" name="TextBox 3"/>
          <p:cNvSpPr txBox="1"/>
          <p:nvPr/>
        </p:nvSpPr>
        <p:spPr>
          <a:xfrm>
            <a:off x="6298815" y="6974349"/>
            <a:ext cx="9875520" cy="1685925"/>
          </a:xfrm>
          <a:prstGeom prst="rect">
            <a:avLst/>
          </a:prstGeom>
        </p:spPr>
        <p:txBody>
          <a:bodyPr lIns="0" tIns="0" rIns="0" bIns="0" rtlCol="0" anchor="t">
            <a:spAutoFit/>
          </a:bodyPr>
          <a:lstStyle/>
          <a:p>
            <a:pPr algn="ctr">
              <a:lnSpc>
                <a:spcPts val="12960"/>
              </a:lnSpc>
            </a:pPr>
            <a:r>
              <a:rPr lang="en-US" sz="10800">
                <a:solidFill>
                  <a:srgbClr val="00CCCC"/>
                </a:solidFill>
                <a:latin typeface="Arimo"/>
              </a:rPr>
              <a:t>Your Future</a:t>
            </a:r>
          </a:p>
        </p:txBody>
      </p:sp>
      <p:grpSp>
        <p:nvGrpSpPr>
          <p:cNvPr id="4" name="Group 4"/>
          <p:cNvGrpSpPr/>
          <p:nvPr/>
        </p:nvGrpSpPr>
        <p:grpSpPr>
          <a:xfrm>
            <a:off x="4317007" y="4275223"/>
            <a:ext cx="13839135" cy="1736554"/>
            <a:chOff x="0" y="0"/>
            <a:chExt cx="18452180" cy="2315406"/>
          </a:xfrm>
        </p:grpSpPr>
        <p:grpSp>
          <p:nvGrpSpPr>
            <p:cNvPr id="5" name="Group 5"/>
            <p:cNvGrpSpPr/>
            <p:nvPr/>
          </p:nvGrpSpPr>
          <p:grpSpPr>
            <a:xfrm>
              <a:off x="0" y="0"/>
              <a:ext cx="18452180" cy="2315406"/>
              <a:chOff x="0" y="0"/>
              <a:chExt cx="19702253" cy="2472267"/>
            </a:xfrm>
          </p:grpSpPr>
          <p:sp>
            <p:nvSpPr>
              <p:cNvPr id="6" name="Freeform 6"/>
              <p:cNvSpPr/>
              <p:nvPr/>
            </p:nvSpPr>
            <p:spPr>
              <a:xfrm>
                <a:off x="17357" y="16891"/>
                <a:ext cx="19667497" cy="2438400"/>
              </a:xfrm>
              <a:custGeom>
                <a:avLst/>
                <a:gdLst/>
                <a:ahLst/>
                <a:cxnLst/>
                <a:rect l="l" t="t" r="r" b="b"/>
                <a:pathLst>
                  <a:path w="19667497" h="2438400">
                    <a:moveTo>
                      <a:pt x="0" y="406400"/>
                    </a:moveTo>
                    <a:cubicBezTo>
                      <a:pt x="0" y="181991"/>
                      <a:pt x="189230" y="0"/>
                      <a:pt x="422700" y="0"/>
                    </a:cubicBezTo>
                    <a:lnTo>
                      <a:pt x="19244797" y="0"/>
                    </a:lnTo>
                    <a:cubicBezTo>
                      <a:pt x="19478267" y="0"/>
                      <a:pt x="19667497" y="181991"/>
                      <a:pt x="19667497" y="406400"/>
                    </a:cubicBezTo>
                    <a:lnTo>
                      <a:pt x="19667497" y="2032000"/>
                    </a:lnTo>
                    <a:cubicBezTo>
                      <a:pt x="19667497" y="2256409"/>
                      <a:pt x="19478267" y="2438400"/>
                      <a:pt x="19244797" y="2438400"/>
                    </a:cubicBezTo>
                    <a:lnTo>
                      <a:pt x="422700" y="2438400"/>
                    </a:lnTo>
                    <a:cubicBezTo>
                      <a:pt x="189230" y="2438400"/>
                      <a:pt x="0" y="2256409"/>
                      <a:pt x="0" y="2032000"/>
                    </a:cubicBezTo>
                    <a:lnTo>
                      <a:pt x="0" y="406400"/>
                    </a:lnTo>
                  </a:path>
                </a:pathLst>
              </a:custGeom>
              <a:solidFill>
                <a:srgbClr val="00CCCC">
                  <a:alpha val="80000"/>
                </a:srgbClr>
              </a:solidFill>
            </p:spPr>
          </p:sp>
          <p:sp>
            <p:nvSpPr>
              <p:cNvPr id="7" name="Freeform 7"/>
              <p:cNvSpPr/>
              <p:nvPr/>
            </p:nvSpPr>
            <p:spPr>
              <a:xfrm>
                <a:off x="0" y="0"/>
                <a:ext cx="19702211" cy="2472309"/>
              </a:xfrm>
              <a:custGeom>
                <a:avLst/>
                <a:gdLst/>
                <a:ahLst/>
                <a:cxnLst/>
                <a:rect l="l" t="t" r="r" b="b"/>
                <a:pathLst>
                  <a:path w="19702211" h="2472309">
                    <a:moveTo>
                      <a:pt x="0" y="423291"/>
                    </a:moveTo>
                    <a:cubicBezTo>
                      <a:pt x="0" y="189357"/>
                      <a:pt x="197190" y="0"/>
                      <a:pt x="440057" y="0"/>
                    </a:cubicBezTo>
                    <a:lnTo>
                      <a:pt x="19262154" y="0"/>
                    </a:lnTo>
                    <a:lnTo>
                      <a:pt x="19262154" y="16891"/>
                    </a:lnTo>
                    <a:lnTo>
                      <a:pt x="19262154" y="0"/>
                    </a:lnTo>
                    <a:cubicBezTo>
                      <a:pt x="19505020" y="0"/>
                      <a:pt x="19702211" y="189357"/>
                      <a:pt x="19702211" y="423291"/>
                    </a:cubicBezTo>
                    <a:lnTo>
                      <a:pt x="19684854" y="423291"/>
                    </a:lnTo>
                    <a:lnTo>
                      <a:pt x="19702211" y="423291"/>
                    </a:lnTo>
                    <a:lnTo>
                      <a:pt x="19702211" y="2048891"/>
                    </a:lnTo>
                    <a:lnTo>
                      <a:pt x="19684854" y="2048891"/>
                    </a:lnTo>
                    <a:lnTo>
                      <a:pt x="19702211" y="2048891"/>
                    </a:lnTo>
                    <a:cubicBezTo>
                      <a:pt x="19702211" y="2282825"/>
                      <a:pt x="19505020" y="2472182"/>
                      <a:pt x="19262154" y="2472182"/>
                    </a:cubicBezTo>
                    <a:lnTo>
                      <a:pt x="19262154" y="2455291"/>
                    </a:lnTo>
                    <a:lnTo>
                      <a:pt x="19262154" y="2472182"/>
                    </a:lnTo>
                    <a:lnTo>
                      <a:pt x="440057" y="2472182"/>
                    </a:lnTo>
                    <a:lnTo>
                      <a:pt x="440057" y="2455291"/>
                    </a:lnTo>
                    <a:lnTo>
                      <a:pt x="440057" y="2472182"/>
                    </a:lnTo>
                    <a:cubicBezTo>
                      <a:pt x="197190" y="2472309"/>
                      <a:pt x="0" y="2282952"/>
                      <a:pt x="0" y="2048891"/>
                    </a:cubicBezTo>
                    <a:lnTo>
                      <a:pt x="0" y="423291"/>
                    </a:lnTo>
                    <a:lnTo>
                      <a:pt x="17357" y="423291"/>
                    </a:lnTo>
                    <a:lnTo>
                      <a:pt x="0" y="423291"/>
                    </a:lnTo>
                    <a:moveTo>
                      <a:pt x="34844" y="423291"/>
                    </a:moveTo>
                    <a:lnTo>
                      <a:pt x="34844" y="2048891"/>
                    </a:lnTo>
                    <a:lnTo>
                      <a:pt x="17357" y="2048891"/>
                    </a:lnTo>
                    <a:lnTo>
                      <a:pt x="34844" y="2048891"/>
                    </a:lnTo>
                    <a:cubicBezTo>
                      <a:pt x="34844" y="2263775"/>
                      <a:pt x="216113" y="2438400"/>
                      <a:pt x="440057" y="2438400"/>
                    </a:cubicBezTo>
                    <a:lnTo>
                      <a:pt x="19262154" y="2438400"/>
                    </a:lnTo>
                    <a:cubicBezTo>
                      <a:pt x="19486229" y="2438400"/>
                      <a:pt x="19667367" y="2263775"/>
                      <a:pt x="19667367" y="2048891"/>
                    </a:cubicBezTo>
                    <a:lnTo>
                      <a:pt x="19667367" y="423291"/>
                    </a:lnTo>
                    <a:cubicBezTo>
                      <a:pt x="19667367" y="208407"/>
                      <a:pt x="19486097" y="33782"/>
                      <a:pt x="19262154" y="33782"/>
                    </a:cubicBezTo>
                    <a:lnTo>
                      <a:pt x="440057" y="33782"/>
                    </a:lnTo>
                    <a:lnTo>
                      <a:pt x="440057" y="16891"/>
                    </a:lnTo>
                    <a:lnTo>
                      <a:pt x="440057" y="33909"/>
                    </a:lnTo>
                    <a:cubicBezTo>
                      <a:pt x="216113" y="33909"/>
                      <a:pt x="34844" y="208407"/>
                      <a:pt x="34844" y="423291"/>
                    </a:cubicBezTo>
                  </a:path>
                </a:pathLst>
              </a:custGeom>
              <a:solidFill>
                <a:srgbClr val="7030A0"/>
              </a:solidFill>
            </p:spPr>
          </p:sp>
        </p:grpSp>
        <p:sp>
          <p:nvSpPr>
            <p:cNvPr id="8" name="TextBox 8"/>
            <p:cNvSpPr txBox="1"/>
            <p:nvPr/>
          </p:nvSpPr>
          <p:spPr>
            <a:xfrm>
              <a:off x="1591500" y="454736"/>
              <a:ext cx="15269180" cy="1386884"/>
            </a:xfrm>
            <a:prstGeom prst="rect">
              <a:avLst/>
            </a:prstGeom>
          </p:spPr>
          <p:txBody>
            <a:bodyPr lIns="0" tIns="0" rIns="0" bIns="0" rtlCol="0" anchor="t">
              <a:spAutoFit/>
            </a:bodyPr>
            <a:lstStyle/>
            <a:p>
              <a:pPr algn="l">
                <a:lnSpc>
                  <a:spcPts val="8091"/>
                </a:lnSpc>
              </a:pPr>
              <a:r>
                <a:rPr lang="en-US" sz="6743">
                  <a:solidFill>
                    <a:srgbClr val="592680"/>
                  </a:solidFill>
                  <a:latin typeface="Arimo"/>
                </a:rPr>
                <a:t>What do you want out of life?</a:t>
              </a:r>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2FAF7"/>
        </a:solidFill>
        <a:effectLst/>
      </p:bgPr>
    </p:bg>
    <p:spTree>
      <p:nvGrpSpPr>
        <p:cNvPr id="1" name=""/>
        <p:cNvGrpSpPr/>
        <p:nvPr/>
      </p:nvGrpSpPr>
      <p:grpSpPr>
        <a:xfrm>
          <a:off x="0" y="0"/>
          <a:ext cx="0" cy="0"/>
          <a:chOff x="0" y="0"/>
          <a:chExt cx="0" cy="0"/>
        </a:xfrm>
      </p:grpSpPr>
      <p:sp>
        <p:nvSpPr>
          <p:cNvPr id="2" name="TextBox 2"/>
          <p:cNvSpPr txBox="1"/>
          <p:nvPr/>
        </p:nvSpPr>
        <p:spPr>
          <a:xfrm>
            <a:off x="38214" y="363206"/>
            <a:ext cx="18211573" cy="982980"/>
          </a:xfrm>
          <a:prstGeom prst="rect">
            <a:avLst/>
          </a:prstGeom>
        </p:spPr>
        <p:txBody>
          <a:bodyPr lIns="0" tIns="0" rIns="0" bIns="0" rtlCol="0" anchor="t">
            <a:spAutoFit/>
          </a:bodyPr>
          <a:lstStyle/>
          <a:p>
            <a:pPr algn="ctr">
              <a:lnSpc>
                <a:spcPts val="7560"/>
              </a:lnSpc>
            </a:pPr>
            <a:r>
              <a:rPr lang="en-US" sz="7000" spc="-278">
                <a:solidFill>
                  <a:srgbClr val="4093A4"/>
                </a:solidFill>
                <a:latin typeface="Open Sans"/>
              </a:rPr>
              <a:t>Choose the words that describe your future.</a:t>
            </a:r>
          </a:p>
        </p:txBody>
      </p:sp>
      <p:sp>
        <p:nvSpPr>
          <p:cNvPr id="3" name="TextBox 3"/>
          <p:cNvSpPr txBox="1"/>
          <p:nvPr/>
        </p:nvSpPr>
        <p:spPr>
          <a:xfrm>
            <a:off x="879352" y="2122947"/>
            <a:ext cx="4140687" cy="7368000"/>
          </a:xfrm>
          <a:prstGeom prst="rect">
            <a:avLst/>
          </a:prstGeom>
        </p:spPr>
        <p:txBody>
          <a:bodyPr lIns="0" tIns="0" rIns="0" bIns="0" rtlCol="0" anchor="t">
            <a:spAutoFit/>
          </a:bodyPr>
          <a:lstStyle/>
          <a:p>
            <a:pPr algn="l">
              <a:lnSpc>
                <a:spcPts val="3610"/>
              </a:lnSpc>
            </a:pPr>
            <a:r>
              <a:rPr lang="en-US" sz="4178" spc="-166">
                <a:solidFill>
                  <a:srgbClr val="592680"/>
                </a:solidFill>
                <a:latin typeface="Open Sans"/>
              </a:rPr>
              <a:t>Satisfying</a:t>
            </a:r>
          </a:p>
          <a:p>
            <a:pPr algn="l">
              <a:lnSpc>
                <a:spcPts val="3610"/>
              </a:lnSpc>
            </a:pPr>
            <a:r>
              <a:rPr lang="en-US" sz="4178" spc="-166">
                <a:solidFill>
                  <a:srgbClr val="592680"/>
                </a:solidFill>
                <a:latin typeface="Open Sans"/>
              </a:rPr>
              <a:t>career</a:t>
            </a:r>
          </a:p>
          <a:p>
            <a:pPr algn="l">
              <a:lnSpc>
                <a:spcPts val="3610"/>
              </a:lnSpc>
            </a:pPr>
            <a:endParaRPr lang="en-US" sz="4178" spc="-166">
              <a:solidFill>
                <a:srgbClr val="592680"/>
              </a:solidFill>
              <a:latin typeface="Open Sans"/>
            </a:endParaRPr>
          </a:p>
          <a:p>
            <a:pPr algn="l">
              <a:lnSpc>
                <a:spcPts val="3610"/>
              </a:lnSpc>
            </a:pPr>
            <a:r>
              <a:rPr lang="en-US" sz="4178" spc="-166">
                <a:solidFill>
                  <a:srgbClr val="592680"/>
                </a:solidFill>
                <a:latin typeface="Open Sans"/>
              </a:rPr>
              <a:t>Goals</a:t>
            </a:r>
          </a:p>
          <a:p>
            <a:pPr algn="l">
              <a:lnSpc>
                <a:spcPts val="3610"/>
              </a:lnSpc>
            </a:pPr>
            <a:endParaRPr lang="en-US" sz="4178" spc="-166">
              <a:solidFill>
                <a:srgbClr val="592680"/>
              </a:solidFill>
              <a:latin typeface="Open Sans"/>
            </a:endParaRPr>
          </a:p>
          <a:p>
            <a:pPr algn="l">
              <a:lnSpc>
                <a:spcPts val="3610"/>
              </a:lnSpc>
            </a:pPr>
            <a:r>
              <a:rPr lang="en-US" sz="4178" spc="-166">
                <a:solidFill>
                  <a:srgbClr val="592680"/>
                </a:solidFill>
                <a:latin typeface="Open Sans"/>
              </a:rPr>
              <a:t>Healthy</a:t>
            </a:r>
          </a:p>
          <a:p>
            <a:pPr algn="l">
              <a:lnSpc>
                <a:spcPts val="3610"/>
              </a:lnSpc>
            </a:pPr>
            <a:endParaRPr lang="en-US" sz="4178" spc="-166">
              <a:solidFill>
                <a:srgbClr val="592680"/>
              </a:solidFill>
              <a:latin typeface="Open Sans"/>
            </a:endParaRPr>
          </a:p>
          <a:p>
            <a:pPr algn="l">
              <a:lnSpc>
                <a:spcPts val="3610"/>
              </a:lnSpc>
            </a:pPr>
            <a:r>
              <a:rPr lang="en-US" sz="4178" spc="-166">
                <a:solidFill>
                  <a:srgbClr val="592680"/>
                </a:solidFill>
                <a:latin typeface="Open Sans"/>
              </a:rPr>
              <a:t>Happy</a:t>
            </a:r>
          </a:p>
          <a:p>
            <a:pPr algn="l">
              <a:lnSpc>
                <a:spcPts val="3610"/>
              </a:lnSpc>
            </a:pPr>
            <a:endParaRPr lang="en-US" sz="4178" spc="-166">
              <a:solidFill>
                <a:srgbClr val="592680"/>
              </a:solidFill>
              <a:latin typeface="Open Sans"/>
            </a:endParaRPr>
          </a:p>
          <a:p>
            <a:pPr algn="l">
              <a:lnSpc>
                <a:spcPts val="3610"/>
              </a:lnSpc>
            </a:pPr>
            <a:r>
              <a:rPr lang="en-US" sz="4178" spc="-166">
                <a:solidFill>
                  <a:srgbClr val="592680"/>
                </a:solidFill>
                <a:latin typeface="Open Sans"/>
              </a:rPr>
              <a:t>Enthusiastic</a:t>
            </a:r>
          </a:p>
          <a:p>
            <a:pPr algn="l">
              <a:lnSpc>
                <a:spcPts val="3610"/>
              </a:lnSpc>
            </a:pPr>
            <a:endParaRPr lang="en-US" sz="4178" spc="-166">
              <a:solidFill>
                <a:srgbClr val="592680"/>
              </a:solidFill>
              <a:latin typeface="Open Sans"/>
            </a:endParaRPr>
          </a:p>
          <a:p>
            <a:pPr algn="l">
              <a:lnSpc>
                <a:spcPts val="3610"/>
              </a:lnSpc>
            </a:pPr>
            <a:r>
              <a:rPr lang="en-US" sz="4178" spc="-166">
                <a:solidFill>
                  <a:srgbClr val="592680"/>
                </a:solidFill>
                <a:latin typeface="Open Sans"/>
              </a:rPr>
              <a:t>Children</a:t>
            </a:r>
          </a:p>
          <a:p>
            <a:pPr algn="l">
              <a:lnSpc>
                <a:spcPts val="3610"/>
              </a:lnSpc>
            </a:pPr>
            <a:endParaRPr lang="en-US" sz="4178" spc="-166">
              <a:solidFill>
                <a:srgbClr val="592680"/>
              </a:solidFill>
              <a:latin typeface="Open Sans"/>
            </a:endParaRPr>
          </a:p>
          <a:p>
            <a:pPr algn="l">
              <a:lnSpc>
                <a:spcPts val="3610"/>
              </a:lnSpc>
            </a:pPr>
            <a:r>
              <a:rPr lang="en-US" sz="4178" spc="-162">
                <a:solidFill>
                  <a:srgbClr val="592680"/>
                </a:solidFill>
                <a:latin typeface="Open Sans"/>
              </a:rPr>
              <a:t>Going places</a:t>
            </a:r>
          </a:p>
          <a:p>
            <a:pPr algn="l">
              <a:lnSpc>
                <a:spcPts val="3610"/>
              </a:lnSpc>
            </a:pPr>
            <a:endParaRPr lang="en-US" sz="4178" spc="-162">
              <a:solidFill>
                <a:srgbClr val="592680"/>
              </a:solidFill>
              <a:latin typeface="Open Sans"/>
            </a:endParaRPr>
          </a:p>
          <a:p>
            <a:pPr algn="l">
              <a:lnSpc>
                <a:spcPts val="3610"/>
              </a:lnSpc>
            </a:pPr>
            <a:r>
              <a:rPr lang="en-US" sz="4178" spc="-166">
                <a:solidFill>
                  <a:srgbClr val="592680"/>
                </a:solidFill>
                <a:latin typeface="Open Sans"/>
              </a:rPr>
              <a:t>Service</a:t>
            </a:r>
          </a:p>
        </p:txBody>
      </p:sp>
      <p:sp>
        <p:nvSpPr>
          <p:cNvPr id="4" name="TextBox 4"/>
          <p:cNvSpPr txBox="1"/>
          <p:nvPr/>
        </p:nvSpPr>
        <p:spPr>
          <a:xfrm>
            <a:off x="5020039" y="1855485"/>
            <a:ext cx="4120462" cy="8766308"/>
          </a:xfrm>
          <a:prstGeom prst="rect">
            <a:avLst/>
          </a:prstGeom>
        </p:spPr>
        <p:txBody>
          <a:bodyPr lIns="0" tIns="0" rIns="0" bIns="0" rtlCol="0" anchor="t">
            <a:spAutoFit/>
          </a:bodyPr>
          <a:lstStyle/>
          <a:p>
            <a:pPr algn="l">
              <a:lnSpc>
                <a:spcPts val="5008"/>
              </a:lnSpc>
            </a:pPr>
            <a:r>
              <a:rPr lang="en-US" sz="4173" spc="-166">
                <a:solidFill>
                  <a:srgbClr val="592680"/>
                </a:solidFill>
                <a:latin typeface="Open Sans"/>
              </a:rPr>
              <a:t>Serious </a:t>
            </a:r>
          </a:p>
          <a:p>
            <a:pPr algn="l">
              <a:lnSpc>
                <a:spcPts val="5008"/>
              </a:lnSpc>
            </a:pPr>
            <a:r>
              <a:rPr lang="en-US" sz="4173" spc="-162">
                <a:solidFill>
                  <a:srgbClr val="592680"/>
                </a:solidFill>
                <a:latin typeface="Open Sans"/>
              </a:rPr>
              <a:t>relationship</a:t>
            </a:r>
          </a:p>
          <a:p>
            <a:pPr algn="l">
              <a:lnSpc>
                <a:spcPts val="5008"/>
              </a:lnSpc>
            </a:pPr>
            <a:endParaRPr lang="en-US" sz="4173" spc="-162">
              <a:solidFill>
                <a:srgbClr val="592680"/>
              </a:solidFill>
              <a:latin typeface="Open Sans"/>
            </a:endParaRPr>
          </a:p>
          <a:p>
            <a:pPr algn="l">
              <a:lnSpc>
                <a:spcPts val="5008"/>
              </a:lnSpc>
            </a:pPr>
            <a:r>
              <a:rPr lang="en-US" sz="4173" spc="-162">
                <a:solidFill>
                  <a:srgbClr val="592680"/>
                </a:solidFill>
                <a:latin typeface="Open Sans"/>
              </a:rPr>
              <a:t>Values</a:t>
            </a:r>
          </a:p>
          <a:p>
            <a:pPr algn="l">
              <a:lnSpc>
                <a:spcPts val="5008"/>
              </a:lnSpc>
            </a:pPr>
            <a:endParaRPr lang="en-US" sz="4173" spc="-162">
              <a:solidFill>
                <a:srgbClr val="592680"/>
              </a:solidFill>
              <a:latin typeface="Open Sans"/>
            </a:endParaRPr>
          </a:p>
          <a:p>
            <a:pPr algn="l">
              <a:lnSpc>
                <a:spcPts val="5008"/>
              </a:lnSpc>
            </a:pPr>
            <a:r>
              <a:rPr lang="en-US" sz="4173" spc="-162">
                <a:solidFill>
                  <a:srgbClr val="592680"/>
                </a:solidFill>
                <a:latin typeface="Open Sans"/>
              </a:rPr>
              <a:t>Love</a:t>
            </a:r>
          </a:p>
          <a:p>
            <a:pPr algn="l">
              <a:lnSpc>
                <a:spcPts val="5008"/>
              </a:lnSpc>
            </a:pPr>
            <a:endParaRPr lang="en-US" sz="4173" spc="-162">
              <a:solidFill>
                <a:srgbClr val="592680"/>
              </a:solidFill>
              <a:latin typeface="Open Sans"/>
            </a:endParaRPr>
          </a:p>
          <a:p>
            <a:pPr algn="l">
              <a:lnSpc>
                <a:spcPts val="5008"/>
              </a:lnSpc>
            </a:pPr>
            <a:r>
              <a:rPr lang="en-US" sz="4173" spc="-162">
                <a:solidFill>
                  <a:srgbClr val="592680"/>
                </a:solidFill>
                <a:latin typeface="Open Sans"/>
              </a:rPr>
              <a:t>Responsible</a:t>
            </a:r>
          </a:p>
          <a:p>
            <a:pPr algn="l">
              <a:lnSpc>
                <a:spcPts val="5008"/>
              </a:lnSpc>
            </a:pPr>
            <a:endParaRPr lang="en-US" sz="4173" spc="-162">
              <a:solidFill>
                <a:srgbClr val="592680"/>
              </a:solidFill>
              <a:latin typeface="Open Sans"/>
            </a:endParaRPr>
          </a:p>
          <a:p>
            <a:pPr algn="l">
              <a:lnSpc>
                <a:spcPts val="5008"/>
              </a:lnSpc>
            </a:pPr>
            <a:r>
              <a:rPr lang="en-US" sz="4173" spc="-162">
                <a:solidFill>
                  <a:srgbClr val="592680"/>
                </a:solidFill>
                <a:latin typeface="Open Sans"/>
              </a:rPr>
              <a:t>Calm</a:t>
            </a:r>
          </a:p>
          <a:p>
            <a:pPr algn="l">
              <a:lnSpc>
                <a:spcPts val="5008"/>
              </a:lnSpc>
            </a:pPr>
            <a:endParaRPr lang="en-US" sz="4173" spc="-162">
              <a:solidFill>
                <a:srgbClr val="592680"/>
              </a:solidFill>
              <a:latin typeface="Open Sans"/>
            </a:endParaRPr>
          </a:p>
          <a:p>
            <a:pPr algn="l">
              <a:lnSpc>
                <a:spcPts val="5008"/>
              </a:lnSpc>
            </a:pPr>
            <a:r>
              <a:rPr lang="en-US" sz="4173" spc="-162">
                <a:solidFill>
                  <a:srgbClr val="592680"/>
                </a:solidFill>
                <a:latin typeface="Open Sans"/>
              </a:rPr>
              <a:t>Dating</a:t>
            </a:r>
          </a:p>
          <a:p>
            <a:pPr algn="l">
              <a:lnSpc>
                <a:spcPts val="5008"/>
              </a:lnSpc>
            </a:pPr>
            <a:endParaRPr lang="en-US" sz="4173" spc="-162">
              <a:solidFill>
                <a:srgbClr val="592680"/>
              </a:solidFill>
              <a:latin typeface="Open Sans"/>
            </a:endParaRPr>
          </a:p>
          <a:p>
            <a:pPr algn="l">
              <a:lnSpc>
                <a:spcPts val="5008"/>
              </a:lnSpc>
            </a:pPr>
            <a:endParaRPr lang="en-US" sz="4173" spc="-162">
              <a:solidFill>
                <a:srgbClr val="592680"/>
              </a:solidFill>
              <a:latin typeface="Open Sans"/>
            </a:endParaRPr>
          </a:p>
        </p:txBody>
      </p:sp>
      <p:sp>
        <p:nvSpPr>
          <p:cNvPr id="5" name="TextBox 5"/>
          <p:cNvSpPr txBox="1"/>
          <p:nvPr/>
        </p:nvSpPr>
        <p:spPr>
          <a:xfrm>
            <a:off x="9339986" y="1855485"/>
            <a:ext cx="4184480" cy="7402815"/>
          </a:xfrm>
          <a:prstGeom prst="rect">
            <a:avLst/>
          </a:prstGeom>
        </p:spPr>
        <p:txBody>
          <a:bodyPr lIns="0" tIns="0" rIns="0" bIns="0" rtlCol="0" anchor="t">
            <a:spAutoFit/>
          </a:bodyPr>
          <a:lstStyle/>
          <a:p>
            <a:pPr algn="l">
              <a:lnSpc>
                <a:spcPts val="4857"/>
              </a:lnSpc>
            </a:pPr>
            <a:r>
              <a:rPr lang="en-US" sz="4047" spc="-161">
                <a:solidFill>
                  <a:srgbClr val="592680"/>
                </a:solidFill>
                <a:latin typeface="Open Sans"/>
              </a:rPr>
              <a:t>Make my own </a:t>
            </a:r>
          </a:p>
          <a:p>
            <a:pPr algn="l">
              <a:lnSpc>
                <a:spcPts val="4857"/>
              </a:lnSpc>
            </a:pPr>
            <a:r>
              <a:rPr lang="en-US" sz="4047" spc="-157">
                <a:solidFill>
                  <a:srgbClr val="592680"/>
                </a:solidFill>
                <a:latin typeface="Open Sans"/>
              </a:rPr>
              <a:t>decisions</a:t>
            </a:r>
          </a:p>
          <a:p>
            <a:pPr algn="l">
              <a:lnSpc>
                <a:spcPts val="4857"/>
              </a:lnSpc>
            </a:pPr>
            <a:endParaRPr lang="en-US" sz="4047" spc="-157">
              <a:solidFill>
                <a:srgbClr val="592680"/>
              </a:solidFill>
              <a:latin typeface="Open Sans"/>
            </a:endParaRPr>
          </a:p>
          <a:p>
            <a:pPr algn="l">
              <a:lnSpc>
                <a:spcPts val="4857"/>
              </a:lnSpc>
            </a:pPr>
            <a:r>
              <a:rPr lang="en-US" sz="4047" spc="-157">
                <a:solidFill>
                  <a:srgbClr val="592680"/>
                </a:solidFill>
                <a:latin typeface="Open Sans"/>
              </a:rPr>
              <a:t>Parenting</a:t>
            </a:r>
          </a:p>
          <a:p>
            <a:pPr algn="l">
              <a:lnSpc>
                <a:spcPts val="4857"/>
              </a:lnSpc>
            </a:pPr>
            <a:endParaRPr lang="en-US" sz="4047" spc="-157">
              <a:solidFill>
                <a:srgbClr val="592680"/>
              </a:solidFill>
              <a:latin typeface="Open Sans"/>
            </a:endParaRPr>
          </a:p>
          <a:p>
            <a:pPr algn="l">
              <a:lnSpc>
                <a:spcPts val="4857"/>
              </a:lnSpc>
            </a:pPr>
            <a:r>
              <a:rPr lang="en-US" sz="4047" spc="-157">
                <a:solidFill>
                  <a:srgbClr val="592680"/>
                </a:solidFill>
                <a:latin typeface="Open Sans"/>
              </a:rPr>
              <a:t>Education</a:t>
            </a:r>
          </a:p>
          <a:p>
            <a:pPr algn="l">
              <a:lnSpc>
                <a:spcPts val="4857"/>
              </a:lnSpc>
            </a:pPr>
            <a:endParaRPr lang="en-US" sz="4047" spc="-157">
              <a:solidFill>
                <a:srgbClr val="592680"/>
              </a:solidFill>
              <a:latin typeface="Open Sans"/>
            </a:endParaRPr>
          </a:p>
          <a:p>
            <a:pPr algn="l">
              <a:lnSpc>
                <a:spcPts val="4857"/>
              </a:lnSpc>
            </a:pPr>
            <a:r>
              <a:rPr lang="en-US" sz="4047" spc="-157">
                <a:solidFill>
                  <a:srgbClr val="592680"/>
                </a:solidFill>
                <a:latin typeface="Open Sans"/>
              </a:rPr>
              <a:t>Leader</a:t>
            </a:r>
          </a:p>
          <a:p>
            <a:pPr algn="l">
              <a:lnSpc>
                <a:spcPts val="4857"/>
              </a:lnSpc>
            </a:pPr>
            <a:endParaRPr lang="en-US" sz="4047" spc="-157">
              <a:solidFill>
                <a:srgbClr val="592680"/>
              </a:solidFill>
              <a:latin typeface="Open Sans"/>
            </a:endParaRPr>
          </a:p>
          <a:p>
            <a:pPr algn="l">
              <a:lnSpc>
                <a:spcPts val="4857"/>
              </a:lnSpc>
            </a:pPr>
            <a:r>
              <a:rPr lang="en-US" sz="4047" spc="-161">
                <a:solidFill>
                  <a:srgbClr val="592680"/>
                </a:solidFill>
                <a:latin typeface="Open Sans"/>
              </a:rPr>
              <a:t>Study</a:t>
            </a:r>
          </a:p>
          <a:p>
            <a:pPr algn="l">
              <a:lnSpc>
                <a:spcPts val="4857"/>
              </a:lnSpc>
            </a:pPr>
            <a:endParaRPr lang="en-US" sz="4047" spc="-161">
              <a:solidFill>
                <a:srgbClr val="592680"/>
              </a:solidFill>
              <a:latin typeface="Open Sans"/>
            </a:endParaRPr>
          </a:p>
          <a:p>
            <a:pPr algn="l">
              <a:lnSpc>
                <a:spcPts val="4857"/>
              </a:lnSpc>
            </a:pPr>
            <a:r>
              <a:rPr lang="en-US" sz="4047" spc="-161">
                <a:solidFill>
                  <a:srgbClr val="592680"/>
                </a:solidFill>
                <a:latin typeface="Open Sans"/>
              </a:rPr>
              <a:t>Travel</a:t>
            </a:r>
          </a:p>
        </p:txBody>
      </p:sp>
      <p:sp>
        <p:nvSpPr>
          <p:cNvPr id="6" name="TextBox 6"/>
          <p:cNvSpPr txBox="1"/>
          <p:nvPr/>
        </p:nvSpPr>
        <p:spPr>
          <a:xfrm>
            <a:off x="14347644" y="589684"/>
            <a:ext cx="3940356" cy="10301176"/>
          </a:xfrm>
          <a:prstGeom prst="rect">
            <a:avLst/>
          </a:prstGeom>
        </p:spPr>
        <p:txBody>
          <a:bodyPr lIns="0" tIns="0" rIns="0" bIns="0" rtlCol="0" anchor="t">
            <a:spAutoFit/>
          </a:bodyPr>
          <a:lstStyle/>
          <a:p>
            <a:pPr algn="l">
              <a:lnSpc>
                <a:spcPts val="4847"/>
              </a:lnSpc>
            </a:pPr>
            <a:endParaRPr/>
          </a:p>
          <a:p>
            <a:pPr algn="l">
              <a:lnSpc>
                <a:spcPts val="4847"/>
              </a:lnSpc>
            </a:pPr>
            <a:endParaRPr/>
          </a:p>
          <a:p>
            <a:pPr algn="l">
              <a:lnSpc>
                <a:spcPts val="4847"/>
              </a:lnSpc>
            </a:pPr>
            <a:r>
              <a:rPr lang="en-US" sz="4039" spc="-160">
                <a:solidFill>
                  <a:srgbClr val="592680"/>
                </a:solidFill>
                <a:latin typeface="Open Sans"/>
              </a:rPr>
              <a:t>Exciting</a:t>
            </a:r>
          </a:p>
          <a:p>
            <a:pPr algn="l">
              <a:lnSpc>
                <a:spcPts val="4847"/>
              </a:lnSpc>
            </a:pPr>
            <a:endParaRPr lang="en-US" sz="4039" spc="-160">
              <a:solidFill>
                <a:srgbClr val="592680"/>
              </a:solidFill>
              <a:latin typeface="Open Sans"/>
            </a:endParaRPr>
          </a:p>
          <a:p>
            <a:pPr algn="l">
              <a:lnSpc>
                <a:spcPts val="4847"/>
              </a:lnSpc>
            </a:pPr>
            <a:r>
              <a:rPr lang="en-US" sz="4039" spc="-160">
                <a:solidFill>
                  <a:srgbClr val="592680"/>
                </a:solidFill>
                <a:latin typeface="Open Sans"/>
              </a:rPr>
              <a:t>Successful</a:t>
            </a:r>
          </a:p>
          <a:p>
            <a:pPr algn="l">
              <a:lnSpc>
                <a:spcPts val="4847"/>
              </a:lnSpc>
            </a:pPr>
            <a:endParaRPr lang="en-US" sz="4039" spc="-160">
              <a:solidFill>
                <a:srgbClr val="592680"/>
              </a:solidFill>
              <a:latin typeface="Open Sans"/>
            </a:endParaRPr>
          </a:p>
          <a:p>
            <a:pPr algn="l">
              <a:lnSpc>
                <a:spcPts val="4847"/>
              </a:lnSpc>
            </a:pPr>
            <a:r>
              <a:rPr lang="en-US" sz="4039" spc="-160">
                <a:solidFill>
                  <a:srgbClr val="592680"/>
                </a:solidFill>
                <a:latin typeface="Open Sans"/>
              </a:rPr>
              <a:t>Volunteer</a:t>
            </a:r>
          </a:p>
          <a:p>
            <a:pPr algn="l">
              <a:lnSpc>
                <a:spcPts val="4847"/>
              </a:lnSpc>
            </a:pPr>
            <a:endParaRPr lang="en-US" sz="4039" spc="-160">
              <a:solidFill>
                <a:srgbClr val="592680"/>
              </a:solidFill>
              <a:latin typeface="Open Sans"/>
            </a:endParaRPr>
          </a:p>
          <a:p>
            <a:pPr algn="l">
              <a:lnSpc>
                <a:spcPts val="4847"/>
              </a:lnSpc>
            </a:pPr>
            <a:r>
              <a:rPr lang="en-US" sz="4039" spc="-160">
                <a:solidFill>
                  <a:srgbClr val="592680"/>
                </a:solidFill>
                <a:latin typeface="Open Sans"/>
              </a:rPr>
              <a:t>Easy</a:t>
            </a:r>
          </a:p>
          <a:p>
            <a:pPr algn="l">
              <a:lnSpc>
                <a:spcPts val="4847"/>
              </a:lnSpc>
            </a:pPr>
            <a:endParaRPr lang="en-US" sz="4039" spc="-160">
              <a:solidFill>
                <a:srgbClr val="592680"/>
              </a:solidFill>
              <a:latin typeface="Open Sans"/>
            </a:endParaRPr>
          </a:p>
          <a:p>
            <a:pPr algn="l">
              <a:lnSpc>
                <a:spcPts val="4847"/>
              </a:lnSpc>
            </a:pPr>
            <a:r>
              <a:rPr lang="en-US" sz="4039" spc="-157">
                <a:solidFill>
                  <a:srgbClr val="592680"/>
                </a:solidFill>
                <a:latin typeface="Open Sans"/>
              </a:rPr>
              <a:t>Relaxing</a:t>
            </a:r>
          </a:p>
          <a:p>
            <a:pPr algn="l">
              <a:lnSpc>
                <a:spcPts val="4847"/>
              </a:lnSpc>
            </a:pPr>
            <a:endParaRPr lang="en-US" sz="4039" spc="-157">
              <a:solidFill>
                <a:srgbClr val="592680"/>
              </a:solidFill>
              <a:latin typeface="Open Sans"/>
            </a:endParaRPr>
          </a:p>
          <a:p>
            <a:pPr algn="l">
              <a:lnSpc>
                <a:spcPts val="4847"/>
              </a:lnSpc>
            </a:pPr>
            <a:r>
              <a:rPr lang="en-US" sz="4039" spc="-157">
                <a:solidFill>
                  <a:srgbClr val="592680"/>
                </a:solidFill>
                <a:latin typeface="Open Sans"/>
              </a:rPr>
              <a:t>My own </a:t>
            </a:r>
          </a:p>
          <a:p>
            <a:pPr algn="l">
              <a:lnSpc>
                <a:spcPts val="4847"/>
              </a:lnSpc>
            </a:pPr>
            <a:r>
              <a:rPr lang="en-US" sz="4039" spc="-157">
                <a:solidFill>
                  <a:srgbClr val="592680"/>
                </a:solidFill>
                <a:latin typeface="Open Sans"/>
              </a:rPr>
              <a:t>apartment</a:t>
            </a:r>
          </a:p>
          <a:p>
            <a:pPr algn="l">
              <a:lnSpc>
                <a:spcPts val="4847"/>
              </a:lnSpc>
            </a:pPr>
            <a:endParaRPr lang="en-US" sz="4039" spc="-157">
              <a:solidFill>
                <a:srgbClr val="592680"/>
              </a:solidFill>
              <a:latin typeface="Open Sans"/>
            </a:endParaRPr>
          </a:p>
          <a:p>
            <a:pPr algn="l">
              <a:lnSpc>
                <a:spcPts val="4847"/>
              </a:lnSpc>
            </a:pPr>
            <a:endParaRPr lang="en-US" sz="4039" spc="-157">
              <a:solidFill>
                <a:srgbClr val="592680"/>
              </a:solidFill>
              <a:latin typeface="Open Sans"/>
            </a:endParaRPr>
          </a:p>
          <a:p>
            <a:pPr algn="l">
              <a:lnSpc>
                <a:spcPts val="4847"/>
              </a:lnSpc>
            </a:pPr>
            <a:endParaRPr lang="en-US" sz="4039" spc="-157">
              <a:solidFill>
                <a:srgbClr val="592680"/>
              </a:solidFill>
              <a:latin typeface="Open San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604A7B"/>
        </a:solidFill>
        <a:effectLst/>
      </p:bgPr>
    </p:bg>
    <p:spTree>
      <p:nvGrpSpPr>
        <p:cNvPr id="1" name=""/>
        <p:cNvGrpSpPr/>
        <p:nvPr/>
      </p:nvGrpSpPr>
      <p:grpSpPr>
        <a:xfrm>
          <a:off x="0" y="0"/>
          <a:ext cx="0" cy="0"/>
          <a:chOff x="0" y="0"/>
          <a:chExt cx="0" cy="0"/>
        </a:xfrm>
      </p:grpSpPr>
      <p:sp>
        <p:nvSpPr>
          <p:cNvPr id="2" name="TextBox 2"/>
          <p:cNvSpPr txBox="1"/>
          <p:nvPr/>
        </p:nvSpPr>
        <p:spPr>
          <a:xfrm>
            <a:off x="662826" y="1198581"/>
            <a:ext cx="13231496" cy="8782686"/>
          </a:xfrm>
          <a:prstGeom prst="rect">
            <a:avLst/>
          </a:prstGeom>
        </p:spPr>
        <p:txBody>
          <a:bodyPr lIns="0" tIns="0" rIns="0" bIns="0" rtlCol="0" anchor="t">
            <a:spAutoFit/>
          </a:bodyPr>
          <a:lstStyle/>
          <a:p>
            <a:pPr algn="l">
              <a:lnSpc>
                <a:spcPts val="12960"/>
              </a:lnSpc>
            </a:pPr>
            <a:r>
              <a:rPr lang="en-US" sz="12000">
                <a:solidFill>
                  <a:srgbClr val="FFFFFF"/>
                </a:solidFill>
                <a:latin typeface="Rockwell"/>
              </a:rPr>
              <a:t>Would you </a:t>
            </a:r>
          </a:p>
          <a:p>
            <a:pPr algn="l">
              <a:lnSpc>
                <a:spcPts val="12960"/>
              </a:lnSpc>
            </a:pPr>
            <a:r>
              <a:rPr lang="en-US" sz="12000">
                <a:solidFill>
                  <a:srgbClr val="FFFFFF"/>
                </a:solidFill>
                <a:latin typeface="Rockwell"/>
              </a:rPr>
              <a:t>like to be </a:t>
            </a:r>
          </a:p>
          <a:p>
            <a:pPr algn="l">
              <a:lnSpc>
                <a:spcPts val="12960"/>
              </a:lnSpc>
            </a:pPr>
            <a:r>
              <a:rPr lang="en-US" sz="12000">
                <a:solidFill>
                  <a:srgbClr val="FFFFFF"/>
                </a:solidFill>
                <a:latin typeface="Rockwell"/>
              </a:rPr>
              <a:t>pregnant in</a:t>
            </a:r>
          </a:p>
          <a:p>
            <a:pPr algn="l">
              <a:lnSpc>
                <a:spcPts val="12960"/>
              </a:lnSpc>
            </a:pPr>
            <a:r>
              <a:rPr lang="en-US" sz="12000">
                <a:solidFill>
                  <a:srgbClr val="FFFFFF"/>
                </a:solidFill>
                <a:latin typeface="Rockwell"/>
              </a:rPr>
              <a:t>the next year?</a:t>
            </a:r>
          </a:p>
        </p:txBody>
      </p:sp>
      <p:sp>
        <p:nvSpPr>
          <p:cNvPr id="3" name="Freeform 3"/>
          <p:cNvSpPr/>
          <p:nvPr/>
        </p:nvSpPr>
        <p:spPr>
          <a:xfrm>
            <a:off x="11658100" y="-21266"/>
            <a:ext cx="6629900" cy="10308266"/>
          </a:xfrm>
          <a:custGeom>
            <a:avLst/>
            <a:gdLst/>
            <a:ahLst/>
            <a:cxnLst/>
            <a:rect l="l" t="t" r="r" b="b"/>
            <a:pathLst>
              <a:path w="6629900" h="10308266">
                <a:moveTo>
                  <a:pt x="0" y="0"/>
                </a:moveTo>
                <a:lnTo>
                  <a:pt x="6629900" y="0"/>
                </a:lnTo>
                <a:lnTo>
                  <a:pt x="6629900" y="10308266"/>
                </a:lnTo>
                <a:lnTo>
                  <a:pt x="0" y="10308266"/>
                </a:lnTo>
                <a:lnTo>
                  <a:pt x="0" y="0"/>
                </a:lnTo>
                <a:close/>
              </a:path>
            </a:pathLst>
          </a:custGeom>
          <a:blipFill>
            <a:blip r:embed="rId3"/>
            <a:stretch>
              <a:fillRect r="-605"/>
            </a:stretch>
          </a:blipFill>
        </p:spPr>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3000" b="-43000"/>
            </a:stretch>
          </a:blipFill>
        </p:spPr>
      </p:sp>
      <p:sp>
        <p:nvSpPr>
          <p:cNvPr id="3" name="Freeform 3"/>
          <p:cNvSpPr/>
          <p:nvPr/>
        </p:nvSpPr>
        <p:spPr>
          <a:xfrm>
            <a:off x="-3364" y="-14716"/>
            <a:ext cx="18291364" cy="10301716"/>
          </a:xfrm>
          <a:custGeom>
            <a:avLst/>
            <a:gdLst/>
            <a:ahLst/>
            <a:cxnLst/>
            <a:rect l="l" t="t" r="r" b="b"/>
            <a:pathLst>
              <a:path w="18291364" h="10301716">
                <a:moveTo>
                  <a:pt x="0" y="0"/>
                </a:moveTo>
                <a:lnTo>
                  <a:pt x="18291364" y="0"/>
                </a:lnTo>
                <a:lnTo>
                  <a:pt x="18291364" y="10301716"/>
                </a:lnTo>
                <a:lnTo>
                  <a:pt x="0" y="10301716"/>
                </a:lnTo>
                <a:lnTo>
                  <a:pt x="0" y="0"/>
                </a:lnTo>
                <a:close/>
              </a:path>
            </a:pathLst>
          </a:custGeom>
          <a:blipFill>
            <a:blip r:embed="rId3"/>
            <a:stretch>
              <a:fillRect t="-16570" b="-16570"/>
            </a:stretch>
          </a:blipFill>
        </p:spPr>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9000" b="-39000"/>
            </a:stretch>
          </a:blipFill>
        </p:spPr>
      </p:sp>
      <p:grpSp>
        <p:nvGrpSpPr>
          <p:cNvPr id="3" name="Group 3"/>
          <p:cNvGrpSpPr/>
          <p:nvPr/>
        </p:nvGrpSpPr>
        <p:grpSpPr>
          <a:xfrm>
            <a:off x="225303" y="1549400"/>
            <a:ext cx="17837394" cy="7188200"/>
            <a:chOff x="0" y="0"/>
            <a:chExt cx="23783192" cy="9584267"/>
          </a:xfrm>
        </p:grpSpPr>
        <p:sp>
          <p:nvSpPr>
            <p:cNvPr id="4" name="Freeform 4"/>
            <p:cNvSpPr/>
            <p:nvPr/>
          </p:nvSpPr>
          <p:spPr>
            <a:xfrm>
              <a:off x="16452" y="16891"/>
              <a:ext cx="23750206" cy="9550400"/>
            </a:xfrm>
            <a:custGeom>
              <a:avLst/>
              <a:gdLst/>
              <a:ahLst/>
              <a:cxnLst/>
              <a:rect l="l" t="t" r="r" b="b"/>
              <a:pathLst>
                <a:path w="23750206" h="9550400">
                  <a:moveTo>
                    <a:pt x="0" y="0"/>
                  </a:moveTo>
                  <a:lnTo>
                    <a:pt x="23750206" y="0"/>
                  </a:lnTo>
                  <a:lnTo>
                    <a:pt x="23750206" y="9550400"/>
                  </a:lnTo>
                  <a:lnTo>
                    <a:pt x="0" y="9550400"/>
                  </a:lnTo>
                  <a:lnTo>
                    <a:pt x="0" y="0"/>
                  </a:lnTo>
                </a:path>
              </a:pathLst>
            </a:custGeom>
            <a:solidFill>
              <a:srgbClr val="4F81BD">
                <a:alpha val="80784"/>
              </a:srgbClr>
            </a:solidFill>
          </p:spPr>
        </p:sp>
        <p:sp>
          <p:nvSpPr>
            <p:cNvPr id="5" name="Freeform 5"/>
            <p:cNvSpPr/>
            <p:nvPr/>
          </p:nvSpPr>
          <p:spPr>
            <a:xfrm>
              <a:off x="0" y="0"/>
              <a:ext cx="23783111" cy="9584182"/>
            </a:xfrm>
            <a:custGeom>
              <a:avLst/>
              <a:gdLst/>
              <a:ahLst/>
              <a:cxnLst/>
              <a:rect l="l" t="t" r="r" b="b"/>
              <a:pathLst>
                <a:path w="23783111" h="9584182">
                  <a:moveTo>
                    <a:pt x="16452" y="0"/>
                  </a:moveTo>
                  <a:lnTo>
                    <a:pt x="23766658" y="0"/>
                  </a:lnTo>
                  <a:cubicBezTo>
                    <a:pt x="23775812" y="0"/>
                    <a:pt x="23783111" y="7620"/>
                    <a:pt x="23783111" y="16891"/>
                  </a:cubicBezTo>
                  <a:lnTo>
                    <a:pt x="23783111" y="9567291"/>
                  </a:lnTo>
                  <a:cubicBezTo>
                    <a:pt x="23783111" y="9576689"/>
                    <a:pt x="23775688" y="9584182"/>
                    <a:pt x="23766658" y="9584182"/>
                  </a:cubicBezTo>
                  <a:lnTo>
                    <a:pt x="16452" y="9584182"/>
                  </a:lnTo>
                  <a:cubicBezTo>
                    <a:pt x="7298" y="9584182"/>
                    <a:pt x="0" y="9576562"/>
                    <a:pt x="0" y="9567291"/>
                  </a:cubicBezTo>
                  <a:lnTo>
                    <a:pt x="0" y="16891"/>
                  </a:lnTo>
                  <a:cubicBezTo>
                    <a:pt x="0" y="7620"/>
                    <a:pt x="7422" y="0"/>
                    <a:pt x="16452" y="0"/>
                  </a:cubicBezTo>
                  <a:moveTo>
                    <a:pt x="16452" y="33909"/>
                  </a:moveTo>
                  <a:lnTo>
                    <a:pt x="16452" y="16891"/>
                  </a:lnTo>
                  <a:lnTo>
                    <a:pt x="33028" y="16891"/>
                  </a:lnTo>
                  <a:lnTo>
                    <a:pt x="33028" y="9567291"/>
                  </a:lnTo>
                  <a:lnTo>
                    <a:pt x="16452" y="9567291"/>
                  </a:lnTo>
                  <a:lnTo>
                    <a:pt x="16452" y="9550400"/>
                  </a:lnTo>
                  <a:lnTo>
                    <a:pt x="23766658" y="9550400"/>
                  </a:lnTo>
                  <a:lnTo>
                    <a:pt x="23766658" y="9567291"/>
                  </a:lnTo>
                  <a:lnTo>
                    <a:pt x="23750206" y="9567291"/>
                  </a:lnTo>
                  <a:lnTo>
                    <a:pt x="23750206" y="16891"/>
                  </a:lnTo>
                  <a:lnTo>
                    <a:pt x="23766658" y="16891"/>
                  </a:lnTo>
                  <a:lnTo>
                    <a:pt x="23766658" y="33909"/>
                  </a:lnTo>
                  <a:lnTo>
                    <a:pt x="16452" y="33909"/>
                  </a:lnTo>
                </a:path>
              </a:pathLst>
            </a:custGeom>
            <a:solidFill>
              <a:srgbClr val="385D8A"/>
            </a:solidFill>
          </p:spPr>
        </p:sp>
        <p:sp>
          <p:nvSpPr>
            <p:cNvPr id="6" name="TextBox 6"/>
            <p:cNvSpPr txBox="1"/>
            <p:nvPr/>
          </p:nvSpPr>
          <p:spPr>
            <a:xfrm>
              <a:off x="0" y="-161925"/>
              <a:ext cx="24417867" cy="9746192"/>
            </a:xfrm>
            <a:prstGeom prst="rect">
              <a:avLst/>
            </a:prstGeom>
          </p:spPr>
          <p:txBody>
            <a:bodyPr lIns="50800" tIns="50800" rIns="50800" bIns="50800" rtlCol="0" anchor="ctr"/>
            <a:lstStyle/>
            <a:p>
              <a:pPr algn="ctr">
                <a:lnSpc>
                  <a:spcPts val="9600"/>
                </a:lnSpc>
              </a:pPr>
              <a:r>
                <a:rPr lang="en-US" sz="8000">
                  <a:solidFill>
                    <a:srgbClr val="FFFFFF"/>
                  </a:solidFill>
                  <a:latin typeface="Rockwell"/>
                </a:rPr>
                <a:t>It’s better when a woman plans her pregnancy. Delaware recently had the highest rate – 60% - of unplanned pregnancies in the nation.</a:t>
              </a:r>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7000" b="-16999"/>
            </a:stretch>
          </a:blipFill>
        </p:spPr>
      </p:sp>
      <p:grpSp>
        <p:nvGrpSpPr>
          <p:cNvPr id="3" name="Group 3"/>
          <p:cNvGrpSpPr/>
          <p:nvPr/>
        </p:nvGrpSpPr>
        <p:grpSpPr>
          <a:xfrm>
            <a:off x="596900" y="2844800"/>
            <a:ext cx="16941800" cy="3987800"/>
            <a:chOff x="0" y="0"/>
            <a:chExt cx="22589067" cy="5317067"/>
          </a:xfrm>
        </p:grpSpPr>
        <p:sp>
          <p:nvSpPr>
            <p:cNvPr id="4" name="Freeform 4"/>
            <p:cNvSpPr/>
            <p:nvPr/>
          </p:nvSpPr>
          <p:spPr>
            <a:xfrm>
              <a:off x="16891" y="17018"/>
              <a:ext cx="22555201" cy="5283073"/>
            </a:xfrm>
            <a:custGeom>
              <a:avLst/>
              <a:gdLst/>
              <a:ahLst/>
              <a:cxnLst/>
              <a:rect l="l" t="t" r="r" b="b"/>
              <a:pathLst>
                <a:path w="22555201" h="5283073">
                  <a:moveTo>
                    <a:pt x="0" y="880491"/>
                  </a:moveTo>
                  <a:cubicBezTo>
                    <a:pt x="0" y="394208"/>
                    <a:pt x="396113" y="0"/>
                    <a:pt x="884809" y="0"/>
                  </a:cubicBezTo>
                  <a:lnTo>
                    <a:pt x="21670391" y="0"/>
                  </a:lnTo>
                  <a:cubicBezTo>
                    <a:pt x="22159087" y="0"/>
                    <a:pt x="22555201" y="394208"/>
                    <a:pt x="22555201" y="880491"/>
                  </a:cubicBezTo>
                  <a:lnTo>
                    <a:pt x="22555201" y="4402582"/>
                  </a:lnTo>
                  <a:cubicBezTo>
                    <a:pt x="22555201" y="4888865"/>
                    <a:pt x="22159087" y="5283073"/>
                    <a:pt x="21670391" y="5283073"/>
                  </a:cubicBezTo>
                  <a:lnTo>
                    <a:pt x="884936" y="5283073"/>
                  </a:lnTo>
                  <a:cubicBezTo>
                    <a:pt x="396240" y="5283073"/>
                    <a:pt x="127" y="4888865"/>
                    <a:pt x="127" y="4402582"/>
                  </a:cubicBezTo>
                  <a:lnTo>
                    <a:pt x="0" y="880491"/>
                  </a:lnTo>
                </a:path>
              </a:pathLst>
            </a:custGeom>
            <a:solidFill>
              <a:srgbClr val="4F81BD">
                <a:alpha val="60784"/>
              </a:srgbClr>
            </a:solidFill>
          </p:spPr>
        </p:sp>
        <p:sp>
          <p:nvSpPr>
            <p:cNvPr id="5" name="Freeform 5"/>
            <p:cNvSpPr/>
            <p:nvPr/>
          </p:nvSpPr>
          <p:spPr>
            <a:xfrm>
              <a:off x="0" y="0"/>
              <a:ext cx="22589110" cy="5317109"/>
            </a:xfrm>
            <a:custGeom>
              <a:avLst/>
              <a:gdLst/>
              <a:ahLst/>
              <a:cxnLst/>
              <a:rect l="l" t="t" r="r" b="b"/>
              <a:pathLst>
                <a:path w="22589110" h="5317109">
                  <a:moveTo>
                    <a:pt x="0" y="897509"/>
                  </a:moveTo>
                  <a:cubicBezTo>
                    <a:pt x="0" y="401701"/>
                    <a:pt x="403860" y="0"/>
                    <a:pt x="901827" y="0"/>
                  </a:cubicBezTo>
                  <a:lnTo>
                    <a:pt x="21687282" y="0"/>
                  </a:lnTo>
                  <a:lnTo>
                    <a:pt x="21687282" y="16891"/>
                  </a:lnTo>
                  <a:lnTo>
                    <a:pt x="21687282" y="0"/>
                  </a:lnTo>
                  <a:cubicBezTo>
                    <a:pt x="22185249" y="0"/>
                    <a:pt x="22589110" y="401701"/>
                    <a:pt x="22589110" y="897509"/>
                  </a:cubicBezTo>
                  <a:lnTo>
                    <a:pt x="22572219" y="897509"/>
                  </a:lnTo>
                  <a:lnTo>
                    <a:pt x="22589110" y="897509"/>
                  </a:lnTo>
                  <a:lnTo>
                    <a:pt x="22589110" y="4419600"/>
                  </a:lnTo>
                  <a:lnTo>
                    <a:pt x="22572219" y="4419600"/>
                  </a:lnTo>
                  <a:lnTo>
                    <a:pt x="22589110" y="4419600"/>
                  </a:lnTo>
                  <a:cubicBezTo>
                    <a:pt x="22589110" y="4915408"/>
                    <a:pt x="22185249" y="5317109"/>
                    <a:pt x="21687282" y="5317109"/>
                  </a:cubicBezTo>
                  <a:lnTo>
                    <a:pt x="21687282" y="5300218"/>
                  </a:lnTo>
                  <a:lnTo>
                    <a:pt x="21687282" y="5317109"/>
                  </a:lnTo>
                  <a:lnTo>
                    <a:pt x="901827" y="5317109"/>
                  </a:lnTo>
                  <a:lnTo>
                    <a:pt x="901827" y="5300218"/>
                  </a:lnTo>
                  <a:lnTo>
                    <a:pt x="901827" y="5317109"/>
                  </a:lnTo>
                  <a:cubicBezTo>
                    <a:pt x="403860" y="5317109"/>
                    <a:pt x="0" y="4915281"/>
                    <a:pt x="0" y="4419600"/>
                  </a:cubicBezTo>
                  <a:lnTo>
                    <a:pt x="0" y="897509"/>
                  </a:lnTo>
                  <a:lnTo>
                    <a:pt x="16891" y="897509"/>
                  </a:lnTo>
                  <a:lnTo>
                    <a:pt x="0" y="897509"/>
                  </a:lnTo>
                  <a:moveTo>
                    <a:pt x="33909" y="897509"/>
                  </a:moveTo>
                  <a:lnTo>
                    <a:pt x="33909" y="4419600"/>
                  </a:lnTo>
                  <a:lnTo>
                    <a:pt x="16891" y="4419600"/>
                  </a:lnTo>
                  <a:lnTo>
                    <a:pt x="33909" y="4419600"/>
                  </a:lnTo>
                  <a:cubicBezTo>
                    <a:pt x="33909" y="4896485"/>
                    <a:pt x="422402" y="5283200"/>
                    <a:pt x="901827" y="5283200"/>
                  </a:cubicBezTo>
                  <a:lnTo>
                    <a:pt x="21687282" y="5283200"/>
                  </a:lnTo>
                  <a:cubicBezTo>
                    <a:pt x="22166707" y="5283200"/>
                    <a:pt x="22555200" y="4896485"/>
                    <a:pt x="22555200" y="4419600"/>
                  </a:cubicBezTo>
                  <a:lnTo>
                    <a:pt x="22555200" y="897509"/>
                  </a:lnTo>
                  <a:cubicBezTo>
                    <a:pt x="22555200" y="420624"/>
                    <a:pt x="22166707" y="33909"/>
                    <a:pt x="21687282" y="33909"/>
                  </a:cubicBezTo>
                  <a:lnTo>
                    <a:pt x="901827" y="33909"/>
                  </a:lnTo>
                  <a:lnTo>
                    <a:pt x="901827" y="16891"/>
                  </a:lnTo>
                  <a:lnTo>
                    <a:pt x="901827" y="33909"/>
                  </a:lnTo>
                  <a:cubicBezTo>
                    <a:pt x="422402" y="33909"/>
                    <a:pt x="33909" y="420624"/>
                    <a:pt x="33909" y="897509"/>
                  </a:cubicBezTo>
                </a:path>
              </a:pathLst>
            </a:custGeom>
            <a:solidFill>
              <a:srgbClr val="385D8A"/>
            </a:solidFill>
          </p:spPr>
        </p:sp>
        <p:sp>
          <p:nvSpPr>
            <p:cNvPr id="6" name="TextBox 6"/>
            <p:cNvSpPr txBox="1"/>
            <p:nvPr/>
          </p:nvSpPr>
          <p:spPr>
            <a:xfrm>
              <a:off x="0" y="0"/>
              <a:ext cx="22589067" cy="5317067"/>
            </a:xfrm>
            <a:prstGeom prst="rect">
              <a:avLst/>
            </a:prstGeom>
          </p:spPr>
          <p:txBody>
            <a:bodyPr lIns="50800" tIns="50800" rIns="50800" bIns="50800" rtlCol="0" anchor="ctr"/>
            <a:lstStyle/>
            <a:p>
              <a:pPr algn="ctr">
                <a:lnSpc>
                  <a:spcPts val="7680"/>
                </a:lnSpc>
              </a:pPr>
              <a:r>
                <a:rPr lang="en-US" sz="6400" spc="-255">
                  <a:solidFill>
                    <a:srgbClr val="FFFFFF"/>
                  </a:solidFill>
                  <a:latin typeface="Open Sans"/>
                </a:rPr>
                <a:t>If you are not ready to be pregnant, there are so many effective methods.  Talk to a health care professional!</a:t>
              </a:r>
            </a:p>
          </p:txBody>
        </p:sp>
      </p:grpSp>
      <p:grpSp>
        <p:nvGrpSpPr>
          <p:cNvPr id="7" name="Group 7"/>
          <p:cNvGrpSpPr/>
          <p:nvPr/>
        </p:nvGrpSpPr>
        <p:grpSpPr>
          <a:xfrm>
            <a:off x="3581400" y="7589720"/>
            <a:ext cx="10972800" cy="1169550"/>
            <a:chOff x="0" y="0"/>
            <a:chExt cx="14630400" cy="1559400"/>
          </a:xfrm>
        </p:grpSpPr>
        <p:sp>
          <p:nvSpPr>
            <p:cNvPr id="8" name="Freeform 8"/>
            <p:cNvSpPr/>
            <p:nvPr/>
          </p:nvSpPr>
          <p:spPr>
            <a:xfrm>
              <a:off x="0" y="0"/>
              <a:ext cx="14630400" cy="1559433"/>
            </a:xfrm>
            <a:custGeom>
              <a:avLst/>
              <a:gdLst/>
              <a:ahLst/>
              <a:cxnLst/>
              <a:rect l="l" t="t" r="r" b="b"/>
              <a:pathLst>
                <a:path w="14630400" h="1559433">
                  <a:moveTo>
                    <a:pt x="0" y="0"/>
                  </a:moveTo>
                  <a:lnTo>
                    <a:pt x="14630400" y="0"/>
                  </a:lnTo>
                  <a:lnTo>
                    <a:pt x="14630400" y="1559433"/>
                  </a:lnTo>
                  <a:lnTo>
                    <a:pt x="0" y="1559433"/>
                  </a:lnTo>
                  <a:lnTo>
                    <a:pt x="0" y="0"/>
                  </a:lnTo>
                </a:path>
              </a:pathLst>
            </a:custGeom>
            <a:solidFill>
              <a:srgbClr val="C6D9F1">
                <a:alpha val="58824"/>
              </a:srgbClr>
            </a:solidFill>
          </p:spPr>
        </p:sp>
        <p:sp>
          <p:nvSpPr>
            <p:cNvPr id="9" name="TextBox 9"/>
            <p:cNvSpPr txBox="1"/>
            <p:nvPr/>
          </p:nvSpPr>
          <p:spPr>
            <a:xfrm>
              <a:off x="0" y="0"/>
              <a:ext cx="14630400" cy="1559400"/>
            </a:xfrm>
            <a:prstGeom prst="rect">
              <a:avLst/>
            </a:prstGeom>
          </p:spPr>
          <p:txBody>
            <a:bodyPr lIns="50800" tIns="50800" rIns="50800" bIns="50800" rtlCol="0" anchor="t"/>
            <a:lstStyle/>
            <a:p>
              <a:pPr algn="l">
                <a:lnSpc>
                  <a:spcPts val="7680"/>
                </a:lnSpc>
              </a:pPr>
              <a:r>
                <a:rPr lang="en-US" sz="6400" u="sng" spc="-255">
                  <a:solidFill>
                    <a:srgbClr val="0000FF"/>
                  </a:solidFill>
                  <a:latin typeface="Open Sans"/>
                  <a:hlinkClick r:id="rId4" tooltip="https://bedsider.org/methods"/>
                </a:rPr>
                <a:t>https://bedsider.org/methods</a:t>
              </a:r>
            </a:p>
          </p:txBody>
        </p:sp>
      </p:grpSp>
      <p:sp>
        <p:nvSpPr>
          <p:cNvPr id="10" name="Freeform 10"/>
          <p:cNvSpPr/>
          <p:nvPr/>
        </p:nvSpPr>
        <p:spPr>
          <a:xfrm>
            <a:off x="4970318" y="1022270"/>
            <a:ext cx="8194964" cy="1133636"/>
          </a:xfrm>
          <a:custGeom>
            <a:avLst/>
            <a:gdLst/>
            <a:ahLst/>
            <a:cxnLst/>
            <a:rect l="l" t="t" r="r" b="b"/>
            <a:pathLst>
              <a:path w="8194964" h="1133636">
                <a:moveTo>
                  <a:pt x="0" y="0"/>
                </a:moveTo>
                <a:lnTo>
                  <a:pt x="8194964" y="0"/>
                </a:lnTo>
                <a:lnTo>
                  <a:pt x="8194964" y="1133636"/>
                </a:lnTo>
                <a:lnTo>
                  <a:pt x="0" y="1133636"/>
                </a:lnTo>
                <a:lnTo>
                  <a:pt x="0" y="0"/>
                </a:lnTo>
                <a:close/>
              </a:path>
            </a:pathLst>
          </a:custGeom>
          <a:blipFill>
            <a:blip r:embed="rId5"/>
            <a:stretch>
              <a:fillRect/>
            </a:stretch>
          </a:blipFill>
        </p:spPr>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sp>
        <p:nvSpPr>
          <p:cNvPr id="3" name="TextBox 3"/>
          <p:cNvSpPr txBox="1"/>
          <p:nvPr/>
        </p:nvSpPr>
        <p:spPr>
          <a:xfrm>
            <a:off x="1356404" y="1823428"/>
            <a:ext cx="15575192" cy="7641789"/>
          </a:xfrm>
          <a:prstGeom prst="rect">
            <a:avLst/>
          </a:prstGeom>
        </p:spPr>
        <p:txBody>
          <a:bodyPr lIns="0" tIns="0" rIns="0" bIns="0" rtlCol="0" anchor="t">
            <a:spAutoFit/>
          </a:bodyPr>
          <a:lstStyle/>
          <a:p>
            <a:pPr algn="ctr">
              <a:lnSpc>
                <a:spcPts val="9600"/>
              </a:lnSpc>
            </a:pPr>
            <a:r>
              <a:rPr lang="en-US" sz="8000">
                <a:solidFill>
                  <a:srgbClr val="000000"/>
                </a:solidFill>
                <a:latin typeface="Rockwell"/>
              </a:rPr>
              <a:t>After having a baby, it’s a good idea to wait at least 18 months before getting pregnant again to be in the best health for your body and your children.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2FAF7"/>
        </a:solidFill>
        <a:effectLst/>
      </p:bgPr>
    </p:bg>
    <p:spTree>
      <p:nvGrpSpPr>
        <p:cNvPr id="1" name=""/>
        <p:cNvGrpSpPr/>
        <p:nvPr/>
      </p:nvGrpSpPr>
      <p:grpSpPr>
        <a:xfrm>
          <a:off x="0" y="0"/>
          <a:ext cx="0" cy="0"/>
          <a:chOff x="0" y="0"/>
          <a:chExt cx="0" cy="0"/>
        </a:xfrm>
      </p:grpSpPr>
      <p:sp>
        <p:nvSpPr>
          <p:cNvPr id="2" name="TextBox 2"/>
          <p:cNvSpPr txBox="1"/>
          <p:nvPr/>
        </p:nvSpPr>
        <p:spPr>
          <a:xfrm>
            <a:off x="1420402" y="589913"/>
            <a:ext cx="15447195" cy="1933575"/>
          </a:xfrm>
          <a:prstGeom prst="rect">
            <a:avLst/>
          </a:prstGeom>
        </p:spPr>
        <p:txBody>
          <a:bodyPr lIns="0" tIns="0" rIns="0" bIns="0" rtlCol="0" anchor="t">
            <a:spAutoFit/>
          </a:bodyPr>
          <a:lstStyle/>
          <a:p>
            <a:pPr algn="ctr">
              <a:lnSpc>
                <a:spcPts val="7679"/>
              </a:lnSpc>
            </a:pPr>
            <a:r>
              <a:rPr lang="en-US" sz="6399">
                <a:solidFill>
                  <a:srgbClr val="4F1964"/>
                </a:solidFill>
                <a:latin typeface="PT Serif Bold"/>
              </a:rPr>
              <a:t>Module 1:</a:t>
            </a:r>
          </a:p>
          <a:p>
            <a:pPr marL="0" lvl="0" indent="0" algn="ctr">
              <a:lnSpc>
                <a:spcPts val="7679"/>
              </a:lnSpc>
              <a:spcBef>
                <a:spcPct val="0"/>
              </a:spcBef>
            </a:pPr>
            <a:r>
              <a:rPr lang="en-US" sz="6399">
                <a:solidFill>
                  <a:srgbClr val="4F1964"/>
                </a:solidFill>
                <a:latin typeface="PT Serif Bold"/>
              </a:rPr>
              <a:t>Infant Mortality and Prematurity</a:t>
            </a:r>
          </a:p>
        </p:txBody>
      </p:sp>
      <p:sp>
        <p:nvSpPr>
          <p:cNvPr id="3" name="Freeform 3"/>
          <p:cNvSpPr/>
          <p:nvPr/>
        </p:nvSpPr>
        <p:spPr>
          <a:xfrm>
            <a:off x="4242469" y="3069924"/>
            <a:ext cx="9386571" cy="6824105"/>
          </a:xfrm>
          <a:custGeom>
            <a:avLst/>
            <a:gdLst/>
            <a:ahLst/>
            <a:cxnLst/>
            <a:rect l="l" t="t" r="r" b="b"/>
            <a:pathLst>
              <a:path w="9386571" h="6824105">
                <a:moveTo>
                  <a:pt x="0" y="0"/>
                </a:moveTo>
                <a:lnTo>
                  <a:pt x="9386571" y="0"/>
                </a:lnTo>
                <a:lnTo>
                  <a:pt x="9386571" y="6824105"/>
                </a:lnTo>
                <a:lnTo>
                  <a:pt x="0" y="6824105"/>
                </a:lnTo>
                <a:lnTo>
                  <a:pt x="0" y="0"/>
                </a:lnTo>
                <a:close/>
              </a:path>
            </a:pathLst>
          </a:custGeom>
          <a:blipFill>
            <a:blip r:embed="rId2"/>
            <a:stretch>
              <a:fillRect l="-17628" t="-3949" b="-3949"/>
            </a:stretch>
          </a:blipFill>
        </p:spPr>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E2FAF7"/>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7315200"/>
          </a:xfrm>
          <a:custGeom>
            <a:avLst/>
            <a:gdLst/>
            <a:ahLst/>
            <a:cxnLst/>
            <a:rect l="l" t="t" r="r" b="b"/>
            <a:pathLst>
              <a:path w="18288000" h="7315200">
                <a:moveTo>
                  <a:pt x="0" y="0"/>
                </a:moveTo>
                <a:lnTo>
                  <a:pt x="18288000" y="0"/>
                </a:lnTo>
                <a:lnTo>
                  <a:pt x="18288000" y="7315200"/>
                </a:lnTo>
                <a:lnTo>
                  <a:pt x="0" y="7315200"/>
                </a:lnTo>
                <a:lnTo>
                  <a:pt x="0" y="0"/>
                </a:lnTo>
                <a:close/>
              </a:path>
            </a:pathLst>
          </a:custGeom>
          <a:blipFill>
            <a:blip r:embed="rId2"/>
            <a:stretch>
              <a:fillRect/>
            </a:stretch>
          </a:blipFill>
        </p:spPr>
      </p:sp>
      <p:sp>
        <p:nvSpPr>
          <p:cNvPr id="3" name="TextBox 3"/>
          <p:cNvSpPr txBox="1"/>
          <p:nvPr/>
        </p:nvSpPr>
        <p:spPr>
          <a:xfrm>
            <a:off x="243840" y="840998"/>
            <a:ext cx="5151120" cy="5633204"/>
          </a:xfrm>
          <a:prstGeom prst="rect">
            <a:avLst/>
          </a:prstGeom>
        </p:spPr>
        <p:txBody>
          <a:bodyPr lIns="0" tIns="0" rIns="0" bIns="0" rtlCol="0" anchor="t">
            <a:spAutoFit/>
          </a:bodyPr>
          <a:lstStyle/>
          <a:p>
            <a:pPr algn="l">
              <a:lnSpc>
                <a:spcPts val="14400"/>
              </a:lnSpc>
            </a:pPr>
            <a:r>
              <a:rPr lang="en-US" sz="12000" spc="-478">
                <a:solidFill>
                  <a:srgbClr val="000000"/>
                </a:solidFill>
                <a:latin typeface="Open Sans"/>
              </a:rPr>
              <a:t>Your Health Now</a:t>
            </a:r>
          </a:p>
        </p:txBody>
      </p:sp>
      <p:sp>
        <p:nvSpPr>
          <p:cNvPr id="4" name="TextBox 4"/>
          <p:cNvSpPr txBox="1"/>
          <p:nvPr/>
        </p:nvSpPr>
        <p:spPr>
          <a:xfrm>
            <a:off x="7214780" y="7769602"/>
            <a:ext cx="10569194" cy="1943100"/>
          </a:xfrm>
          <a:prstGeom prst="rect">
            <a:avLst/>
          </a:prstGeom>
        </p:spPr>
        <p:txBody>
          <a:bodyPr lIns="0" tIns="0" rIns="0" bIns="0" rtlCol="0" anchor="t">
            <a:spAutoFit/>
          </a:bodyPr>
          <a:lstStyle/>
          <a:p>
            <a:pPr algn="ctr">
              <a:lnSpc>
                <a:spcPts val="7680"/>
              </a:lnSpc>
            </a:pPr>
            <a:r>
              <a:rPr lang="en-US" sz="6400" spc="-255">
                <a:solidFill>
                  <a:srgbClr val="592680"/>
                </a:solidFill>
                <a:latin typeface="Open Sans"/>
              </a:rPr>
              <a:t>What are things that you do now to stay healthy?</a:t>
            </a:r>
          </a:p>
        </p:txBody>
      </p:sp>
      <p:sp>
        <p:nvSpPr>
          <p:cNvPr id="5" name="Freeform 5"/>
          <p:cNvSpPr/>
          <p:nvPr/>
        </p:nvSpPr>
        <p:spPr>
          <a:xfrm>
            <a:off x="-25400" y="3464"/>
            <a:ext cx="6654050" cy="10283536"/>
          </a:xfrm>
          <a:custGeom>
            <a:avLst/>
            <a:gdLst/>
            <a:ahLst/>
            <a:cxnLst/>
            <a:rect l="l" t="t" r="r" b="b"/>
            <a:pathLst>
              <a:path w="6654050" h="10283536">
                <a:moveTo>
                  <a:pt x="0" y="0"/>
                </a:moveTo>
                <a:lnTo>
                  <a:pt x="6654050" y="0"/>
                </a:lnTo>
                <a:lnTo>
                  <a:pt x="6654050" y="10283536"/>
                </a:lnTo>
                <a:lnTo>
                  <a:pt x="0" y="10283536"/>
                </a:lnTo>
                <a:lnTo>
                  <a:pt x="0" y="0"/>
                </a:lnTo>
                <a:close/>
              </a:path>
            </a:pathLst>
          </a:custGeom>
          <a:blipFill>
            <a:blip r:embed="rId3"/>
            <a:stretch>
              <a:fillRect/>
            </a:stretch>
          </a:blipFill>
        </p:spPr>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sp>
        <p:nvSpPr>
          <p:cNvPr id="3" name="TextBox 3"/>
          <p:cNvSpPr txBox="1"/>
          <p:nvPr/>
        </p:nvSpPr>
        <p:spPr>
          <a:xfrm>
            <a:off x="1615440" y="1217295"/>
            <a:ext cx="14651180" cy="3948469"/>
          </a:xfrm>
          <a:prstGeom prst="rect">
            <a:avLst/>
          </a:prstGeom>
        </p:spPr>
        <p:txBody>
          <a:bodyPr lIns="0" tIns="0" rIns="0" bIns="0" rtlCol="0" anchor="t">
            <a:spAutoFit/>
          </a:bodyPr>
          <a:lstStyle/>
          <a:p>
            <a:pPr algn="ctr">
              <a:lnSpc>
                <a:spcPts val="9600"/>
              </a:lnSpc>
            </a:pPr>
            <a:r>
              <a:rPr lang="en-US" sz="8000">
                <a:solidFill>
                  <a:srgbClr val="000000"/>
                </a:solidFill>
                <a:latin typeface="Rockwell"/>
              </a:rPr>
              <a:t>Regular exercise and a healthy</a:t>
            </a:r>
          </a:p>
          <a:p>
            <a:pPr algn="ctr">
              <a:lnSpc>
                <a:spcPts val="9600"/>
              </a:lnSpc>
            </a:pPr>
            <a:r>
              <a:rPr lang="en-US" sz="8000">
                <a:solidFill>
                  <a:srgbClr val="000000"/>
                </a:solidFill>
                <a:latin typeface="Rockwell"/>
              </a:rPr>
              <a:t> diet can prevent </a:t>
            </a:r>
          </a:p>
          <a:p>
            <a:pPr algn="ctr">
              <a:lnSpc>
                <a:spcPts val="9600"/>
              </a:lnSpc>
            </a:pPr>
            <a:r>
              <a:rPr lang="en-US" sz="8000">
                <a:solidFill>
                  <a:srgbClr val="000000"/>
                </a:solidFill>
                <a:latin typeface="Rockwell"/>
              </a:rPr>
              <a:t>many types of diseases.</a:t>
            </a:r>
          </a:p>
        </p:txBody>
      </p:sp>
      <p:sp>
        <p:nvSpPr>
          <p:cNvPr id="4" name="TextBox 4"/>
          <p:cNvSpPr txBox="1"/>
          <p:nvPr/>
        </p:nvSpPr>
        <p:spPr>
          <a:xfrm>
            <a:off x="2599170" y="5636895"/>
            <a:ext cx="12683720" cy="3948469"/>
          </a:xfrm>
          <a:prstGeom prst="rect">
            <a:avLst/>
          </a:prstGeom>
        </p:spPr>
        <p:txBody>
          <a:bodyPr lIns="0" tIns="0" rIns="0" bIns="0" rtlCol="0" anchor="t">
            <a:spAutoFit/>
          </a:bodyPr>
          <a:lstStyle/>
          <a:p>
            <a:pPr algn="ctr">
              <a:lnSpc>
                <a:spcPts val="9600"/>
              </a:lnSpc>
            </a:pPr>
            <a:r>
              <a:rPr lang="en-US" sz="8000">
                <a:solidFill>
                  <a:srgbClr val="10253F"/>
                </a:solidFill>
                <a:latin typeface="Rockwell"/>
              </a:rPr>
              <a:t>Taking folic acid promotes</a:t>
            </a:r>
          </a:p>
          <a:p>
            <a:pPr algn="ctr">
              <a:lnSpc>
                <a:spcPts val="9600"/>
              </a:lnSpc>
            </a:pPr>
            <a:r>
              <a:rPr lang="en-US" sz="8000">
                <a:solidFill>
                  <a:srgbClr val="10253F"/>
                </a:solidFill>
                <a:latin typeface="Rockwell"/>
              </a:rPr>
              <a:t> women’s health, </a:t>
            </a:r>
          </a:p>
          <a:p>
            <a:pPr algn="ctr">
              <a:lnSpc>
                <a:spcPts val="9600"/>
              </a:lnSpc>
            </a:pPr>
            <a:r>
              <a:rPr lang="en-US" sz="8000">
                <a:solidFill>
                  <a:srgbClr val="10253F"/>
                </a:solidFill>
                <a:latin typeface="Rockwell"/>
              </a:rPr>
              <a:t>especially heart health.</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21000" b="-20999"/>
            </a:stretch>
          </a:blipFill>
        </p:spPr>
      </p:sp>
      <p:sp>
        <p:nvSpPr>
          <p:cNvPr id="3" name="TextBox 3"/>
          <p:cNvSpPr txBox="1"/>
          <p:nvPr/>
        </p:nvSpPr>
        <p:spPr>
          <a:xfrm>
            <a:off x="1060958" y="2400525"/>
            <a:ext cx="16166084" cy="5681544"/>
          </a:xfrm>
          <a:prstGeom prst="rect">
            <a:avLst/>
          </a:prstGeom>
        </p:spPr>
        <p:txBody>
          <a:bodyPr lIns="0" tIns="0" rIns="0" bIns="0" rtlCol="0" anchor="t">
            <a:spAutoFit/>
          </a:bodyPr>
          <a:lstStyle/>
          <a:p>
            <a:pPr algn="ctr">
              <a:lnSpc>
                <a:spcPts val="10560"/>
              </a:lnSpc>
            </a:pPr>
            <a:r>
              <a:rPr lang="en-US" sz="8800">
                <a:solidFill>
                  <a:srgbClr val="000000"/>
                </a:solidFill>
                <a:latin typeface="Rockwell"/>
              </a:rPr>
              <a:t>3 days after you miss a period, </a:t>
            </a:r>
          </a:p>
          <a:p>
            <a:pPr algn="ctr">
              <a:lnSpc>
                <a:spcPts val="10560"/>
              </a:lnSpc>
            </a:pPr>
            <a:r>
              <a:rPr lang="en-US" sz="8800">
                <a:solidFill>
                  <a:srgbClr val="000000"/>
                </a:solidFill>
                <a:latin typeface="Rockwell"/>
              </a:rPr>
              <a:t>your unborn baby</a:t>
            </a:r>
          </a:p>
          <a:p>
            <a:pPr algn="ctr">
              <a:lnSpc>
                <a:spcPts val="10560"/>
              </a:lnSpc>
            </a:pPr>
            <a:r>
              <a:rPr lang="en-US" sz="8800">
                <a:solidFill>
                  <a:srgbClr val="000000"/>
                </a:solidFill>
                <a:latin typeface="Rockwell"/>
              </a:rPr>
              <a:t>can be affected by your </a:t>
            </a:r>
          </a:p>
          <a:p>
            <a:pPr algn="ctr">
              <a:lnSpc>
                <a:spcPts val="10560"/>
              </a:lnSpc>
            </a:pPr>
            <a:r>
              <a:rPr lang="en-US" sz="8800">
                <a:solidFill>
                  <a:srgbClr val="000000"/>
                </a:solidFill>
                <a:latin typeface="Rockwell"/>
              </a:rPr>
              <a:t>health habits.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E2FAF7"/>
        </a:solidFill>
        <a:effectLst/>
      </p:bgPr>
    </p:bg>
    <p:spTree>
      <p:nvGrpSpPr>
        <p:cNvPr id="1" name=""/>
        <p:cNvGrpSpPr/>
        <p:nvPr/>
      </p:nvGrpSpPr>
      <p:grpSpPr>
        <a:xfrm>
          <a:off x="0" y="0"/>
          <a:ext cx="0" cy="0"/>
          <a:chOff x="0" y="0"/>
          <a:chExt cx="0" cy="0"/>
        </a:xfrm>
      </p:grpSpPr>
      <p:sp>
        <p:nvSpPr>
          <p:cNvPr id="2" name="Freeform 2"/>
          <p:cNvSpPr/>
          <p:nvPr/>
        </p:nvSpPr>
        <p:spPr>
          <a:xfrm>
            <a:off x="8104910" y="-65810"/>
            <a:ext cx="10183090" cy="10352810"/>
          </a:xfrm>
          <a:custGeom>
            <a:avLst/>
            <a:gdLst/>
            <a:ahLst/>
            <a:cxnLst/>
            <a:rect l="l" t="t" r="r" b="b"/>
            <a:pathLst>
              <a:path w="10183090" h="10352810">
                <a:moveTo>
                  <a:pt x="0" y="0"/>
                </a:moveTo>
                <a:lnTo>
                  <a:pt x="10183090" y="0"/>
                </a:lnTo>
                <a:lnTo>
                  <a:pt x="10183090" y="10352810"/>
                </a:lnTo>
                <a:lnTo>
                  <a:pt x="0" y="10352810"/>
                </a:lnTo>
                <a:lnTo>
                  <a:pt x="0" y="0"/>
                </a:lnTo>
                <a:close/>
              </a:path>
            </a:pathLst>
          </a:custGeom>
          <a:blipFill>
            <a:blip r:embed="rId3"/>
            <a:stretch>
              <a:fillRect r="-1666"/>
            </a:stretch>
          </a:blipFill>
        </p:spPr>
      </p:sp>
      <p:sp>
        <p:nvSpPr>
          <p:cNvPr id="3" name="TextBox 3"/>
          <p:cNvSpPr txBox="1"/>
          <p:nvPr/>
        </p:nvSpPr>
        <p:spPr>
          <a:xfrm>
            <a:off x="91440" y="1625561"/>
            <a:ext cx="7922030" cy="3777019"/>
          </a:xfrm>
          <a:prstGeom prst="rect">
            <a:avLst/>
          </a:prstGeom>
        </p:spPr>
        <p:txBody>
          <a:bodyPr lIns="0" tIns="0" rIns="0" bIns="0" rtlCol="0" anchor="t">
            <a:spAutoFit/>
          </a:bodyPr>
          <a:lstStyle/>
          <a:p>
            <a:pPr algn="ctr">
              <a:lnSpc>
                <a:spcPts val="5759"/>
              </a:lnSpc>
            </a:pPr>
            <a:r>
              <a:rPr lang="en-US" sz="4800" spc="-191">
                <a:solidFill>
                  <a:srgbClr val="000000"/>
                </a:solidFill>
                <a:latin typeface="Open Sans"/>
              </a:rPr>
              <a:t>Keep </a:t>
            </a:r>
            <a:r>
              <a:rPr lang="en-US" sz="4800" spc="-191">
                <a:solidFill>
                  <a:srgbClr val="000000"/>
                </a:solidFill>
                <a:latin typeface="Open Sans Bold"/>
              </a:rPr>
              <a:t>chronic diseases </a:t>
            </a:r>
            <a:r>
              <a:rPr lang="en-US" sz="4800" spc="-191">
                <a:solidFill>
                  <a:srgbClr val="000000"/>
                </a:solidFill>
                <a:latin typeface="Open Sans"/>
              </a:rPr>
              <a:t>and </a:t>
            </a:r>
          </a:p>
          <a:p>
            <a:pPr algn="ctr">
              <a:lnSpc>
                <a:spcPts val="5759"/>
              </a:lnSpc>
            </a:pPr>
            <a:r>
              <a:rPr lang="en-US" sz="4800" spc="-191">
                <a:solidFill>
                  <a:srgbClr val="000000"/>
                </a:solidFill>
                <a:latin typeface="Open Sans Bold"/>
              </a:rPr>
              <a:t>health conditions </a:t>
            </a:r>
            <a:r>
              <a:rPr lang="en-US" sz="4800" spc="-191">
                <a:solidFill>
                  <a:srgbClr val="000000"/>
                </a:solidFill>
                <a:latin typeface="Open Sans"/>
              </a:rPr>
              <a:t>like asthma,</a:t>
            </a:r>
          </a:p>
          <a:p>
            <a:pPr algn="ctr">
              <a:lnSpc>
                <a:spcPts val="5759"/>
              </a:lnSpc>
            </a:pPr>
            <a:r>
              <a:rPr lang="en-US" sz="4800" spc="-191">
                <a:solidFill>
                  <a:srgbClr val="000000"/>
                </a:solidFill>
                <a:latin typeface="Open Sans"/>
              </a:rPr>
              <a:t>diabetes, STIs &amp;</a:t>
            </a:r>
          </a:p>
          <a:p>
            <a:pPr algn="ctr">
              <a:lnSpc>
                <a:spcPts val="5759"/>
              </a:lnSpc>
            </a:pPr>
            <a:r>
              <a:rPr lang="en-US" sz="4800" spc="-191">
                <a:solidFill>
                  <a:srgbClr val="000000"/>
                </a:solidFill>
                <a:latin typeface="Open Sans"/>
              </a:rPr>
              <a:t>high blood pressure</a:t>
            </a:r>
          </a:p>
          <a:p>
            <a:pPr algn="ctr">
              <a:lnSpc>
                <a:spcPts val="5759"/>
              </a:lnSpc>
            </a:pPr>
            <a:r>
              <a:rPr lang="en-US" sz="4800" spc="-191">
                <a:solidFill>
                  <a:srgbClr val="000000"/>
                </a:solidFill>
                <a:latin typeface="Open Sans"/>
              </a:rPr>
              <a:t>under control.</a:t>
            </a:r>
          </a:p>
        </p:txBody>
      </p:sp>
      <p:sp>
        <p:nvSpPr>
          <p:cNvPr id="4" name="TextBox 4"/>
          <p:cNvSpPr txBox="1"/>
          <p:nvPr/>
        </p:nvSpPr>
        <p:spPr>
          <a:xfrm>
            <a:off x="91442" y="6889551"/>
            <a:ext cx="7922028" cy="1561029"/>
          </a:xfrm>
          <a:prstGeom prst="rect">
            <a:avLst/>
          </a:prstGeom>
        </p:spPr>
        <p:txBody>
          <a:bodyPr lIns="0" tIns="0" rIns="0" bIns="0" rtlCol="0" anchor="t">
            <a:spAutoFit/>
          </a:bodyPr>
          <a:lstStyle/>
          <a:p>
            <a:pPr algn="ctr">
              <a:lnSpc>
                <a:spcPts val="5759"/>
              </a:lnSpc>
            </a:pPr>
            <a:r>
              <a:rPr lang="en-US" sz="4800" spc="-191">
                <a:solidFill>
                  <a:srgbClr val="000000"/>
                </a:solidFill>
                <a:latin typeface="Open Sans"/>
              </a:rPr>
              <a:t>Make sure your </a:t>
            </a:r>
            <a:r>
              <a:rPr lang="en-US" sz="4800" spc="-191">
                <a:solidFill>
                  <a:srgbClr val="000000"/>
                </a:solidFill>
                <a:latin typeface="Open Sans Bold"/>
              </a:rPr>
              <a:t>vaccines</a:t>
            </a:r>
          </a:p>
          <a:p>
            <a:pPr algn="ctr">
              <a:lnSpc>
                <a:spcPts val="5759"/>
              </a:lnSpc>
            </a:pPr>
            <a:r>
              <a:rPr lang="en-US" sz="4800" spc="-191">
                <a:solidFill>
                  <a:srgbClr val="000000"/>
                </a:solidFill>
                <a:latin typeface="Open Sans"/>
              </a:rPr>
              <a:t>are up to date.</a:t>
            </a:r>
          </a:p>
        </p:txBody>
      </p:sp>
      <p:sp>
        <p:nvSpPr>
          <p:cNvPr id="5" name="Freeform 5"/>
          <p:cNvSpPr/>
          <p:nvPr/>
        </p:nvSpPr>
        <p:spPr>
          <a:xfrm>
            <a:off x="-25400" y="-17320"/>
            <a:ext cx="8104910" cy="10304318"/>
          </a:xfrm>
          <a:custGeom>
            <a:avLst/>
            <a:gdLst/>
            <a:ahLst/>
            <a:cxnLst/>
            <a:rect l="l" t="t" r="r" b="b"/>
            <a:pathLst>
              <a:path w="8104910" h="10304318">
                <a:moveTo>
                  <a:pt x="0" y="0"/>
                </a:moveTo>
                <a:lnTo>
                  <a:pt x="8104910" y="0"/>
                </a:lnTo>
                <a:lnTo>
                  <a:pt x="8104910" y="10304318"/>
                </a:lnTo>
                <a:lnTo>
                  <a:pt x="0" y="10304318"/>
                </a:lnTo>
                <a:lnTo>
                  <a:pt x="0" y="0"/>
                </a:lnTo>
                <a:close/>
              </a:path>
            </a:pathLst>
          </a:custGeom>
          <a:blipFill>
            <a:blip r:embed="rId4"/>
            <a:stretch>
              <a:fillRect b="-21558"/>
            </a:stretch>
          </a:blipFill>
        </p:spPr>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E2FAF7"/>
        </a:solidFill>
        <a:effectLst/>
      </p:bgPr>
    </p:bg>
    <p:spTree>
      <p:nvGrpSpPr>
        <p:cNvPr id="1" name=""/>
        <p:cNvGrpSpPr/>
        <p:nvPr/>
      </p:nvGrpSpPr>
      <p:grpSpPr>
        <a:xfrm>
          <a:off x="0" y="0"/>
          <a:ext cx="0" cy="0"/>
          <a:chOff x="0" y="0"/>
          <a:chExt cx="0" cy="0"/>
        </a:xfrm>
      </p:grpSpPr>
      <p:sp>
        <p:nvSpPr>
          <p:cNvPr id="2" name="Freeform 2"/>
          <p:cNvSpPr/>
          <p:nvPr/>
        </p:nvSpPr>
        <p:spPr>
          <a:xfrm>
            <a:off x="6204616" y="-190500"/>
            <a:ext cx="11930984" cy="9906000"/>
          </a:xfrm>
          <a:custGeom>
            <a:avLst/>
            <a:gdLst/>
            <a:ahLst/>
            <a:cxnLst/>
            <a:rect l="l" t="t" r="r" b="b"/>
            <a:pathLst>
              <a:path w="11930984" h="9906000">
                <a:moveTo>
                  <a:pt x="0" y="0"/>
                </a:moveTo>
                <a:lnTo>
                  <a:pt x="11930984" y="0"/>
                </a:lnTo>
                <a:lnTo>
                  <a:pt x="11930984" y="9906000"/>
                </a:lnTo>
                <a:lnTo>
                  <a:pt x="0" y="9906000"/>
                </a:lnTo>
                <a:lnTo>
                  <a:pt x="0" y="0"/>
                </a:lnTo>
                <a:close/>
              </a:path>
            </a:pathLst>
          </a:custGeom>
          <a:blipFill>
            <a:blip r:embed="rId3"/>
            <a:stretch>
              <a:fillRect/>
            </a:stretch>
          </a:blipFill>
        </p:spPr>
      </p:sp>
      <p:sp>
        <p:nvSpPr>
          <p:cNvPr id="3" name="TextBox 3"/>
          <p:cNvSpPr txBox="1"/>
          <p:nvPr/>
        </p:nvSpPr>
        <p:spPr>
          <a:xfrm>
            <a:off x="1767840" y="1684020"/>
            <a:ext cx="4430050" cy="1201222"/>
          </a:xfrm>
          <a:prstGeom prst="rect">
            <a:avLst/>
          </a:prstGeom>
        </p:spPr>
        <p:txBody>
          <a:bodyPr lIns="0" tIns="0" rIns="0" bIns="0" rtlCol="0" anchor="t">
            <a:spAutoFit/>
          </a:bodyPr>
          <a:lstStyle/>
          <a:p>
            <a:pPr algn="l">
              <a:lnSpc>
                <a:spcPts val="8640"/>
              </a:lnSpc>
            </a:pPr>
            <a:r>
              <a:rPr lang="en-US" sz="7200" spc="-286">
                <a:solidFill>
                  <a:srgbClr val="000000"/>
                </a:solidFill>
                <a:latin typeface="Open Sans"/>
              </a:rPr>
              <a:t>Family Tree</a:t>
            </a:r>
          </a:p>
        </p:txBody>
      </p:sp>
      <p:sp>
        <p:nvSpPr>
          <p:cNvPr id="4" name="TextBox 4"/>
          <p:cNvSpPr txBox="1"/>
          <p:nvPr/>
        </p:nvSpPr>
        <p:spPr>
          <a:xfrm>
            <a:off x="396240" y="4887884"/>
            <a:ext cx="6775178" cy="647224"/>
          </a:xfrm>
          <a:prstGeom prst="rect">
            <a:avLst/>
          </a:prstGeom>
        </p:spPr>
        <p:txBody>
          <a:bodyPr lIns="0" tIns="0" rIns="0" bIns="0" rtlCol="0" anchor="t">
            <a:spAutoFit/>
          </a:bodyPr>
          <a:lstStyle/>
          <a:p>
            <a:pPr algn="l">
              <a:lnSpc>
                <a:spcPts val="4320"/>
              </a:lnSpc>
            </a:pPr>
            <a:r>
              <a:rPr lang="en-US" sz="3600" spc="-143">
                <a:solidFill>
                  <a:srgbClr val="000000"/>
                </a:solidFill>
                <a:latin typeface="Open Sans"/>
              </a:rPr>
              <a:t>Learn your family’s medical history.</a:t>
            </a:r>
          </a:p>
        </p:txBody>
      </p:sp>
      <p:sp>
        <p:nvSpPr>
          <p:cNvPr id="5" name="Freeform 5"/>
          <p:cNvSpPr/>
          <p:nvPr/>
        </p:nvSpPr>
        <p:spPr>
          <a:xfrm>
            <a:off x="0" y="-38100"/>
            <a:ext cx="7010400" cy="10287002"/>
          </a:xfrm>
          <a:custGeom>
            <a:avLst/>
            <a:gdLst/>
            <a:ahLst/>
            <a:cxnLst/>
            <a:rect l="l" t="t" r="r" b="b"/>
            <a:pathLst>
              <a:path w="7010400" h="10287002">
                <a:moveTo>
                  <a:pt x="0" y="0"/>
                </a:moveTo>
                <a:lnTo>
                  <a:pt x="7010400" y="0"/>
                </a:lnTo>
                <a:lnTo>
                  <a:pt x="7010400" y="10287002"/>
                </a:lnTo>
                <a:lnTo>
                  <a:pt x="0" y="10287002"/>
                </a:lnTo>
                <a:lnTo>
                  <a:pt x="0" y="0"/>
                </a:lnTo>
                <a:close/>
              </a:path>
            </a:pathLst>
          </a:custGeom>
          <a:blipFill>
            <a:blip r:embed="rId4"/>
            <a:stretch>
              <a:fillRect b="-5319"/>
            </a:stretch>
          </a:blipFill>
        </p:spPr>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E2FAF7"/>
        </a:solidFill>
        <a:effectLst/>
      </p:bgPr>
    </p:bg>
    <p:spTree>
      <p:nvGrpSpPr>
        <p:cNvPr id="1" name=""/>
        <p:cNvGrpSpPr/>
        <p:nvPr/>
      </p:nvGrpSpPr>
      <p:grpSpPr>
        <a:xfrm>
          <a:off x="0" y="0"/>
          <a:ext cx="0" cy="0"/>
          <a:chOff x="0" y="0"/>
          <a:chExt cx="0" cy="0"/>
        </a:xfrm>
      </p:grpSpPr>
      <p:sp>
        <p:nvSpPr>
          <p:cNvPr id="2" name="Freeform 2"/>
          <p:cNvSpPr/>
          <p:nvPr/>
        </p:nvSpPr>
        <p:spPr>
          <a:xfrm>
            <a:off x="8063346"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a:stretch>
          </a:blipFill>
        </p:spPr>
      </p:sp>
      <p:sp>
        <p:nvSpPr>
          <p:cNvPr id="3" name="TextBox 3"/>
          <p:cNvSpPr txBox="1"/>
          <p:nvPr/>
        </p:nvSpPr>
        <p:spPr>
          <a:xfrm>
            <a:off x="91440" y="2431138"/>
            <a:ext cx="7880466" cy="1447442"/>
          </a:xfrm>
          <a:prstGeom prst="rect">
            <a:avLst/>
          </a:prstGeom>
        </p:spPr>
        <p:txBody>
          <a:bodyPr lIns="0" tIns="0" rIns="0" bIns="0" rtlCol="0" anchor="t">
            <a:spAutoFit/>
          </a:bodyPr>
          <a:lstStyle/>
          <a:p>
            <a:pPr algn="ctr">
              <a:lnSpc>
                <a:spcPts val="10560"/>
              </a:lnSpc>
            </a:pPr>
            <a:r>
              <a:rPr lang="en-US" sz="8800" spc="-350">
                <a:solidFill>
                  <a:srgbClr val="000000"/>
                </a:solidFill>
                <a:latin typeface="Open Sans"/>
              </a:rPr>
              <a:t>INNER HEALTH</a:t>
            </a:r>
          </a:p>
        </p:txBody>
      </p:sp>
      <p:sp>
        <p:nvSpPr>
          <p:cNvPr id="4" name="TextBox 4"/>
          <p:cNvSpPr txBox="1"/>
          <p:nvPr/>
        </p:nvSpPr>
        <p:spPr>
          <a:xfrm>
            <a:off x="91440" y="5130164"/>
            <a:ext cx="7880466" cy="2863216"/>
          </a:xfrm>
          <a:prstGeom prst="rect">
            <a:avLst/>
          </a:prstGeom>
        </p:spPr>
        <p:txBody>
          <a:bodyPr lIns="0" tIns="0" rIns="0" bIns="0" rtlCol="0" anchor="t">
            <a:spAutoFit/>
          </a:bodyPr>
          <a:lstStyle/>
          <a:p>
            <a:pPr algn="ctr">
              <a:lnSpc>
                <a:spcPts val="4320"/>
              </a:lnSpc>
            </a:pPr>
            <a:r>
              <a:rPr lang="en-US" sz="3600" spc="-143">
                <a:solidFill>
                  <a:srgbClr val="000000"/>
                </a:solidFill>
                <a:latin typeface="Open Sans"/>
              </a:rPr>
              <a:t>Appreciate yourself.</a:t>
            </a:r>
          </a:p>
          <a:p>
            <a:pPr algn="ctr">
              <a:lnSpc>
                <a:spcPts val="4320"/>
              </a:lnSpc>
            </a:pPr>
            <a:endParaRPr lang="en-US" sz="3600" spc="-143">
              <a:solidFill>
                <a:srgbClr val="000000"/>
              </a:solidFill>
              <a:latin typeface="Open Sans"/>
            </a:endParaRPr>
          </a:p>
          <a:p>
            <a:pPr algn="ctr">
              <a:lnSpc>
                <a:spcPts val="4320"/>
              </a:lnSpc>
            </a:pPr>
            <a:r>
              <a:rPr lang="en-US" sz="3600" spc="-143">
                <a:solidFill>
                  <a:srgbClr val="000000"/>
                </a:solidFill>
                <a:latin typeface="Open Sans"/>
              </a:rPr>
              <a:t>Find balance &amp; purpose.</a:t>
            </a:r>
          </a:p>
          <a:p>
            <a:pPr algn="ctr">
              <a:lnSpc>
                <a:spcPts val="4320"/>
              </a:lnSpc>
            </a:pPr>
            <a:endParaRPr lang="en-US" sz="3600" spc="-143">
              <a:solidFill>
                <a:srgbClr val="000000"/>
              </a:solidFill>
              <a:latin typeface="Open Sans"/>
            </a:endParaRPr>
          </a:p>
          <a:p>
            <a:pPr algn="ctr">
              <a:lnSpc>
                <a:spcPts val="4320"/>
              </a:lnSpc>
            </a:pPr>
            <a:r>
              <a:rPr lang="en-US" sz="3600" spc="-143">
                <a:solidFill>
                  <a:srgbClr val="000000"/>
                </a:solidFill>
                <a:latin typeface="Open Sans"/>
              </a:rPr>
              <a:t>Connect with others.</a:t>
            </a:r>
          </a:p>
        </p:txBody>
      </p:sp>
      <p:sp>
        <p:nvSpPr>
          <p:cNvPr id="5" name="Freeform 5"/>
          <p:cNvSpPr/>
          <p:nvPr/>
        </p:nvSpPr>
        <p:spPr>
          <a:xfrm>
            <a:off x="13854" y="876300"/>
            <a:ext cx="8063346" cy="9400310"/>
          </a:xfrm>
          <a:custGeom>
            <a:avLst/>
            <a:gdLst/>
            <a:ahLst/>
            <a:cxnLst/>
            <a:rect l="l" t="t" r="r" b="b"/>
            <a:pathLst>
              <a:path w="8063346" h="9400310">
                <a:moveTo>
                  <a:pt x="0" y="0"/>
                </a:moveTo>
                <a:lnTo>
                  <a:pt x="8063346" y="0"/>
                </a:lnTo>
                <a:lnTo>
                  <a:pt x="8063346" y="9400310"/>
                </a:lnTo>
                <a:lnTo>
                  <a:pt x="0" y="9400310"/>
                </a:lnTo>
                <a:lnTo>
                  <a:pt x="0" y="0"/>
                </a:lnTo>
                <a:close/>
              </a:path>
            </a:pathLst>
          </a:custGeom>
          <a:blipFill>
            <a:blip r:embed="rId3"/>
            <a:stretch>
              <a:fillRect b="-32565"/>
            </a:stretch>
          </a:blipFill>
        </p:spPr>
      </p:sp>
      <p:sp>
        <p:nvSpPr>
          <p:cNvPr id="6" name="TextBox 6"/>
          <p:cNvSpPr txBox="1"/>
          <p:nvPr/>
        </p:nvSpPr>
        <p:spPr>
          <a:xfrm>
            <a:off x="105294" y="-30480"/>
            <a:ext cx="7866612" cy="723424"/>
          </a:xfrm>
          <a:prstGeom prst="rect">
            <a:avLst/>
          </a:prstGeom>
        </p:spPr>
        <p:txBody>
          <a:bodyPr lIns="0" tIns="0" rIns="0" bIns="0" rtlCol="0" anchor="t">
            <a:spAutoFit/>
          </a:bodyPr>
          <a:lstStyle/>
          <a:p>
            <a:pPr algn="ctr">
              <a:lnSpc>
                <a:spcPts val="4320"/>
              </a:lnSpc>
            </a:pPr>
            <a:r>
              <a:rPr lang="en-US" sz="3600">
                <a:solidFill>
                  <a:srgbClr val="7030A0"/>
                </a:solidFill>
                <a:latin typeface="Rockwell Bold"/>
              </a:rPr>
              <a:t>EMOTIONAL WELLNESS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000" b="-9000"/>
            </a:stretch>
          </a:blipFill>
        </p:spPr>
      </p:sp>
      <p:sp>
        <p:nvSpPr>
          <p:cNvPr id="3" name="TextBox 3"/>
          <p:cNvSpPr txBox="1"/>
          <p:nvPr/>
        </p:nvSpPr>
        <p:spPr>
          <a:xfrm>
            <a:off x="91440" y="522030"/>
            <a:ext cx="18105120" cy="9100065"/>
          </a:xfrm>
          <a:prstGeom prst="rect">
            <a:avLst/>
          </a:prstGeom>
        </p:spPr>
        <p:txBody>
          <a:bodyPr lIns="0" tIns="0" rIns="0" bIns="0" rtlCol="0" anchor="t">
            <a:spAutoFit/>
          </a:bodyPr>
          <a:lstStyle/>
          <a:p>
            <a:pPr algn="ctr">
              <a:lnSpc>
                <a:spcPts val="8640"/>
              </a:lnSpc>
            </a:pPr>
            <a:r>
              <a:rPr lang="en-US" sz="7200">
                <a:solidFill>
                  <a:srgbClr val="FFFFFF"/>
                </a:solidFill>
                <a:latin typeface="Rockwell"/>
              </a:rPr>
              <a:t>Drinking alcohol and using tobacco or drugs while pregnant harms your baby. If you are pregnant, might be pregnant, or are trying to get pregnant, STOP using alcohol, tobacco and drugs.  Even if you are having sex without using birth control, STOP using alcohol, tobacco, and drugs. Or, start having safe sex.</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41B1A1"/>
        </a:solidFill>
        <a:effectLst/>
      </p:bgPr>
    </p:bg>
    <p:spTree>
      <p:nvGrpSpPr>
        <p:cNvPr id="1" name=""/>
        <p:cNvGrpSpPr/>
        <p:nvPr/>
      </p:nvGrpSpPr>
      <p:grpSpPr>
        <a:xfrm>
          <a:off x="0" y="0"/>
          <a:ext cx="0" cy="0"/>
          <a:chOff x="0" y="0"/>
          <a:chExt cx="0" cy="0"/>
        </a:xfrm>
      </p:grpSpPr>
      <p:sp>
        <p:nvSpPr>
          <p:cNvPr id="2" name="TextBox 2"/>
          <p:cNvSpPr txBox="1"/>
          <p:nvPr/>
        </p:nvSpPr>
        <p:spPr>
          <a:xfrm>
            <a:off x="701040" y="745183"/>
            <a:ext cx="8313420" cy="2404110"/>
          </a:xfrm>
          <a:prstGeom prst="rect">
            <a:avLst/>
          </a:prstGeom>
        </p:spPr>
        <p:txBody>
          <a:bodyPr lIns="0" tIns="0" rIns="0" bIns="0" rtlCol="0" anchor="t">
            <a:spAutoFit/>
          </a:bodyPr>
          <a:lstStyle/>
          <a:p>
            <a:pPr algn="ctr">
              <a:lnSpc>
                <a:spcPts val="4626"/>
              </a:lnSpc>
            </a:pPr>
            <a:r>
              <a:rPr lang="en-US" sz="4760" spc="-189">
                <a:solidFill>
                  <a:srgbClr val="FFFFFF"/>
                </a:solidFill>
                <a:latin typeface="Open Sans"/>
              </a:rPr>
              <a:t>If you are struggling with drugs, alcohol, and, or tobacco and need help, please call the following numbers:</a:t>
            </a:r>
          </a:p>
        </p:txBody>
      </p:sp>
      <p:sp>
        <p:nvSpPr>
          <p:cNvPr id="3" name="TextBox 3"/>
          <p:cNvSpPr txBox="1"/>
          <p:nvPr/>
        </p:nvSpPr>
        <p:spPr>
          <a:xfrm>
            <a:off x="377190" y="3804594"/>
            <a:ext cx="8961120" cy="6758782"/>
          </a:xfrm>
          <a:prstGeom prst="rect">
            <a:avLst/>
          </a:prstGeom>
        </p:spPr>
        <p:txBody>
          <a:bodyPr lIns="0" tIns="0" rIns="0" bIns="0" rtlCol="0" anchor="t">
            <a:spAutoFit/>
          </a:bodyPr>
          <a:lstStyle/>
          <a:p>
            <a:pPr algn="ctr">
              <a:lnSpc>
                <a:spcPts val="4320"/>
              </a:lnSpc>
            </a:pPr>
            <a:r>
              <a:rPr lang="en-US" sz="4000">
                <a:solidFill>
                  <a:srgbClr val="000000"/>
                </a:solidFill>
                <a:latin typeface="Rockwell"/>
              </a:rPr>
              <a:t>New Castle County</a:t>
            </a:r>
          </a:p>
          <a:p>
            <a:pPr algn="ctr">
              <a:lnSpc>
                <a:spcPts val="4320"/>
              </a:lnSpc>
            </a:pPr>
            <a:r>
              <a:rPr lang="en-US" sz="4000">
                <a:solidFill>
                  <a:srgbClr val="000000"/>
                </a:solidFill>
                <a:latin typeface="Rockwell"/>
              </a:rPr>
              <a:t>(drugs/alcohol)</a:t>
            </a:r>
          </a:p>
          <a:p>
            <a:pPr algn="ctr">
              <a:lnSpc>
                <a:spcPts val="4320"/>
              </a:lnSpc>
            </a:pPr>
            <a:r>
              <a:rPr lang="en-US" sz="4000">
                <a:solidFill>
                  <a:srgbClr val="FFFFFF"/>
                </a:solidFill>
                <a:latin typeface="Rockwell"/>
              </a:rPr>
              <a:t>1.800.652.2929</a:t>
            </a:r>
          </a:p>
          <a:p>
            <a:pPr algn="ctr">
              <a:lnSpc>
                <a:spcPts val="4320"/>
              </a:lnSpc>
            </a:pPr>
            <a:r>
              <a:rPr lang="en-US" sz="4000">
                <a:solidFill>
                  <a:srgbClr val="000000"/>
                </a:solidFill>
                <a:latin typeface="Rockwell"/>
              </a:rPr>
              <a:t>Kent and Sussex Counties</a:t>
            </a:r>
          </a:p>
          <a:p>
            <a:pPr algn="ctr">
              <a:lnSpc>
                <a:spcPts val="4320"/>
              </a:lnSpc>
            </a:pPr>
            <a:r>
              <a:rPr lang="en-US" sz="4000">
                <a:solidFill>
                  <a:srgbClr val="000000"/>
                </a:solidFill>
                <a:latin typeface="Rockwell"/>
              </a:rPr>
              <a:t>(drugs/alcohol)</a:t>
            </a:r>
          </a:p>
          <a:p>
            <a:pPr algn="ctr">
              <a:lnSpc>
                <a:spcPts val="4320"/>
              </a:lnSpc>
            </a:pPr>
            <a:r>
              <a:rPr lang="en-US" sz="4000">
                <a:solidFill>
                  <a:srgbClr val="FFFFFF"/>
                </a:solidFill>
                <a:latin typeface="Rockwell"/>
              </a:rPr>
              <a:t>1.800.345.6785</a:t>
            </a:r>
          </a:p>
          <a:p>
            <a:pPr algn="ctr">
              <a:lnSpc>
                <a:spcPts val="4320"/>
              </a:lnSpc>
            </a:pPr>
            <a:r>
              <a:rPr lang="en-US" sz="4000">
                <a:solidFill>
                  <a:srgbClr val="000000"/>
                </a:solidFill>
                <a:latin typeface="Rockwell"/>
              </a:rPr>
              <a:t>Delaware Quitline</a:t>
            </a:r>
          </a:p>
          <a:p>
            <a:pPr algn="ctr">
              <a:lnSpc>
                <a:spcPts val="4320"/>
              </a:lnSpc>
            </a:pPr>
            <a:r>
              <a:rPr lang="en-US" sz="4000">
                <a:solidFill>
                  <a:srgbClr val="000000"/>
                </a:solidFill>
                <a:latin typeface="Rockwell"/>
              </a:rPr>
              <a:t>(smoking)</a:t>
            </a:r>
          </a:p>
          <a:p>
            <a:pPr algn="ctr">
              <a:lnSpc>
                <a:spcPts val="4320"/>
              </a:lnSpc>
            </a:pPr>
            <a:r>
              <a:rPr lang="en-US" sz="4000">
                <a:solidFill>
                  <a:srgbClr val="FFFFFF"/>
                </a:solidFill>
                <a:latin typeface="Rockwell"/>
              </a:rPr>
              <a:t>1.866.409.1858</a:t>
            </a:r>
          </a:p>
        </p:txBody>
      </p:sp>
      <p:sp>
        <p:nvSpPr>
          <p:cNvPr id="4" name="TextBox 4"/>
          <p:cNvSpPr txBox="1"/>
          <p:nvPr/>
        </p:nvSpPr>
        <p:spPr>
          <a:xfrm>
            <a:off x="8412480" y="3804594"/>
            <a:ext cx="9875520" cy="6758782"/>
          </a:xfrm>
          <a:prstGeom prst="rect">
            <a:avLst/>
          </a:prstGeom>
        </p:spPr>
        <p:txBody>
          <a:bodyPr lIns="0" tIns="0" rIns="0" bIns="0" rtlCol="0" anchor="t">
            <a:spAutoFit/>
          </a:bodyPr>
          <a:lstStyle/>
          <a:p>
            <a:pPr algn="ctr">
              <a:lnSpc>
                <a:spcPts val="4320"/>
              </a:lnSpc>
            </a:pPr>
            <a:r>
              <a:rPr lang="en-US" sz="4000">
                <a:solidFill>
                  <a:srgbClr val="000000"/>
                </a:solidFill>
                <a:latin typeface="Rockwell"/>
              </a:rPr>
              <a:t>New Castle County (bilingual)</a:t>
            </a:r>
          </a:p>
          <a:p>
            <a:pPr algn="ctr">
              <a:lnSpc>
                <a:spcPts val="4320"/>
              </a:lnSpc>
            </a:pPr>
            <a:r>
              <a:rPr lang="en-US" sz="4000">
                <a:solidFill>
                  <a:srgbClr val="000000"/>
                </a:solidFill>
                <a:latin typeface="Rockwell"/>
              </a:rPr>
              <a:t>(domestic violence)</a:t>
            </a:r>
          </a:p>
          <a:p>
            <a:pPr algn="ctr">
              <a:lnSpc>
                <a:spcPts val="4320"/>
              </a:lnSpc>
            </a:pPr>
            <a:r>
              <a:rPr lang="en-US" sz="4000">
                <a:solidFill>
                  <a:srgbClr val="FFFFFF"/>
                </a:solidFill>
                <a:latin typeface="Rockwell"/>
              </a:rPr>
              <a:t>302.762.6110</a:t>
            </a:r>
          </a:p>
          <a:p>
            <a:pPr algn="ctr">
              <a:lnSpc>
                <a:spcPts val="4320"/>
              </a:lnSpc>
            </a:pPr>
            <a:r>
              <a:rPr lang="en-US" sz="4000">
                <a:solidFill>
                  <a:srgbClr val="000000"/>
                </a:solidFill>
                <a:latin typeface="Rockwell"/>
              </a:rPr>
              <a:t>Kent and Sussex Counties (bilingual) </a:t>
            </a:r>
          </a:p>
          <a:p>
            <a:pPr algn="ctr">
              <a:lnSpc>
                <a:spcPts val="4320"/>
              </a:lnSpc>
            </a:pPr>
            <a:r>
              <a:rPr lang="en-US" sz="4000">
                <a:solidFill>
                  <a:srgbClr val="000000"/>
                </a:solidFill>
                <a:latin typeface="Rockwell"/>
              </a:rPr>
              <a:t>(domestic violence)</a:t>
            </a:r>
          </a:p>
          <a:p>
            <a:pPr algn="ctr">
              <a:lnSpc>
                <a:spcPts val="4320"/>
              </a:lnSpc>
            </a:pPr>
            <a:r>
              <a:rPr lang="en-US" sz="4000">
                <a:solidFill>
                  <a:srgbClr val="FFFFFF"/>
                </a:solidFill>
                <a:latin typeface="Rockwell"/>
              </a:rPr>
              <a:t>302.422.8058 OR 302.745.9874</a:t>
            </a:r>
            <a:r>
              <a:rPr lang="en-US" sz="4000">
                <a:solidFill>
                  <a:srgbClr val="525252"/>
                </a:solidFill>
                <a:latin typeface="Rockwell"/>
              </a:rPr>
              <a:t> </a:t>
            </a:r>
          </a:p>
          <a:p>
            <a:pPr algn="ctr">
              <a:lnSpc>
                <a:spcPts val="4320"/>
              </a:lnSpc>
            </a:pPr>
            <a:r>
              <a:rPr lang="en-US" sz="4000">
                <a:solidFill>
                  <a:srgbClr val="000000"/>
                </a:solidFill>
                <a:latin typeface="Rockwell"/>
              </a:rPr>
              <a:t>Delaware’s Contact Lifeline</a:t>
            </a:r>
          </a:p>
          <a:p>
            <a:pPr algn="ctr">
              <a:lnSpc>
                <a:spcPts val="4320"/>
              </a:lnSpc>
            </a:pPr>
            <a:r>
              <a:rPr lang="en-US" sz="4000">
                <a:solidFill>
                  <a:srgbClr val="000000"/>
                </a:solidFill>
                <a:latin typeface="Rockwell"/>
              </a:rPr>
              <a:t>(suicide/crisis)</a:t>
            </a:r>
          </a:p>
          <a:p>
            <a:pPr algn="ctr">
              <a:lnSpc>
                <a:spcPts val="4320"/>
              </a:lnSpc>
            </a:pPr>
            <a:r>
              <a:rPr lang="en-US" sz="4000">
                <a:solidFill>
                  <a:srgbClr val="FFFFFF"/>
                </a:solidFill>
                <a:latin typeface="Rockwell"/>
              </a:rPr>
              <a:t>1.800.262.9800</a:t>
            </a:r>
          </a:p>
        </p:txBody>
      </p:sp>
      <p:sp>
        <p:nvSpPr>
          <p:cNvPr id="5" name="TextBox 5"/>
          <p:cNvSpPr txBox="1"/>
          <p:nvPr/>
        </p:nvSpPr>
        <p:spPr>
          <a:xfrm>
            <a:off x="9338310" y="615262"/>
            <a:ext cx="8589304" cy="2635377"/>
          </a:xfrm>
          <a:prstGeom prst="rect">
            <a:avLst/>
          </a:prstGeom>
        </p:spPr>
        <p:txBody>
          <a:bodyPr lIns="0" tIns="0" rIns="0" bIns="0" rtlCol="0" anchor="t">
            <a:spAutoFit/>
          </a:bodyPr>
          <a:lstStyle/>
          <a:p>
            <a:pPr algn="ctr">
              <a:lnSpc>
                <a:spcPts val="5184"/>
              </a:lnSpc>
            </a:pPr>
            <a:r>
              <a:rPr lang="en-US" sz="4800" spc="-191">
                <a:solidFill>
                  <a:srgbClr val="FFFFFF"/>
                </a:solidFill>
                <a:latin typeface="Open Sans"/>
              </a:rPr>
              <a:t>If you are struggling with domestic violence, suicide, or are in crisis and need help, please call the following numbers: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2" name="Freeform 2"/>
          <p:cNvSpPr/>
          <p:nvPr/>
        </p:nvSpPr>
        <p:spPr>
          <a:xfrm>
            <a:off x="-62346" y="38100"/>
            <a:ext cx="6606988" cy="10210800"/>
          </a:xfrm>
          <a:custGeom>
            <a:avLst/>
            <a:gdLst/>
            <a:ahLst/>
            <a:cxnLst/>
            <a:rect l="l" t="t" r="r" b="b"/>
            <a:pathLst>
              <a:path w="6606988" h="10210800">
                <a:moveTo>
                  <a:pt x="0" y="0"/>
                </a:moveTo>
                <a:lnTo>
                  <a:pt x="6606988" y="0"/>
                </a:lnTo>
                <a:lnTo>
                  <a:pt x="6606988" y="10210800"/>
                </a:lnTo>
                <a:lnTo>
                  <a:pt x="0" y="10210800"/>
                </a:lnTo>
                <a:lnTo>
                  <a:pt x="0" y="0"/>
                </a:lnTo>
                <a:close/>
              </a:path>
            </a:pathLst>
          </a:custGeom>
          <a:blipFill>
            <a:blip r:embed="rId3"/>
            <a:stretch>
              <a:fillRect/>
            </a:stretch>
          </a:blipFill>
        </p:spPr>
      </p:sp>
      <p:sp>
        <p:nvSpPr>
          <p:cNvPr id="3" name="TextBox 3"/>
          <p:cNvSpPr txBox="1"/>
          <p:nvPr/>
        </p:nvSpPr>
        <p:spPr>
          <a:xfrm>
            <a:off x="7406640" y="3429060"/>
            <a:ext cx="9948740" cy="3105150"/>
          </a:xfrm>
          <a:prstGeom prst="rect">
            <a:avLst/>
          </a:prstGeom>
        </p:spPr>
        <p:txBody>
          <a:bodyPr lIns="0" tIns="0" rIns="0" bIns="0" rtlCol="0" anchor="t">
            <a:spAutoFit/>
          </a:bodyPr>
          <a:lstStyle/>
          <a:p>
            <a:pPr algn="ctr">
              <a:lnSpc>
                <a:spcPts val="11519"/>
              </a:lnSpc>
            </a:pPr>
            <a:r>
              <a:rPr lang="en-US" sz="9600">
                <a:solidFill>
                  <a:srgbClr val="000000"/>
                </a:solidFill>
                <a:latin typeface="Rockwell"/>
              </a:rPr>
              <a:t>What do YOU</a:t>
            </a:r>
          </a:p>
          <a:p>
            <a:pPr algn="ctr">
              <a:lnSpc>
                <a:spcPts val="11519"/>
              </a:lnSpc>
            </a:pPr>
            <a:r>
              <a:rPr lang="en-US" sz="9600">
                <a:solidFill>
                  <a:srgbClr val="000000"/>
                </a:solidFill>
                <a:latin typeface="Rockwell"/>
              </a:rPr>
              <a:t> want to work on?</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rotWithShape="1">
          <a:gsLst>
            <a:gs pos="0">
              <a:srgbClr val="5DE0E6">
                <a:alpha val="100000"/>
              </a:srgbClr>
            </a:gs>
            <a:gs pos="100000">
              <a:srgbClr val="004AAD">
                <a:alpha val="100000"/>
              </a:srgbClr>
            </a:gs>
          </a:gsLst>
          <a:lin ang="0"/>
        </a:gradFill>
        <a:effectLst/>
      </p:bgPr>
    </p:bg>
    <p:spTree>
      <p:nvGrpSpPr>
        <p:cNvPr id="1" name=""/>
        <p:cNvGrpSpPr/>
        <p:nvPr/>
      </p:nvGrpSpPr>
      <p:grpSpPr>
        <a:xfrm>
          <a:off x="0" y="0"/>
          <a:ext cx="0" cy="0"/>
          <a:chOff x="0" y="0"/>
          <a:chExt cx="0" cy="0"/>
        </a:xfrm>
      </p:grpSpPr>
      <p:sp>
        <p:nvSpPr>
          <p:cNvPr id="2" name="TextBox 2"/>
          <p:cNvSpPr txBox="1"/>
          <p:nvPr/>
        </p:nvSpPr>
        <p:spPr>
          <a:xfrm>
            <a:off x="1559023" y="619125"/>
            <a:ext cx="15169954" cy="8905875"/>
          </a:xfrm>
          <a:prstGeom prst="rect">
            <a:avLst/>
          </a:prstGeom>
        </p:spPr>
        <p:txBody>
          <a:bodyPr lIns="0" tIns="0" rIns="0" bIns="0" rtlCol="0" anchor="t">
            <a:spAutoFit/>
          </a:bodyPr>
          <a:lstStyle/>
          <a:p>
            <a:pPr algn="ctr">
              <a:lnSpc>
                <a:spcPts val="8640"/>
              </a:lnSpc>
            </a:pPr>
            <a:r>
              <a:rPr lang="en-US" sz="7200">
                <a:solidFill>
                  <a:srgbClr val="FFFFFF"/>
                </a:solidFill>
                <a:latin typeface="Rockwell"/>
              </a:rPr>
              <a:t>Embark on your journey to a healthy lifestyle by making personal commitments. </a:t>
            </a:r>
          </a:p>
          <a:p>
            <a:pPr algn="ctr">
              <a:lnSpc>
                <a:spcPts val="8640"/>
              </a:lnSpc>
            </a:pPr>
            <a:endParaRPr lang="en-US" sz="7200">
              <a:solidFill>
                <a:srgbClr val="FFFFFF"/>
              </a:solidFill>
              <a:latin typeface="Rockwell"/>
            </a:endParaRPr>
          </a:p>
          <a:p>
            <a:pPr algn="ctr">
              <a:lnSpc>
                <a:spcPts val="8640"/>
              </a:lnSpc>
            </a:pPr>
            <a:r>
              <a:rPr lang="en-US" sz="7200">
                <a:solidFill>
                  <a:srgbClr val="FFFFFF"/>
                </a:solidFill>
                <a:latin typeface="Rockwell"/>
              </a:rPr>
              <a:t>When you find yourself losing focus or feeling uncertain, turn to your life plan to reignite your passion for a joyful and healthful life.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2FAF7"/>
        </a:solidFill>
        <a:effectLst/>
      </p:bgPr>
    </p:bg>
    <p:spTree>
      <p:nvGrpSpPr>
        <p:cNvPr id="1" name=""/>
        <p:cNvGrpSpPr/>
        <p:nvPr/>
      </p:nvGrpSpPr>
      <p:grpSpPr>
        <a:xfrm>
          <a:off x="0" y="0"/>
          <a:ext cx="0" cy="0"/>
          <a:chOff x="0" y="0"/>
          <a:chExt cx="0" cy="0"/>
        </a:xfrm>
      </p:grpSpPr>
      <p:sp>
        <p:nvSpPr>
          <p:cNvPr id="2" name="Freeform 2"/>
          <p:cNvSpPr/>
          <p:nvPr/>
        </p:nvSpPr>
        <p:spPr>
          <a:xfrm>
            <a:off x="431624" y="3174654"/>
            <a:ext cx="6852502" cy="4565480"/>
          </a:xfrm>
          <a:custGeom>
            <a:avLst/>
            <a:gdLst/>
            <a:ahLst/>
            <a:cxnLst/>
            <a:rect l="l" t="t" r="r" b="b"/>
            <a:pathLst>
              <a:path w="6852502" h="4565480">
                <a:moveTo>
                  <a:pt x="0" y="0"/>
                </a:moveTo>
                <a:lnTo>
                  <a:pt x="6852502" y="0"/>
                </a:lnTo>
                <a:lnTo>
                  <a:pt x="6852502" y="4565480"/>
                </a:lnTo>
                <a:lnTo>
                  <a:pt x="0" y="4565480"/>
                </a:lnTo>
                <a:lnTo>
                  <a:pt x="0" y="0"/>
                </a:lnTo>
                <a:close/>
              </a:path>
            </a:pathLst>
          </a:custGeom>
          <a:blipFill>
            <a:blip r:embed="rId3">
              <a:alphaModFix amt="71000"/>
            </a:blip>
            <a:stretch>
              <a:fillRect/>
            </a:stretch>
          </a:blipFill>
        </p:spPr>
      </p:sp>
      <p:sp>
        <p:nvSpPr>
          <p:cNvPr id="3" name="TextBox 3"/>
          <p:cNvSpPr txBox="1"/>
          <p:nvPr/>
        </p:nvSpPr>
        <p:spPr>
          <a:xfrm>
            <a:off x="7284126" y="392628"/>
            <a:ext cx="9533325" cy="3009900"/>
          </a:xfrm>
          <a:prstGeom prst="rect">
            <a:avLst/>
          </a:prstGeom>
        </p:spPr>
        <p:txBody>
          <a:bodyPr lIns="0" tIns="0" rIns="0" bIns="0" rtlCol="0" anchor="t">
            <a:spAutoFit/>
          </a:bodyPr>
          <a:lstStyle/>
          <a:p>
            <a:pPr marL="0" lvl="0" indent="0" algn="ctr">
              <a:lnSpc>
                <a:spcPts val="7920"/>
              </a:lnSpc>
              <a:spcBef>
                <a:spcPct val="0"/>
              </a:spcBef>
            </a:pPr>
            <a:r>
              <a:rPr lang="en-US" sz="6600">
                <a:solidFill>
                  <a:srgbClr val="4F1964"/>
                </a:solidFill>
                <a:latin typeface="PT Serif Bold"/>
              </a:rPr>
              <a:t>Exploring Factors Contributing to Infant Mortality</a:t>
            </a:r>
          </a:p>
        </p:txBody>
      </p:sp>
      <p:sp>
        <p:nvSpPr>
          <p:cNvPr id="4" name="TextBox 4"/>
          <p:cNvSpPr txBox="1"/>
          <p:nvPr/>
        </p:nvSpPr>
        <p:spPr>
          <a:xfrm>
            <a:off x="7887611" y="3625163"/>
            <a:ext cx="8326355" cy="6344094"/>
          </a:xfrm>
          <a:prstGeom prst="rect">
            <a:avLst/>
          </a:prstGeom>
        </p:spPr>
        <p:txBody>
          <a:bodyPr lIns="0" tIns="0" rIns="0" bIns="0" rtlCol="0" anchor="t">
            <a:spAutoFit/>
          </a:bodyPr>
          <a:lstStyle/>
          <a:p>
            <a:pPr marL="0" lvl="0" indent="0" algn="ctr">
              <a:lnSpc>
                <a:spcPts val="3824"/>
              </a:lnSpc>
              <a:spcBef>
                <a:spcPct val="0"/>
              </a:spcBef>
            </a:pPr>
            <a:endParaRPr/>
          </a:p>
          <a:p>
            <a:pPr marL="708809" lvl="1" indent="-354405">
              <a:lnSpc>
                <a:spcPts val="4924"/>
              </a:lnSpc>
              <a:spcBef>
                <a:spcPct val="0"/>
              </a:spcBef>
              <a:buFont typeface="Arial"/>
              <a:buChar char="•"/>
            </a:pPr>
            <a:r>
              <a:rPr lang="en-US" sz="3283">
                <a:solidFill>
                  <a:srgbClr val="4F1964"/>
                </a:solidFill>
                <a:latin typeface="PT Serif"/>
              </a:rPr>
              <a:t>Factors influencing infant mortality rates</a:t>
            </a:r>
          </a:p>
          <a:p>
            <a:pPr>
              <a:lnSpc>
                <a:spcPts val="4924"/>
              </a:lnSpc>
              <a:spcBef>
                <a:spcPct val="0"/>
              </a:spcBef>
            </a:pPr>
            <a:endParaRPr lang="en-US" sz="3283">
              <a:solidFill>
                <a:srgbClr val="4F1964"/>
              </a:solidFill>
              <a:latin typeface="PT Serif"/>
            </a:endParaRPr>
          </a:p>
          <a:p>
            <a:pPr marL="708809" lvl="1" indent="-354405">
              <a:lnSpc>
                <a:spcPts val="4924"/>
              </a:lnSpc>
              <a:spcBef>
                <a:spcPct val="0"/>
              </a:spcBef>
              <a:buFont typeface="Arial"/>
              <a:buChar char="•"/>
            </a:pPr>
            <a:r>
              <a:rPr lang="en-US" sz="3283">
                <a:solidFill>
                  <a:srgbClr val="4F1964"/>
                </a:solidFill>
                <a:latin typeface="PT Serif"/>
              </a:rPr>
              <a:t>Multifactorial: Socioeconomic, healthcare access, and maternal health aspects</a:t>
            </a:r>
          </a:p>
          <a:p>
            <a:pPr>
              <a:lnSpc>
                <a:spcPts val="4787"/>
              </a:lnSpc>
              <a:spcBef>
                <a:spcPct val="0"/>
              </a:spcBef>
            </a:pPr>
            <a:endParaRPr lang="en-US" sz="3283">
              <a:solidFill>
                <a:srgbClr val="4F1964"/>
              </a:solidFill>
              <a:latin typeface="PT Serif"/>
            </a:endParaRPr>
          </a:p>
          <a:p>
            <a:pPr>
              <a:lnSpc>
                <a:spcPts val="4787"/>
              </a:lnSpc>
            </a:pPr>
            <a:endParaRPr lang="en-US" sz="3283">
              <a:solidFill>
                <a:srgbClr val="4F1964"/>
              </a:solidFill>
              <a:latin typeface="PT Serif"/>
            </a:endParaRPr>
          </a:p>
          <a:p>
            <a:pPr>
              <a:lnSpc>
                <a:spcPts val="3824"/>
              </a:lnSpc>
              <a:spcBef>
                <a:spcPct val="0"/>
              </a:spcBef>
            </a:pPr>
            <a:endParaRPr lang="en-US" sz="3283">
              <a:solidFill>
                <a:srgbClr val="4F1964"/>
              </a:solidFill>
              <a:latin typeface="PT Serif"/>
            </a:endParaRPr>
          </a:p>
          <a:p>
            <a:pPr marL="0" lvl="0" indent="0" algn="ctr">
              <a:lnSpc>
                <a:spcPts val="3824"/>
              </a:lnSpc>
              <a:spcBef>
                <a:spcPct val="0"/>
              </a:spcBef>
            </a:pPr>
            <a:endParaRPr lang="en-US" sz="3283">
              <a:solidFill>
                <a:srgbClr val="4F1964"/>
              </a:solidFill>
              <a:latin typeface="PT Serif"/>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E2FAF7"/>
        </a:solidFill>
        <a:effectLst/>
      </p:bgPr>
    </p:bg>
    <p:spTree>
      <p:nvGrpSpPr>
        <p:cNvPr id="1" name=""/>
        <p:cNvGrpSpPr/>
        <p:nvPr/>
      </p:nvGrpSpPr>
      <p:grpSpPr>
        <a:xfrm>
          <a:off x="0" y="0"/>
          <a:ext cx="0" cy="0"/>
          <a:chOff x="0" y="0"/>
          <a:chExt cx="0" cy="0"/>
        </a:xfrm>
      </p:grpSpPr>
      <p:grpSp>
        <p:nvGrpSpPr>
          <p:cNvPr id="2" name="Group 2"/>
          <p:cNvGrpSpPr/>
          <p:nvPr/>
        </p:nvGrpSpPr>
        <p:grpSpPr>
          <a:xfrm>
            <a:off x="1" y="9601200"/>
            <a:ext cx="18288000" cy="685800"/>
            <a:chOff x="0" y="0"/>
            <a:chExt cx="24384000" cy="914400"/>
          </a:xfrm>
        </p:grpSpPr>
        <p:sp>
          <p:nvSpPr>
            <p:cNvPr id="3" name="Freeform 3"/>
            <p:cNvSpPr/>
            <p:nvPr/>
          </p:nvSpPr>
          <p:spPr>
            <a:xfrm>
              <a:off x="0" y="0"/>
              <a:ext cx="24384000" cy="914400"/>
            </a:xfrm>
            <a:custGeom>
              <a:avLst/>
              <a:gdLst/>
              <a:ahLst/>
              <a:cxnLst/>
              <a:rect l="l" t="t" r="r" b="b"/>
              <a:pathLst>
                <a:path w="24384000" h="914400">
                  <a:moveTo>
                    <a:pt x="0" y="0"/>
                  </a:moveTo>
                  <a:lnTo>
                    <a:pt x="24384000" y="0"/>
                  </a:lnTo>
                  <a:lnTo>
                    <a:pt x="24384000" y="914400"/>
                  </a:lnTo>
                  <a:lnTo>
                    <a:pt x="0" y="914400"/>
                  </a:lnTo>
                  <a:lnTo>
                    <a:pt x="0" y="0"/>
                  </a:lnTo>
                </a:path>
              </a:pathLst>
            </a:custGeom>
            <a:solidFill>
              <a:srgbClr val="E2FAF7"/>
            </a:solidFill>
          </p:spPr>
        </p:sp>
      </p:grpSp>
      <p:grpSp>
        <p:nvGrpSpPr>
          <p:cNvPr id="4" name="Group 4"/>
          <p:cNvGrpSpPr/>
          <p:nvPr/>
        </p:nvGrpSpPr>
        <p:grpSpPr>
          <a:xfrm>
            <a:off x="0" y="9501474"/>
            <a:ext cx="18288002" cy="98997"/>
            <a:chOff x="0" y="0"/>
            <a:chExt cx="24384002" cy="131996"/>
          </a:xfrm>
        </p:grpSpPr>
        <p:sp>
          <p:nvSpPr>
            <p:cNvPr id="5" name="Freeform 5"/>
            <p:cNvSpPr/>
            <p:nvPr/>
          </p:nvSpPr>
          <p:spPr>
            <a:xfrm>
              <a:off x="0" y="0"/>
              <a:ext cx="24384000" cy="131953"/>
            </a:xfrm>
            <a:custGeom>
              <a:avLst/>
              <a:gdLst/>
              <a:ahLst/>
              <a:cxnLst/>
              <a:rect l="l" t="t" r="r" b="b"/>
              <a:pathLst>
                <a:path w="24384000" h="131953">
                  <a:moveTo>
                    <a:pt x="0" y="0"/>
                  </a:moveTo>
                  <a:lnTo>
                    <a:pt x="24384000" y="0"/>
                  </a:lnTo>
                  <a:lnTo>
                    <a:pt x="24384000" y="131953"/>
                  </a:lnTo>
                  <a:lnTo>
                    <a:pt x="0" y="131953"/>
                  </a:lnTo>
                  <a:lnTo>
                    <a:pt x="0" y="0"/>
                  </a:lnTo>
                </a:path>
              </a:pathLst>
            </a:custGeom>
            <a:solidFill>
              <a:srgbClr val="7030A0"/>
            </a:solidFill>
          </p:spPr>
        </p:sp>
      </p:grpSp>
      <p:sp>
        <p:nvSpPr>
          <p:cNvPr id="6" name="AutoShape 6"/>
          <p:cNvSpPr/>
          <p:nvPr/>
        </p:nvSpPr>
        <p:spPr>
          <a:xfrm>
            <a:off x="1664019" y="2688307"/>
            <a:ext cx="14959965" cy="9525"/>
          </a:xfrm>
          <a:prstGeom prst="line">
            <a:avLst/>
          </a:prstGeom>
          <a:ln w="9525" cap="rnd">
            <a:solidFill>
              <a:srgbClr val="000000"/>
            </a:solidFill>
            <a:prstDash val="solid"/>
            <a:headEnd type="none" w="sm" len="sm"/>
            <a:tailEnd type="none" w="sm" len="sm"/>
          </a:ln>
        </p:spPr>
      </p:sp>
      <p:sp>
        <p:nvSpPr>
          <p:cNvPr id="7" name="Freeform 7"/>
          <p:cNvSpPr/>
          <p:nvPr/>
        </p:nvSpPr>
        <p:spPr>
          <a:xfrm>
            <a:off x="674807" y="2926432"/>
            <a:ext cx="7275519" cy="4847315"/>
          </a:xfrm>
          <a:custGeom>
            <a:avLst/>
            <a:gdLst/>
            <a:ahLst/>
            <a:cxnLst/>
            <a:rect l="l" t="t" r="r" b="b"/>
            <a:pathLst>
              <a:path w="7275519" h="4847315">
                <a:moveTo>
                  <a:pt x="0" y="0"/>
                </a:moveTo>
                <a:lnTo>
                  <a:pt x="7275520" y="0"/>
                </a:lnTo>
                <a:lnTo>
                  <a:pt x="7275520" y="4847314"/>
                </a:lnTo>
                <a:lnTo>
                  <a:pt x="0" y="4847314"/>
                </a:lnTo>
                <a:lnTo>
                  <a:pt x="0" y="0"/>
                </a:lnTo>
                <a:close/>
              </a:path>
            </a:pathLst>
          </a:custGeom>
          <a:blipFill>
            <a:blip r:embed="rId3"/>
            <a:stretch>
              <a:fillRect/>
            </a:stretch>
          </a:blipFill>
        </p:spPr>
      </p:sp>
      <p:sp>
        <p:nvSpPr>
          <p:cNvPr id="8" name="TextBox 8"/>
          <p:cNvSpPr txBox="1"/>
          <p:nvPr/>
        </p:nvSpPr>
        <p:spPr>
          <a:xfrm>
            <a:off x="2015391" y="8135696"/>
            <a:ext cx="14257221" cy="1052257"/>
          </a:xfrm>
          <a:prstGeom prst="rect">
            <a:avLst/>
          </a:prstGeom>
        </p:spPr>
        <p:txBody>
          <a:bodyPr lIns="0" tIns="0" rIns="0" bIns="0" rtlCol="0" anchor="t">
            <a:spAutoFit/>
          </a:bodyPr>
          <a:lstStyle/>
          <a:p>
            <a:pPr algn="ctr">
              <a:lnSpc>
                <a:spcPts val="7937"/>
              </a:lnSpc>
            </a:pPr>
            <a:r>
              <a:rPr lang="en-US" sz="7782" spc="-364">
                <a:solidFill>
                  <a:srgbClr val="592680"/>
                </a:solidFill>
                <a:latin typeface="Open Sans Bold"/>
              </a:rPr>
              <a:t>Contraception is KEY! </a:t>
            </a:r>
          </a:p>
        </p:txBody>
      </p:sp>
      <p:sp>
        <p:nvSpPr>
          <p:cNvPr id="9" name="TextBox 9"/>
          <p:cNvSpPr txBox="1"/>
          <p:nvPr/>
        </p:nvSpPr>
        <p:spPr>
          <a:xfrm>
            <a:off x="8722696" y="3431257"/>
            <a:ext cx="9147791" cy="4342490"/>
          </a:xfrm>
          <a:prstGeom prst="rect">
            <a:avLst/>
          </a:prstGeom>
        </p:spPr>
        <p:txBody>
          <a:bodyPr lIns="0" tIns="0" rIns="0" bIns="0" rtlCol="0" anchor="t">
            <a:spAutoFit/>
          </a:bodyPr>
          <a:lstStyle/>
          <a:p>
            <a:pPr>
              <a:lnSpc>
                <a:spcPts val="4885"/>
              </a:lnSpc>
            </a:pPr>
            <a:r>
              <a:rPr lang="en-US" sz="4523" spc="-176">
                <a:solidFill>
                  <a:srgbClr val="000000"/>
                </a:solidFill>
                <a:latin typeface="Open Sans"/>
              </a:rPr>
              <a:t>"Contraceptive education and access are fundamental human rights, enabling individuals to plan their families, pursue education and careers, and break the cycle of poverty."</a:t>
            </a:r>
          </a:p>
          <a:p>
            <a:pPr algn="l">
              <a:lnSpc>
                <a:spcPts val="4885"/>
              </a:lnSpc>
            </a:pPr>
            <a:endParaRPr lang="en-US" sz="4523" spc="-176">
              <a:solidFill>
                <a:srgbClr val="000000"/>
              </a:solidFill>
              <a:latin typeface="Open Sans"/>
            </a:endParaRPr>
          </a:p>
        </p:txBody>
      </p:sp>
      <p:sp>
        <p:nvSpPr>
          <p:cNvPr id="10" name="TextBox 10"/>
          <p:cNvSpPr txBox="1"/>
          <p:nvPr/>
        </p:nvSpPr>
        <p:spPr>
          <a:xfrm>
            <a:off x="251693" y="274298"/>
            <a:ext cx="17784618" cy="2094921"/>
          </a:xfrm>
          <a:prstGeom prst="rect">
            <a:avLst/>
          </a:prstGeom>
        </p:spPr>
        <p:txBody>
          <a:bodyPr lIns="0" tIns="0" rIns="0" bIns="0" rtlCol="0" anchor="t">
            <a:spAutoFit/>
          </a:bodyPr>
          <a:lstStyle/>
          <a:p>
            <a:pPr algn="ctr">
              <a:lnSpc>
                <a:spcPts val="5186"/>
              </a:lnSpc>
            </a:pPr>
            <a:r>
              <a:rPr lang="en-US" sz="4630" spc="-259">
                <a:solidFill>
                  <a:srgbClr val="347684"/>
                </a:solidFill>
                <a:latin typeface="Heading Now 71-78"/>
              </a:rPr>
              <a:t>Module 4: </a:t>
            </a:r>
            <a:r>
              <a:rPr lang="en-US" sz="4630" spc="-259">
                <a:solidFill>
                  <a:srgbClr val="347684"/>
                </a:solidFill>
                <a:latin typeface="Heading Now 71-78 Bold"/>
              </a:rPr>
              <a:t>Family Planning Pocket Guide </a:t>
            </a:r>
          </a:p>
          <a:p>
            <a:pPr algn="ctr">
              <a:lnSpc>
                <a:spcPts val="5186"/>
              </a:lnSpc>
            </a:pPr>
            <a:endParaRPr lang="en-US" sz="4630" spc="-259">
              <a:solidFill>
                <a:srgbClr val="347684"/>
              </a:solidFill>
              <a:latin typeface="Heading Now 71-78 Bold"/>
            </a:endParaRPr>
          </a:p>
          <a:p>
            <a:pPr marL="0" lvl="0" indent="0" algn="ctr">
              <a:lnSpc>
                <a:spcPts val="5186"/>
              </a:lnSpc>
            </a:pPr>
            <a:r>
              <a:rPr lang="en-US" sz="4630" spc="-259">
                <a:solidFill>
                  <a:srgbClr val="347684"/>
                </a:solidFill>
                <a:latin typeface="Heading Now 71-78"/>
              </a:rPr>
              <a:t>Your Tool for Educating your Peers on Reproductive Choice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E2FAF7"/>
        </a:solidFill>
        <a:effectLst/>
      </p:bgPr>
    </p:bg>
    <p:spTree>
      <p:nvGrpSpPr>
        <p:cNvPr id="1" name=""/>
        <p:cNvGrpSpPr/>
        <p:nvPr/>
      </p:nvGrpSpPr>
      <p:grpSpPr>
        <a:xfrm>
          <a:off x="0" y="0"/>
          <a:ext cx="0" cy="0"/>
          <a:chOff x="0" y="0"/>
          <a:chExt cx="0" cy="0"/>
        </a:xfrm>
      </p:grpSpPr>
      <p:sp>
        <p:nvSpPr>
          <p:cNvPr id="2" name="Freeform 2"/>
          <p:cNvSpPr/>
          <p:nvPr/>
        </p:nvSpPr>
        <p:spPr>
          <a:xfrm>
            <a:off x="1239176" y="3517809"/>
            <a:ext cx="4866843" cy="5116261"/>
          </a:xfrm>
          <a:custGeom>
            <a:avLst/>
            <a:gdLst/>
            <a:ahLst/>
            <a:cxnLst/>
            <a:rect l="l" t="t" r="r" b="b"/>
            <a:pathLst>
              <a:path w="4866843" h="5116261">
                <a:moveTo>
                  <a:pt x="0" y="0"/>
                </a:moveTo>
                <a:lnTo>
                  <a:pt x="4866844" y="0"/>
                </a:lnTo>
                <a:lnTo>
                  <a:pt x="4866844" y="5116261"/>
                </a:lnTo>
                <a:lnTo>
                  <a:pt x="0" y="511626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TextBox 3"/>
          <p:cNvSpPr txBox="1"/>
          <p:nvPr/>
        </p:nvSpPr>
        <p:spPr>
          <a:xfrm>
            <a:off x="4441217" y="222790"/>
            <a:ext cx="9405565" cy="1934348"/>
          </a:xfrm>
          <a:prstGeom prst="rect">
            <a:avLst/>
          </a:prstGeom>
        </p:spPr>
        <p:txBody>
          <a:bodyPr lIns="0" tIns="0" rIns="0" bIns="0" rtlCol="0" anchor="t">
            <a:spAutoFit/>
          </a:bodyPr>
          <a:lstStyle/>
          <a:p>
            <a:pPr algn="ctr">
              <a:lnSpc>
                <a:spcPts val="15707"/>
              </a:lnSpc>
            </a:pPr>
            <a:r>
              <a:rPr lang="en-US" sz="11219">
                <a:solidFill>
                  <a:srgbClr val="000000"/>
                </a:solidFill>
                <a:latin typeface="Canva Sans Bold"/>
              </a:rPr>
              <a:t>Let's Discuss!</a:t>
            </a:r>
          </a:p>
        </p:txBody>
      </p:sp>
      <p:sp>
        <p:nvSpPr>
          <p:cNvPr id="4" name="TextBox 4"/>
          <p:cNvSpPr txBox="1"/>
          <p:nvPr/>
        </p:nvSpPr>
        <p:spPr>
          <a:xfrm>
            <a:off x="7396772" y="3774108"/>
            <a:ext cx="9227213" cy="4063850"/>
          </a:xfrm>
          <a:prstGeom prst="rect">
            <a:avLst/>
          </a:prstGeom>
        </p:spPr>
        <p:txBody>
          <a:bodyPr lIns="0" tIns="0" rIns="0" bIns="0" rtlCol="0" anchor="t">
            <a:spAutoFit/>
          </a:bodyPr>
          <a:lstStyle/>
          <a:p>
            <a:pPr algn="ctr">
              <a:lnSpc>
                <a:spcPts val="6483"/>
              </a:lnSpc>
            </a:pPr>
            <a:r>
              <a:rPr lang="en-US" sz="4630">
                <a:solidFill>
                  <a:srgbClr val="000000"/>
                </a:solidFill>
                <a:latin typeface="Canva Sans"/>
              </a:rPr>
              <a:t>What are common questions or issues your peers have about reproductive health that you often encounter during your interactions?</a:t>
            </a:r>
          </a:p>
        </p:txBody>
      </p:sp>
      <p:sp>
        <p:nvSpPr>
          <p:cNvPr id="5" name="AutoShape 5"/>
          <p:cNvSpPr/>
          <p:nvPr/>
        </p:nvSpPr>
        <p:spPr>
          <a:xfrm>
            <a:off x="1664017" y="2161901"/>
            <a:ext cx="14959965" cy="9525"/>
          </a:xfrm>
          <a:prstGeom prst="line">
            <a:avLst/>
          </a:prstGeom>
          <a:ln w="9525" cap="rnd">
            <a:solidFill>
              <a:srgbClr val="000000"/>
            </a:solidFill>
            <a:prstDash val="solid"/>
            <a:headEnd type="none" w="sm" len="sm"/>
            <a:tailEnd type="none" w="sm" len="sm"/>
          </a:ln>
        </p:spPr>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E2FAF7"/>
        </a:solidFill>
        <a:effectLst/>
      </p:bgPr>
    </p:bg>
    <p:spTree>
      <p:nvGrpSpPr>
        <p:cNvPr id="1" name=""/>
        <p:cNvGrpSpPr/>
        <p:nvPr/>
      </p:nvGrpSpPr>
      <p:grpSpPr>
        <a:xfrm>
          <a:off x="0" y="0"/>
          <a:ext cx="0" cy="0"/>
          <a:chOff x="0" y="0"/>
          <a:chExt cx="0" cy="0"/>
        </a:xfrm>
      </p:grpSpPr>
      <p:grpSp>
        <p:nvGrpSpPr>
          <p:cNvPr id="2" name="Group 2"/>
          <p:cNvGrpSpPr/>
          <p:nvPr/>
        </p:nvGrpSpPr>
        <p:grpSpPr>
          <a:xfrm>
            <a:off x="1" y="9601200"/>
            <a:ext cx="18288000" cy="685800"/>
            <a:chOff x="0" y="0"/>
            <a:chExt cx="24384000" cy="914400"/>
          </a:xfrm>
        </p:grpSpPr>
        <p:sp>
          <p:nvSpPr>
            <p:cNvPr id="3" name="Freeform 3"/>
            <p:cNvSpPr/>
            <p:nvPr/>
          </p:nvSpPr>
          <p:spPr>
            <a:xfrm>
              <a:off x="0" y="0"/>
              <a:ext cx="24384000" cy="914400"/>
            </a:xfrm>
            <a:custGeom>
              <a:avLst/>
              <a:gdLst/>
              <a:ahLst/>
              <a:cxnLst/>
              <a:rect l="l" t="t" r="r" b="b"/>
              <a:pathLst>
                <a:path w="24384000" h="914400">
                  <a:moveTo>
                    <a:pt x="0" y="0"/>
                  </a:moveTo>
                  <a:lnTo>
                    <a:pt x="24384000" y="0"/>
                  </a:lnTo>
                  <a:lnTo>
                    <a:pt x="24384000" y="914400"/>
                  </a:lnTo>
                  <a:lnTo>
                    <a:pt x="0" y="914400"/>
                  </a:lnTo>
                  <a:lnTo>
                    <a:pt x="0" y="0"/>
                  </a:lnTo>
                </a:path>
              </a:pathLst>
            </a:custGeom>
            <a:solidFill>
              <a:srgbClr val="E2FAF7"/>
            </a:solidFill>
          </p:spPr>
        </p:sp>
      </p:grpSp>
      <p:grpSp>
        <p:nvGrpSpPr>
          <p:cNvPr id="4" name="Group 4"/>
          <p:cNvGrpSpPr/>
          <p:nvPr/>
        </p:nvGrpSpPr>
        <p:grpSpPr>
          <a:xfrm>
            <a:off x="0" y="9501474"/>
            <a:ext cx="18288002" cy="98997"/>
            <a:chOff x="0" y="0"/>
            <a:chExt cx="24384002" cy="131996"/>
          </a:xfrm>
        </p:grpSpPr>
        <p:sp>
          <p:nvSpPr>
            <p:cNvPr id="5" name="Freeform 5"/>
            <p:cNvSpPr/>
            <p:nvPr/>
          </p:nvSpPr>
          <p:spPr>
            <a:xfrm>
              <a:off x="0" y="0"/>
              <a:ext cx="24384000" cy="131953"/>
            </a:xfrm>
            <a:custGeom>
              <a:avLst/>
              <a:gdLst/>
              <a:ahLst/>
              <a:cxnLst/>
              <a:rect l="l" t="t" r="r" b="b"/>
              <a:pathLst>
                <a:path w="24384000" h="131953">
                  <a:moveTo>
                    <a:pt x="0" y="0"/>
                  </a:moveTo>
                  <a:lnTo>
                    <a:pt x="24384000" y="0"/>
                  </a:lnTo>
                  <a:lnTo>
                    <a:pt x="24384000" y="131953"/>
                  </a:lnTo>
                  <a:lnTo>
                    <a:pt x="0" y="131953"/>
                  </a:lnTo>
                  <a:lnTo>
                    <a:pt x="0" y="0"/>
                  </a:lnTo>
                </a:path>
              </a:pathLst>
            </a:custGeom>
            <a:solidFill>
              <a:srgbClr val="7030A0"/>
            </a:solidFill>
          </p:spPr>
        </p:sp>
      </p:grpSp>
      <p:sp>
        <p:nvSpPr>
          <p:cNvPr id="6" name="AutoShape 6"/>
          <p:cNvSpPr/>
          <p:nvPr/>
        </p:nvSpPr>
        <p:spPr>
          <a:xfrm>
            <a:off x="1664017" y="2948791"/>
            <a:ext cx="14959965" cy="9525"/>
          </a:xfrm>
          <a:prstGeom prst="line">
            <a:avLst/>
          </a:prstGeom>
          <a:ln w="9525" cap="rnd">
            <a:solidFill>
              <a:srgbClr val="000000"/>
            </a:solidFill>
            <a:prstDash val="solid"/>
            <a:headEnd type="none" w="sm" len="sm"/>
            <a:tailEnd type="none" w="sm" len="sm"/>
          </a:ln>
        </p:spPr>
      </p:sp>
      <p:sp>
        <p:nvSpPr>
          <p:cNvPr id="7" name="TextBox 7"/>
          <p:cNvSpPr txBox="1"/>
          <p:nvPr/>
        </p:nvSpPr>
        <p:spPr>
          <a:xfrm>
            <a:off x="1382554" y="624718"/>
            <a:ext cx="16146780" cy="2076070"/>
          </a:xfrm>
          <a:prstGeom prst="rect">
            <a:avLst/>
          </a:prstGeom>
        </p:spPr>
        <p:txBody>
          <a:bodyPr lIns="0" tIns="0" rIns="0" bIns="0" rtlCol="0" anchor="t">
            <a:spAutoFit/>
          </a:bodyPr>
          <a:lstStyle/>
          <a:p>
            <a:pPr algn="ctr">
              <a:lnSpc>
                <a:spcPts val="8058"/>
              </a:lnSpc>
            </a:pPr>
            <a:r>
              <a:rPr lang="en-US" sz="7900" spc="-388">
                <a:solidFill>
                  <a:srgbClr val="404040"/>
                </a:solidFill>
                <a:latin typeface="Open Sans Bold"/>
              </a:rPr>
              <a:t>Pregnancy Intention Screening Questions:</a:t>
            </a:r>
          </a:p>
        </p:txBody>
      </p:sp>
      <p:grpSp>
        <p:nvGrpSpPr>
          <p:cNvPr id="8" name="Group 8"/>
          <p:cNvGrpSpPr/>
          <p:nvPr/>
        </p:nvGrpSpPr>
        <p:grpSpPr>
          <a:xfrm>
            <a:off x="1245394" y="4112623"/>
            <a:ext cx="4953000" cy="4382328"/>
            <a:chOff x="0" y="0"/>
            <a:chExt cx="6604000" cy="5843104"/>
          </a:xfrm>
        </p:grpSpPr>
        <p:sp>
          <p:nvSpPr>
            <p:cNvPr id="9" name="Freeform 9"/>
            <p:cNvSpPr/>
            <p:nvPr/>
          </p:nvSpPr>
          <p:spPr>
            <a:xfrm>
              <a:off x="15875" y="15875"/>
              <a:ext cx="6572250" cy="5811393"/>
            </a:xfrm>
            <a:custGeom>
              <a:avLst/>
              <a:gdLst/>
              <a:ahLst/>
              <a:cxnLst/>
              <a:rect l="l" t="t" r="r" b="b"/>
              <a:pathLst>
                <a:path w="6572250" h="5811393">
                  <a:moveTo>
                    <a:pt x="0" y="0"/>
                  </a:moveTo>
                  <a:lnTo>
                    <a:pt x="6572250" y="0"/>
                  </a:lnTo>
                  <a:lnTo>
                    <a:pt x="6572250" y="5811393"/>
                  </a:lnTo>
                  <a:lnTo>
                    <a:pt x="0" y="5811393"/>
                  </a:lnTo>
                  <a:lnTo>
                    <a:pt x="0" y="0"/>
                  </a:lnTo>
                </a:path>
              </a:pathLst>
            </a:custGeom>
            <a:solidFill>
              <a:srgbClr val="395E89"/>
            </a:solidFill>
          </p:spPr>
        </p:sp>
        <p:sp>
          <p:nvSpPr>
            <p:cNvPr id="10" name="Freeform 10"/>
            <p:cNvSpPr/>
            <p:nvPr/>
          </p:nvSpPr>
          <p:spPr>
            <a:xfrm>
              <a:off x="0" y="0"/>
              <a:ext cx="6604000" cy="5843143"/>
            </a:xfrm>
            <a:custGeom>
              <a:avLst/>
              <a:gdLst/>
              <a:ahLst/>
              <a:cxnLst/>
              <a:rect l="l" t="t" r="r" b="b"/>
              <a:pathLst>
                <a:path w="6604000" h="5843143">
                  <a:moveTo>
                    <a:pt x="15875" y="0"/>
                  </a:moveTo>
                  <a:lnTo>
                    <a:pt x="6588125" y="0"/>
                  </a:lnTo>
                  <a:cubicBezTo>
                    <a:pt x="6596888" y="0"/>
                    <a:pt x="6604000" y="7112"/>
                    <a:pt x="6604000" y="15875"/>
                  </a:cubicBezTo>
                  <a:lnTo>
                    <a:pt x="6604000" y="5827268"/>
                  </a:lnTo>
                  <a:cubicBezTo>
                    <a:pt x="6604000" y="5836031"/>
                    <a:pt x="6596888" y="5843143"/>
                    <a:pt x="6588125" y="5843143"/>
                  </a:cubicBezTo>
                  <a:lnTo>
                    <a:pt x="15875" y="5843143"/>
                  </a:lnTo>
                  <a:cubicBezTo>
                    <a:pt x="7112" y="5843143"/>
                    <a:pt x="0" y="5836031"/>
                    <a:pt x="0" y="5827268"/>
                  </a:cubicBezTo>
                  <a:lnTo>
                    <a:pt x="0" y="15875"/>
                  </a:lnTo>
                  <a:cubicBezTo>
                    <a:pt x="0" y="7112"/>
                    <a:pt x="7112" y="0"/>
                    <a:pt x="15875" y="0"/>
                  </a:cubicBezTo>
                  <a:moveTo>
                    <a:pt x="15875" y="31750"/>
                  </a:moveTo>
                  <a:lnTo>
                    <a:pt x="15875" y="15875"/>
                  </a:lnTo>
                  <a:lnTo>
                    <a:pt x="31750" y="15875"/>
                  </a:lnTo>
                  <a:lnTo>
                    <a:pt x="31750" y="5827268"/>
                  </a:lnTo>
                  <a:lnTo>
                    <a:pt x="15875" y="5827268"/>
                  </a:lnTo>
                  <a:lnTo>
                    <a:pt x="15875" y="5811393"/>
                  </a:lnTo>
                  <a:lnTo>
                    <a:pt x="6588125" y="5811393"/>
                  </a:lnTo>
                  <a:lnTo>
                    <a:pt x="6588125" y="5827268"/>
                  </a:lnTo>
                  <a:lnTo>
                    <a:pt x="6572250" y="5827268"/>
                  </a:lnTo>
                  <a:lnTo>
                    <a:pt x="6572250" y="15875"/>
                  </a:lnTo>
                  <a:lnTo>
                    <a:pt x="6588125" y="15875"/>
                  </a:lnTo>
                  <a:lnTo>
                    <a:pt x="6588125" y="31750"/>
                  </a:lnTo>
                  <a:lnTo>
                    <a:pt x="15875" y="31750"/>
                  </a:lnTo>
                </a:path>
              </a:pathLst>
            </a:custGeom>
            <a:solidFill>
              <a:srgbClr val="E2FAF7"/>
            </a:solidFill>
          </p:spPr>
        </p:sp>
      </p:grpSp>
      <p:sp>
        <p:nvSpPr>
          <p:cNvPr id="11" name="TextBox 11"/>
          <p:cNvSpPr txBox="1"/>
          <p:nvPr/>
        </p:nvSpPr>
        <p:spPr>
          <a:xfrm>
            <a:off x="1382554" y="4306933"/>
            <a:ext cx="4678680" cy="4050858"/>
          </a:xfrm>
          <a:prstGeom prst="rect">
            <a:avLst/>
          </a:prstGeom>
        </p:spPr>
        <p:txBody>
          <a:bodyPr lIns="0" tIns="0" rIns="0" bIns="0" rtlCol="0" anchor="t">
            <a:spAutoFit/>
          </a:bodyPr>
          <a:lstStyle/>
          <a:p>
            <a:pPr algn="ctr">
              <a:lnSpc>
                <a:spcPts val="5832"/>
              </a:lnSpc>
            </a:pPr>
            <a:r>
              <a:rPr lang="en-US" sz="5400" spc="-215">
                <a:solidFill>
                  <a:srgbClr val="FFFFFF"/>
                </a:solidFill>
                <a:latin typeface="Open Sans"/>
              </a:rPr>
              <a:t>Do you think you might want to have (more) children at some point?</a:t>
            </a:r>
          </a:p>
        </p:txBody>
      </p:sp>
      <p:grpSp>
        <p:nvGrpSpPr>
          <p:cNvPr id="12" name="Group 12"/>
          <p:cNvGrpSpPr/>
          <p:nvPr/>
        </p:nvGrpSpPr>
        <p:grpSpPr>
          <a:xfrm>
            <a:off x="6667499" y="4123181"/>
            <a:ext cx="4953000" cy="4361211"/>
            <a:chOff x="0" y="0"/>
            <a:chExt cx="6604000" cy="5814948"/>
          </a:xfrm>
        </p:grpSpPr>
        <p:sp>
          <p:nvSpPr>
            <p:cNvPr id="13" name="Freeform 13"/>
            <p:cNvSpPr/>
            <p:nvPr/>
          </p:nvSpPr>
          <p:spPr>
            <a:xfrm>
              <a:off x="15875" y="15875"/>
              <a:ext cx="6572250" cy="5783199"/>
            </a:xfrm>
            <a:custGeom>
              <a:avLst/>
              <a:gdLst/>
              <a:ahLst/>
              <a:cxnLst/>
              <a:rect l="l" t="t" r="r" b="b"/>
              <a:pathLst>
                <a:path w="6572250" h="5783199">
                  <a:moveTo>
                    <a:pt x="0" y="0"/>
                  </a:moveTo>
                  <a:lnTo>
                    <a:pt x="6572250" y="0"/>
                  </a:lnTo>
                  <a:lnTo>
                    <a:pt x="6572250" y="5783199"/>
                  </a:lnTo>
                  <a:lnTo>
                    <a:pt x="0" y="5783199"/>
                  </a:lnTo>
                  <a:lnTo>
                    <a:pt x="0" y="0"/>
                  </a:lnTo>
                </a:path>
              </a:pathLst>
            </a:custGeom>
            <a:solidFill>
              <a:srgbClr val="7030A0"/>
            </a:solidFill>
          </p:spPr>
        </p:sp>
        <p:sp>
          <p:nvSpPr>
            <p:cNvPr id="14" name="Freeform 14"/>
            <p:cNvSpPr/>
            <p:nvPr/>
          </p:nvSpPr>
          <p:spPr>
            <a:xfrm>
              <a:off x="0" y="0"/>
              <a:ext cx="6604000" cy="5814949"/>
            </a:xfrm>
            <a:custGeom>
              <a:avLst/>
              <a:gdLst/>
              <a:ahLst/>
              <a:cxnLst/>
              <a:rect l="l" t="t" r="r" b="b"/>
              <a:pathLst>
                <a:path w="6604000" h="5814949">
                  <a:moveTo>
                    <a:pt x="15875" y="0"/>
                  </a:moveTo>
                  <a:lnTo>
                    <a:pt x="6588125" y="0"/>
                  </a:lnTo>
                  <a:cubicBezTo>
                    <a:pt x="6596888" y="0"/>
                    <a:pt x="6604000" y="7112"/>
                    <a:pt x="6604000" y="15875"/>
                  </a:cubicBezTo>
                  <a:lnTo>
                    <a:pt x="6604000" y="5799074"/>
                  </a:lnTo>
                  <a:cubicBezTo>
                    <a:pt x="6604000" y="5807837"/>
                    <a:pt x="6596888" y="5814949"/>
                    <a:pt x="6588125" y="5814949"/>
                  </a:cubicBezTo>
                  <a:lnTo>
                    <a:pt x="15875" y="5814949"/>
                  </a:lnTo>
                  <a:cubicBezTo>
                    <a:pt x="7112" y="5814949"/>
                    <a:pt x="0" y="5807837"/>
                    <a:pt x="0" y="5799074"/>
                  </a:cubicBezTo>
                  <a:lnTo>
                    <a:pt x="0" y="15875"/>
                  </a:lnTo>
                  <a:cubicBezTo>
                    <a:pt x="0" y="7112"/>
                    <a:pt x="7112" y="0"/>
                    <a:pt x="15875" y="0"/>
                  </a:cubicBezTo>
                  <a:moveTo>
                    <a:pt x="15875" y="31750"/>
                  </a:moveTo>
                  <a:lnTo>
                    <a:pt x="15875" y="15875"/>
                  </a:lnTo>
                  <a:lnTo>
                    <a:pt x="31750" y="15875"/>
                  </a:lnTo>
                  <a:lnTo>
                    <a:pt x="31750" y="5799074"/>
                  </a:lnTo>
                  <a:lnTo>
                    <a:pt x="15875" y="5799074"/>
                  </a:lnTo>
                  <a:lnTo>
                    <a:pt x="15875" y="5783199"/>
                  </a:lnTo>
                  <a:lnTo>
                    <a:pt x="6588125" y="5783199"/>
                  </a:lnTo>
                  <a:lnTo>
                    <a:pt x="6588125" y="5799074"/>
                  </a:lnTo>
                  <a:lnTo>
                    <a:pt x="6572250" y="5799074"/>
                  </a:lnTo>
                  <a:lnTo>
                    <a:pt x="6572250" y="15875"/>
                  </a:lnTo>
                  <a:lnTo>
                    <a:pt x="6588125" y="15875"/>
                  </a:lnTo>
                  <a:lnTo>
                    <a:pt x="6588125" y="31750"/>
                  </a:lnTo>
                  <a:lnTo>
                    <a:pt x="15875" y="31750"/>
                  </a:lnTo>
                </a:path>
              </a:pathLst>
            </a:custGeom>
            <a:solidFill>
              <a:srgbClr val="E2FAF7"/>
            </a:solidFill>
          </p:spPr>
        </p:sp>
      </p:grpSp>
      <p:sp>
        <p:nvSpPr>
          <p:cNvPr id="15" name="TextBox 15"/>
          <p:cNvSpPr txBox="1"/>
          <p:nvPr/>
        </p:nvSpPr>
        <p:spPr>
          <a:xfrm>
            <a:off x="6804661" y="4465210"/>
            <a:ext cx="4678680" cy="4029741"/>
          </a:xfrm>
          <a:prstGeom prst="rect">
            <a:avLst/>
          </a:prstGeom>
        </p:spPr>
        <p:txBody>
          <a:bodyPr lIns="0" tIns="0" rIns="0" bIns="0" rtlCol="0" anchor="t">
            <a:spAutoFit/>
          </a:bodyPr>
          <a:lstStyle/>
          <a:p>
            <a:pPr algn="ctr">
              <a:lnSpc>
                <a:spcPts val="5832"/>
              </a:lnSpc>
            </a:pPr>
            <a:r>
              <a:rPr lang="en-US" sz="5400" spc="-215">
                <a:solidFill>
                  <a:srgbClr val="FFFFFF"/>
                </a:solidFill>
                <a:latin typeface="Open Sans"/>
              </a:rPr>
              <a:t>When do you think that might be? </a:t>
            </a:r>
          </a:p>
        </p:txBody>
      </p:sp>
      <p:grpSp>
        <p:nvGrpSpPr>
          <p:cNvPr id="16" name="Group 16"/>
          <p:cNvGrpSpPr/>
          <p:nvPr/>
        </p:nvGrpSpPr>
        <p:grpSpPr>
          <a:xfrm>
            <a:off x="12089606" y="4166345"/>
            <a:ext cx="4953000" cy="4274882"/>
            <a:chOff x="0" y="0"/>
            <a:chExt cx="6604000" cy="5699842"/>
          </a:xfrm>
        </p:grpSpPr>
        <p:sp>
          <p:nvSpPr>
            <p:cNvPr id="17" name="Freeform 17"/>
            <p:cNvSpPr/>
            <p:nvPr/>
          </p:nvSpPr>
          <p:spPr>
            <a:xfrm>
              <a:off x="15875" y="15875"/>
              <a:ext cx="6572250" cy="5668137"/>
            </a:xfrm>
            <a:custGeom>
              <a:avLst/>
              <a:gdLst/>
              <a:ahLst/>
              <a:cxnLst/>
              <a:rect l="l" t="t" r="r" b="b"/>
              <a:pathLst>
                <a:path w="6572250" h="5668137">
                  <a:moveTo>
                    <a:pt x="0" y="0"/>
                  </a:moveTo>
                  <a:lnTo>
                    <a:pt x="6572250" y="0"/>
                  </a:lnTo>
                  <a:lnTo>
                    <a:pt x="6572250" y="5668137"/>
                  </a:lnTo>
                  <a:lnTo>
                    <a:pt x="0" y="5668137"/>
                  </a:lnTo>
                  <a:lnTo>
                    <a:pt x="0" y="0"/>
                  </a:lnTo>
                </a:path>
              </a:pathLst>
            </a:custGeom>
            <a:solidFill>
              <a:srgbClr val="41B1A1"/>
            </a:solidFill>
          </p:spPr>
        </p:sp>
        <p:sp>
          <p:nvSpPr>
            <p:cNvPr id="18" name="Freeform 18"/>
            <p:cNvSpPr/>
            <p:nvPr/>
          </p:nvSpPr>
          <p:spPr>
            <a:xfrm>
              <a:off x="0" y="0"/>
              <a:ext cx="6604000" cy="5699887"/>
            </a:xfrm>
            <a:custGeom>
              <a:avLst/>
              <a:gdLst/>
              <a:ahLst/>
              <a:cxnLst/>
              <a:rect l="l" t="t" r="r" b="b"/>
              <a:pathLst>
                <a:path w="6604000" h="5699887">
                  <a:moveTo>
                    <a:pt x="15875" y="0"/>
                  </a:moveTo>
                  <a:lnTo>
                    <a:pt x="6588125" y="0"/>
                  </a:lnTo>
                  <a:cubicBezTo>
                    <a:pt x="6596888" y="0"/>
                    <a:pt x="6604000" y="7112"/>
                    <a:pt x="6604000" y="15875"/>
                  </a:cubicBezTo>
                  <a:lnTo>
                    <a:pt x="6604000" y="5684012"/>
                  </a:lnTo>
                  <a:cubicBezTo>
                    <a:pt x="6604000" y="5692775"/>
                    <a:pt x="6596888" y="5699887"/>
                    <a:pt x="6588125" y="5699887"/>
                  </a:cubicBezTo>
                  <a:lnTo>
                    <a:pt x="15875" y="5699887"/>
                  </a:lnTo>
                  <a:cubicBezTo>
                    <a:pt x="7112" y="5699887"/>
                    <a:pt x="0" y="5692775"/>
                    <a:pt x="0" y="5684012"/>
                  </a:cubicBezTo>
                  <a:lnTo>
                    <a:pt x="0" y="15875"/>
                  </a:lnTo>
                  <a:cubicBezTo>
                    <a:pt x="0" y="7112"/>
                    <a:pt x="7112" y="0"/>
                    <a:pt x="15875" y="0"/>
                  </a:cubicBezTo>
                  <a:moveTo>
                    <a:pt x="15875" y="31750"/>
                  </a:moveTo>
                  <a:lnTo>
                    <a:pt x="15875" y="15875"/>
                  </a:lnTo>
                  <a:lnTo>
                    <a:pt x="31750" y="15875"/>
                  </a:lnTo>
                  <a:lnTo>
                    <a:pt x="31750" y="5684012"/>
                  </a:lnTo>
                  <a:lnTo>
                    <a:pt x="15875" y="5684012"/>
                  </a:lnTo>
                  <a:lnTo>
                    <a:pt x="15875" y="5668137"/>
                  </a:lnTo>
                  <a:lnTo>
                    <a:pt x="6588125" y="5668137"/>
                  </a:lnTo>
                  <a:lnTo>
                    <a:pt x="6588125" y="5684012"/>
                  </a:lnTo>
                  <a:lnTo>
                    <a:pt x="6572250" y="5684012"/>
                  </a:lnTo>
                  <a:lnTo>
                    <a:pt x="6572250" y="15875"/>
                  </a:lnTo>
                  <a:lnTo>
                    <a:pt x="6588125" y="15875"/>
                  </a:lnTo>
                  <a:lnTo>
                    <a:pt x="6588125" y="31750"/>
                  </a:lnTo>
                  <a:lnTo>
                    <a:pt x="15875" y="31750"/>
                  </a:lnTo>
                </a:path>
              </a:pathLst>
            </a:custGeom>
            <a:solidFill>
              <a:srgbClr val="E2FAF7"/>
            </a:solidFill>
          </p:spPr>
        </p:sp>
      </p:grpSp>
      <p:sp>
        <p:nvSpPr>
          <p:cNvPr id="19" name="TextBox 19"/>
          <p:cNvSpPr txBox="1"/>
          <p:nvPr/>
        </p:nvSpPr>
        <p:spPr>
          <a:xfrm>
            <a:off x="12226766" y="4360655"/>
            <a:ext cx="4678680" cy="3943412"/>
          </a:xfrm>
          <a:prstGeom prst="rect">
            <a:avLst/>
          </a:prstGeom>
        </p:spPr>
        <p:txBody>
          <a:bodyPr lIns="0" tIns="0" rIns="0" bIns="0" rtlCol="0" anchor="t">
            <a:spAutoFit/>
          </a:bodyPr>
          <a:lstStyle/>
          <a:p>
            <a:pPr algn="ctr">
              <a:lnSpc>
                <a:spcPts val="5832"/>
              </a:lnSpc>
            </a:pPr>
            <a:r>
              <a:rPr lang="en-US" sz="5400" spc="-215">
                <a:solidFill>
                  <a:srgbClr val="FFFFFF"/>
                </a:solidFill>
                <a:latin typeface="Open Sans"/>
              </a:rPr>
              <a:t>How important is it to you to prevent pregnancy until then?</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E2FAF7"/>
        </a:solidFill>
        <a:effectLst/>
      </p:bgPr>
    </p:bg>
    <p:spTree>
      <p:nvGrpSpPr>
        <p:cNvPr id="1" name=""/>
        <p:cNvGrpSpPr/>
        <p:nvPr/>
      </p:nvGrpSpPr>
      <p:grpSpPr>
        <a:xfrm>
          <a:off x="0" y="0"/>
          <a:ext cx="0" cy="0"/>
          <a:chOff x="0" y="0"/>
          <a:chExt cx="0" cy="0"/>
        </a:xfrm>
      </p:grpSpPr>
      <p:grpSp>
        <p:nvGrpSpPr>
          <p:cNvPr id="2" name="Group 2"/>
          <p:cNvGrpSpPr/>
          <p:nvPr/>
        </p:nvGrpSpPr>
        <p:grpSpPr>
          <a:xfrm>
            <a:off x="1" y="9601200"/>
            <a:ext cx="18288000" cy="685800"/>
            <a:chOff x="0" y="0"/>
            <a:chExt cx="24384000" cy="914400"/>
          </a:xfrm>
        </p:grpSpPr>
        <p:sp>
          <p:nvSpPr>
            <p:cNvPr id="3" name="Freeform 3"/>
            <p:cNvSpPr/>
            <p:nvPr/>
          </p:nvSpPr>
          <p:spPr>
            <a:xfrm>
              <a:off x="0" y="0"/>
              <a:ext cx="24384000" cy="914400"/>
            </a:xfrm>
            <a:custGeom>
              <a:avLst/>
              <a:gdLst/>
              <a:ahLst/>
              <a:cxnLst/>
              <a:rect l="l" t="t" r="r" b="b"/>
              <a:pathLst>
                <a:path w="24384000" h="914400">
                  <a:moveTo>
                    <a:pt x="0" y="0"/>
                  </a:moveTo>
                  <a:lnTo>
                    <a:pt x="24384000" y="0"/>
                  </a:lnTo>
                  <a:lnTo>
                    <a:pt x="24384000" y="914400"/>
                  </a:lnTo>
                  <a:lnTo>
                    <a:pt x="0" y="914400"/>
                  </a:lnTo>
                  <a:lnTo>
                    <a:pt x="0" y="0"/>
                  </a:lnTo>
                </a:path>
              </a:pathLst>
            </a:custGeom>
            <a:solidFill>
              <a:srgbClr val="E2FAF7"/>
            </a:solidFill>
          </p:spPr>
        </p:sp>
      </p:grpSp>
      <p:grpSp>
        <p:nvGrpSpPr>
          <p:cNvPr id="4" name="Group 4"/>
          <p:cNvGrpSpPr/>
          <p:nvPr/>
        </p:nvGrpSpPr>
        <p:grpSpPr>
          <a:xfrm>
            <a:off x="0" y="9501474"/>
            <a:ext cx="18288002" cy="98997"/>
            <a:chOff x="0" y="0"/>
            <a:chExt cx="24384002" cy="131996"/>
          </a:xfrm>
        </p:grpSpPr>
        <p:sp>
          <p:nvSpPr>
            <p:cNvPr id="5" name="Freeform 5"/>
            <p:cNvSpPr/>
            <p:nvPr/>
          </p:nvSpPr>
          <p:spPr>
            <a:xfrm>
              <a:off x="0" y="0"/>
              <a:ext cx="24384000" cy="131953"/>
            </a:xfrm>
            <a:custGeom>
              <a:avLst/>
              <a:gdLst/>
              <a:ahLst/>
              <a:cxnLst/>
              <a:rect l="l" t="t" r="r" b="b"/>
              <a:pathLst>
                <a:path w="24384000" h="131953">
                  <a:moveTo>
                    <a:pt x="0" y="0"/>
                  </a:moveTo>
                  <a:lnTo>
                    <a:pt x="24384000" y="0"/>
                  </a:lnTo>
                  <a:lnTo>
                    <a:pt x="24384000" y="131953"/>
                  </a:lnTo>
                  <a:lnTo>
                    <a:pt x="0" y="131953"/>
                  </a:lnTo>
                  <a:lnTo>
                    <a:pt x="0" y="0"/>
                  </a:lnTo>
                </a:path>
              </a:pathLst>
            </a:custGeom>
            <a:solidFill>
              <a:srgbClr val="7030A0"/>
            </a:solidFill>
          </p:spPr>
        </p:sp>
      </p:grpSp>
      <p:sp>
        <p:nvSpPr>
          <p:cNvPr id="6" name="AutoShape 6"/>
          <p:cNvSpPr/>
          <p:nvPr/>
        </p:nvSpPr>
        <p:spPr>
          <a:xfrm>
            <a:off x="1819046" y="1554192"/>
            <a:ext cx="14959965" cy="9525"/>
          </a:xfrm>
          <a:prstGeom prst="line">
            <a:avLst/>
          </a:prstGeom>
          <a:ln w="9525" cap="rnd">
            <a:solidFill>
              <a:srgbClr val="000000"/>
            </a:solidFill>
            <a:prstDash val="solid"/>
            <a:headEnd type="none" w="sm" len="sm"/>
            <a:tailEnd type="none" w="sm" len="sm"/>
          </a:ln>
        </p:spPr>
      </p:sp>
      <p:sp>
        <p:nvSpPr>
          <p:cNvPr id="7" name="TextBox 7"/>
          <p:cNvSpPr txBox="1"/>
          <p:nvPr/>
        </p:nvSpPr>
        <p:spPr>
          <a:xfrm>
            <a:off x="1054859" y="228693"/>
            <a:ext cx="14800796" cy="1320737"/>
          </a:xfrm>
          <a:prstGeom prst="rect">
            <a:avLst/>
          </a:prstGeom>
        </p:spPr>
        <p:txBody>
          <a:bodyPr lIns="0" tIns="0" rIns="0" bIns="0" rtlCol="0" anchor="t">
            <a:spAutoFit/>
          </a:bodyPr>
          <a:lstStyle/>
          <a:p>
            <a:pPr algn="just">
              <a:lnSpc>
                <a:spcPts val="10027"/>
              </a:lnSpc>
            </a:pPr>
            <a:r>
              <a:rPr lang="en-US" sz="9830" spc="-466">
                <a:solidFill>
                  <a:srgbClr val="404040"/>
                </a:solidFill>
                <a:latin typeface="Open Sans Bold"/>
              </a:rPr>
              <a:t>          Follow up questions:</a:t>
            </a:r>
          </a:p>
        </p:txBody>
      </p:sp>
      <p:grpSp>
        <p:nvGrpSpPr>
          <p:cNvPr id="8" name="Group 8"/>
          <p:cNvGrpSpPr/>
          <p:nvPr/>
        </p:nvGrpSpPr>
        <p:grpSpPr>
          <a:xfrm>
            <a:off x="3529656" y="2073304"/>
            <a:ext cx="11224116" cy="877164"/>
            <a:chOff x="0" y="0"/>
            <a:chExt cx="14965488" cy="1169552"/>
          </a:xfrm>
        </p:grpSpPr>
        <p:sp>
          <p:nvSpPr>
            <p:cNvPr id="9" name="Freeform 9"/>
            <p:cNvSpPr/>
            <p:nvPr/>
          </p:nvSpPr>
          <p:spPr>
            <a:xfrm>
              <a:off x="0" y="0"/>
              <a:ext cx="14965426" cy="1169543"/>
            </a:xfrm>
            <a:custGeom>
              <a:avLst/>
              <a:gdLst/>
              <a:ahLst/>
              <a:cxnLst/>
              <a:rect l="l" t="t" r="r" b="b"/>
              <a:pathLst>
                <a:path w="14965426" h="1169543">
                  <a:moveTo>
                    <a:pt x="0" y="0"/>
                  </a:moveTo>
                  <a:lnTo>
                    <a:pt x="14965426" y="0"/>
                  </a:lnTo>
                  <a:lnTo>
                    <a:pt x="14965426" y="1169543"/>
                  </a:lnTo>
                  <a:lnTo>
                    <a:pt x="0" y="1169543"/>
                  </a:lnTo>
                  <a:lnTo>
                    <a:pt x="0" y="0"/>
                  </a:lnTo>
                </a:path>
              </a:pathLst>
            </a:custGeom>
            <a:solidFill>
              <a:srgbClr val="E2FAF7"/>
            </a:solidFill>
          </p:spPr>
        </p:sp>
        <p:sp>
          <p:nvSpPr>
            <p:cNvPr id="10" name="Freeform 10"/>
            <p:cNvSpPr/>
            <p:nvPr/>
          </p:nvSpPr>
          <p:spPr>
            <a:xfrm>
              <a:off x="-1524" y="-1524"/>
              <a:ext cx="14968474" cy="1172591"/>
            </a:xfrm>
            <a:custGeom>
              <a:avLst/>
              <a:gdLst/>
              <a:ahLst/>
              <a:cxnLst/>
              <a:rect l="l" t="t" r="r" b="b"/>
              <a:pathLst>
                <a:path w="14968474" h="1172591">
                  <a:moveTo>
                    <a:pt x="1524" y="0"/>
                  </a:moveTo>
                  <a:lnTo>
                    <a:pt x="14966950" y="0"/>
                  </a:lnTo>
                  <a:cubicBezTo>
                    <a:pt x="14967838" y="0"/>
                    <a:pt x="14968474" y="762"/>
                    <a:pt x="14968474" y="1524"/>
                  </a:cubicBezTo>
                  <a:lnTo>
                    <a:pt x="14968474" y="1171067"/>
                  </a:lnTo>
                  <a:cubicBezTo>
                    <a:pt x="14968474" y="1171956"/>
                    <a:pt x="14967713" y="1172591"/>
                    <a:pt x="14966950" y="1172591"/>
                  </a:cubicBezTo>
                  <a:lnTo>
                    <a:pt x="1524" y="1172591"/>
                  </a:lnTo>
                  <a:cubicBezTo>
                    <a:pt x="635" y="1172591"/>
                    <a:pt x="0" y="1171829"/>
                    <a:pt x="0" y="1171067"/>
                  </a:cubicBezTo>
                  <a:lnTo>
                    <a:pt x="0" y="1524"/>
                  </a:lnTo>
                  <a:cubicBezTo>
                    <a:pt x="0" y="635"/>
                    <a:pt x="762" y="0"/>
                    <a:pt x="1524" y="0"/>
                  </a:cubicBezTo>
                  <a:moveTo>
                    <a:pt x="1524" y="3048"/>
                  </a:moveTo>
                  <a:lnTo>
                    <a:pt x="1524" y="1524"/>
                  </a:lnTo>
                  <a:lnTo>
                    <a:pt x="3048" y="1524"/>
                  </a:lnTo>
                  <a:lnTo>
                    <a:pt x="3048" y="1171067"/>
                  </a:lnTo>
                  <a:lnTo>
                    <a:pt x="1524" y="1171067"/>
                  </a:lnTo>
                  <a:lnTo>
                    <a:pt x="1524" y="1169543"/>
                  </a:lnTo>
                  <a:lnTo>
                    <a:pt x="14966950" y="1169543"/>
                  </a:lnTo>
                  <a:lnTo>
                    <a:pt x="14966950" y="1171067"/>
                  </a:lnTo>
                  <a:lnTo>
                    <a:pt x="14965426" y="1171067"/>
                  </a:lnTo>
                  <a:lnTo>
                    <a:pt x="14965426" y="1524"/>
                  </a:lnTo>
                  <a:lnTo>
                    <a:pt x="14966950" y="1524"/>
                  </a:lnTo>
                  <a:lnTo>
                    <a:pt x="14966950" y="3048"/>
                  </a:lnTo>
                  <a:lnTo>
                    <a:pt x="1524" y="3048"/>
                  </a:lnTo>
                </a:path>
              </a:pathLst>
            </a:custGeom>
            <a:solidFill>
              <a:srgbClr val="E2FAF7"/>
            </a:solidFill>
          </p:spPr>
        </p:sp>
        <p:sp>
          <p:nvSpPr>
            <p:cNvPr id="11" name="TextBox 11"/>
            <p:cNvSpPr txBox="1"/>
            <p:nvPr/>
          </p:nvSpPr>
          <p:spPr>
            <a:xfrm>
              <a:off x="0" y="19050"/>
              <a:ext cx="14965488" cy="1150502"/>
            </a:xfrm>
            <a:prstGeom prst="rect">
              <a:avLst/>
            </a:prstGeom>
          </p:spPr>
          <p:txBody>
            <a:bodyPr lIns="50800" tIns="50800" rIns="50800" bIns="50800" rtlCol="0" anchor="t"/>
            <a:lstStyle/>
            <a:p>
              <a:pPr algn="ctr">
                <a:lnSpc>
                  <a:spcPts val="2916"/>
                </a:lnSpc>
              </a:pPr>
              <a:r>
                <a:rPr lang="en-US" sz="2700" spc="-107">
                  <a:solidFill>
                    <a:srgbClr val="404040"/>
                  </a:solidFill>
                  <a:latin typeface="Open Sans Bold"/>
                </a:rPr>
                <a:t>Do you currently have a method that you are using for pregnancy prevention?</a:t>
              </a:r>
            </a:p>
            <a:p>
              <a:pPr algn="ctr">
                <a:lnSpc>
                  <a:spcPts val="2916"/>
                </a:lnSpc>
              </a:pPr>
              <a:endParaRPr lang="en-US" sz="2700" spc="-107">
                <a:solidFill>
                  <a:srgbClr val="404040"/>
                </a:solidFill>
                <a:latin typeface="Open Sans Bold"/>
              </a:endParaRPr>
            </a:p>
          </p:txBody>
        </p:sp>
      </p:grpSp>
      <p:grpSp>
        <p:nvGrpSpPr>
          <p:cNvPr id="12" name="Group 12"/>
          <p:cNvGrpSpPr/>
          <p:nvPr/>
        </p:nvGrpSpPr>
        <p:grpSpPr>
          <a:xfrm>
            <a:off x="6212859" y="4254029"/>
            <a:ext cx="805647" cy="507831"/>
            <a:chOff x="0" y="0"/>
            <a:chExt cx="1074196" cy="677108"/>
          </a:xfrm>
        </p:grpSpPr>
        <p:sp>
          <p:nvSpPr>
            <p:cNvPr id="13" name="Freeform 13"/>
            <p:cNvSpPr/>
            <p:nvPr/>
          </p:nvSpPr>
          <p:spPr>
            <a:xfrm>
              <a:off x="0" y="0"/>
              <a:ext cx="1074166" cy="677164"/>
            </a:xfrm>
            <a:custGeom>
              <a:avLst/>
              <a:gdLst/>
              <a:ahLst/>
              <a:cxnLst/>
              <a:rect l="l" t="t" r="r" b="b"/>
              <a:pathLst>
                <a:path w="1074166" h="677164">
                  <a:moveTo>
                    <a:pt x="0" y="0"/>
                  </a:moveTo>
                  <a:lnTo>
                    <a:pt x="1074166" y="0"/>
                  </a:lnTo>
                  <a:lnTo>
                    <a:pt x="1074166" y="677164"/>
                  </a:lnTo>
                  <a:lnTo>
                    <a:pt x="0" y="677164"/>
                  </a:lnTo>
                  <a:lnTo>
                    <a:pt x="0" y="0"/>
                  </a:lnTo>
                </a:path>
              </a:pathLst>
            </a:custGeom>
            <a:solidFill>
              <a:srgbClr val="CC99FF"/>
            </a:solidFill>
          </p:spPr>
        </p:sp>
        <p:sp>
          <p:nvSpPr>
            <p:cNvPr id="14" name="Freeform 14"/>
            <p:cNvSpPr/>
            <p:nvPr/>
          </p:nvSpPr>
          <p:spPr>
            <a:xfrm>
              <a:off x="-1524" y="-1524"/>
              <a:ext cx="1077214" cy="680212"/>
            </a:xfrm>
            <a:custGeom>
              <a:avLst/>
              <a:gdLst/>
              <a:ahLst/>
              <a:cxnLst/>
              <a:rect l="l" t="t" r="r" b="b"/>
              <a:pathLst>
                <a:path w="1077214" h="680212">
                  <a:moveTo>
                    <a:pt x="1524" y="0"/>
                  </a:moveTo>
                  <a:lnTo>
                    <a:pt x="1075690" y="0"/>
                  </a:lnTo>
                  <a:cubicBezTo>
                    <a:pt x="1076579" y="0"/>
                    <a:pt x="1077214" y="762"/>
                    <a:pt x="1077214" y="1524"/>
                  </a:cubicBezTo>
                  <a:lnTo>
                    <a:pt x="1077214" y="678688"/>
                  </a:lnTo>
                  <a:cubicBezTo>
                    <a:pt x="1077214" y="679577"/>
                    <a:pt x="1076452" y="680212"/>
                    <a:pt x="1075690" y="680212"/>
                  </a:cubicBezTo>
                  <a:lnTo>
                    <a:pt x="1524" y="680212"/>
                  </a:lnTo>
                  <a:cubicBezTo>
                    <a:pt x="635" y="680212"/>
                    <a:pt x="0" y="679450"/>
                    <a:pt x="0" y="678688"/>
                  </a:cubicBezTo>
                  <a:lnTo>
                    <a:pt x="0" y="1524"/>
                  </a:lnTo>
                  <a:cubicBezTo>
                    <a:pt x="0" y="635"/>
                    <a:pt x="762" y="0"/>
                    <a:pt x="1524" y="0"/>
                  </a:cubicBezTo>
                  <a:moveTo>
                    <a:pt x="1524" y="3048"/>
                  </a:moveTo>
                  <a:lnTo>
                    <a:pt x="1524" y="1524"/>
                  </a:lnTo>
                  <a:lnTo>
                    <a:pt x="3048" y="1524"/>
                  </a:lnTo>
                  <a:lnTo>
                    <a:pt x="3048" y="678688"/>
                  </a:lnTo>
                  <a:lnTo>
                    <a:pt x="1524" y="678688"/>
                  </a:lnTo>
                  <a:lnTo>
                    <a:pt x="1524" y="677164"/>
                  </a:lnTo>
                  <a:lnTo>
                    <a:pt x="1075690" y="677164"/>
                  </a:lnTo>
                  <a:lnTo>
                    <a:pt x="1075690" y="678688"/>
                  </a:lnTo>
                  <a:lnTo>
                    <a:pt x="1074166" y="678688"/>
                  </a:lnTo>
                  <a:lnTo>
                    <a:pt x="1074166" y="1524"/>
                  </a:lnTo>
                  <a:lnTo>
                    <a:pt x="1075690" y="1524"/>
                  </a:lnTo>
                  <a:lnTo>
                    <a:pt x="1075690" y="3048"/>
                  </a:lnTo>
                  <a:lnTo>
                    <a:pt x="1524" y="3048"/>
                  </a:lnTo>
                </a:path>
              </a:pathLst>
            </a:custGeom>
            <a:solidFill>
              <a:srgbClr val="CC99FF"/>
            </a:solidFill>
          </p:spPr>
        </p:sp>
        <p:sp>
          <p:nvSpPr>
            <p:cNvPr id="15" name="TextBox 15"/>
            <p:cNvSpPr txBox="1"/>
            <p:nvPr/>
          </p:nvSpPr>
          <p:spPr>
            <a:xfrm>
              <a:off x="0" y="9525"/>
              <a:ext cx="1074196" cy="667583"/>
            </a:xfrm>
            <a:prstGeom prst="rect">
              <a:avLst/>
            </a:prstGeom>
          </p:spPr>
          <p:txBody>
            <a:bodyPr lIns="50800" tIns="50800" rIns="50800" bIns="50800" rtlCol="0" anchor="t"/>
            <a:lstStyle/>
            <a:p>
              <a:pPr algn="l">
                <a:lnSpc>
                  <a:spcPts val="2879"/>
                </a:lnSpc>
              </a:pPr>
              <a:r>
                <a:rPr lang="en-US" sz="2400" spc="-95">
                  <a:solidFill>
                    <a:srgbClr val="000000"/>
                  </a:solidFill>
                  <a:latin typeface="Open Sans"/>
                </a:rPr>
                <a:t>Yes</a:t>
              </a:r>
            </a:p>
          </p:txBody>
        </p:sp>
      </p:grpSp>
      <p:grpSp>
        <p:nvGrpSpPr>
          <p:cNvPr id="16" name="Group 16"/>
          <p:cNvGrpSpPr/>
          <p:nvPr/>
        </p:nvGrpSpPr>
        <p:grpSpPr>
          <a:xfrm>
            <a:off x="9205670" y="4254029"/>
            <a:ext cx="805647" cy="507831"/>
            <a:chOff x="0" y="0"/>
            <a:chExt cx="1074196" cy="677108"/>
          </a:xfrm>
        </p:grpSpPr>
        <p:sp>
          <p:nvSpPr>
            <p:cNvPr id="17" name="Freeform 17"/>
            <p:cNvSpPr/>
            <p:nvPr/>
          </p:nvSpPr>
          <p:spPr>
            <a:xfrm>
              <a:off x="0" y="0"/>
              <a:ext cx="1074166" cy="677164"/>
            </a:xfrm>
            <a:custGeom>
              <a:avLst/>
              <a:gdLst/>
              <a:ahLst/>
              <a:cxnLst/>
              <a:rect l="l" t="t" r="r" b="b"/>
              <a:pathLst>
                <a:path w="1074166" h="677164">
                  <a:moveTo>
                    <a:pt x="0" y="0"/>
                  </a:moveTo>
                  <a:lnTo>
                    <a:pt x="1074166" y="0"/>
                  </a:lnTo>
                  <a:lnTo>
                    <a:pt x="1074166" y="677164"/>
                  </a:lnTo>
                  <a:lnTo>
                    <a:pt x="0" y="677164"/>
                  </a:lnTo>
                  <a:lnTo>
                    <a:pt x="0" y="0"/>
                  </a:lnTo>
                </a:path>
              </a:pathLst>
            </a:custGeom>
            <a:solidFill>
              <a:srgbClr val="CC99FF"/>
            </a:solidFill>
          </p:spPr>
        </p:sp>
        <p:sp>
          <p:nvSpPr>
            <p:cNvPr id="18" name="Freeform 18"/>
            <p:cNvSpPr/>
            <p:nvPr/>
          </p:nvSpPr>
          <p:spPr>
            <a:xfrm>
              <a:off x="-1524" y="-1524"/>
              <a:ext cx="1077214" cy="680212"/>
            </a:xfrm>
            <a:custGeom>
              <a:avLst/>
              <a:gdLst/>
              <a:ahLst/>
              <a:cxnLst/>
              <a:rect l="l" t="t" r="r" b="b"/>
              <a:pathLst>
                <a:path w="1077214" h="680212">
                  <a:moveTo>
                    <a:pt x="1524" y="0"/>
                  </a:moveTo>
                  <a:lnTo>
                    <a:pt x="1075690" y="0"/>
                  </a:lnTo>
                  <a:cubicBezTo>
                    <a:pt x="1076579" y="0"/>
                    <a:pt x="1077214" y="762"/>
                    <a:pt x="1077214" y="1524"/>
                  </a:cubicBezTo>
                  <a:lnTo>
                    <a:pt x="1077214" y="678688"/>
                  </a:lnTo>
                  <a:cubicBezTo>
                    <a:pt x="1077214" y="679577"/>
                    <a:pt x="1076452" y="680212"/>
                    <a:pt x="1075690" y="680212"/>
                  </a:cubicBezTo>
                  <a:lnTo>
                    <a:pt x="1524" y="680212"/>
                  </a:lnTo>
                  <a:cubicBezTo>
                    <a:pt x="635" y="680212"/>
                    <a:pt x="0" y="679450"/>
                    <a:pt x="0" y="678688"/>
                  </a:cubicBezTo>
                  <a:lnTo>
                    <a:pt x="0" y="1524"/>
                  </a:lnTo>
                  <a:cubicBezTo>
                    <a:pt x="0" y="635"/>
                    <a:pt x="762" y="0"/>
                    <a:pt x="1524" y="0"/>
                  </a:cubicBezTo>
                  <a:moveTo>
                    <a:pt x="1524" y="3048"/>
                  </a:moveTo>
                  <a:lnTo>
                    <a:pt x="1524" y="1524"/>
                  </a:lnTo>
                  <a:lnTo>
                    <a:pt x="3048" y="1524"/>
                  </a:lnTo>
                  <a:lnTo>
                    <a:pt x="3048" y="678688"/>
                  </a:lnTo>
                  <a:lnTo>
                    <a:pt x="1524" y="678688"/>
                  </a:lnTo>
                  <a:lnTo>
                    <a:pt x="1524" y="677164"/>
                  </a:lnTo>
                  <a:lnTo>
                    <a:pt x="1075690" y="677164"/>
                  </a:lnTo>
                  <a:lnTo>
                    <a:pt x="1075690" y="678688"/>
                  </a:lnTo>
                  <a:lnTo>
                    <a:pt x="1074166" y="678688"/>
                  </a:lnTo>
                  <a:lnTo>
                    <a:pt x="1074166" y="1524"/>
                  </a:lnTo>
                  <a:lnTo>
                    <a:pt x="1075690" y="1524"/>
                  </a:lnTo>
                  <a:lnTo>
                    <a:pt x="1075690" y="3048"/>
                  </a:lnTo>
                  <a:lnTo>
                    <a:pt x="1524" y="3048"/>
                  </a:lnTo>
                </a:path>
              </a:pathLst>
            </a:custGeom>
            <a:solidFill>
              <a:srgbClr val="CC99FF"/>
            </a:solidFill>
          </p:spPr>
        </p:sp>
        <p:sp>
          <p:nvSpPr>
            <p:cNvPr id="19" name="TextBox 19"/>
            <p:cNvSpPr txBox="1"/>
            <p:nvPr/>
          </p:nvSpPr>
          <p:spPr>
            <a:xfrm>
              <a:off x="0" y="9525"/>
              <a:ext cx="1074196" cy="667583"/>
            </a:xfrm>
            <a:prstGeom prst="rect">
              <a:avLst/>
            </a:prstGeom>
          </p:spPr>
          <p:txBody>
            <a:bodyPr lIns="50800" tIns="50800" rIns="50800" bIns="50800" rtlCol="0" anchor="t"/>
            <a:lstStyle/>
            <a:p>
              <a:pPr algn="l">
                <a:lnSpc>
                  <a:spcPts val="2879"/>
                </a:lnSpc>
              </a:pPr>
              <a:r>
                <a:rPr lang="en-US" sz="2400" spc="-95">
                  <a:solidFill>
                    <a:srgbClr val="000000"/>
                  </a:solidFill>
                  <a:latin typeface="Open Sans"/>
                </a:rPr>
                <a:t>No</a:t>
              </a:r>
            </a:p>
          </p:txBody>
        </p:sp>
      </p:grpSp>
      <p:grpSp>
        <p:nvGrpSpPr>
          <p:cNvPr id="20" name="Group 20"/>
          <p:cNvGrpSpPr/>
          <p:nvPr/>
        </p:nvGrpSpPr>
        <p:grpSpPr>
          <a:xfrm>
            <a:off x="1960125" y="5275578"/>
            <a:ext cx="4725210" cy="877162"/>
            <a:chOff x="0" y="0"/>
            <a:chExt cx="6300280" cy="1169550"/>
          </a:xfrm>
        </p:grpSpPr>
        <p:sp>
          <p:nvSpPr>
            <p:cNvPr id="21" name="Freeform 21"/>
            <p:cNvSpPr/>
            <p:nvPr/>
          </p:nvSpPr>
          <p:spPr>
            <a:xfrm>
              <a:off x="0" y="0"/>
              <a:ext cx="6300343" cy="1169543"/>
            </a:xfrm>
            <a:custGeom>
              <a:avLst/>
              <a:gdLst/>
              <a:ahLst/>
              <a:cxnLst/>
              <a:rect l="l" t="t" r="r" b="b"/>
              <a:pathLst>
                <a:path w="6300343" h="1169543">
                  <a:moveTo>
                    <a:pt x="0" y="0"/>
                  </a:moveTo>
                  <a:lnTo>
                    <a:pt x="6300343" y="0"/>
                  </a:lnTo>
                  <a:lnTo>
                    <a:pt x="6300343" y="1169543"/>
                  </a:lnTo>
                  <a:lnTo>
                    <a:pt x="0" y="1169543"/>
                  </a:lnTo>
                  <a:lnTo>
                    <a:pt x="0" y="0"/>
                  </a:lnTo>
                </a:path>
              </a:pathLst>
            </a:custGeom>
            <a:solidFill>
              <a:srgbClr val="E2FAF7"/>
            </a:solidFill>
          </p:spPr>
        </p:sp>
        <p:sp>
          <p:nvSpPr>
            <p:cNvPr id="22" name="Freeform 22"/>
            <p:cNvSpPr/>
            <p:nvPr/>
          </p:nvSpPr>
          <p:spPr>
            <a:xfrm>
              <a:off x="-1524" y="-1524"/>
              <a:ext cx="6303391" cy="1172591"/>
            </a:xfrm>
            <a:custGeom>
              <a:avLst/>
              <a:gdLst/>
              <a:ahLst/>
              <a:cxnLst/>
              <a:rect l="l" t="t" r="r" b="b"/>
              <a:pathLst>
                <a:path w="6303391" h="1172591">
                  <a:moveTo>
                    <a:pt x="1524" y="0"/>
                  </a:moveTo>
                  <a:lnTo>
                    <a:pt x="6301867" y="0"/>
                  </a:lnTo>
                  <a:cubicBezTo>
                    <a:pt x="6302756" y="0"/>
                    <a:pt x="6303391" y="762"/>
                    <a:pt x="6303391" y="1524"/>
                  </a:cubicBezTo>
                  <a:lnTo>
                    <a:pt x="6303391" y="1171067"/>
                  </a:lnTo>
                  <a:cubicBezTo>
                    <a:pt x="6303391" y="1171956"/>
                    <a:pt x="6302629" y="1172591"/>
                    <a:pt x="6301867" y="1172591"/>
                  </a:cubicBezTo>
                  <a:lnTo>
                    <a:pt x="1524" y="1172591"/>
                  </a:lnTo>
                  <a:cubicBezTo>
                    <a:pt x="635" y="1172591"/>
                    <a:pt x="0" y="1171829"/>
                    <a:pt x="0" y="1171067"/>
                  </a:cubicBezTo>
                  <a:lnTo>
                    <a:pt x="0" y="1524"/>
                  </a:lnTo>
                  <a:cubicBezTo>
                    <a:pt x="0" y="635"/>
                    <a:pt x="762" y="0"/>
                    <a:pt x="1524" y="0"/>
                  </a:cubicBezTo>
                  <a:moveTo>
                    <a:pt x="1524" y="3048"/>
                  </a:moveTo>
                  <a:lnTo>
                    <a:pt x="1524" y="1524"/>
                  </a:lnTo>
                  <a:lnTo>
                    <a:pt x="3048" y="1524"/>
                  </a:lnTo>
                  <a:lnTo>
                    <a:pt x="3048" y="1171067"/>
                  </a:lnTo>
                  <a:lnTo>
                    <a:pt x="1524" y="1171067"/>
                  </a:lnTo>
                  <a:lnTo>
                    <a:pt x="1524" y="1169543"/>
                  </a:lnTo>
                  <a:lnTo>
                    <a:pt x="6301867" y="1169543"/>
                  </a:lnTo>
                  <a:lnTo>
                    <a:pt x="6301867" y="1171067"/>
                  </a:lnTo>
                  <a:lnTo>
                    <a:pt x="6300343" y="1171067"/>
                  </a:lnTo>
                  <a:lnTo>
                    <a:pt x="6300343" y="1524"/>
                  </a:lnTo>
                  <a:lnTo>
                    <a:pt x="6301867" y="1524"/>
                  </a:lnTo>
                  <a:lnTo>
                    <a:pt x="6301867" y="3048"/>
                  </a:lnTo>
                  <a:lnTo>
                    <a:pt x="1524" y="3048"/>
                  </a:lnTo>
                </a:path>
              </a:pathLst>
            </a:custGeom>
            <a:solidFill>
              <a:srgbClr val="E2FAF7"/>
            </a:solidFill>
          </p:spPr>
        </p:sp>
        <p:sp>
          <p:nvSpPr>
            <p:cNvPr id="23" name="TextBox 23"/>
            <p:cNvSpPr txBox="1"/>
            <p:nvPr/>
          </p:nvSpPr>
          <p:spPr>
            <a:xfrm>
              <a:off x="0" y="9525"/>
              <a:ext cx="6300280" cy="1160025"/>
            </a:xfrm>
            <a:prstGeom prst="rect">
              <a:avLst/>
            </a:prstGeom>
          </p:spPr>
          <p:txBody>
            <a:bodyPr lIns="50800" tIns="50800" rIns="50800" bIns="50800" rtlCol="0" anchor="t"/>
            <a:lstStyle/>
            <a:p>
              <a:pPr algn="l">
                <a:lnSpc>
                  <a:spcPts val="2879"/>
                </a:lnSpc>
              </a:pPr>
              <a:r>
                <a:rPr lang="en-US" sz="2400" spc="-95">
                  <a:solidFill>
                    <a:srgbClr val="000000"/>
                  </a:solidFill>
                  <a:latin typeface="Open Sans"/>
                </a:rPr>
                <a:t>Are you happy with your choice of pregnancy prevention?</a:t>
              </a:r>
            </a:p>
          </p:txBody>
        </p:sp>
      </p:grpSp>
      <p:grpSp>
        <p:nvGrpSpPr>
          <p:cNvPr id="24" name="Group 24"/>
          <p:cNvGrpSpPr/>
          <p:nvPr/>
        </p:nvGrpSpPr>
        <p:grpSpPr>
          <a:xfrm>
            <a:off x="2121152" y="6747606"/>
            <a:ext cx="4287056" cy="877162"/>
            <a:chOff x="0" y="0"/>
            <a:chExt cx="5716074" cy="1169550"/>
          </a:xfrm>
        </p:grpSpPr>
        <p:sp>
          <p:nvSpPr>
            <p:cNvPr id="25" name="Freeform 25"/>
            <p:cNvSpPr/>
            <p:nvPr/>
          </p:nvSpPr>
          <p:spPr>
            <a:xfrm>
              <a:off x="0" y="0"/>
              <a:ext cx="5716016" cy="1169543"/>
            </a:xfrm>
            <a:custGeom>
              <a:avLst/>
              <a:gdLst/>
              <a:ahLst/>
              <a:cxnLst/>
              <a:rect l="l" t="t" r="r" b="b"/>
              <a:pathLst>
                <a:path w="5716016" h="1169543">
                  <a:moveTo>
                    <a:pt x="0" y="0"/>
                  </a:moveTo>
                  <a:lnTo>
                    <a:pt x="5716016" y="0"/>
                  </a:lnTo>
                  <a:lnTo>
                    <a:pt x="5716016" y="1169543"/>
                  </a:lnTo>
                  <a:lnTo>
                    <a:pt x="0" y="1169543"/>
                  </a:lnTo>
                  <a:lnTo>
                    <a:pt x="0" y="0"/>
                  </a:lnTo>
                </a:path>
              </a:pathLst>
            </a:custGeom>
            <a:solidFill>
              <a:srgbClr val="CC99FF"/>
            </a:solidFill>
          </p:spPr>
        </p:sp>
        <p:sp>
          <p:nvSpPr>
            <p:cNvPr id="26" name="Freeform 26"/>
            <p:cNvSpPr/>
            <p:nvPr/>
          </p:nvSpPr>
          <p:spPr>
            <a:xfrm>
              <a:off x="-1524" y="-1524"/>
              <a:ext cx="5719064" cy="1172591"/>
            </a:xfrm>
            <a:custGeom>
              <a:avLst/>
              <a:gdLst/>
              <a:ahLst/>
              <a:cxnLst/>
              <a:rect l="l" t="t" r="r" b="b"/>
              <a:pathLst>
                <a:path w="5719064" h="1172591">
                  <a:moveTo>
                    <a:pt x="1524" y="0"/>
                  </a:moveTo>
                  <a:lnTo>
                    <a:pt x="5717540" y="0"/>
                  </a:lnTo>
                  <a:cubicBezTo>
                    <a:pt x="5718429" y="0"/>
                    <a:pt x="5719064" y="762"/>
                    <a:pt x="5719064" y="1524"/>
                  </a:cubicBezTo>
                  <a:lnTo>
                    <a:pt x="5719064" y="1171067"/>
                  </a:lnTo>
                  <a:cubicBezTo>
                    <a:pt x="5719064" y="1171956"/>
                    <a:pt x="5718302" y="1172591"/>
                    <a:pt x="5717540" y="1172591"/>
                  </a:cubicBezTo>
                  <a:lnTo>
                    <a:pt x="1524" y="1172591"/>
                  </a:lnTo>
                  <a:cubicBezTo>
                    <a:pt x="635" y="1172591"/>
                    <a:pt x="0" y="1171829"/>
                    <a:pt x="0" y="1171067"/>
                  </a:cubicBezTo>
                  <a:lnTo>
                    <a:pt x="0" y="1524"/>
                  </a:lnTo>
                  <a:cubicBezTo>
                    <a:pt x="0" y="635"/>
                    <a:pt x="762" y="0"/>
                    <a:pt x="1524" y="0"/>
                  </a:cubicBezTo>
                  <a:moveTo>
                    <a:pt x="1524" y="3048"/>
                  </a:moveTo>
                  <a:lnTo>
                    <a:pt x="1524" y="1524"/>
                  </a:lnTo>
                  <a:lnTo>
                    <a:pt x="3048" y="1524"/>
                  </a:lnTo>
                  <a:lnTo>
                    <a:pt x="3048" y="1171067"/>
                  </a:lnTo>
                  <a:lnTo>
                    <a:pt x="1524" y="1171067"/>
                  </a:lnTo>
                  <a:lnTo>
                    <a:pt x="1524" y="1169543"/>
                  </a:lnTo>
                  <a:lnTo>
                    <a:pt x="5717540" y="1169543"/>
                  </a:lnTo>
                  <a:lnTo>
                    <a:pt x="5717540" y="1171067"/>
                  </a:lnTo>
                  <a:lnTo>
                    <a:pt x="5716016" y="1171067"/>
                  </a:lnTo>
                  <a:lnTo>
                    <a:pt x="5716016" y="1524"/>
                  </a:lnTo>
                  <a:lnTo>
                    <a:pt x="5717540" y="1524"/>
                  </a:lnTo>
                  <a:lnTo>
                    <a:pt x="5717540" y="3048"/>
                  </a:lnTo>
                  <a:lnTo>
                    <a:pt x="1524" y="3048"/>
                  </a:lnTo>
                </a:path>
              </a:pathLst>
            </a:custGeom>
            <a:solidFill>
              <a:srgbClr val="CC99FF"/>
            </a:solidFill>
          </p:spPr>
        </p:sp>
        <p:sp>
          <p:nvSpPr>
            <p:cNvPr id="27" name="TextBox 27"/>
            <p:cNvSpPr txBox="1"/>
            <p:nvPr/>
          </p:nvSpPr>
          <p:spPr>
            <a:xfrm>
              <a:off x="0" y="9525"/>
              <a:ext cx="5716074" cy="1160025"/>
            </a:xfrm>
            <a:prstGeom prst="rect">
              <a:avLst/>
            </a:prstGeom>
          </p:spPr>
          <p:txBody>
            <a:bodyPr lIns="50800" tIns="50800" rIns="50800" bIns="50800" rtlCol="0" anchor="t"/>
            <a:lstStyle/>
            <a:p>
              <a:pPr algn="l">
                <a:lnSpc>
                  <a:spcPts val="2879"/>
                </a:lnSpc>
              </a:pPr>
              <a:r>
                <a:rPr lang="en-US" sz="2400" spc="-95">
                  <a:solidFill>
                    <a:srgbClr val="000000"/>
                  </a:solidFill>
                  <a:latin typeface="Open Sans"/>
                </a:rPr>
                <a:t>Yes, but I’m interested in learning about other options</a:t>
              </a:r>
            </a:p>
          </p:txBody>
        </p:sp>
      </p:grpSp>
      <p:grpSp>
        <p:nvGrpSpPr>
          <p:cNvPr id="28" name="Group 28"/>
          <p:cNvGrpSpPr/>
          <p:nvPr/>
        </p:nvGrpSpPr>
        <p:grpSpPr>
          <a:xfrm>
            <a:off x="8455257" y="5454944"/>
            <a:ext cx="3349173" cy="3462486"/>
            <a:chOff x="0" y="0"/>
            <a:chExt cx="4465564" cy="4616648"/>
          </a:xfrm>
        </p:grpSpPr>
        <p:sp>
          <p:nvSpPr>
            <p:cNvPr id="29" name="Freeform 29"/>
            <p:cNvSpPr/>
            <p:nvPr/>
          </p:nvSpPr>
          <p:spPr>
            <a:xfrm>
              <a:off x="0" y="0"/>
              <a:ext cx="4465574" cy="4616704"/>
            </a:xfrm>
            <a:custGeom>
              <a:avLst/>
              <a:gdLst/>
              <a:ahLst/>
              <a:cxnLst/>
              <a:rect l="l" t="t" r="r" b="b"/>
              <a:pathLst>
                <a:path w="4465574" h="4616704">
                  <a:moveTo>
                    <a:pt x="0" y="0"/>
                  </a:moveTo>
                  <a:lnTo>
                    <a:pt x="4465574" y="0"/>
                  </a:lnTo>
                  <a:lnTo>
                    <a:pt x="4465574" y="4616704"/>
                  </a:lnTo>
                  <a:lnTo>
                    <a:pt x="0" y="4616704"/>
                  </a:lnTo>
                  <a:lnTo>
                    <a:pt x="0" y="0"/>
                  </a:lnTo>
                </a:path>
              </a:pathLst>
            </a:custGeom>
            <a:solidFill>
              <a:srgbClr val="D4D9CF"/>
            </a:solidFill>
          </p:spPr>
        </p:sp>
        <p:sp>
          <p:nvSpPr>
            <p:cNvPr id="30" name="TextBox 30"/>
            <p:cNvSpPr txBox="1"/>
            <p:nvPr/>
          </p:nvSpPr>
          <p:spPr>
            <a:xfrm>
              <a:off x="0" y="9525"/>
              <a:ext cx="4465564" cy="4607123"/>
            </a:xfrm>
            <a:prstGeom prst="rect">
              <a:avLst/>
            </a:prstGeom>
          </p:spPr>
          <p:txBody>
            <a:bodyPr lIns="50800" tIns="50800" rIns="50800" bIns="50800" rtlCol="0" anchor="t"/>
            <a:lstStyle/>
            <a:p>
              <a:pPr algn="l">
                <a:lnSpc>
                  <a:spcPts val="2879"/>
                </a:lnSpc>
              </a:pPr>
              <a:r>
                <a:rPr lang="en-US" sz="2400" spc="-95">
                  <a:solidFill>
                    <a:srgbClr val="000000"/>
                  </a:solidFill>
                  <a:latin typeface="Open Sans"/>
                </a:rPr>
                <a:t>Review the different types of contraceptive options and share the Family Planning Contraceptive Options (Family Planning Handbook) brochure</a:t>
              </a:r>
            </a:p>
          </p:txBody>
        </p:sp>
      </p:grpSp>
      <p:grpSp>
        <p:nvGrpSpPr>
          <p:cNvPr id="31" name="Group 31"/>
          <p:cNvGrpSpPr/>
          <p:nvPr/>
        </p:nvGrpSpPr>
        <p:grpSpPr>
          <a:xfrm>
            <a:off x="6147753" y="8836106"/>
            <a:ext cx="2115765" cy="1246496"/>
            <a:chOff x="0" y="0"/>
            <a:chExt cx="2821020" cy="1661994"/>
          </a:xfrm>
        </p:grpSpPr>
        <p:sp>
          <p:nvSpPr>
            <p:cNvPr id="32" name="Freeform 32"/>
            <p:cNvSpPr/>
            <p:nvPr/>
          </p:nvSpPr>
          <p:spPr>
            <a:xfrm>
              <a:off x="0" y="0"/>
              <a:ext cx="2821051" cy="1662049"/>
            </a:xfrm>
            <a:custGeom>
              <a:avLst/>
              <a:gdLst/>
              <a:ahLst/>
              <a:cxnLst/>
              <a:rect l="l" t="t" r="r" b="b"/>
              <a:pathLst>
                <a:path w="2821051" h="1662049">
                  <a:moveTo>
                    <a:pt x="0" y="0"/>
                  </a:moveTo>
                  <a:lnTo>
                    <a:pt x="2821051" y="0"/>
                  </a:lnTo>
                  <a:lnTo>
                    <a:pt x="2821051" y="1662049"/>
                  </a:lnTo>
                  <a:lnTo>
                    <a:pt x="0" y="1662049"/>
                  </a:lnTo>
                  <a:lnTo>
                    <a:pt x="0" y="0"/>
                  </a:lnTo>
                </a:path>
              </a:pathLst>
            </a:custGeom>
            <a:solidFill>
              <a:srgbClr val="CC99FF"/>
            </a:solidFill>
          </p:spPr>
        </p:sp>
        <p:sp>
          <p:nvSpPr>
            <p:cNvPr id="33" name="TextBox 33"/>
            <p:cNvSpPr txBox="1"/>
            <p:nvPr/>
          </p:nvSpPr>
          <p:spPr>
            <a:xfrm>
              <a:off x="0" y="9525"/>
              <a:ext cx="2821020" cy="1652469"/>
            </a:xfrm>
            <a:prstGeom prst="rect">
              <a:avLst/>
            </a:prstGeom>
          </p:spPr>
          <p:txBody>
            <a:bodyPr lIns="50800" tIns="50800" rIns="50800" bIns="50800" rtlCol="0" anchor="t"/>
            <a:lstStyle/>
            <a:p>
              <a:pPr algn="l">
                <a:lnSpc>
                  <a:spcPts val="2879"/>
                </a:lnSpc>
              </a:pPr>
              <a:r>
                <a:rPr lang="en-US" sz="2400" spc="-95">
                  <a:solidFill>
                    <a:srgbClr val="000000"/>
                  </a:solidFill>
                  <a:latin typeface="Open Sans"/>
                </a:rPr>
                <a:t>Done! You can move on to other topics </a:t>
              </a:r>
            </a:p>
          </p:txBody>
        </p:sp>
      </p:grpSp>
      <p:sp>
        <p:nvSpPr>
          <p:cNvPr id="34" name="AutoShape 34"/>
          <p:cNvSpPr/>
          <p:nvPr/>
        </p:nvSpPr>
        <p:spPr>
          <a:xfrm rot="9072807">
            <a:off x="6928366" y="3898639"/>
            <a:ext cx="1304656" cy="0"/>
          </a:xfrm>
          <a:prstGeom prst="line">
            <a:avLst/>
          </a:prstGeom>
          <a:ln w="9525" cap="rnd">
            <a:solidFill>
              <a:srgbClr val="7030A0"/>
            </a:solidFill>
            <a:prstDash val="solid"/>
            <a:headEnd type="none" w="sm" len="sm"/>
            <a:tailEnd type="triangle" w="lg" len="med"/>
          </a:ln>
        </p:spPr>
      </p:sp>
      <p:sp>
        <p:nvSpPr>
          <p:cNvPr id="35" name="AutoShape 35"/>
          <p:cNvSpPr/>
          <p:nvPr/>
        </p:nvSpPr>
        <p:spPr>
          <a:xfrm rot="3531870">
            <a:off x="9156041" y="3801359"/>
            <a:ext cx="609041" cy="0"/>
          </a:xfrm>
          <a:prstGeom prst="line">
            <a:avLst/>
          </a:prstGeom>
          <a:ln w="9525" cap="rnd">
            <a:solidFill>
              <a:srgbClr val="7030A0"/>
            </a:solidFill>
            <a:prstDash val="solid"/>
            <a:headEnd type="none" w="sm" len="sm"/>
            <a:tailEnd type="triangle" w="lg" len="med"/>
          </a:ln>
        </p:spPr>
      </p:sp>
      <p:sp>
        <p:nvSpPr>
          <p:cNvPr id="36" name="AutoShape 36"/>
          <p:cNvSpPr/>
          <p:nvPr/>
        </p:nvSpPr>
        <p:spPr>
          <a:xfrm rot="8200507">
            <a:off x="5756773" y="5059036"/>
            <a:ext cx="456269" cy="0"/>
          </a:xfrm>
          <a:prstGeom prst="line">
            <a:avLst/>
          </a:prstGeom>
          <a:ln w="9525" cap="rnd">
            <a:solidFill>
              <a:srgbClr val="7030A0"/>
            </a:solidFill>
            <a:prstDash val="solid"/>
            <a:headEnd type="none" w="sm" len="sm"/>
            <a:tailEnd type="triangle" w="lg" len="med"/>
          </a:ln>
        </p:spPr>
      </p:sp>
      <p:grpSp>
        <p:nvGrpSpPr>
          <p:cNvPr id="37" name="Group 37"/>
          <p:cNvGrpSpPr/>
          <p:nvPr/>
        </p:nvGrpSpPr>
        <p:grpSpPr>
          <a:xfrm>
            <a:off x="14208997" y="7283590"/>
            <a:ext cx="805647" cy="507831"/>
            <a:chOff x="0" y="0"/>
            <a:chExt cx="1074196" cy="677108"/>
          </a:xfrm>
        </p:grpSpPr>
        <p:sp>
          <p:nvSpPr>
            <p:cNvPr id="38" name="Freeform 38"/>
            <p:cNvSpPr/>
            <p:nvPr/>
          </p:nvSpPr>
          <p:spPr>
            <a:xfrm>
              <a:off x="0" y="0"/>
              <a:ext cx="1074166" cy="677164"/>
            </a:xfrm>
            <a:custGeom>
              <a:avLst/>
              <a:gdLst/>
              <a:ahLst/>
              <a:cxnLst/>
              <a:rect l="l" t="t" r="r" b="b"/>
              <a:pathLst>
                <a:path w="1074166" h="677164">
                  <a:moveTo>
                    <a:pt x="0" y="0"/>
                  </a:moveTo>
                  <a:lnTo>
                    <a:pt x="1074166" y="0"/>
                  </a:lnTo>
                  <a:lnTo>
                    <a:pt x="1074166" y="677164"/>
                  </a:lnTo>
                  <a:lnTo>
                    <a:pt x="0" y="677164"/>
                  </a:lnTo>
                  <a:lnTo>
                    <a:pt x="0" y="0"/>
                  </a:lnTo>
                </a:path>
              </a:pathLst>
            </a:custGeom>
            <a:solidFill>
              <a:srgbClr val="CC99FF"/>
            </a:solidFill>
          </p:spPr>
        </p:sp>
        <p:sp>
          <p:nvSpPr>
            <p:cNvPr id="39" name="Freeform 39"/>
            <p:cNvSpPr/>
            <p:nvPr/>
          </p:nvSpPr>
          <p:spPr>
            <a:xfrm>
              <a:off x="-1524" y="-1524"/>
              <a:ext cx="1077214" cy="680212"/>
            </a:xfrm>
            <a:custGeom>
              <a:avLst/>
              <a:gdLst/>
              <a:ahLst/>
              <a:cxnLst/>
              <a:rect l="l" t="t" r="r" b="b"/>
              <a:pathLst>
                <a:path w="1077214" h="680212">
                  <a:moveTo>
                    <a:pt x="1524" y="0"/>
                  </a:moveTo>
                  <a:lnTo>
                    <a:pt x="1075690" y="0"/>
                  </a:lnTo>
                  <a:cubicBezTo>
                    <a:pt x="1076579" y="0"/>
                    <a:pt x="1077214" y="762"/>
                    <a:pt x="1077214" y="1524"/>
                  </a:cubicBezTo>
                  <a:lnTo>
                    <a:pt x="1077214" y="678688"/>
                  </a:lnTo>
                  <a:cubicBezTo>
                    <a:pt x="1077214" y="679577"/>
                    <a:pt x="1076452" y="680212"/>
                    <a:pt x="1075690" y="680212"/>
                  </a:cubicBezTo>
                  <a:lnTo>
                    <a:pt x="1524" y="680212"/>
                  </a:lnTo>
                  <a:cubicBezTo>
                    <a:pt x="635" y="680212"/>
                    <a:pt x="0" y="679450"/>
                    <a:pt x="0" y="678688"/>
                  </a:cubicBezTo>
                  <a:lnTo>
                    <a:pt x="0" y="1524"/>
                  </a:lnTo>
                  <a:cubicBezTo>
                    <a:pt x="0" y="635"/>
                    <a:pt x="762" y="0"/>
                    <a:pt x="1524" y="0"/>
                  </a:cubicBezTo>
                  <a:moveTo>
                    <a:pt x="1524" y="3048"/>
                  </a:moveTo>
                  <a:lnTo>
                    <a:pt x="1524" y="1524"/>
                  </a:lnTo>
                  <a:lnTo>
                    <a:pt x="3048" y="1524"/>
                  </a:lnTo>
                  <a:lnTo>
                    <a:pt x="3048" y="678688"/>
                  </a:lnTo>
                  <a:lnTo>
                    <a:pt x="1524" y="678688"/>
                  </a:lnTo>
                  <a:lnTo>
                    <a:pt x="1524" y="677164"/>
                  </a:lnTo>
                  <a:lnTo>
                    <a:pt x="1075690" y="677164"/>
                  </a:lnTo>
                  <a:lnTo>
                    <a:pt x="1075690" y="678688"/>
                  </a:lnTo>
                  <a:lnTo>
                    <a:pt x="1074166" y="678688"/>
                  </a:lnTo>
                  <a:lnTo>
                    <a:pt x="1074166" y="1524"/>
                  </a:lnTo>
                  <a:lnTo>
                    <a:pt x="1075690" y="1524"/>
                  </a:lnTo>
                  <a:lnTo>
                    <a:pt x="1075690" y="3048"/>
                  </a:lnTo>
                  <a:lnTo>
                    <a:pt x="1524" y="3048"/>
                  </a:lnTo>
                </a:path>
              </a:pathLst>
            </a:custGeom>
            <a:solidFill>
              <a:srgbClr val="CC99FF"/>
            </a:solidFill>
          </p:spPr>
        </p:sp>
        <p:sp>
          <p:nvSpPr>
            <p:cNvPr id="40" name="TextBox 40"/>
            <p:cNvSpPr txBox="1"/>
            <p:nvPr/>
          </p:nvSpPr>
          <p:spPr>
            <a:xfrm>
              <a:off x="0" y="9525"/>
              <a:ext cx="1074196" cy="667583"/>
            </a:xfrm>
            <a:prstGeom prst="rect">
              <a:avLst/>
            </a:prstGeom>
          </p:spPr>
          <p:txBody>
            <a:bodyPr lIns="50800" tIns="50800" rIns="50800" bIns="50800" rtlCol="0" anchor="t"/>
            <a:lstStyle/>
            <a:p>
              <a:pPr algn="l">
                <a:lnSpc>
                  <a:spcPts val="2879"/>
                </a:lnSpc>
              </a:pPr>
              <a:r>
                <a:rPr lang="en-US" sz="2400" spc="-95">
                  <a:solidFill>
                    <a:srgbClr val="000000"/>
                  </a:solidFill>
                  <a:latin typeface="Open Sans"/>
                </a:rPr>
                <a:t>Yes</a:t>
              </a:r>
            </a:p>
          </p:txBody>
        </p:sp>
      </p:grpSp>
      <p:grpSp>
        <p:nvGrpSpPr>
          <p:cNvPr id="41" name="Group 41"/>
          <p:cNvGrpSpPr/>
          <p:nvPr/>
        </p:nvGrpSpPr>
        <p:grpSpPr>
          <a:xfrm>
            <a:off x="443776" y="6823968"/>
            <a:ext cx="805647" cy="507831"/>
            <a:chOff x="0" y="0"/>
            <a:chExt cx="1074196" cy="677108"/>
          </a:xfrm>
        </p:grpSpPr>
        <p:sp>
          <p:nvSpPr>
            <p:cNvPr id="42" name="Freeform 42"/>
            <p:cNvSpPr/>
            <p:nvPr/>
          </p:nvSpPr>
          <p:spPr>
            <a:xfrm>
              <a:off x="0" y="0"/>
              <a:ext cx="1074166" cy="677164"/>
            </a:xfrm>
            <a:custGeom>
              <a:avLst/>
              <a:gdLst/>
              <a:ahLst/>
              <a:cxnLst/>
              <a:rect l="l" t="t" r="r" b="b"/>
              <a:pathLst>
                <a:path w="1074166" h="677164">
                  <a:moveTo>
                    <a:pt x="0" y="0"/>
                  </a:moveTo>
                  <a:lnTo>
                    <a:pt x="1074166" y="0"/>
                  </a:lnTo>
                  <a:lnTo>
                    <a:pt x="1074166" y="677164"/>
                  </a:lnTo>
                  <a:lnTo>
                    <a:pt x="0" y="677164"/>
                  </a:lnTo>
                  <a:lnTo>
                    <a:pt x="0" y="0"/>
                  </a:lnTo>
                </a:path>
              </a:pathLst>
            </a:custGeom>
            <a:solidFill>
              <a:srgbClr val="CC99FF"/>
            </a:solidFill>
          </p:spPr>
        </p:sp>
        <p:sp>
          <p:nvSpPr>
            <p:cNvPr id="43" name="Freeform 43"/>
            <p:cNvSpPr/>
            <p:nvPr/>
          </p:nvSpPr>
          <p:spPr>
            <a:xfrm>
              <a:off x="-1524" y="-1524"/>
              <a:ext cx="1077214" cy="680212"/>
            </a:xfrm>
            <a:custGeom>
              <a:avLst/>
              <a:gdLst/>
              <a:ahLst/>
              <a:cxnLst/>
              <a:rect l="l" t="t" r="r" b="b"/>
              <a:pathLst>
                <a:path w="1077214" h="680212">
                  <a:moveTo>
                    <a:pt x="1524" y="0"/>
                  </a:moveTo>
                  <a:lnTo>
                    <a:pt x="1075690" y="0"/>
                  </a:lnTo>
                  <a:cubicBezTo>
                    <a:pt x="1076579" y="0"/>
                    <a:pt x="1077214" y="762"/>
                    <a:pt x="1077214" y="1524"/>
                  </a:cubicBezTo>
                  <a:lnTo>
                    <a:pt x="1077214" y="678688"/>
                  </a:lnTo>
                  <a:cubicBezTo>
                    <a:pt x="1077214" y="679577"/>
                    <a:pt x="1076452" y="680212"/>
                    <a:pt x="1075690" y="680212"/>
                  </a:cubicBezTo>
                  <a:lnTo>
                    <a:pt x="1524" y="680212"/>
                  </a:lnTo>
                  <a:cubicBezTo>
                    <a:pt x="635" y="680212"/>
                    <a:pt x="0" y="679450"/>
                    <a:pt x="0" y="678688"/>
                  </a:cubicBezTo>
                  <a:lnTo>
                    <a:pt x="0" y="1524"/>
                  </a:lnTo>
                  <a:cubicBezTo>
                    <a:pt x="0" y="635"/>
                    <a:pt x="762" y="0"/>
                    <a:pt x="1524" y="0"/>
                  </a:cubicBezTo>
                  <a:moveTo>
                    <a:pt x="1524" y="3048"/>
                  </a:moveTo>
                  <a:lnTo>
                    <a:pt x="1524" y="1524"/>
                  </a:lnTo>
                  <a:lnTo>
                    <a:pt x="3048" y="1524"/>
                  </a:lnTo>
                  <a:lnTo>
                    <a:pt x="3048" y="678688"/>
                  </a:lnTo>
                  <a:lnTo>
                    <a:pt x="1524" y="678688"/>
                  </a:lnTo>
                  <a:lnTo>
                    <a:pt x="1524" y="677164"/>
                  </a:lnTo>
                  <a:lnTo>
                    <a:pt x="1075690" y="677164"/>
                  </a:lnTo>
                  <a:lnTo>
                    <a:pt x="1075690" y="678688"/>
                  </a:lnTo>
                  <a:lnTo>
                    <a:pt x="1074166" y="678688"/>
                  </a:lnTo>
                  <a:lnTo>
                    <a:pt x="1074166" y="1524"/>
                  </a:lnTo>
                  <a:lnTo>
                    <a:pt x="1075690" y="1524"/>
                  </a:lnTo>
                  <a:lnTo>
                    <a:pt x="1075690" y="3048"/>
                  </a:lnTo>
                  <a:lnTo>
                    <a:pt x="1524" y="3048"/>
                  </a:lnTo>
                </a:path>
              </a:pathLst>
            </a:custGeom>
            <a:solidFill>
              <a:srgbClr val="CC99FF"/>
            </a:solidFill>
          </p:spPr>
        </p:sp>
        <p:sp>
          <p:nvSpPr>
            <p:cNvPr id="44" name="TextBox 44"/>
            <p:cNvSpPr txBox="1"/>
            <p:nvPr/>
          </p:nvSpPr>
          <p:spPr>
            <a:xfrm>
              <a:off x="0" y="9525"/>
              <a:ext cx="1074196" cy="667583"/>
            </a:xfrm>
            <a:prstGeom prst="rect">
              <a:avLst/>
            </a:prstGeom>
          </p:spPr>
          <p:txBody>
            <a:bodyPr lIns="50800" tIns="50800" rIns="50800" bIns="50800" rtlCol="0" anchor="t"/>
            <a:lstStyle/>
            <a:p>
              <a:pPr algn="l">
                <a:lnSpc>
                  <a:spcPts val="2879"/>
                </a:lnSpc>
              </a:pPr>
              <a:r>
                <a:rPr lang="en-US" sz="2400" spc="-95">
                  <a:solidFill>
                    <a:srgbClr val="000000"/>
                  </a:solidFill>
                  <a:latin typeface="Open Sans"/>
                </a:rPr>
                <a:t>Yes</a:t>
              </a:r>
            </a:p>
          </p:txBody>
        </p:sp>
      </p:grpSp>
      <p:grpSp>
        <p:nvGrpSpPr>
          <p:cNvPr id="45" name="Group 45"/>
          <p:cNvGrpSpPr/>
          <p:nvPr/>
        </p:nvGrpSpPr>
        <p:grpSpPr>
          <a:xfrm>
            <a:off x="16478799" y="7283590"/>
            <a:ext cx="805647" cy="507831"/>
            <a:chOff x="0" y="0"/>
            <a:chExt cx="1074196" cy="677108"/>
          </a:xfrm>
        </p:grpSpPr>
        <p:sp>
          <p:nvSpPr>
            <p:cNvPr id="46" name="Freeform 46"/>
            <p:cNvSpPr/>
            <p:nvPr/>
          </p:nvSpPr>
          <p:spPr>
            <a:xfrm>
              <a:off x="0" y="0"/>
              <a:ext cx="1074166" cy="677164"/>
            </a:xfrm>
            <a:custGeom>
              <a:avLst/>
              <a:gdLst/>
              <a:ahLst/>
              <a:cxnLst/>
              <a:rect l="l" t="t" r="r" b="b"/>
              <a:pathLst>
                <a:path w="1074166" h="677164">
                  <a:moveTo>
                    <a:pt x="0" y="0"/>
                  </a:moveTo>
                  <a:lnTo>
                    <a:pt x="1074166" y="0"/>
                  </a:lnTo>
                  <a:lnTo>
                    <a:pt x="1074166" y="677164"/>
                  </a:lnTo>
                  <a:lnTo>
                    <a:pt x="0" y="677164"/>
                  </a:lnTo>
                  <a:lnTo>
                    <a:pt x="0" y="0"/>
                  </a:lnTo>
                </a:path>
              </a:pathLst>
            </a:custGeom>
            <a:solidFill>
              <a:srgbClr val="CC99FF"/>
            </a:solidFill>
          </p:spPr>
        </p:sp>
        <p:sp>
          <p:nvSpPr>
            <p:cNvPr id="47" name="Freeform 47"/>
            <p:cNvSpPr/>
            <p:nvPr/>
          </p:nvSpPr>
          <p:spPr>
            <a:xfrm>
              <a:off x="-1524" y="-1524"/>
              <a:ext cx="1077214" cy="680212"/>
            </a:xfrm>
            <a:custGeom>
              <a:avLst/>
              <a:gdLst/>
              <a:ahLst/>
              <a:cxnLst/>
              <a:rect l="l" t="t" r="r" b="b"/>
              <a:pathLst>
                <a:path w="1077214" h="680212">
                  <a:moveTo>
                    <a:pt x="1524" y="0"/>
                  </a:moveTo>
                  <a:lnTo>
                    <a:pt x="1075690" y="0"/>
                  </a:lnTo>
                  <a:cubicBezTo>
                    <a:pt x="1076579" y="0"/>
                    <a:pt x="1077214" y="762"/>
                    <a:pt x="1077214" y="1524"/>
                  </a:cubicBezTo>
                  <a:lnTo>
                    <a:pt x="1077214" y="678688"/>
                  </a:lnTo>
                  <a:cubicBezTo>
                    <a:pt x="1077214" y="679577"/>
                    <a:pt x="1076452" y="680212"/>
                    <a:pt x="1075690" y="680212"/>
                  </a:cubicBezTo>
                  <a:lnTo>
                    <a:pt x="1524" y="680212"/>
                  </a:lnTo>
                  <a:cubicBezTo>
                    <a:pt x="635" y="680212"/>
                    <a:pt x="0" y="679450"/>
                    <a:pt x="0" y="678688"/>
                  </a:cubicBezTo>
                  <a:lnTo>
                    <a:pt x="0" y="1524"/>
                  </a:lnTo>
                  <a:cubicBezTo>
                    <a:pt x="0" y="635"/>
                    <a:pt x="762" y="0"/>
                    <a:pt x="1524" y="0"/>
                  </a:cubicBezTo>
                  <a:moveTo>
                    <a:pt x="1524" y="3048"/>
                  </a:moveTo>
                  <a:lnTo>
                    <a:pt x="1524" y="1524"/>
                  </a:lnTo>
                  <a:lnTo>
                    <a:pt x="3048" y="1524"/>
                  </a:lnTo>
                  <a:lnTo>
                    <a:pt x="3048" y="678688"/>
                  </a:lnTo>
                  <a:lnTo>
                    <a:pt x="1524" y="678688"/>
                  </a:lnTo>
                  <a:lnTo>
                    <a:pt x="1524" y="677164"/>
                  </a:lnTo>
                  <a:lnTo>
                    <a:pt x="1075690" y="677164"/>
                  </a:lnTo>
                  <a:lnTo>
                    <a:pt x="1075690" y="678688"/>
                  </a:lnTo>
                  <a:lnTo>
                    <a:pt x="1074166" y="678688"/>
                  </a:lnTo>
                  <a:lnTo>
                    <a:pt x="1074166" y="1524"/>
                  </a:lnTo>
                  <a:lnTo>
                    <a:pt x="1075690" y="1524"/>
                  </a:lnTo>
                  <a:lnTo>
                    <a:pt x="1075690" y="3048"/>
                  </a:lnTo>
                  <a:lnTo>
                    <a:pt x="1524" y="3048"/>
                  </a:lnTo>
                </a:path>
              </a:pathLst>
            </a:custGeom>
            <a:solidFill>
              <a:srgbClr val="CC99FF"/>
            </a:solidFill>
          </p:spPr>
        </p:sp>
        <p:sp>
          <p:nvSpPr>
            <p:cNvPr id="48" name="TextBox 48"/>
            <p:cNvSpPr txBox="1"/>
            <p:nvPr/>
          </p:nvSpPr>
          <p:spPr>
            <a:xfrm>
              <a:off x="0" y="9525"/>
              <a:ext cx="1074196" cy="667583"/>
            </a:xfrm>
            <a:prstGeom prst="rect">
              <a:avLst/>
            </a:prstGeom>
          </p:spPr>
          <p:txBody>
            <a:bodyPr lIns="50800" tIns="50800" rIns="50800" bIns="50800" rtlCol="0" anchor="t"/>
            <a:lstStyle/>
            <a:p>
              <a:pPr algn="l">
                <a:lnSpc>
                  <a:spcPts val="2879"/>
                </a:lnSpc>
              </a:pPr>
              <a:r>
                <a:rPr lang="en-US" sz="2400" spc="-95">
                  <a:solidFill>
                    <a:srgbClr val="000000"/>
                  </a:solidFill>
                  <a:latin typeface="Open Sans"/>
                </a:rPr>
                <a:t>No</a:t>
              </a:r>
            </a:p>
          </p:txBody>
        </p:sp>
      </p:grpSp>
      <p:grpSp>
        <p:nvGrpSpPr>
          <p:cNvPr id="49" name="Group 49"/>
          <p:cNvGrpSpPr/>
          <p:nvPr/>
        </p:nvGrpSpPr>
        <p:grpSpPr>
          <a:xfrm>
            <a:off x="6685335" y="6935328"/>
            <a:ext cx="805647" cy="507831"/>
            <a:chOff x="0" y="0"/>
            <a:chExt cx="1074196" cy="677108"/>
          </a:xfrm>
        </p:grpSpPr>
        <p:sp>
          <p:nvSpPr>
            <p:cNvPr id="50" name="Freeform 50"/>
            <p:cNvSpPr/>
            <p:nvPr/>
          </p:nvSpPr>
          <p:spPr>
            <a:xfrm>
              <a:off x="0" y="0"/>
              <a:ext cx="1074166" cy="677164"/>
            </a:xfrm>
            <a:custGeom>
              <a:avLst/>
              <a:gdLst/>
              <a:ahLst/>
              <a:cxnLst/>
              <a:rect l="l" t="t" r="r" b="b"/>
              <a:pathLst>
                <a:path w="1074166" h="677164">
                  <a:moveTo>
                    <a:pt x="0" y="0"/>
                  </a:moveTo>
                  <a:lnTo>
                    <a:pt x="1074166" y="0"/>
                  </a:lnTo>
                  <a:lnTo>
                    <a:pt x="1074166" y="677164"/>
                  </a:lnTo>
                  <a:lnTo>
                    <a:pt x="0" y="677164"/>
                  </a:lnTo>
                  <a:lnTo>
                    <a:pt x="0" y="0"/>
                  </a:lnTo>
                </a:path>
              </a:pathLst>
            </a:custGeom>
            <a:solidFill>
              <a:srgbClr val="CC99FF"/>
            </a:solidFill>
          </p:spPr>
        </p:sp>
        <p:sp>
          <p:nvSpPr>
            <p:cNvPr id="51" name="Freeform 51"/>
            <p:cNvSpPr/>
            <p:nvPr/>
          </p:nvSpPr>
          <p:spPr>
            <a:xfrm>
              <a:off x="-1524" y="-1524"/>
              <a:ext cx="1077214" cy="680212"/>
            </a:xfrm>
            <a:custGeom>
              <a:avLst/>
              <a:gdLst/>
              <a:ahLst/>
              <a:cxnLst/>
              <a:rect l="l" t="t" r="r" b="b"/>
              <a:pathLst>
                <a:path w="1077214" h="680212">
                  <a:moveTo>
                    <a:pt x="1524" y="0"/>
                  </a:moveTo>
                  <a:lnTo>
                    <a:pt x="1075690" y="0"/>
                  </a:lnTo>
                  <a:cubicBezTo>
                    <a:pt x="1076579" y="0"/>
                    <a:pt x="1077214" y="762"/>
                    <a:pt x="1077214" y="1524"/>
                  </a:cubicBezTo>
                  <a:lnTo>
                    <a:pt x="1077214" y="678688"/>
                  </a:lnTo>
                  <a:cubicBezTo>
                    <a:pt x="1077214" y="679577"/>
                    <a:pt x="1076452" y="680212"/>
                    <a:pt x="1075690" y="680212"/>
                  </a:cubicBezTo>
                  <a:lnTo>
                    <a:pt x="1524" y="680212"/>
                  </a:lnTo>
                  <a:cubicBezTo>
                    <a:pt x="635" y="680212"/>
                    <a:pt x="0" y="679450"/>
                    <a:pt x="0" y="678688"/>
                  </a:cubicBezTo>
                  <a:lnTo>
                    <a:pt x="0" y="1524"/>
                  </a:lnTo>
                  <a:cubicBezTo>
                    <a:pt x="0" y="635"/>
                    <a:pt x="762" y="0"/>
                    <a:pt x="1524" y="0"/>
                  </a:cubicBezTo>
                  <a:moveTo>
                    <a:pt x="1524" y="3048"/>
                  </a:moveTo>
                  <a:lnTo>
                    <a:pt x="1524" y="1524"/>
                  </a:lnTo>
                  <a:lnTo>
                    <a:pt x="3048" y="1524"/>
                  </a:lnTo>
                  <a:lnTo>
                    <a:pt x="3048" y="678688"/>
                  </a:lnTo>
                  <a:lnTo>
                    <a:pt x="1524" y="678688"/>
                  </a:lnTo>
                  <a:lnTo>
                    <a:pt x="1524" y="677164"/>
                  </a:lnTo>
                  <a:lnTo>
                    <a:pt x="1075690" y="677164"/>
                  </a:lnTo>
                  <a:lnTo>
                    <a:pt x="1075690" y="678688"/>
                  </a:lnTo>
                  <a:lnTo>
                    <a:pt x="1074166" y="678688"/>
                  </a:lnTo>
                  <a:lnTo>
                    <a:pt x="1074166" y="1524"/>
                  </a:lnTo>
                  <a:lnTo>
                    <a:pt x="1075690" y="1524"/>
                  </a:lnTo>
                  <a:lnTo>
                    <a:pt x="1075690" y="3048"/>
                  </a:lnTo>
                  <a:lnTo>
                    <a:pt x="1524" y="3048"/>
                  </a:lnTo>
                </a:path>
              </a:pathLst>
            </a:custGeom>
            <a:solidFill>
              <a:srgbClr val="CC99FF"/>
            </a:solidFill>
          </p:spPr>
        </p:sp>
        <p:sp>
          <p:nvSpPr>
            <p:cNvPr id="52" name="TextBox 52"/>
            <p:cNvSpPr txBox="1"/>
            <p:nvPr/>
          </p:nvSpPr>
          <p:spPr>
            <a:xfrm>
              <a:off x="0" y="9525"/>
              <a:ext cx="1074196" cy="667583"/>
            </a:xfrm>
            <a:prstGeom prst="rect">
              <a:avLst/>
            </a:prstGeom>
          </p:spPr>
          <p:txBody>
            <a:bodyPr lIns="50800" tIns="50800" rIns="50800" bIns="50800" rtlCol="0" anchor="t"/>
            <a:lstStyle/>
            <a:p>
              <a:pPr algn="l">
                <a:lnSpc>
                  <a:spcPts val="2879"/>
                </a:lnSpc>
              </a:pPr>
              <a:r>
                <a:rPr lang="en-US" sz="2400" spc="-95">
                  <a:solidFill>
                    <a:srgbClr val="000000"/>
                  </a:solidFill>
                  <a:latin typeface="Open Sans"/>
                </a:rPr>
                <a:t>No</a:t>
              </a:r>
            </a:p>
          </p:txBody>
        </p:sp>
      </p:grpSp>
      <p:sp>
        <p:nvSpPr>
          <p:cNvPr id="53" name="AutoShape 53"/>
          <p:cNvSpPr/>
          <p:nvPr/>
        </p:nvSpPr>
        <p:spPr>
          <a:xfrm rot="9522132">
            <a:off x="954559" y="6461170"/>
            <a:ext cx="1155873" cy="0"/>
          </a:xfrm>
          <a:prstGeom prst="line">
            <a:avLst/>
          </a:prstGeom>
          <a:ln w="9525" cap="rnd">
            <a:solidFill>
              <a:srgbClr val="7030A0"/>
            </a:solidFill>
            <a:prstDash val="solid"/>
            <a:headEnd type="none" w="sm" len="sm"/>
            <a:tailEnd type="triangle" w="lg" len="med"/>
          </a:ln>
        </p:spPr>
      </p:sp>
      <p:sp>
        <p:nvSpPr>
          <p:cNvPr id="54" name="AutoShape 54"/>
          <p:cNvSpPr/>
          <p:nvPr/>
        </p:nvSpPr>
        <p:spPr>
          <a:xfrm rot="5247963">
            <a:off x="4107287" y="6455852"/>
            <a:ext cx="430887" cy="0"/>
          </a:xfrm>
          <a:prstGeom prst="line">
            <a:avLst/>
          </a:prstGeom>
          <a:ln w="9525" cap="rnd">
            <a:solidFill>
              <a:srgbClr val="7030A0"/>
            </a:solidFill>
            <a:prstDash val="solid"/>
            <a:headEnd type="none" w="sm" len="sm"/>
            <a:tailEnd type="triangle" w="lg" len="med"/>
          </a:ln>
        </p:spPr>
      </p:sp>
      <p:sp>
        <p:nvSpPr>
          <p:cNvPr id="55" name="AutoShape 55"/>
          <p:cNvSpPr/>
          <p:nvPr/>
        </p:nvSpPr>
        <p:spPr>
          <a:xfrm rot="2470230">
            <a:off x="6162950" y="6488655"/>
            <a:ext cx="788068" cy="0"/>
          </a:xfrm>
          <a:prstGeom prst="line">
            <a:avLst/>
          </a:prstGeom>
          <a:ln w="9525" cap="rnd">
            <a:solidFill>
              <a:srgbClr val="7030A0"/>
            </a:solidFill>
            <a:prstDash val="solid"/>
            <a:headEnd type="none" w="sm" len="sm"/>
            <a:tailEnd type="triangle" w="lg" len="med"/>
          </a:ln>
        </p:spPr>
      </p:sp>
      <p:sp>
        <p:nvSpPr>
          <p:cNvPr id="56" name="AutoShape 56"/>
          <p:cNvSpPr/>
          <p:nvPr/>
        </p:nvSpPr>
        <p:spPr>
          <a:xfrm rot="1257198">
            <a:off x="660772" y="8522036"/>
            <a:ext cx="5295429" cy="0"/>
          </a:xfrm>
          <a:prstGeom prst="line">
            <a:avLst/>
          </a:prstGeom>
          <a:ln w="9525" cap="rnd">
            <a:solidFill>
              <a:srgbClr val="7030A0"/>
            </a:solidFill>
            <a:prstDash val="solid"/>
            <a:headEnd type="none" w="sm" len="sm"/>
            <a:tailEnd type="triangle" w="lg" len="med"/>
          </a:ln>
        </p:spPr>
      </p:sp>
      <p:sp>
        <p:nvSpPr>
          <p:cNvPr id="57" name="AutoShape 57"/>
          <p:cNvSpPr/>
          <p:nvPr/>
        </p:nvSpPr>
        <p:spPr>
          <a:xfrm rot="5273474">
            <a:off x="9349637" y="5120797"/>
            <a:ext cx="517711" cy="0"/>
          </a:xfrm>
          <a:prstGeom prst="line">
            <a:avLst/>
          </a:prstGeom>
          <a:ln w="9525" cap="rnd">
            <a:solidFill>
              <a:srgbClr val="7030A0"/>
            </a:solidFill>
            <a:prstDash val="solid"/>
            <a:headEnd type="none" w="sm" len="sm"/>
            <a:tailEnd type="triangle" w="lg" len="med"/>
          </a:ln>
        </p:spPr>
      </p:sp>
      <p:sp>
        <p:nvSpPr>
          <p:cNvPr id="58" name="AutoShape 58"/>
          <p:cNvSpPr/>
          <p:nvPr/>
        </p:nvSpPr>
        <p:spPr>
          <a:xfrm rot="1116452">
            <a:off x="7141512" y="7765461"/>
            <a:ext cx="1267970" cy="0"/>
          </a:xfrm>
          <a:prstGeom prst="line">
            <a:avLst/>
          </a:prstGeom>
          <a:ln w="9525" cap="rnd">
            <a:solidFill>
              <a:srgbClr val="7030A0"/>
            </a:solidFill>
            <a:prstDash val="solid"/>
            <a:headEnd type="none" w="sm" len="sm"/>
            <a:tailEnd type="triangle" w="lg" len="med"/>
          </a:ln>
        </p:spPr>
      </p:sp>
      <p:sp>
        <p:nvSpPr>
          <p:cNvPr id="59" name="AutoShape 59"/>
          <p:cNvSpPr/>
          <p:nvPr/>
        </p:nvSpPr>
        <p:spPr>
          <a:xfrm rot="575840">
            <a:off x="4970660" y="8098939"/>
            <a:ext cx="3429684" cy="0"/>
          </a:xfrm>
          <a:prstGeom prst="line">
            <a:avLst/>
          </a:prstGeom>
          <a:ln w="9525" cap="rnd">
            <a:solidFill>
              <a:srgbClr val="7030A0"/>
            </a:solidFill>
            <a:prstDash val="solid"/>
            <a:headEnd type="none" w="sm" len="sm"/>
            <a:tailEnd type="triangle" w="lg" len="med"/>
          </a:ln>
        </p:spPr>
      </p:sp>
      <p:grpSp>
        <p:nvGrpSpPr>
          <p:cNvPr id="60" name="Group 60"/>
          <p:cNvGrpSpPr/>
          <p:nvPr/>
        </p:nvGrpSpPr>
        <p:grpSpPr>
          <a:xfrm>
            <a:off x="12777987" y="5492028"/>
            <a:ext cx="4725210" cy="1246496"/>
            <a:chOff x="0" y="0"/>
            <a:chExt cx="6300280" cy="1661994"/>
          </a:xfrm>
        </p:grpSpPr>
        <p:sp>
          <p:nvSpPr>
            <p:cNvPr id="61" name="Freeform 61"/>
            <p:cNvSpPr/>
            <p:nvPr/>
          </p:nvSpPr>
          <p:spPr>
            <a:xfrm>
              <a:off x="0" y="0"/>
              <a:ext cx="6300343" cy="1662049"/>
            </a:xfrm>
            <a:custGeom>
              <a:avLst/>
              <a:gdLst/>
              <a:ahLst/>
              <a:cxnLst/>
              <a:rect l="l" t="t" r="r" b="b"/>
              <a:pathLst>
                <a:path w="6300343" h="1662049">
                  <a:moveTo>
                    <a:pt x="0" y="0"/>
                  </a:moveTo>
                  <a:lnTo>
                    <a:pt x="6300343" y="0"/>
                  </a:lnTo>
                  <a:lnTo>
                    <a:pt x="6300343" y="1662049"/>
                  </a:lnTo>
                  <a:lnTo>
                    <a:pt x="0" y="1662049"/>
                  </a:lnTo>
                  <a:lnTo>
                    <a:pt x="0" y="0"/>
                  </a:lnTo>
                </a:path>
              </a:pathLst>
            </a:custGeom>
            <a:solidFill>
              <a:srgbClr val="E2FAF7"/>
            </a:solidFill>
          </p:spPr>
        </p:sp>
        <p:sp>
          <p:nvSpPr>
            <p:cNvPr id="62" name="Freeform 62"/>
            <p:cNvSpPr/>
            <p:nvPr/>
          </p:nvSpPr>
          <p:spPr>
            <a:xfrm>
              <a:off x="-1524" y="-1524"/>
              <a:ext cx="6303391" cy="1665097"/>
            </a:xfrm>
            <a:custGeom>
              <a:avLst/>
              <a:gdLst/>
              <a:ahLst/>
              <a:cxnLst/>
              <a:rect l="l" t="t" r="r" b="b"/>
              <a:pathLst>
                <a:path w="6303391" h="1665097">
                  <a:moveTo>
                    <a:pt x="1524" y="0"/>
                  </a:moveTo>
                  <a:lnTo>
                    <a:pt x="6301867" y="0"/>
                  </a:lnTo>
                  <a:cubicBezTo>
                    <a:pt x="6302756" y="0"/>
                    <a:pt x="6303391" y="762"/>
                    <a:pt x="6303391" y="1524"/>
                  </a:cubicBezTo>
                  <a:lnTo>
                    <a:pt x="6303391" y="1663573"/>
                  </a:lnTo>
                  <a:cubicBezTo>
                    <a:pt x="6303391" y="1664462"/>
                    <a:pt x="6302629" y="1665097"/>
                    <a:pt x="6301867" y="1665097"/>
                  </a:cubicBezTo>
                  <a:lnTo>
                    <a:pt x="1524" y="1665097"/>
                  </a:lnTo>
                  <a:cubicBezTo>
                    <a:pt x="635" y="1665097"/>
                    <a:pt x="0" y="1664335"/>
                    <a:pt x="0" y="1663573"/>
                  </a:cubicBezTo>
                  <a:lnTo>
                    <a:pt x="0" y="1524"/>
                  </a:lnTo>
                  <a:cubicBezTo>
                    <a:pt x="0" y="635"/>
                    <a:pt x="762" y="0"/>
                    <a:pt x="1524" y="0"/>
                  </a:cubicBezTo>
                  <a:moveTo>
                    <a:pt x="1524" y="3048"/>
                  </a:moveTo>
                  <a:lnTo>
                    <a:pt x="1524" y="1524"/>
                  </a:lnTo>
                  <a:lnTo>
                    <a:pt x="3048" y="1524"/>
                  </a:lnTo>
                  <a:lnTo>
                    <a:pt x="3048" y="1663573"/>
                  </a:lnTo>
                  <a:lnTo>
                    <a:pt x="1524" y="1663573"/>
                  </a:lnTo>
                  <a:lnTo>
                    <a:pt x="1524" y="1662049"/>
                  </a:lnTo>
                  <a:lnTo>
                    <a:pt x="6301867" y="1662049"/>
                  </a:lnTo>
                  <a:lnTo>
                    <a:pt x="6301867" y="1663573"/>
                  </a:lnTo>
                  <a:lnTo>
                    <a:pt x="6300343" y="1663573"/>
                  </a:lnTo>
                  <a:lnTo>
                    <a:pt x="6300343" y="1524"/>
                  </a:lnTo>
                  <a:lnTo>
                    <a:pt x="6301867" y="1524"/>
                  </a:lnTo>
                  <a:lnTo>
                    <a:pt x="6301867" y="3048"/>
                  </a:lnTo>
                  <a:lnTo>
                    <a:pt x="1524" y="3048"/>
                  </a:lnTo>
                </a:path>
              </a:pathLst>
            </a:custGeom>
            <a:solidFill>
              <a:srgbClr val="E2FAF7"/>
            </a:solidFill>
          </p:spPr>
        </p:sp>
        <p:sp>
          <p:nvSpPr>
            <p:cNvPr id="63" name="TextBox 63"/>
            <p:cNvSpPr txBox="1"/>
            <p:nvPr/>
          </p:nvSpPr>
          <p:spPr>
            <a:xfrm>
              <a:off x="0" y="9525"/>
              <a:ext cx="6300280" cy="1652469"/>
            </a:xfrm>
            <a:prstGeom prst="rect">
              <a:avLst/>
            </a:prstGeom>
          </p:spPr>
          <p:txBody>
            <a:bodyPr lIns="50800" tIns="50800" rIns="50800" bIns="50800" rtlCol="0" anchor="t"/>
            <a:lstStyle/>
            <a:p>
              <a:pPr algn="l">
                <a:lnSpc>
                  <a:spcPts val="2879"/>
                </a:lnSpc>
              </a:pPr>
              <a:r>
                <a:rPr lang="en-US" sz="2400" spc="-95">
                  <a:solidFill>
                    <a:srgbClr val="000000"/>
                  </a:solidFill>
                  <a:latin typeface="Open Sans"/>
                </a:rPr>
                <a:t>Are you connected with someone who can offer you family planning services?</a:t>
              </a:r>
            </a:p>
          </p:txBody>
        </p:sp>
      </p:grpSp>
      <p:sp>
        <p:nvSpPr>
          <p:cNvPr id="64" name="AutoShape 64"/>
          <p:cNvSpPr/>
          <p:nvPr/>
        </p:nvSpPr>
        <p:spPr>
          <a:xfrm rot="5247963">
            <a:off x="16666179" y="7029676"/>
            <a:ext cx="430887" cy="0"/>
          </a:xfrm>
          <a:prstGeom prst="line">
            <a:avLst/>
          </a:prstGeom>
          <a:ln w="9525" cap="rnd">
            <a:solidFill>
              <a:srgbClr val="7030A0"/>
            </a:solidFill>
            <a:prstDash val="solid"/>
            <a:headEnd type="none" w="sm" len="sm"/>
            <a:tailEnd type="triangle" w="lg" len="med"/>
          </a:ln>
        </p:spPr>
      </p:sp>
      <p:sp>
        <p:nvSpPr>
          <p:cNvPr id="65" name="AutoShape 65"/>
          <p:cNvSpPr/>
          <p:nvPr/>
        </p:nvSpPr>
        <p:spPr>
          <a:xfrm rot="5247963">
            <a:off x="14396378" y="7029676"/>
            <a:ext cx="430887" cy="0"/>
          </a:xfrm>
          <a:prstGeom prst="line">
            <a:avLst/>
          </a:prstGeom>
          <a:ln w="9525" cap="rnd">
            <a:solidFill>
              <a:srgbClr val="7030A0"/>
            </a:solidFill>
            <a:prstDash val="solid"/>
            <a:headEnd type="none" w="sm" len="sm"/>
            <a:tailEnd type="triangle" w="lg" len="med"/>
          </a:ln>
        </p:spPr>
      </p:sp>
      <p:sp>
        <p:nvSpPr>
          <p:cNvPr id="66" name="AutoShape 66"/>
          <p:cNvSpPr/>
          <p:nvPr/>
        </p:nvSpPr>
        <p:spPr>
          <a:xfrm rot="-1289917">
            <a:off x="8427654" y="8629874"/>
            <a:ext cx="5821394" cy="0"/>
          </a:xfrm>
          <a:prstGeom prst="line">
            <a:avLst/>
          </a:prstGeom>
          <a:ln w="9525" cap="rnd">
            <a:solidFill>
              <a:srgbClr val="7030A0"/>
            </a:solidFill>
            <a:prstDash val="solid"/>
            <a:headEnd type="none" w="sm" len="sm"/>
            <a:tailEnd type="triangle" w="lg" len="med"/>
          </a:ln>
        </p:spPr>
      </p:sp>
      <p:grpSp>
        <p:nvGrpSpPr>
          <p:cNvPr id="67" name="Group 67"/>
          <p:cNvGrpSpPr/>
          <p:nvPr/>
        </p:nvGrpSpPr>
        <p:grpSpPr>
          <a:xfrm>
            <a:off x="14093796" y="8522036"/>
            <a:ext cx="3658164" cy="877162"/>
            <a:chOff x="0" y="0"/>
            <a:chExt cx="4877552" cy="1169550"/>
          </a:xfrm>
        </p:grpSpPr>
        <p:sp>
          <p:nvSpPr>
            <p:cNvPr id="68" name="Freeform 68"/>
            <p:cNvSpPr/>
            <p:nvPr/>
          </p:nvSpPr>
          <p:spPr>
            <a:xfrm>
              <a:off x="0" y="0"/>
              <a:ext cx="4877562" cy="1169543"/>
            </a:xfrm>
            <a:custGeom>
              <a:avLst/>
              <a:gdLst/>
              <a:ahLst/>
              <a:cxnLst/>
              <a:rect l="l" t="t" r="r" b="b"/>
              <a:pathLst>
                <a:path w="4877562" h="1169543">
                  <a:moveTo>
                    <a:pt x="0" y="0"/>
                  </a:moveTo>
                  <a:lnTo>
                    <a:pt x="4877562" y="0"/>
                  </a:lnTo>
                  <a:lnTo>
                    <a:pt x="4877562" y="1169543"/>
                  </a:lnTo>
                  <a:lnTo>
                    <a:pt x="0" y="1169543"/>
                  </a:lnTo>
                  <a:lnTo>
                    <a:pt x="0" y="0"/>
                  </a:lnTo>
                </a:path>
              </a:pathLst>
            </a:custGeom>
            <a:solidFill>
              <a:srgbClr val="D4D9CF"/>
            </a:solidFill>
          </p:spPr>
        </p:sp>
        <p:sp>
          <p:nvSpPr>
            <p:cNvPr id="69" name="TextBox 69"/>
            <p:cNvSpPr txBox="1"/>
            <p:nvPr/>
          </p:nvSpPr>
          <p:spPr>
            <a:xfrm>
              <a:off x="0" y="9525"/>
              <a:ext cx="4877552" cy="1160025"/>
            </a:xfrm>
            <a:prstGeom prst="rect">
              <a:avLst/>
            </a:prstGeom>
          </p:spPr>
          <p:txBody>
            <a:bodyPr lIns="50800" tIns="50800" rIns="50800" bIns="50800" rtlCol="0" anchor="t"/>
            <a:lstStyle/>
            <a:p>
              <a:pPr algn="l">
                <a:lnSpc>
                  <a:spcPts val="2879"/>
                </a:lnSpc>
              </a:pPr>
              <a:r>
                <a:rPr lang="en-US" sz="2400" spc="-95">
                  <a:solidFill>
                    <a:srgbClr val="000000"/>
                  </a:solidFill>
                  <a:latin typeface="Open Sans"/>
                </a:rPr>
                <a:t>Review the list of family planning providers</a:t>
              </a:r>
            </a:p>
          </p:txBody>
        </p:sp>
      </p:grpSp>
      <p:sp>
        <p:nvSpPr>
          <p:cNvPr id="70" name="AutoShape 70"/>
          <p:cNvSpPr/>
          <p:nvPr/>
        </p:nvSpPr>
        <p:spPr>
          <a:xfrm rot="5247963">
            <a:off x="16645994" y="8169610"/>
            <a:ext cx="430887" cy="0"/>
          </a:xfrm>
          <a:prstGeom prst="line">
            <a:avLst/>
          </a:prstGeom>
          <a:ln w="9525" cap="rnd">
            <a:solidFill>
              <a:srgbClr val="7030A0"/>
            </a:solidFill>
            <a:prstDash val="solid"/>
            <a:headEnd type="none" w="sm" len="sm"/>
            <a:tailEnd type="triangle" w="lg" len="med"/>
          </a:ln>
        </p:spPr>
      </p:sp>
      <p:sp>
        <p:nvSpPr>
          <p:cNvPr id="71" name="AutoShape 71"/>
          <p:cNvSpPr/>
          <p:nvPr/>
        </p:nvSpPr>
        <p:spPr>
          <a:xfrm rot="10334590">
            <a:off x="8606004" y="9619250"/>
            <a:ext cx="5279153" cy="0"/>
          </a:xfrm>
          <a:prstGeom prst="line">
            <a:avLst/>
          </a:prstGeom>
          <a:ln w="9525" cap="rnd">
            <a:solidFill>
              <a:srgbClr val="7030A0"/>
            </a:solidFill>
            <a:prstDash val="solid"/>
            <a:headEnd type="none" w="sm" len="sm"/>
            <a:tailEnd type="triangle" w="lg" len="med"/>
          </a:ln>
        </p:spPr>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E2FAF7"/>
        </a:solidFill>
        <a:effectLst/>
      </p:bgPr>
    </p:bg>
    <p:spTree>
      <p:nvGrpSpPr>
        <p:cNvPr id="1" name=""/>
        <p:cNvGrpSpPr/>
        <p:nvPr/>
      </p:nvGrpSpPr>
      <p:grpSpPr>
        <a:xfrm>
          <a:off x="0" y="0"/>
          <a:ext cx="0" cy="0"/>
          <a:chOff x="0" y="0"/>
          <a:chExt cx="0" cy="0"/>
        </a:xfrm>
      </p:grpSpPr>
      <p:grpSp>
        <p:nvGrpSpPr>
          <p:cNvPr id="2" name="Group 2"/>
          <p:cNvGrpSpPr/>
          <p:nvPr/>
        </p:nvGrpSpPr>
        <p:grpSpPr>
          <a:xfrm>
            <a:off x="1" y="9601200"/>
            <a:ext cx="18288000" cy="685800"/>
            <a:chOff x="0" y="0"/>
            <a:chExt cx="24384000" cy="914400"/>
          </a:xfrm>
        </p:grpSpPr>
        <p:sp>
          <p:nvSpPr>
            <p:cNvPr id="3" name="Freeform 3"/>
            <p:cNvSpPr/>
            <p:nvPr/>
          </p:nvSpPr>
          <p:spPr>
            <a:xfrm>
              <a:off x="0" y="0"/>
              <a:ext cx="24384000" cy="914400"/>
            </a:xfrm>
            <a:custGeom>
              <a:avLst/>
              <a:gdLst/>
              <a:ahLst/>
              <a:cxnLst/>
              <a:rect l="l" t="t" r="r" b="b"/>
              <a:pathLst>
                <a:path w="24384000" h="914400">
                  <a:moveTo>
                    <a:pt x="0" y="0"/>
                  </a:moveTo>
                  <a:lnTo>
                    <a:pt x="24384000" y="0"/>
                  </a:lnTo>
                  <a:lnTo>
                    <a:pt x="24384000" y="914400"/>
                  </a:lnTo>
                  <a:lnTo>
                    <a:pt x="0" y="914400"/>
                  </a:lnTo>
                  <a:lnTo>
                    <a:pt x="0" y="0"/>
                  </a:lnTo>
                </a:path>
              </a:pathLst>
            </a:custGeom>
            <a:solidFill>
              <a:srgbClr val="E2FAF7"/>
            </a:solidFill>
          </p:spPr>
        </p:sp>
      </p:grpSp>
      <p:grpSp>
        <p:nvGrpSpPr>
          <p:cNvPr id="4" name="Group 4"/>
          <p:cNvGrpSpPr/>
          <p:nvPr/>
        </p:nvGrpSpPr>
        <p:grpSpPr>
          <a:xfrm>
            <a:off x="0" y="9501474"/>
            <a:ext cx="18288002" cy="98997"/>
            <a:chOff x="0" y="0"/>
            <a:chExt cx="24384002" cy="131996"/>
          </a:xfrm>
        </p:grpSpPr>
        <p:sp>
          <p:nvSpPr>
            <p:cNvPr id="5" name="Freeform 5"/>
            <p:cNvSpPr/>
            <p:nvPr/>
          </p:nvSpPr>
          <p:spPr>
            <a:xfrm>
              <a:off x="0" y="0"/>
              <a:ext cx="24384000" cy="131953"/>
            </a:xfrm>
            <a:custGeom>
              <a:avLst/>
              <a:gdLst/>
              <a:ahLst/>
              <a:cxnLst/>
              <a:rect l="l" t="t" r="r" b="b"/>
              <a:pathLst>
                <a:path w="24384000" h="131953">
                  <a:moveTo>
                    <a:pt x="0" y="0"/>
                  </a:moveTo>
                  <a:lnTo>
                    <a:pt x="24384000" y="0"/>
                  </a:lnTo>
                  <a:lnTo>
                    <a:pt x="24384000" y="131953"/>
                  </a:lnTo>
                  <a:lnTo>
                    <a:pt x="0" y="131953"/>
                  </a:lnTo>
                  <a:lnTo>
                    <a:pt x="0" y="0"/>
                  </a:lnTo>
                </a:path>
              </a:pathLst>
            </a:custGeom>
            <a:solidFill>
              <a:srgbClr val="7030A0"/>
            </a:solidFill>
          </p:spPr>
        </p:sp>
      </p:grpSp>
      <p:sp>
        <p:nvSpPr>
          <p:cNvPr id="6" name="AutoShape 6"/>
          <p:cNvSpPr/>
          <p:nvPr/>
        </p:nvSpPr>
        <p:spPr>
          <a:xfrm rot="2188">
            <a:off x="1785534" y="2606767"/>
            <a:ext cx="14959968" cy="0"/>
          </a:xfrm>
          <a:prstGeom prst="line">
            <a:avLst/>
          </a:prstGeom>
          <a:ln w="9525" cap="rnd">
            <a:solidFill>
              <a:srgbClr val="000000"/>
            </a:solidFill>
            <a:prstDash val="solid"/>
            <a:headEnd type="none" w="sm" len="sm"/>
            <a:tailEnd type="none" w="sm" len="sm"/>
          </a:ln>
        </p:spPr>
      </p:sp>
      <p:sp>
        <p:nvSpPr>
          <p:cNvPr id="7" name="Freeform 7"/>
          <p:cNvSpPr/>
          <p:nvPr/>
        </p:nvSpPr>
        <p:spPr>
          <a:xfrm>
            <a:off x="4781728" y="3073939"/>
            <a:ext cx="8967580" cy="5974650"/>
          </a:xfrm>
          <a:custGeom>
            <a:avLst/>
            <a:gdLst/>
            <a:ahLst/>
            <a:cxnLst/>
            <a:rect l="l" t="t" r="r" b="b"/>
            <a:pathLst>
              <a:path w="8967580" h="5974650">
                <a:moveTo>
                  <a:pt x="0" y="0"/>
                </a:moveTo>
                <a:lnTo>
                  <a:pt x="8967580" y="0"/>
                </a:lnTo>
                <a:lnTo>
                  <a:pt x="8967580" y="5974651"/>
                </a:lnTo>
                <a:lnTo>
                  <a:pt x="0" y="5974651"/>
                </a:lnTo>
                <a:lnTo>
                  <a:pt x="0" y="0"/>
                </a:lnTo>
                <a:close/>
              </a:path>
            </a:pathLst>
          </a:custGeom>
          <a:blipFill>
            <a:blip r:embed="rId3"/>
            <a:stretch>
              <a:fillRect/>
            </a:stretch>
          </a:blipFill>
        </p:spPr>
      </p:sp>
      <p:sp>
        <p:nvSpPr>
          <p:cNvPr id="8" name="TextBox 8"/>
          <p:cNvSpPr txBox="1"/>
          <p:nvPr/>
        </p:nvSpPr>
        <p:spPr>
          <a:xfrm>
            <a:off x="953179" y="967888"/>
            <a:ext cx="16306120" cy="1262642"/>
          </a:xfrm>
          <a:prstGeom prst="rect">
            <a:avLst/>
          </a:prstGeom>
        </p:spPr>
        <p:txBody>
          <a:bodyPr lIns="0" tIns="0" rIns="0" bIns="0" rtlCol="0" anchor="t">
            <a:spAutoFit/>
          </a:bodyPr>
          <a:lstStyle/>
          <a:p>
            <a:pPr algn="ctr">
              <a:lnSpc>
                <a:spcPts val="9588"/>
              </a:lnSpc>
            </a:pPr>
            <a:r>
              <a:rPr lang="en-US" sz="9400" spc="-439">
                <a:solidFill>
                  <a:srgbClr val="FFFFFF"/>
                </a:solidFill>
                <a:latin typeface="Open Sans Bold"/>
              </a:rPr>
              <a:t>       </a:t>
            </a:r>
            <a:r>
              <a:rPr lang="en-US" sz="9400" spc="-439">
                <a:solidFill>
                  <a:srgbClr val="000000"/>
                </a:solidFill>
                <a:latin typeface="Open Sans Bold"/>
              </a:rPr>
              <a:t>Contraceptive Options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E2FAF7"/>
        </a:solidFill>
        <a:effectLst/>
      </p:bgPr>
    </p:bg>
    <p:spTree>
      <p:nvGrpSpPr>
        <p:cNvPr id="1" name=""/>
        <p:cNvGrpSpPr/>
        <p:nvPr/>
      </p:nvGrpSpPr>
      <p:grpSpPr>
        <a:xfrm>
          <a:off x="0" y="0"/>
          <a:ext cx="0" cy="0"/>
          <a:chOff x="0" y="0"/>
          <a:chExt cx="0" cy="0"/>
        </a:xfrm>
      </p:grpSpPr>
      <p:grpSp>
        <p:nvGrpSpPr>
          <p:cNvPr id="2" name="Group 2"/>
          <p:cNvGrpSpPr/>
          <p:nvPr/>
        </p:nvGrpSpPr>
        <p:grpSpPr>
          <a:xfrm>
            <a:off x="1" y="9601200"/>
            <a:ext cx="18288000" cy="685800"/>
            <a:chOff x="0" y="0"/>
            <a:chExt cx="24384000" cy="914400"/>
          </a:xfrm>
        </p:grpSpPr>
        <p:sp>
          <p:nvSpPr>
            <p:cNvPr id="3" name="Freeform 3"/>
            <p:cNvSpPr/>
            <p:nvPr/>
          </p:nvSpPr>
          <p:spPr>
            <a:xfrm>
              <a:off x="0" y="0"/>
              <a:ext cx="24384000" cy="914400"/>
            </a:xfrm>
            <a:custGeom>
              <a:avLst/>
              <a:gdLst/>
              <a:ahLst/>
              <a:cxnLst/>
              <a:rect l="l" t="t" r="r" b="b"/>
              <a:pathLst>
                <a:path w="24384000" h="914400">
                  <a:moveTo>
                    <a:pt x="0" y="0"/>
                  </a:moveTo>
                  <a:lnTo>
                    <a:pt x="24384000" y="0"/>
                  </a:lnTo>
                  <a:lnTo>
                    <a:pt x="24384000" y="914400"/>
                  </a:lnTo>
                  <a:lnTo>
                    <a:pt x="0" y="914400"/>
                  </a:lnTo>
                  <a:lnTo>
                    <a:pt x="0" y="0"/>
                  </a:lnTo>
                </a:path>
              </a:pathLst>
            </a:custGeom>
            <a:solidFill>
              <a:srgbClr val="E2FAF7"/>
            </a:solidFill>
          </p:spPr>
        </p:sp>
      </p:grpSp>
      <p:grpSp>
        <p:nvGrpSpPr>
          <p:cNvPr id="4" name="Group 4"/>
          <p:cNvGrpSpPr/>
          <p:nvPr/>
        </p:nvGrpSpPr>
        <p:grpSpPr>
          <a:xfrm>
            <a:off x="0" y="9501474"/>
            <a:ext cx="18288002" cy="98997"/>
            <a:chOff x="0" y="0"/>
            <a:chExt cx="24384002" cy="131996"/>
          </a:xfrm>
        </p:grpSpPr>
        <p:sp>
          <p:nvSpPr>
            <p:cNvPr id="5" name="Freeform 5"/>
            <p:cNvSpPr/>
            <p:nvPr/>
          </p:nvSpPr>
          <p:spPr>
            <a:xfrm>
              <a:off x="0" y="0"/>
              <a:ext cx="24384000" cy="131953"/>
            </a:xfrm>
            <a:custGeom>
              <a:avLst/>
              <a:gdLst/>
              <a:ahLst/>
              <a:cxnLst/>
              <a:rect l="l" t="t" r="r" b="b"/>
              <a:pathLst>
                <a:path w="24384000" h="131953">
                  <a:moveTo>
                    <a:pt x="0" y="0"/>
                  </a:moveTo>
                  <a:lnTo>
                    <a:pt x="24384000" y="0"/>
                  </a:lnTo>
                  <a:lnTo>
                    <a:pt x="24384000" y="131953"/>
                  </a:lnTo>
                  <a:lnTo>
                    <a:pt x="0" y="131953"/>
                  </a:lnTo>
                  <a:lnTo>
                    <a:pt x="0" y="0"/>
                  </a:lnTo>
                </a:path>
              </a:pathLst>
            </a:custGeom>
            <a:solidFill>
              <a:srgbClr val="7030A0"/>
            </a:solidFill>
          </p:spPr>
        </p:sp>
      </p:grpSp>
      <p:sp>
        <p:nvSpPr>
          <p:cNvPr id="6" name="AutoShape 6"/>
          <p:cNvSpPr/>
          <p:nvPr/>
        </p:nvSpPr>
        <p:spPr>
          <a:xfrm>
            <a:off x="1796071" y="2159506"/>
            <a:ext cx="14959965" cy="9525"/>
          </a:xfrm>
          <a:prstGeom prst="line">
            <a:avLst/>
          </a:prstGeom>
          <a:ln w="9525" cap="rnd">
            <a:solidFill>
              <a:srgbClr val="000000"/>
            </a:solidFill>
            <a:prstDash val="solid"/>
            <a:headEnd type="none" w="sm" len="sm"/>
            <a:tailEnd type="none" w="sm" len="sm"/>
          </a:ln>
        </p:spPr>
      </p:sp>
      <p:sp>
        <p:nvSpPr>
          <p:cNvPr id="7" name="TextBox 7"/>
          <p:cNvSpPr txBox="1"/>
          <p:nvPr/>
        </p:nvSpPr>
        <p:spPr>
          <a:xfrm>
            <a:off x="4484632" y="932524"/>
            <a:ext cx="9582845" cy="3505962"/>
          </a:xfrm>
          <a:prstGeom prst="rect">
            <a:avLst/>
          </a:prstGeom>
        </p:spPr>
        <p:txBody>
          <a:bodyPr lIns="0" tIns="0" rIns="0" bIns="0" rtlCol="0" anchor="t">
            <a:spAutoFit/>
          </a:bodyPr>
          <a:lstStyle/>
          <a:p>
            <a:pPr algn="l">
              <a:lnSpc>
                <a:spcPts val="6833"/>
              </a:lnSpc>
            </a:pPr>
            <a:r>
              <a:rPr lang="en-US" sz="6699" spc="-350">
                <a:solidFill>
                  <a:srgbClr val="FFFFFF"/>
                </a:solidFill>
                <a:latin typeface="Open Sans Bold"/>
              </a:rPr>
              <a:t> </a:t>
            </a:r>
            <a:r>
              <a:rPr lang="en-US" sz="6699" spc="-350">
                <a:solidFill>
                  <a:srgbClr val="000000"/>
                </a:solidFill>
                <a:latin typeface="Open Sans Bold"/>
              </a:rPr>
              <a:t>What is the Implant???</a:t>
            </a:r>
          </a:p>
          <a:p>
            <a:pPr algn="l">
              <a:lnSpc>
                <a:spcPts val="6833"/>
              </a:lnSpc>
            </a:pPr>
            <a:endParaRPr lang="en-US" sz="6699" spc="-350">
              <a:solidFill>
                <a:srgbClr val="000000"/>
              </a:solidFill>
              <a:latin typeface="Open Sans Bold"/>
            </a:endParaRPr>
          </a:p>
          <a:p>
            <a:pPr algn="l">
              <a:lnSpc>
                <a:spcPts val="6833"/>
              </a:lnSpc>
            </a:pPr>
            <a:endParaRPr lang="en-US" sz="6699" spc="-350">
              <a:solidFill>
                <a:srgbClr val="000000"/>
              </a:solidFill>
              <a:latin typeface="Open Sans Bold"/>
            </a:endParaRPr>
          </a:p>
          <a:p>
            <a:pPr algn="l">
              <a:lnSpc>
                <a:spcPts val="6833"/>
              </a:lnSpc>
            </a:pPr>
            <a:endParaRPr lang="en-US" sz="6699" spc="-350">
              <a:solidFill>
                <a:srgbClr val="000000"/>
              </a:solidFill>
              <a:latin typeface="Open Sans Bold"/>
            </a:endParaRPr>
          </a:p>
        </p:txBody>
      </p:sp>
      <p:sp>
        <p:nvSpPr>
          <p:cNvPr id="8" name="TextBox 8"/>
          <p:cNvSpPr txBox="1"/>
          <p:nvPr/>
        </p:nvSpPr>
        <p:spPr>
          <a:xfrm>
            <a:off x="7596007" y="2872385"/>
            <a:ext cx="8923246" cy="5350764"/>
          </a:xfrm>
          <a:prstGeom prst="rect">
            <a:avLst/>
          </a:prstGeom>
        </p:spPr>
        <p:txBody>
          <a:bodyPr lIns="0" tIns="0" rIns="0" bIns="0" rtlCol="0" anchor="t">
            <a:spAutoFit/>
          </a:bodyPr>
          <a:lstStyle/>
          <a:p>
            <a:pPr algn="l">
              <a:lnSpc>
                <a:spcPts val="3888"/>
              </a:lnSpc>
            </a:pPr>
            <a:r>
              <a:rPr lang="en-US" sz="3600" spc="-140">
                <a:solidFill>
                  <a:srgbClr val="000000"/>
                </a:solidFill>
                <a:latin typeface="Open Sans"/>
              </a:rPr>
              <a:t>The implant (brand name Nexplanon) is a tiny rod (same size as a matchstick) that’s inserted under the skin of your upper arm. It’s so small, in fact, most people can’t see it once it’s inserted. </a:t>
            </a:r>
          </a:p>
          <a:p>
            <a:pPr algn="l">
              <a:lnSpc>
                <a:spcPts val="3888"/>
              </a:lnSpc>
            </a:pPr>
            <a:endParaRPr lang="en-US" sz="3600" spc="-140">
              <a:solidFill>
                <a:srgbClr val="000000"/>
              </a:solidFill>
              <a:latin typeface="Open Sans"/>
            </a:endParaRPr>
          </a:p>
          <a:p>
            <a:pPr algn="l">
              <a:lnSpc>
                <a:spcPts val="3888"/>
              </a:lnSpc>
            </a:pPr>
            <a:r>
              <a:rPr lang="en-US" sz="3600" spc="-143">
                <a:solidFill>
                  <a:srgbClr val="000000"/>
                </a:solidFill>
                <a:latin typeface="Open Sans"/>
              </a:rPr>
              <a:t>The implant releases progestin, a hormone that keeps your ovaries from releasing eggs and thickens your cervical mucus—which helps block sperm from getting to the egg . It prevents pregnancy for up to 5 years. </a:t>
            </a:r>
          </a:p>
        </p:txBody>
      </p:sp>
      <p:sp>
        <p:nvSpPr>
          <p:cNvPr id="9" name="Freeform 9"/>
          <p:cNvSpPr/>
          <p:nvPr/>
        </p:nvSpPr>
        <p:spPr>
          <a:xfrm>
            <a:off x="1796068" y="3452079"/>
            <a:ext cx="4241485" cy="4143750"/>
          </a:xfrm>
          <a:custGeom>
            <a:avLst/>
            <a:gdLst/>
            <a:ahLst/>
            <a:cxnLst/>
            <a:rect l="l" t="t" r="r" b="b"/>
            <a:pathLst>
              <a:path w="4241485" h="4143750">
                <a:moveTo>
                  <a:pt x="0" y="0"/>
                </a:moveTo>
                <a:lnTo>
                  <a:pt x="4241485" y="0"/>
                </a:lnTo>
                <a:lnTo>
                  <a:pt x="4241485" y="4143750"/>
                </a:lnTo>
                <a:lnTo>
                  <a:pt x="0" y="4143750"/>
                </a:lnTo>
                <a:lnTo>
                  <a:pt x="0" y="0"/>
                </a:lnTo>
                <a:close/>
              </a:path>
            </a:pathLst>
          </a:custGeom>
          <a:blipFill>
            <a:blip r:embed="rId2"/>
            <a:stretch>
              <a:fillRect l="-14098" r="-14098" b="-31221"/>
            </a:stretch>
          </a:blipFill>
        </p:spPr>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E2FAF7"/>
        </a:solidFill>
        <a:effectLst/>
      </p:bgPr>
    </p:bg>
    <p:spTree>
      <p:nvGrpSpPr>
        <p:cNvPr id="1" name=""/>
        <p:cNvGrpSpPr/>
        <p:nvPr/>
      </p:nvGrpSpPr>
      <p:grpSpPr>
        <a:xfrm>
          <a:off x="0" y="0"/>
          <a:ext cx="0" cy="0"/>
          <a:chOff x="0" y="0"/>
          <a:chExt cx="0" cy="0"/>
        </a:xfrm>
      </p:grpSpPr>
      <p:grpSp>
        <p:nvGrpSpPr>
          <p:cNvPr id="2" name="Group 2"/>
          <p:cNvGrpSpPr/>
          <p:nvPr/>
        </p:nvGrpSpPr>
        <p:grpSpPr>
          <a:xfrm>
            <a:off x="1" y="9601200"/>
            <a:ext cx="18288000" cy="685800"/>
            <a:chOff x="0" y="0"/>
            <a:chExt cx="24384000" cy="914400"/>
          </a:xfrm>
        </p:grpSpPr>
        <p:sp>
          <p:nvSpPr>
            <p:cNvPr id="3" name="Freeform 3"/>
            <p:cNvSpPr/>
            <p:nvPr/>
          </p:nvSpPr>
          <p:spPr>
            <a:xfrm>
              <a:off x="0" y="0"/>
              <a:ext cx="24384000" cy="914400"/>
            </a:xfrm>
            <a:custGeom>
              <a:avLst/>
              <a:gdLst/>
              <a:ahLst/>
              <a:cxnLst/>
              <a:rect l="l" t="t" r="r" b="b"/>
              <a:pathLst>
                <a:path w="24384000" h="914400">
                  <a:moveTo>
                    <a:pt x="0" y="0"/>
                  </a:moveTo>
                  <a:lnTo>
                    <a:pt x="24384000" y="0"/>
                  </a:lnTo>
                  <a:lnTo>
                    <a:pt x="24384000" y="914400"/>
                  </a:lnTo>
                  <a:lnTo>
                    <a:pt x="0" y="914400"/>
                  </a:lnTo>
                  <a:lnTo>
                    <a:pt x="0" y="0"/>
                  </a:lnTo>
                </a:path>
              </a:pathLst>
            </a:custGeom>
            <a:solidFill>
              <a:srgbClr val="E2FAF7"/>
            </a:solidFill>
          </p:spPr>
        </p:sp>
      </p:grpSp>
      <p:grpSp>
        <p:nvGrpSpPr>
          <p:cNvPr id="4" name="Group 4"/>
          <p:cNvGrpSpPr/>
          <p:nvPr/>
        </p:nvGrpSpPr>
        <p:grpSpPr>
          <a:xfrm>
            <a:off x="0" y="9501474"/>
            <a:ext cx="18288002" cy="98997"/>
            <a:chOff x="0" y="0"/>
            <a:chExt cx="24384002" cy="131996"/>
          </a:xfrm>
        </p:grpSpPr>
        <p:sp>
          <p:nvSpPr>
            <p:cNvPr id="5" name="Freeform 5"/>
            <p:cNvSpPr/>
            <p:nvPr/>
          </p:nvSpPr>
          <p:spPr>
            <a:xfrm>
              <a:off x="0" y="0"/>
              <a:ext cx="24384000" cy="131953"/>
            </a:xfrm>
            <a:custGeom>
              <a:avLst/>
              <a:gdLst/>
              <a:ahLst/>
              <a:cxnLst/>
              <a:rect l="l" t="t" r="r" b="b"/>
              <a:pathLst>
                <a:path w="24384000" h="131953">
                  <a:moveTo>
                    <a:pt x="0" y="0"/>
                  </a:moveTo>
                  <a:lnTo>
                    <a:pt x="24384000" y="0"/>
                  </a:lnTo>
                  <a:lnTo>
                    <a:pt x="24384000" y="131953"/>
                  </a:lnTo>
                  <a:lnTo>
                    <a:pt x="0" y="131953"/>
                  </a:lnTo>
                  <a:lnTo>
                    <a:pt x="0" y="0"/>
                  </a:lnTo>
                </a:path>
              </a:pathLst>
            </a:custGeom>
            <a:solidFill>
              <a:srgbClr val="7030A0"/>
            </a:solidFill>
          </p:spPr>
        </p:sp>
      </p:grpSp>
      <p:sp>
        <p:nvSpPr>
          <p:cNvPr id="6" name="AutoShape 6"/>
          <p:cNvSpPr/>
          <p:nvPr/>
        </p:nvSpPr>
        <p:spPr>
          <a:xfrm rot="2188">
            <a:off x="1785534" y="2606767"/>
            <a:ext cx="14959968" cy="0"/>
          </a:xfrm>
          <a:prstGeom prst="line">
            <a:avLst/>
          </a:prstGeom>
          <a:ln w="9525" cap="rnd">
            <a:solidFill>
              <a:srgbClr val="000000"/>
            </a:solidFill>
            <a:prstDash val="solid"/>
            <a:headEnd type="none" w="sm" len="sm"/>
            <a:tailEnd type="none" w="sm" len="sm"/>
          </a:ln>
        </p:spPr>
      </p:sp>
      <p:sp>
        <p:nvSpPr>
          <p:cNvPr id="7" name="TextBox 7"/>
          <p:cNvSpPr txBox="1"/>
          <p:nvPr/>
        </p:nvSpPr>
        <p:spPr>
          <a:xfrm>
            <a:off x="1529199" y="1439825"/>
            <a:ext cx="15214166" cy="964692"/>
          </a:xfrm>
          <a:prstGeom prst="rect">
            <a:avLst/>
          </a:prstGeom>
        </p:spPr>
        <p:txBody>
          <a:bodyPr lIns="0" tIns="0" rIns="0" bIns="0" rtlCol="0" anchor="t">
            <a:spAutoFit/>
          </a:bodyPr>
          <a:lstStyle/>
          <a:p>
            <a:pPr algn="l">
              <a:lnSpc>
                <a:spcPts val="7344"/>
              </a:lnSpc>
            </a:pPr>
            <a:r>
              <a:rPr lang="en-US" sz="7200" spc="-361">
                <a:solidFill>
                  <a:srgbClr val="000000"/>
                </a:solidFill>
                <a:latin typeface="Open Sans Bold"/>
              </a:rPr>
              <a:t>Quick Facts on The Implant . . . </a:t>
            </a:r>
          </a:p>
        </p:txBody>
      </p:sp>
      <p:sp>
        <p:nvSpPr>
          <p:cNvPr id="8" name="TextBox 8"/>
          <p:cNvSpPr txBox="1"/>
          <p:nvPr/>
        </p:nvSpPr>
        <p:spPr>
          <a:xfrm>
            <a:off x="1268292" y="2887755"/>
            <a:ext cx="15994452" cy="5964112"/>
          </a:xfrm>
          <a:prstGeom prst="rect">
            <a:avLst/>
          </a:prstGeom>
        </p:spPr>
        <p:txBody>
          <a:bodyPr lIns="0" tIns="0" rIns="0" bIns="0" rtlCol="0" anchor="t">
            <a:spAutoFit/>
          </a:bodyPr>
          <a:lstStyle/>
          <a:p>
            <a:pPr algn="l">
              <a:lnSpc>
                <a:spcPts val="3246"/>
              </a:lnSpc>
            </a:pPr>
            <a:endParaRPr/>
          </a:p>
          <a:p>
            <a:pPr algn="l">
              <a:lnSpc>
                <a:spcPts val="3742"/>
              </a:lnSpc>
            </a:pPr>
            <a:r>
              <a:rPr lang="en-US" sz="3849" spc="-153">
                <a:solidFill>
                  <a:srgbClr val="404040"/>
                </a:solidFill>
                <a:latin typeface="Open Sans Bold"/>
              </a:rPr>
              <a:t>The Implant is invisible to the world but not to you. It’s easy, incredibly effective, long lasting, and reversible.</a:t>
            </a:r>
          </a:p>
          <a:p>
            <a:pPr algn="l">
              <a:lnSpc>
                <a:spcPts val="3246"/>
              </a:lnSpc>
            </a:pPr>
            <a:endParaRPr lang="en-US" sz="3849" spc="-153">
              <a:solidFill>
                <a:srgbClr val="404040"/>
              </a:solidFill>
              <a:latin typeface="Open Sans Bold"/>
            </a:endParaRPr>
          </a:p>
          <a:p>
            <a:pPr algn="l">
              <a:lnSpc>
                <a:spcPts val="3494"/>
              </a:lnSpc>
            </a:pPr>
            <a:r>
              <a:rPr lang="en-US" sz="3594" spc="-143">
                <a:solidFill>
                  <a:srgbClr val="404040"/>
                </a:solidFill>
                <a:latin typeface="Open Sans Bold"/>
              </a:rPr>
              <a:t>Effectiveness:</a:t>
            </a:r>
          </a:p>
          <a:p>
            <a:pPr algn="l">
              <a:lnSpc>
                <a:spcPts val="3246"/>
              </a:lnSpc>
            </a:pPr>
            <a:r>
              <a:rPr lang="en-US" sz="3339" spc="-133">
                <a:solidFill>
                  <a:srgbClr val="404040"/>
                </a:solidFill>
                <a:latin typeface="Open Sans"/>
              </a:rPr>
              <a:t>The implant is among the most effective methods (99.9% effective).</a:t>
            </a:r>
          </a:p>
          <a:p>
            <a:pPr algn="l">
              <a:lnSpc>
                <a:spcPts val="3246"/>
              </a:lnSpc>
            </a:pPr>
            <a:endParaRPr lang="en-US" sz="3339" spc="-133">
              <a:solidFill>
                <a:srgbClr val="404040"/>
              </a:solidFill>
              <a:latin typeface="Open Sans"/>
            </a:endParaRPr>
          </a:p>
          <a:p>
            <a:pPr algn="l">
              <a:lnSpc>
                <a:spcPts val="3494"/>
              </a:lnSpc>
            </a:pPr>
            <a:r>
              <a:rPr lang="en-US" sz="3594" spc="-143">
                <a:solidFill>
                  <a:srgbClr val="404040"/>
                </a:solidFill>
                <a:latin typeface="Open Sans Bold"/>
              </a:rPr>
              <a:t>Side effects:</a:t>
            </a:r>
          </a:p>
          <a:p>
            <a:pPr algn="l">
              <a:lnSpc>
                <a:spcPts val="3246"/>
              </a:lnSpc>
            </a:pPr>
            <a:r>
              <a:rPr lang="en-US" sz="3339" spc="-133">
                <a:solidFill>
                  <a:srgbClr val="404040"/>
                </a:solidFill>
                <a:latin typeface="Open Sans"/>
              </a:rPr>
              <a:t>Irregular bleeding is the most common side effect of the implant.</a:t>
            </a:r>
          </a:p>
          <a:p>
            <a:pPr algn="l">
              <a:lnSpc>
                <a:spcPts val="3246"/>
              </a:lnSpc>
            </a:pPr>
            <a:endParaRPr lang="en-US" sz="3339" spc="-133">
              <a:solidFill>
                <a:srgbClr val="404040"/>
              </a:solidFill>
              <a:latin typeface="Open Sans"/>
            </a:endParaRPr>
          </a:p>
          <a:p>
            <a:pPr algn="l">
              <a:lnSpc>
                <a:spcPts val="3494"/>
              </a:lnSpc>
            </a:pPr>
            <a:r>
              <a:rPr lang="en-US" sz="3594" spc="-143">
                <a:solidFill>
                  <a:srgbClr val="404040"/>
                </a:solidFill>
                <a:latin typeface="Open Sans Bold"/>
              </a:rPr>
              <a:t>Effort:</a:t>
            </a:r>
          </a:p>
          <a:p>
            <a:pPr algn="l">
              <a:lnSpc>
                <a:spcPts val="3246"/>
              </a:lnSpc>
            </a:pPr>
            <a:r>
              <a:rPr lang="en-US" sz="3339" spc="-133">
                <a:solidFill>
                  <a:srgbClr val="404040"/>
                </a:solidFill>
                <a:latin typeface="Open Sans"/>
              </a:rPr>
              <a:t>You need to see a provider to get it inserted. It’s a quick insertion and you’re set for 5 years.</a:t>
            </a:r>
          </a:p>
          <a:p>
            <a:pPr algn="l">
              <a:lnSpc>
                <a:spcPts val="3246"/>
              </a:lnSpc>
            </a:pPr>
            <a:endParaRPr lang="en-US" sz="3339" spc="-133">
              <a:solidFill>
                <a:srgbClr val="404040"/>
              </a:solidFill>
              <a:latin typeface="Open Sans"/>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E2FAF7"/>
        </a:solidFill>
        <a:effectLst/>
      </p:bgPr>
    </p:bg>
    <p:spTree>
      <p:nvGrpSpPr>
        <p:cNvPr id="1" name=""/>
        <p:cNvGrpSpPr/>
        <p:nvPr/>
      </p:nvGrpSpPr>
      <p:grpSpPr>
        <a:xfrm>
          <a:off x="0" y="0"/>
          <a:ext cx="0" cy="0"/>
          <a:chOff x="0" y="0"/>
          <a:chExt cx="0" cy="0"/>
        </a:xfrm>
      </p:grpSpPr>
      <p:grpSp>
        <p:nvGrpSpPr>
          <p:cNvPr id="2" name="Group 2"/>
          <p:cNvGrpSpPr/>
          <p:nvPr/>
        </p:nvGrpSpPr>
        <p:grpSpPr>
          <a:xfrm>
            <a:off x="1" y="9601200"/>
            <a:ext cx="18288000" cy="685800"/>
            <a:chOff x="0" y="0"/>
            <a:chExt cx="24384000" cy="914400"/>
          </a:xfrm>
        </p:grpSpPr>
        <p:sp>
          <p:nvSpPr>
            <p:cNvPr id="3" name="Freeform 3"/>
            <p:cNvSpPr/>
            <p:nvPr/>
          </p:nvSpPr>
          <p:spPr>
            <a:xfrm>
              <a:off x="0" y="0"/>
              <a:ext cx="24384000" cy="914400"/>
            </a:xfrm>
            <a:custGeom>
              <a:avLst/>
              <a:gdLst/>
              <a:ahLst/>
              <a:cxnLst/>
              <a:rect l="l" t="t" r="r" b="b"/>
              <a:pathLst>
                <a:path w="24384000" h="914400">
                  <a:moveTo>
                    <a:pt x="0" y="0"/>
                  </a:moveTo>
                  <a:lnTo>
                    <a:pt x="24384000" y="0"/>
                  </a:lnTo>
                  <a:lnTo>
                    <a:pt x="24384000" y="914400"/>
                  </a:lnTo>
                  <a:lnTo>
                    <a:pt x="0" y="914400"/>
                  </a:lnTo>
                  <a:lnTo>
                    <a:pt x="0" y="0"/>
                  </a:lnTo>
                </a:path>
              </a:pathLst>
            </a:custGeom>
            <a:solidFill>
              <a:srgbClr val="E2FAF7"/>
            </a:solidFill>
          </p:spPr>
        </p:sp>
      </p:grpSp>
      <p:grpSp>
        <p:nvGrpSpPr>
          <p:cNvPr id="4" name="Group 4"/>
          <p:cNvGrpSpPr/>
          <p:nvPr/>
        </p:nvGrpSpPr>
        <p:grpSpPr>
          <a:xfrm>
            <a:off x="0" y="9501474"/>
            <a:ext cx="18288002" cy="98997"/>
            <a:chOff x="0" y="0"/>
            <a:chExt cx="24384002" cy="131996"/>
          </a:xfrm>
        </p:grpSpPr>
        <p:sp>
          <p:nvSpPr>
            <p:cNvPr id="5" name="Freeform 5"/>
            <p:cNvSpPr/>
            <p:nvPr/>
          </p:nvSpPr>
          <p:spPr>
            <a:xfrm>
              <a:off x="0" y="0"/>
              <a:ext cx="24384000" cy="131953"/>
            </a:xfrm>
            <a:custGeom>
              <a:avLst/>
              <a:gdLst/>
              <a:ahLst/>
              <a:cxnLst/>
              <a:rect l="l" t="t" r="r" b="b"/>
              <a:pathLst>
                <a:path w="24384000" h="131953">
                  <a:moveTo>
                    <a:pt x="0" y="0"/>
                  </a:moveTo>
                  <a:lnTo>
                    <a:pt x="24384000" y="0"/>
                  </a:lnTo>
                  <a:lnTo>
                    <a:pt x="24384000" y="131953"/>
                  </a:lnTo>
                  <a:lnTo>
                    <a:pt x="0" y="131953"/>
                  </a:lnTo>
                  <a:lnTo>
                    <a:pt x="0" y="0"/>
                  </a:lnTo>
                </a:path>
              </a:pathLst>
            </a:custGeom>
            <a:solidFill>
              <a:srgbClr val="7030A0"/>
            </a:solidFill>
          </p:spPr>
        </p:sp>
      </p:grpSp>
      <p:sp>
        <p:nvSpPr>
          <p:cNvPr id="6" name="AutoShape 6"/>
          <p:cNvSpPr/>
          <p:nvPr/>
        </p:nvSpPr>
        <p:spPr>
          <a:xfrm rot="2188">
            <a:off x="1785534" y="2606767"/>
            <a:ext cx="14959968" cy="0"/>
          </a:xfrm>
          <a:prstGeom prst="line">
            <a:avLst/>
          </a:prstGeom>
          <a:ln w="9525" cap="rnd">
            <a:solidFill>
              <a:srgbClr val="000000"/>
            </a:solidFill>
            <a:prstDash val="solid"/>
            <a:headEnd type="none" w="sm" len="sm"/>
            <a:tailEnd type="none" w="sm" len="sm"/>
          </a:ln>
        </p:spPr>
      </p:sp>
      <p:sp>
        <p:nvSpPr>
          <p:cNvPr id="7" name="TextBox 7"/>
          <p:cNvSpPr txBox="1"/>
          <p:nvPr/>
        </p:nvSpPr>
        <p:spPr>
          <a:xfrm>
            <a:off x="1325880" y="325431"/>
            <a:ext cx="15681395" cy="2147316"/>
          </a:xfrm>
          <a:prstGeom prst="rect">
            <a:avLst/>
          </a:prstGeom>
        </p:spPr>
        <p:txBody>
          <a:bodyPr lIns="0" tIns="0" rIns="0" bIns="0" rtlCol="0" anchor="t">
            <a:spAutoFit/>
          </a:bodyPr>
          <a:lstStyle/>
          <a:p>
            <a:pPr algn="l">
              <a:lnSpc>
                <a:spcPts val="8262"/>
              </a:lnSpc>
            </a:pPr>
            <a:r>
              <a:rPr lang="en-US" sz="8100" spc="-397">
                <a:solidFill>
                  <a:srgbClr val="000000"/>
                </a:solidFill>
                <a:latin typeface="Open Sans Bold"/>
              </a:rPr>
              <a:t>What is an IUD (intrauterine device)???</a:t>
            </a:r>
          </a:p>
        </p:txBody>
      </p:sp>
      <p:sp>
        <p:nvSpPr>
          <p:cNvPr id="8" name="TextBox 8"/>
          <p:cNvSpPr txBox="1"/>
          <p:nvPr/>
        </p:nvSpPr>
        <p:spPr>
          <a:xfrm>
            <a:off x="7469206" y="2874982"/>
            <a:ext cx="8923246" cy="5836539"/>
          </a:xfrm>
          <a:prstGeom prst="rect">
            <a:avLst/>
          </a:prstGeom>
        </p:spPr>
        <p:txBody>
          <a:bodyPr lIns="0" tIns="0" rIns="0" bIns="0" rtlCol="0" anchor="t">
            <a:spAutoFit/>
          </a:bodyPr>
          <a:lstStyle/>
          <a:p>
            <a:pPr algn="l">
              <a:lnSpc>
                <a:spcPts val="3888"/>
              </a:lnSpc>
            </a:pPr>
            <a:endParaRPr/>
          </a:p>
          <a:p>
            <a:pPr algn="l">
              <a:lnSpc>
                <a:spcPts val="3888"/>
              </a:lnSpc>
            </a:pPr>
            <a:r>
              <a:rPr lang="en-US" sz="3600" spc="-140">
                <a:solidFill>
                  <a:srgbClr val="000000"/>
                </a:solidFill>
                <a:latin typeface="Open Sans"/>
              </a:rPr>
              <a:t>The IUD is a small, t-shaped piece of plastic or copper that gets put in your uterus to prevent sperm from fertilizing an egg. IUDs offer years of protection—between three and ten years, depending on the type you get. </a:t>
            </a:r>
          </a:p>
          <a:p>
            <a:pPr algn="l">
              <a:lnSpc>
                <a:spcPts val="3888"/>
              </a:lnSpc>
            </a:pPr>
            <a:endParaRPr lang="en-US" sz="3600" spc="-140">
              <a:solidFill>
                <a:srgbClr val="000000"/>
              </a:solidFill>
              <a:latin typeface="Open Sans"/>
            </a:endParaRPr>
          </a:p>
          <a:p>
            <a:pPr algn="l">
              <a:lnSpc>
                <a:spcPts val="3888"/>
              </a:lnSpc>
            </a:pPr>
            <a:r>
              <a:rPr lang="en-US" sz="3600" spc="-143">
                <a:solidFill>
                  <a:srgbClr val="000000"/>
                </a:solidFill>
                <a:latin typeface="Open Sans"/>
              </a:rPr>
              <a:t>If you want to get pregnant, you can have the IUD removed at any time. There are five IUDs: Mirena, Paragard, Skyla, LILETTA, and Kyleena.</a:t>
            </a:r>
          </a:p>
          <a:p>
            <a:pPr algn="l">
              <a:lnSpc>
                <a:spcPts val="3888"/>
              </a:lnSpc>
            </a:pPr>
            <a:endParaRPr lang="en-US" sz="3600" spc="-143">
              <a:solidFill>
                <a:srgbClr val="000000"/>
              </a:solidFill>
              <a:latin typeface="Open Sans"/>
            </a:endParaRPr>
          </a:p>
        </p:txBody>
      </p:sp>
      <p:sp>
        <p:nvSpPr>
          <p:cNvPr id="9" name="Freeform 9"/>
          <p:cNvSpPr/>
          <p:nvPr/>
        </p:nvSpPr>
        <p:spPr>
          <a:xfrm>
            <a:off x="1203977" y="3236256"/>
            <a:ext cx="5349981" cy="5475265"/>
          </a:xfrm>
          <a:custGeom>
            <a:avLst/>
            <a:gdLst/>
            <a:ahLst/>
            <a:cxnLst/>
            <a:rect l="l" t="t" r="r" b="b"/>
            <a:pathLst>
              <a:path w="5349981" h="5475265">
                <a:moveTo>
                  <a:pt x="0" y="0"/>
                </a:moveTo>
                <a:lnTo>
                  <a:pt x="5349980" y="0"/>
                </a:lnTo>
                <a:lnTo>
                  <a:pt x="5349980" y="5475265"/>
                </a:lnTo>
                <a:lnTo>
                  <a:pt x="0" y="5475265"/>
                </a:lnTo>
                <a:lnTo>
                  <a:pt x="0" y="0"/>
                </a:lnTo>
                <a:close/>
              </a:path>
            </a:pathLst>
          </a:custGeom>
          <a:blipFill>
            <a:blip r:embed="rId2"/>
            <a:stretch>
              <a:fillRect l="-1170" r="-1170"/>
            </a:stretch>
          </a:blipFill>
        </p:spPr>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E2FAF7"/>
        </a:solidFill>
        <a:effectLst/>
      </p:bgPr>
    </p:bg>
    <p:spTree>
      <p:nvGrpSpPr>
        <p:cNvPr id="1" name=""/>
        <p:cNvGrpSpPr/>
        <p:nvPr/>
      </p:nvGrpSpPr>
      <p:grpSpPr>
        <a:xfrm>
          <a:off x="0" y="0"/>
          <a:ext cx="0" cy="0"/>
          <a:chOff x="0" y="0"/>
          <a:chExt cx="0" cy="0"/>
        </a:xfrm>
      </p:grpSpPr>
      <p:grpSp>
        <p:nvGrpSpPr>
          <p:cNvPr id="2" name="Group 2"/>
          <p:cNvGrpSpPr/>
          <p:nvPr/>
        </p:nvGrpSpPr>
        <p:grpSpPr>
          <a:xfrm>
            <a:off x="1" y="9601200"/>
            <a:ext cx="18288000" cy="685800"/>
            <a:chOff x="0" y="0"/>
            <a:chExt cx="24384000" cy="914400"/>
          </a:xfrm>
        </p:grpSpPr>
        <p:sp>
          <p:nvSpPr>
            <p:cNvPr id="3" name="Freeform 3"/>
            <p:cNvSpPr/>
            <p:nvPr/>
          </p:nvSpPr>
          <p:spPr>
            <a:xfrm>
              <a:off x="0" y="0"/>
              <a:ext cx="24384000" cy="914400"/>
            </a:xfrm>
            <a:custGeom>
              <a:avLst/>
              <a:gdLst/>
              <a:ahLst/>
              <a:cxnLst/>
              <a:rect l="l" t="t" r="r" b="b"/>
              <a:pathLst>
                <a:path w="24384000" h="914400">
                  <a:moveTo>
                    <a:pt x="0" y="0"/>
                  </a:moveTo>
                  <a:lnTo>
                    <a:pt x="24384000" y="0"/>
                  </a:lnTo>
                  <a:lnTo>
                    <a:pt x="24384000" y="914400"/>
                  </a:lnTo>
                  <a:lnTo>
                    <a:pt x="0" y="914400"/>
                  </a:lnTo>
                  <a:lnTo>
                    <a:pt x="0" y="0"/>
                  </a:lnTo>
                </a:path>
              </a:pathLst>
            </a:custGeom>
            <a:solidFill>
              <a:srgbClr val="E2FAF7"/>
            </a:solidFill>
          </p:spPr>
        </p:sp>
      </p:grpSp>
      <p:grpSp>
        <p:nvGrpSpPr>
          <p:cNvPr id="4" name="Group 4"/>
          <p:cNvGrpSpPr/>
          <p:nvPr/>
        </p:nvGrpSpPr>
        <p:grpSpPr>
          <a:xfrm>
            <a:off x="0" y="9501474"/>
            <a:ext cx="18288002" cy="98997"/>
            <a:chOff x="0" y="0"/>
            <a:chExt cx="24384002" cy="131996"/>
          </a:xfrm>
        </p:grpSpPr>
        <p:sp>
          <p:nvSpPr>
            <p:cNvPr id="5" name="Freeform 5"/>
            <p:cNvSpPr/>
            <p:nvPr/>
          </p:nvSpPr>
          <p:spPr>
            <a:xfrm>
              <a:off x="0" y="0"/>
              <a:ext cx="24384000" cy="131953"/>
            </a:xfrm>
            <a:custGeom>
              <a:avLst/>
              <a:gdLst/>
              <a:ahLst/>
              <a:cxnLst/>
              <a:rect l="l" t="t" r="r" b="b"/>
              <a:pathLst>
                <a:path w="24384000" h="131953">
                  <a:moveTo>
                    <a:pt x="0" y="0"/>
                  </a:moveTo>
                  <a:lnTo>
                    <a:pt x="24384000" y="0"/>
                  </a:lnTo>
                  <a:lnTo>
                    <a:pt x="24384000" y="131953"/>
                  </a:lnTo>
                  <a:lnTo>
                    <a:pt x="0" y="131953"/>
                  </a:lnTo>
                  <a:lnTo>
                    <a:pt x="0" y="0"/>
                  </a:lnTo>
                </a:path>
              </a:pathLst>
            </a:custGeom>
            <a:solidFill>
              <a:srgbClr val="7030A0"/>
            </a:solidFill>
          </p:spPr>
        </p:sp>
      </p:grpSp>
      <p:sp>
        <p:nvSpPr>
          <p:cNvPr id="6" name="AutoShape 6"/>
          <p:cNvSpPr/>
          <p:nvPr/>
        </p:nvSpPr>
        <p:spPr>
          <a:xfrm>
            <a:off x="1664017" y="1764863"/>
            <a:ext cx="14959965" cy="9525"/>
          </a:xfrm>
          <a:prstGeom prst="line">
            <a:avLst/>
          </a:prstGeom>
          <a:ln w="9525" cap="rnd">
            <a:solidFill>
              <a:srgbClr val="000000"/>
            </a:solidFill>
            <a:prstDash val="solid"/>
            <a:headEnd type="none" w="sm" len="sm"/>
            <a:tailEnd type="none" w="sm" len="sm"/>
          </a:ln>
        </p:spPr>
      </p:sp>
      <p:sp>
        <p:nvSpPr>
          <p:cNvPr id="7" name="TextBox 7"/>
          <p:cNvSpPr txBox="1"/>
          <p:nvPr/>
        </p:nvSpPr>
        <p:spPr>
          <a:xfrm>
            <a:off x="1259884" y="648941"/>
            <a:ext cx="15999416" cy="1502565"/>
          </a:xfrm>
          <a:prstGeom prst="rect">
            <a:avLst/>
          </a:prstGeom>
        </p:spPr>
        <p:txBody>
          <a:bodyPr lIns="0" tIns="0" rIns="0" bIns="0" rtlCol="0" anchor="t">
            <a:spAutoFit/>
          </a:bodyPr>
          <a:lstStyle/>
          <a:p>
            <a:pPr algn="l">
              <a:lnSpc>
                <a:spcPts val="7344"/>
              </a:lnSpc>
            </a:pPr>
            <a:r>
              <a:rPr lang="en-US" sz="7200" spc="-361">
                <a:solidFill>
                  <a:srgbClr val="000000"/>
                </a:solidFill>
                <a:latin typeface="Open Sans Bold"/>
              </a:rPr>
              <a:t>Quick Facts on the IUD . . .</a:t>
            </a:r>
          </a:p>
        </p:txBody>
      </p:sp>
      <p:sp>
        <p:nvSpPr>
          <p:cNvPr id="8" name="TextBox 8"/>
          <p:cNvSpPr txBox="1"/>
          <p:nvPr/>
        </p:nvSpPr>
        <p:spPr>
          <a:xfrm>
            <a:off x="1144292" y="2021193"/>
            <a:ext cx="16326035" cy="7276338"/>
          </a:xfrm>
          <a:prstGeom prst="rect">
            <a:avLst/>
          </a:prstGeom>
        </p:spPr>
        <p:txBody>
          <a:bodyPr lIns="0" tIns="0" rIns="0" bIns="0" rtlCol="0" anchor="t">
            <a:spAutoFit/>
          </a:bodyPr>
          <a:lstStyle/>
          <a:p>
            <a:pPr algn="l">
              <a:lnSpc>
                <a:spcPts val="4319"/>
              </a:lnSpc>
            </a:pPr>
            <a:r>
              <a:rPr lang="en-US" sz="3999" spc="-155">
                <a:solidFill>
                  <a:srgbClr val="404040"/>
                </a:solidFill>
                <a:latin typeface="Open Sans Bold"/>
              </a:rPr>
              <a:t>An IUD is invisible and easy. You can choose hormonal (Mirena, Skyla, LILETTA, and Kyleena) or non-hormonal (Paragard)</a:t>
            </a:r>
            <a:r>
              <a:rPr lang="en-US" sz="3999" spc="-155">
                <a:solidFill>
                  <a:srgbClr val="404040"/>
                </a:solidFill>
                <a:latin typeface="Open Sans"/>
              </a:rPr>
              <a:t>.</a:t>
            </a:r>
          </a:p>
          <a:p>
            <a:pPr algn="l">
              <a:lnSpc>
                <a:spcPts val="4319"/>
              </a:lnSpc>
            </a:pPr>
            <a:endParaRPr lang="en-US" sz="3999" spc="-155">
              <a:solidFill>
                <a:srgbClr val="404040"/>
              </a:solidFill>
              <a:latin typeface="Open Sans"/>
            </a:endParaRPr>
          </a:p>
          <a:p>
            <a:pPr algn="l">
              <a:lnSpc>
                <a:spcPts val="3995"/>
              </a:lnSpc>
            </a:pPr>
            <a:r>
              <a:rPr lang="en-US" sz="3699" spc="-147">
                <a:solidFill>
                  <a:srgbClr val="404040"/>
                </a:solidFill>
                <a:latin typeface="Open Sans Bold"/>
              </a:rPr>
              <a:t>Effectiveness: </a:t>
            </a:r>
          </a:p>
          <a:p>
            <a:pPr algn="l">
              <a:lnSpc>
                <a:spcPts val="3671"/>
              </a:lnSpc>
            </a:pPr>
            <a:r>
              <a:rPr lang="en-US" sz="3399" spc="-132">
                <a:solidFill>
                  <a:srgbClr val="404040"/>
                </a:solidFill>
                <a:latin typeface="Open Sans"/>
              </a:rPr>
              <a:t>It’s one of the most effective methods (99.4 - 99.9% effective).</a:t>
            </a:r>
          </a:p>
          <a:p>
            <a:pPr algn="l">
              <a:lnSpc>
                <a:spcPts val="3671"/>
              </a:lnSpc>
            </a:pPr>
            <a:endParaRPr lang="en-US" sz="3399" spc="-132">
              <a:solidFill>
                <a:srgbClr val="404040"/>
              </a:solidFill>
              <a:latin typeface="Open Sans"/>
            </a:endParaRPr>
          </a:p>
          <a:p>
            <a:pPr algn="l">
              <a:lnSpc>
                <a:spcPts val="3995"/>
              </a:lnSpc>
            </a:pPr>
            <a:r>
              <a:rPr lang="en-US" sz="3699" spc="-147">
                <a:solidFill>
                  <a:srgbClr val="404040"/>
                </a:solidFill>
                <a:latin typeface="Open Sans Bold"/>
              </a:rPr>
              <a:t>Side effects:</a:t>
            </a:r>
          </a:p>
          <a:p>
            <a:pPr algn="l">
              <a:lnSpc>
                <a:spcPts val="3671"/>
              </a:lnSpc>
            </a:pPr>
            <a:r>
              <a:rPr lang="en-US" sz="3399" spc="-135">
                <a:solidFill>
                  <a:srgbClr val="404040"/>
                </a:solidFill>
                <a:latin typeface="Open Sans"/>
              </a:rPr>
              <a:t>With a hormonal IUD you might have irregular bleeding for several months; lighter or shorter periods or no periods at all; symptoms of PMS (premenstrual syndrome) such as headaches, nausea and breast tenderness </a:t>
            </a:r>
          </a:p>
          <a:p>
            <a:pPr algn="l">
              <a:lnSpc>
                <a:spcPts val="3671"/>
              </a:lnSpc>
            </a:pPr>
            <a:r>
              <a:rPr lang="en-US" sz="3399" spc="-132">
                <a:solidFill>
                  <a:srgbClr val="404040"/>
                </a:solidFill>
                <a:latin typeface="Open Sans"/>
              </a:rPr>
              <a:t>With Paragard you might have increased blood flow, irregular bleeding and cramping.</a:t>
            </a:r>
          </a:p>
          <a:p>
            <a:pPr algn="l">
              <a:lnSpc>
                <a:spcPts val="3671"/>
              </a:lnSpc>
            </a:pPr>
            <a:endParaRPr lang="en-US" sz="3399" spc="-132">
              <a:solidFill>
                <a:srgbClr val="404040"/>
              </a:solidFill>
              <a:latin typeface="Open Sans"/>
            </a:endParaRPr>
          </a:p>
          <a:p>
            <a:pPr algn="l">
              <a:lnSpc>
                <a:spcPts val="3995"/>
              </a:lnSpc>
            </a:pPr>
            <a:r>
              <a:rPr lang="en-US" sz="3699" spc="-147">
                <a:solidFill>
                  <a:srgbClr val="404040"/>
                </a:solidFill>
                <a:latin typeface="Open Sans Bold"/>
              </a:rPr>
              <a:t>Effort:</a:t>
            </a:r>
          </a:p>
          <a:p>
            <a:pPr algn="l">
              <a:lnSpc>
                <a:spcPts val="3671"/>
              </a:lnSpc>
            </a:pPr>
            <a:r>
              <a:rPr lang="en-US" sz="3399" spc="-135">
                <a:solidFill>
                  <a:srgbClr val="404040"/>
                </a:solidFill>
                <a:latin typeface="Open Sans"/>
              </a:rPr>
              <a:t>You need to see a provider for insertion. It’s inserted once and lasts for years.</a:t>
            </a:r>
          </a:p>
          <a:p>
            <a:pPr algn="l">
              <a:lnSpc>
                <a:spcPts val="3671"/>
              </a:lnSpc>
            </a:pPr>
            <a:endParaRPr lang="en-US" sz="3399" spc="-135">
              <a:solidFill>
                <a:srgbClr val="404040"/>
              </a:solidFill>
              <a:latin typeface="Open Sans"/>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E2FAF7"/>
        </a:solidFill>
        <a:effectLst/>
      </p:bgPr>
    </p:bg>
    <p:spTree>
      <p:nvGrpSpPr>
        <p:cNvPr id="1" name=""/>
        <p:cNvGrpSpPr/>
        <p:nvPr/>
      </p:nvGrpSpPr>
      <p:grpSpPr>
        <a:xfrm>
          <a:off x="0" y="0"/>
          <a:ext cx="0" cy="0"/>
          <a:chOff x="0" y="0"/>
          <a:chExt cx="0" cy="0"/>
        </a:xfrm>
      </p:grpSpPr>
      <p:grpSp>
        <p:nvGrpSpPr>
          <p:cNvPr id="2" name="Group 2"/>
          <p:cNvGrpSpPr/>
          <p:nvPr/>
        </p:nvGrpSpPr>
        <p:grpSpPr>
          <a:xfrm>
            <a:off x="1" y="9601200"/>
            <a:ext cx="18288000" cy="685800"/>
            <a:chOff x="0" y="0"/>
            <a:chExt cx="24384000" cy="914400"/>
          </a:xfrm>
        </p:grpSpPr>
        <p:sp>
          <p:nvSpPr>
            <p:cNvPr id="3" name="Freeform 3"/>
            <p:cNvSpPr/>
            <p:nvPr/>
          </p:nvSpPr>
          <p:spPr>
            <a:xfrm>
              <a:off x="0" y="0"/>
              <a:ext cx="24384000" cy="914400"/>
            </a:xfrm>
            <a:custGeom>
              <a:avLst/>
              <a:gdLst/>
              <a:ahLst/>
              <a:cxnLst/>
              <a:rect l="l" t="t" r="r" b="b"/>
              <a:pathLst>
                <a:path w="24384000" h="914400">
                  <a:moveTo>
                    <a:pt x="0" y="0"/>
                  </a:moveTo>
                  <a:lnTo>
                    <a:pt x="24384000" y="0"/>
                  </a:lnTo>
                  <a:lnTo>
                    <a:pt x="24384000" y="914400"/>
                  </a:lnTo>
                  <a:lnTo>
                    <a:pt x="0" y="914400"/>
                  </a:lnTo>
                  <a:lnTo>
                    <a:pt x="0" y="0"/>
                  </a:lnTo>
                </a:path>
              </a:pathLst>
            </a:custGeom>
            <a:solidFill>
              <a:srgbClr val="E2FAF7"/>
            </a:solidFill>
          </p:spPr>
        </p:sp>
      </p:grpSp>
      <p:grpSp>
        <p:nvGrpSpPr>
          <p:cNvPr id="4" name="Group 4"/>
          <p:cNvGrpSpPr/>
          <p:nvPr/>
        </p:nvGrpSpPr>
        <p:grpSpPr>
          <a:xfrm>
            <a:off x="0" y="9501474"/>
            <a:ext cx="18288002" cy="98997"/>
            <a:chOff x="0" y="0"/>
            <a:chExt cx="24384002" cy="131996"/>
          </a:xfrm>
        </p:grpSpPr>
        <p:sp>
          <p:nvSpPr>
            <p:cNvPr id="5" name="Freeform 5"/>
            <p:cNvSpPr/>
            <p:nvPr/>
          </p:nvSpPr>
          <p:spPr>
            <a:xfrm>
              <a:off x="0" y="0"/>
              <a:ext cx="24384000" cy="131953"/>
            </a:xfrm>
            <a:custGeom>
              <a:avLst/>
              <a:gdLst/>
              <a:ahLst/>
              <a:cxnLst/>
              <a:rect l="l" t="t" r="r" b="b"/>
              <a:pathLst>
                <a:path w="24384000" h="131953">
                  <a:moveTo>
                    <a:pt x="0" y="0"/>
                  </a:moveTo>
                  <a:lnTo>
                    <a:pt x="24384000" y="0"/>
                  </a:lnTo>
                  <a:lnTo>
                    <a:pt x="24384000" y="131953"/>
                  </a:lnTo>
                  <a:lnTo>
                    <a:pt x="0" y="131953"/>
                  </a:lnTo>
                  <a:lnTo>
                    <a:pt x="0" y="0"/>
                  </a:lnTo>
                </a:path>
              </a:pathLst>
            </a:custGeom>
            <a:solidFill>
              <a:srgbClr val="7030A0"/>
            </a:solidFill>
          </p:spPr>
        </p:sp>
      </p:grpSp>
      <p:sp>
        <p:nvSpPr>
          <p:cNvPr id="6" name="AutoShape 6"/>
          <p:cNvSpPr/>
          <p:nvPr/>
        </p:nvSpPr>
        <p:spPr>
          <a:xfrm>
            <a:off x="1796071" y="2369982"/>
            <a:ext cx="14959965" cy="9525"/>
          </a:xfrm>
          <a:prstGeom prst="line">
            <a:avLst/>
          </a:prstGeom>
          <a:ln w="9525" cap="rnd">
            <a:solidFill>
              <a:srgbClr val="000000"/>
            </a:solidFill>
            <a:prstDash val="solid"/>
            <a:headEnd type="none" w="sm" len="sm"/>
            <a:tailEnd type="none" w="sm" len="sm"/>
          </a:ln>
        </p:spPr>
      </p:sp>
      <p:sp>
        <p:nvSpPr>
          <p:cNvPr id="7" name="TextBox 7"/>
          <p:cNvSpPr txBox="1"/>
          <p:nvPr/>
        </p:nvSpPr>
        <p:spPr>
          <a:xfrm>
            <a:off x="3185542" y="1335692"/>
            <a:ext cx="12600965" cy="3158871"/>
          </a:xfrm>
          <a:prstGeom prst="rect">
            <a:avLst/>
          </a:prstGeom>
        </p:spPr>
        <p:txBody>
          <a:bodyPr lIns="0" tIns="0" rIns="0" bIns="0" rtlCol="0" anchor="t">
            <a:spAutoFit/>
          </a:bodyPr>
          <a:lstStyle/>
          <a:p>
            <a:pPr algn="l">
              <a:lnSpc>
                <a:spcPts val="6221"/>
              </a:lnSpc>
            </a:pPr>
            <a:r>
              <a:rPr lang="en-US" sz="6099" spc="-319">
                <a:solidFill>
                  <a:srgbClr val="000000"/>
                </a:solidFill>
                <a:latin typeface="Open Sans Bold"/>
              </a:rPr>
              <a:t>What is the birth control shot???</a:t>
            </a:r>
          </a:p>
          <a:p>
            <a:pPr algn="l">
              <a:lnSpc>
                <a:spcPts val="6221"/>
              </a:lnSpc>
            </a:pPr>
            <a:endParaRPr lang="en-US" sz="6099" spc="-319">
              <a:solidFill>
                <a:srgbClr val="000000"/>
              </a:solidFill>
              <a:latin typeface="Open Sans Bold"/>
            </a:endParaRPr>
          </a:p>
          <a:p>
            <a:pPr algn="l">
              <a:lnSpc>
                <a:spcPts val="6221"/>
              </a:lnSpc>
            </a:pPr>
            <a:endParaRPr lang="en-US" sz="6099" spc="-319">
              <a:solidFill>
                <a:srgbClr val="000000"/>
              </a:solidFill>
              <a:latin typeface="Open Sans Bold"/>
            </a:endParaRPr>
          </a:p>
          <a:p>
            <a:pPr algn="l">
              <a:lnSpc>
                <a:spcPts val="6221"/>
              </a:lnSpc>
            </a:pPr>
            <a:endParaRPr lang="en-US" sz="6099" spc="-319">
              <a:solidFill>
                <a:srgbClr val="000000"/>
              </a:solidFill>
              <a:latin typeface="Open Sans Bold"/>
            </a:endParaRPr>
          </a:p>
        </p:txBody>
      </p:sp>
      <p:sp>
        <p:nvSpPr>
          <p:cNvPr id="8" name="TextBox 8"/>
          <p:cNvSpPr txBox="1"/>
          <p:nvPr/>
        </p:nvSpPr>
        <p:spPr>
          <a:xfrm>
            <a:off x="7438978" y="3235019"/>
            <a:ext cx="9317061" cy="5081800"/>
          </a:xfrm>
          <a:prstGeom prst="rect">
            <a:avLst/>
          </a:prstGeom>
        </p:spPr>
        <p:txBody>
          <a:bodyPr lIns="0" tIns="0" rIns="0" bIns="0" rtlCol="0" anchor="t">
            <a:spAutoFit/>
          </a:bodyPr>
          <a:lstStyle/>
          <a:p>
            <a:pPr algn="l">
              <a:lnSpc>
                <a:spcPts val="4059"/>
              </a:lnSpc>
            </a:pPr>
            <a:r>
              <a:rPr lang="en-US" sz="3758" spc="-146">
                <a:solidFill>
                  <a:srgbClr val="000000"/>
                </a:solidFill>
                <a:latin typeface="Open Sans"/>
              </a:rPr>
              <a:t>The birth control shot keeps you from getting pregnant. Once you get it, your birth control is covered for three full months. Some people call the shot “Depo,” short for Depo-Provera. </a:t>
            </a:r>
          </a:p>
          <a:p>
            <a:pPr algn="l">
              <a:lnSpc>
                <a:spcPts val="4059"/>
              </a:lnSpc>
            </a:pPr>
            <a:endParaRPr lang="en-US" sz="3758" spc="-146">
              <a:solidFill>
                <a:srgbClr val="000000"/>
              </a:solidFill>
              <a:latin typeface="Open Sans"/>
            </a:endParaRPr>
          </a:p>
          <a:p>
            <a:pPr algn="l">
              <a:lnSpc>
                <a:spcPts val="4059"/>
              </a:lnSpc>
            </a:pPr>
            <a:r>
              <a:rPr lang="en-US" sz="3758" spc="-149">
                <a:solidFill>
                  <a:srgbClr val="000000"/>
                </a:solidFill>
                <a:latin typeface="Open Sans"/>
              </a:rPr>
              <a:t>The shot contains progestin, a hormone that prevents your ovaries from releasing eggs. It also thickens your cervical mucus, which helps block sperm from getting to the egg . </a:t>
            </a:r>
          </a:p>
        </p:txBody>
      </p:sp>
      <p:sp>
        <p:nvSpPr>
          <p:cNvPr id="9" name="Freeform 9"/>
          <p:cNvSpPr/>
          <p:nvPr/>
        </p:nvSpPr>
        <p:spPr>
          <a:xfrm>
            <a:off x="1796068" y="3374092"/>
            <a:ext cx="4644132" cy="4756029"/>
          </a:xfrm>
          <a:custGeom>
            <a:avLst/>
            <a:gdLst/>
            <a:ahLst/>
            <a:cxnLst/>
            <a:rect l="l" t="t" r="r" b="b"/>
            <a:pathLst>
              <a:path w="4644132" h="4756029">
                <a:moveTo>
                  <a:pt x="0" y="0"/>
                </a:moveTo>
                <a:lnTo>
                  <a:pt x="4644132" y="0"/>
                </a:lnTo>
                <a:lnTo>
                  <a:pt x="4644132" y="4756029"/>
                </a:lnTo>
                <a:lnTo>
                  <a:pt x="0" y="4756029"/>
                </a:lnTo>
                <a:lnTo>
                  <a:pt x="0" y="0"/>
                </a:lnTo>
                <a:close/>
              </a:path>
            </a:pathLst>
          </a:custGeom>
          <a:blipFill>
            <a:blip r:embed="rId2"/>
            <a:stretch>
              <a:fillRect l="-1204" r="-1204"/>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2FAF7"/>
        </a:solidFill>
        <a:effectLst/>
      </p:bgPr>
    </p:bg>
    <p:spTree>
      <p:nvGrpSpPr>
        <p:cNvPr id="1" name=""/>
        <p:cNvGrpSpPr/>
        <p:nvPr/>
      </p:nvGrpSpPr>
      <p:grpSpPr>
        <a:xfrm>
          <a:off x="0" y="0"/>
          <a:ext cx="0" cy="0"/>
          <a:chOff x="0" y="0"/>
          <a:chExt cx="0" cy="0"/>
        </a:xfrm>
      </p:grpSpPr>
      <p:sp>
        <p:nvSpPr>
          <p:cNvPr id="2" name="Freeform 2"/>
          <p:cNvSpPr/>
          <p:nvPr/>
        </p:nvSpPr>
        <p:spPr>
          <a:xfrm>
            <a:off x="476200" y="2664931"/>
            <a:ext cx="7760685" cy="4957138"/>
          </a:xfrm>
          <a:custGeom>
            <a:avLst/>
            <a:gdLst/>
            <a:ahLst/>
            <a:cxnLst/>
            <a:rect l="l" t="t" r="r" b="b"/>
            <a:pathLst>
              <a:path w="7760685" h="4957138">
                <a:moveTo>
                  <a:pt x="0" y="0"/>
                </a:moveTo>
                <a:lnTo>
                  <a:pt x="7760685" y="0"/>
                </a:lnTo>
                <a:lnTo>
                  <a:pt x="7760685" y="4957138"/>
                </a:lnTo>
                <a:lnTo>
                  <a:pt x="0" y="4957138"/>
                </a:lnTo>
                <a:lnTo>
                  <a:pt x="0" y="0"/>
                </a:lnTo>
                <a:close/>
              </a:path>
            </a:pathLst>
          </a:custGeom>
          <a:blipFill>
            <a:blip r:embed="rId3"/>
            <a:stretch>
              <a:fillRect/>
            </a:stretch>
          </a:blipFill>
        </p:spPr>
      </p:sp>
      <p:sp>
        <p:nvSpPr>
          <p:cNvPr id="3" name="TextBox 3"/>
          <p:cNvSpPr txBox="1"/>
          <p:nvPr/>
        </p:nvSpPr>
        <p:spPr>
          <a:xfrm>
            <a:off x="8524047" y="1019175"/>
            <a:ext cx="9533325" cy="3009900"/>
          </a:xfrm>
          <a:prstGeom prst="rect">
            <a:avLst/>
          </a:prstGeom>
        </p:spPr>
        <p:txBody>
          <a:bodyPr lIns="0" tIns="0" rIns="0" bIns="0" rtlCol="0" anchor="t">
            <a:spAutoFit/>
          </a:bodyPr>
          <a:lstStyle/>
          <a:p>
            <a:pPr marL="0" lvl="0" indent="0" algn="ctr">
              <a:lnSpc>
                <a:spcPts val="7920"/>
              </a:lnSpc>
              <a:spcBef>
                <a:spcPct val="0"/>
              </a:spcBef>
            </a:pPr>
            <a:r>
              <a:rPr lang="en-US" sz="6600">
                <a:solidFill>
                  <a:srgbClr val="4F1964"/>
                </a:solidFill>
                <a:latin typeface="PT Serif Bold"/>
              </a:rPr>
              <a:t>Importance of Prenatal Care and Healthy Pregnancies</a:t>
            </a:r>
          </a:p>
        </p:txBody>
      </p:sp>
      <p:sp>
        <p:nvSpPr>
          <p:cNvPr id="4" name="TextBox 4"/>
          <p:cNvSpPr txBox="1"/>
          <p:nvPr/>
        </p:nvSpPr>
        <p:spPr>
          <a:xfrm>
            <a:off x="8636199" y="4542649"/>
            <a:ext cx="9309020" cy="6082640"/>
          </a:xfrm>
          <a:prstGeom prst="rect">
            <a:avLst/>
          </a:prstGeom>
        </p:spPr>
        <p:txBody>
          <a:bodyPr lIns="0" tIns="0" rIns="0" bIns="0" rtlCol="0" anchor="t">
            <a:spAutoFit/>
          </a:bodyPr>
          <a:lstStyle/>
          <a:p>
            <a:pPr marL="0" lvl="0" indent="0" algn="ctr">
              <a:lnSpc>
                <a:spcPts val="4275"/>
              </a:lnSpc>
              <a:spcBef>
                <a:spcPct val="0"/>
              </a:spcBef>
            </a:pPr>
            <a:endParaRPr/>
          </a:p>
          <a:p>
            <a:pPr marL="690881" lvl="1" indent="-345440">
              <a:lnSpc>
                <a:spcPts val="4800"/>
              </a:lnSpc>
              <a:spcBef>
                <a:spcPct val="0"/>
              </a:spcBef>
              <a:buFont typeface="Arial"/>
              <a:buChar char="•"/>
            </a:pPr>
            <a:r>
              <a:rPr lang="en-US" sz="3200">
                <a:solidFill>
                  <a:srgbClr val="4F1964"/>
                </a:solidFill>
                <a:latin typeface="PT Serif"/>
              </a:rPr>
              <a:t>Whats the significance of early prenatal care? </a:t>
            </a:r>
          </a:p>
          <a:p>
            <a:pPr>
              <a:lnSpc>
                <a:spcPts val="4800"/>
              </a:lnSpc>
              <a:spcBef>
                <a:spcPct val="0"/>
              </a:spcBef>
            </a:pPr>
            <a:endParaRPr lang="en-US" sz="3200">
              <a:solidFill>
                <a:srgbClr val="4F1964"/>
              </a:solidFill>
              <a:latin typeface="PT Serif"/>
            </a:endParaRPr>
          </a:p>
          <a:p>
            <a:pPr marL="690881" lvl="1" indent="-345440">
              <a:lnSpc>
                <a:spcPts val="4800"/>
              </a:lnSpc>
              <a:spcBef>
                <a:spcPct val="0"/>
              </a:spcBef>
              <a:buFont typeface="Arial"/>
              <a:buChar char="•"/>
            </a:pPr>
            <a:r>
              <a:rPr lang="en-US" sz="3200">
                <a:solidFill>
                  <a:srgbClr val="4F1964"/>
                </a:solidFill>
                <a:latin typeface="PT Serif"/>
              </a:rPr>
              <a:t>Role of healthy pregnancies in reducing infant mortality</a:t>
            </a:r>
          </a:p>
          <a:p>
            <a:pPr>
              <a:lnSpc>
                <a:spcPts val="5505"/>
              </a:lnSpc>
              <a:spcBef>
                <a:spcPct val="0"/>
              </a:spcBef>
            </a:pPr>
            <a:endParaRPr lang="en-US" sz="3200">
              <a:solidFill>
                <a:srgbClr val="4F1964"/>
              </a:solidFill>
              <a:latin typeface="PT Serif"/>
            </a:endParaRPr>
          </a:p>
          <a:p>
            <a:pPr>
              <a:lnSpc>
                <a:spcPts val="5352"/>
              </a:lnSpc>
              <a:spcBef>
                <a:spcPct val="0"/>
              </a:spcBef>
            </a:pPr>
            <a:endParaRPr lang="en-US" sz="3200">
              <a:solidFill>
                <a:srgbClr val="4F1964"/>
              </a:solidFill>
              <a:latin typeface="PT Serif"/>
            </a:endParaRPr>
          </a:p>
          <a:p>
            <a:pPr>
              <a:lnSpc>
                <a:spcPts val="5352"/>
              </a:lnSpc>
            </a:pPr>
            <a:endParaRPr lang="en-US" sz="3200">
              <a:solidFill>
                <a:srgbClr val="4F1964"/>
              </a:solidFill>
              <a:latin typeface="PT Serif"/>
            </a:endParaRPr>
          </a:p>
          <a:p>
            <a:pPr>
              <a:lnSpc>
                <a:spcPts val="4275"/>
              </a:lnSpc>
              <a:spcBef>
                <a:spcPct val="0"/>
              </a:spcBef>
            </a:pPr>
            <a:endParaRPr lang="en-US" sz="3200">
              <a:solidFill>
                <a:srgbClr val="4F1964"/>
              </a:solidFill>
              <a:latin typeface="PT Serif"/>
            </a:endParaRPr>
          </a:p>
          <a:p>
            <a:pPr marL="0" lvl="0" indent="0" algn="ctr">
              <a:lnSpc>
                <a:spcPts val="4275"/>
              </a:lnSpc>
              <a:spcBef>
                <a:spcPct val="0"/>
              </a:spcBef>
            </a:pPr>
            <a:endParaRPr lang="en-US" sz="3200">
              <a:solidFill>
                <a:srgbClr val="4F1964"/>
              </a:solidFill>
              <a:latin typeface="PT Serif"/>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E2FAF7"/>
        </a:solidFill>
        <a:effectLst/>
      </p:bgPr>
    </p:bg>
    <p:spTree>
      <p:nvGrpSpPr>
        <p:cNvPr id="1" name=""/>
        <p:cNvGrpSpPr/>
        <p:nvPr/>
      </p:nvGrpSpPr>
      <p:grpSpPr>
        <a:xfrm>
          <a:off x="0" y="0"/>
          <a:ext cx="0" cy="0"/>
          <a:chOff x="0" y="0"/>
          <a:chExt cx="0" cy="0"/>
        </a:xfrm>
      </p:grpSpPr>
      <p:grpSp>
        <p:nvGrpSpPr>
          <p:cNvPr id="2" name="Group 2"/>
          <p:cNvGrpSpPr/>
          <p:nvPr/>
        </p:nvGrpSpPr>
        <p:grpSpPr>
          <a:xfrm>
            <a:off x="1" y="9601200"/>
            <a:ext cx="18288000" cy="685800"/>
            <a:chOff x="0" y="0"/>
            <a:chExt cx="24384000" cy="914400"/>
          </a:xfrm>
        </p:grpSpPr>
        <p:sp>
          <p:nvSpPr>
            <p:cNvPr id="3" name="Freeform 3"/>
            <p:cNvSpPr/>
            <p:nvPr/>
          </p:nvSpPr>
          <p:spPr>
            <a:xfrm>
              <a:off x="0" y="0"/>
              <a:ext cx="24384000" cy="914400"/>
            </a:xfrm>
            <a:custGeom>
              <a:avLst/>
              <a:gdLst/>
              <a:ahLst/>
              <a:cxnLst/>
              <a:rect l="l" t="t" r="r" b="b"/>
              <a:pathLst>
                <a:path w="24384000" h="914400">
                  <a:moveTo>
                    <a:pt x="0" y="0"/>
                  </a:moveTo>
                  <a:lnTo>
                    <a:pt x="24384000" y="0"/>
                  </a:lnTo>
                  <a:lnTo>
                    <a:pt x="24384000" y="914400"/>
                  </a:lnTo>
                  <a:lnTo>
                    <a:pt x="0" y="914400"/>
                  </a:lnTo>
                  <a:lnTo>
                    <a:pt x="0" y="0"/>
                  </a:lnTo>
                </a:path>
              </a:pathLst>
            </a:custGeom>
            <a:solidFill>
              <a:srgbClr val="E2FAF7"/>
            </a:solidFill>
          </p:spPr>
        </p:sp>
      </p:grpSp>
      <p:grpSp>
        <p:nvGrpSpPr>
          <p:cNvPr id="4" name="Group 4"/>
          <p:cNvGrpSpPr/>
          <p:nvPr/>
        </p:nvGrpSpPr>
        <p:grpSpPr>
          <a:xfrm>
            <a:off x="0" y="9501474"/>
            <a:ext cx="18288002" cy="98997"/>
            <a:chOff x="0" y="0"/>
            <a:chExt cx="24384002" cy="131996"/>
          </a:xfrm>
        </p:grpSpPr>
        <p:sp>
          <p:nvSpPr>
            <p:cNvPr id="5" name="Freeform 5"/>
            <p:cNvSpPr/>
            <p:nvPr/>
          </p:nvSpPr>
          <p:spPr>
            <a:xfrm>
              <a:off x="0" y="0"/>
              <a:ext cx="24384000" cy="131953"/>
            </a:xfrm>
            <a:custGeom>
              <a:avLst/>
              <a:gdLst/>
              <a:ahLst/>
              <a:cxnLst/>
              <a:rect l="l" t="t" r="r" b="b"/>
              <a:pathLst>
                <a:path w="24384000" h="131953">
                  <a:moveTo>
                    <a:pt x="0" y="0"/>
                  </a:moveTo>
                  <a:lnTo>
                    <a:pt x="24384000" y="0"/>
                  </a:lnTo>
                  <a:lnTo>
                    <a:pt x="24384000" y="131953"/>
                  </a:lnTo>
                  <a:lnTo>
                    <a:pt x="0" y="131953"/>
                  </a:lnTo>
                  <a:lnTo>
                    <a:pt x="0" y="0"/>
                  </a:lnTo>
                </a:path>
              </a:pathLst>
            </a:custGeom>
            <a:solidFill>
              <a:srgbClr val="7030A0"/>
            </a:solidFill>
          </p:spPr>
        </p:sp>
      </p:grpSp>
      <p:sp>
        <p:nvSpPr>
          <p:cNvPr id="6" name="AutoShape 6"/>
          <p:cNvSpPr/>
          <p:nvPr/>
        </p:nvSpPr>
        <p:spPr>
          <a:xfrm>
            <a:off x="1664019" y="2034378"/>
            <a:ext cx="14959965" cy="9525"/>
          </a:xfrm>
          <a:prstGeom prst="line">
            <a:avLst/>
          </a:prstGeom>
          <a:ln w="9525" cap="rnd">
            <a:solidFill>
              <a:srgbClr val="000000"/>
            </a:solidFill>
            <a:prstDash val="solid"/>
            <a:headEnd type="none" w="sm" len="sm"/>
            <a:tailEnd type="none" w="sm" len="sm"/>
          </a:ln>
        </p:spPr>
      </p:sp>
      <p:sp>
        <p:nvSpPr>
          <p:cNvPr id="7" name="TextBox 7"/>
          <p:cNvSpPr txBox="1"/>
          <p:nvPr/>
        </p:nvSpPr>
        <p:spPr>
          <a:xfrm>
            <a:off x="2114913" y="445094"/>
            <a:ext cx="15087068" cy="3618570"/>
          </a:xfrm>
          <a:prstGeom prst="rect">
            <a:avLst/>
          </a:prstGeom>
        </p:spPr>
        <p:txBody>
          <a:bodyPr lIns="0" tIns="0" rIns="0" bIns="0" rtlCol="0" anchor="t">
            <a:spAutoFit/>
          </a:bodyPr>
          <a:lstStyle/>
          <a:p>
            <a:pPr algn="l">
              <a:lnSpc>
                <a:spcPts val="1264"/>
              </a:lnSpc>
            </a:pPr>
            <a:endParaRPr/>
          </a:p>
          <a:p>
            <a:pPr algn="l">
              <a:lnSpc>
                <a:spcPts val="1264"/>
              </a:lnSpc>
            </a:pPr>
            <a:endParaRPr/>
          </a:p>
          <a:p>
            <a:pPr algn="l">
              <a:lnSpc>
                <a:spcPts val="1264"/>
              </a:lnSpc>
            </a:pPr>
            <a:endParaRPr/>
          </a:p>
          <a:p>
            <a:pPr algn="l">
              <a:lnSpc>
                <a:spcPts val="7272"/>
              </a:lnSpc>
            </a:pPr>
            <a:r>
              <a:rPr lang="en-US" sz="7129" spc="-357">
                <a:solidFill>
                  <a:srgbClr val="000000"/>
                </a:solidFill>
                <a:latin typeface="Open Sans Bold"/>
              </a:rPr>
              <a:t>Quick facts on the shot . . . </a:t>
            </a:r>
          </a:p>
          <a:p>
            <a:pPr algn="l">
              <a:lnSpc>
                <a:spcPts val="7272"/>
              </a:lnSpc>
            </a:pPr>
            <a:endParaRPr lang="en-US" sz="7129" spc="-357">
              <a:solidFill>
                <a:srgbClr val="000000"/>
              </a:solidFill>
              <a:latin typeface="Open Sans Bold"/>
            </a:endParaRPr>
          </a:p>
          <a:p>
            <a:pPr algn="l">
              <a:lnSpc>
                <a:spcPts val="1264"/>
              </a:lnSpc>
            </a:pPr>
            <a:endParaRPr lang="en-US" sz="7129" spc="-357">
              <a:solidFill>
                <a:srgbClr val="000000"/>
              </a:solidFill>
              <a:latin typeface="Open Sans Bold"/>
            </a:endParaRPr>
          </a:p>
          <a:p>
            <a:pPr algn="l">
              <a:lnSpc>
                <a:spcPts val="1264"/>
              </a:lnSpc>
            </a:pPr>
            <a:endParaRPr lang="en-US" sz="7129" spc="-357">
              <a:solidFill>
                <a:srgbClr val="000000"/>
              </a:solidFill>
              <a:latin typeface="Open Sans Bold"/>
            </a:endParaRPr>
          </a:p>
          <a:p>
            <a:pPr algn="l">
              <a:lnSpc>
                <a:spcPts val="7272"/>
              </a:lnSpc>
            </a:pPr>
            <a:endParaRPr lang="en-US" sz="7129" spc="-357">
              <a:solidFill>
                <a:srgbClr val="000000"/>
              </a:solidFill>
              <a:latin typeface="Open Sans Bold"/>
            </a:endParaRPr>
          </a:p>
        </p:txBody>
      </p:sp>
      <p:sp>
        <p:nvSpPr>
          <p:cNvPr id="8" name="TextBox 8"/>
          <p:cNvSpPr txBox="1"/>
          <p:nvPr/>
        </p:nvSpPr>
        <p:spPr>
          <a:xfrm>
            <a:off x="1186557" y="2696270"/>
            <a:ext cx="16258497" cy="5257800"/>
          </a:xfrm>
          <a:prstGeom prst="rect">
            <a:avLst/>
          </a:prstGeom>
        </p:spPr>
        <p:txBody>
          <a:bodyPr lIns="0" tIns="0" rIns="0" bIns="0" rtlCol="0" anchor="t">
            <a:spAutoFit/>
          </a:bodyPr>
          <a:lstStyle/>
          <a:p>
            <a:pPr algn="l">
              <a:lnSpc>
                <a:spcPts val="4535"/>
              </a:lnSpc>
            </a:pPr>
            <a:r>
              <a:rPr lang="en-US" sz="4199" spc="-167">
                <a:solidFill>
                  <a:srgbClr val="404040"/>
                </a:solidFill>
                <a:latin typeface="Open Sans Bold"/>
              </a:rPr>
              <a:t>Long-lasting, private, and good hormonal option for those who can't take estrogen.</a:t>
            </a:r>
          </a:p>
          <a:p>
            <a:pPr algn="l">
              <a:lnSpc>
                <a:spcPts val="3401"/>
              </a:lnSpc>
            </a:pPr>
            <a:endParaRPr lang="en-US" sz="4199" spc="-167">
              <a:solidFill>
                <a:srgbClr val="404040"/>
              </a:solidFill>
              <a:latin typeface="Open Sans Bold"/>
            </a:endParaRPr>
          </a:p>
          <a:p>
            <a:pPr algn="l">
              <a:lnSpc>
                <a:spcPts val="3887"/>
              </a:lnSpc>
            </a:pPr>
            <a:r>
              <a:rPr lang="en-US" sz="3599" spc="-143">
                <a:solidFill>
                  <a:srgbClr val="404040"/>
                </a:solidFill>
                <a:latin typeface="Open Sans Bold"/>
              </a:rPr>
              <a:t>Effectiveness:</a:t>
            </a:r>
          </a:p>
          <a:p>
            <a:pPr algn="l">
              <a:lnSpc>
                <a:spcPts val="3563"/>
              </a:lnSpc>
            </a:pPr>
            <a:r>
              <a:rPr lang="en-US" sz="3299" spc="-131">
                <a:solidFill>
                  <a:srgbClr val="404040"/>
                </a:solidFill>
                <a:latin typeface="Open Sans"/>
              </a:rPr>
              <a:t>The shot is super effective—as long as you get each shot on time (99.8% effective). </a:t>
            </a:r>
          </a:p>
          <a:p>
            <a:pPr algn="l">
              <a:lnSpc>
                <a:spcPts val="3401"/>
              </a:lnSpc>
            </a:pPr>
            <a:endParaRPr lang="en-US" sz="3299" spc="-131">
              <a:solidFill>
                <a:srgbClr val="404040"/>
              </a:solidFill>
              <a:latin typeface="Open Sans"/>
            </a:endParaRPr>
          </a:p>
          <a:p>
            <a:pPr algn="l">
              <a:lnSpc>
                <a:spcPts val="3887"/>
              </a:lnSpc>
            </a:pPr>
            <a:r>
              <a:rPr lang="en-US" sz="3599" spc="-143">
                <a:solidFill>
                  <a:srgbClr val="404040"/>
                </a:solidFill>
                <a:latin typeface="Open Sans Bold"/>
              </a:rPr>
              <a:t>Side effects:</a:t>
            </a:r>
          </a:p>
          <a:p>
            <a:pPr algn="l">
              <a:lnSpc>
                <a:spcPts val="3563"/>
              </a:lnSpc>
            </a:pPr>
            <a:r>
              <a:rPr lang="en-US" sz="3299" spc="-131">
                <a:solidFill>
                  <a:srgbClr val="404040"/>
                </a:solidFill>
                <a:latin typeface="Open Sans"/>
              </a:rPr>
              <a:t>Most common are irregular bleeding and increased appetite, leading to weight gain.</a:t>
            </a:r>
          </a:p>
          <a:p>
            <a:pPr algn="l">
              <a:lnSpc>
                <a:spcPts val="3563"/>
              </a:lnSpc>
            </a:pPr>
            <a:endParaRPr lang="en-US" sz="3299" spc="-131">
              <a:solidFill>
                <a:srgbClr val="404040"/>
              </a:solidFill>
              <a:latin typeface="Open Sans"/>
            </a:endParaRPr>
          </a:p>
          <a:p>
            <a:pPr algn="l">
              <a:lnSpc>
                <a:spcPts val="3887"/>
              </a:lnSpc>
            </a:pPr>
            <a:r>
              <a:rPr lang="en-US" sz="3599" spc="-143">
                <a:solidFill>
                  <a:srgbClr val="404040"/>
                </a:solidFill>
                <a:latin typeface="Open Sans Bold"/>
              </a:rPr>
              <a:t>Effort:</a:t>
            </a:r>
          </a:p>
          <a:p>
            <a:pPr algn="l">
              <a:lnSpc>
                <a:spcPts val="3563"/>
              </a:lnSpc>
            </a:pPr>
            <a:r>
              <a:rPr lang="en-US" sz="3299" spc="-131">
                <a:solidFill>
                  <a:srgbClr val="404040"/>
                </a:solidFill>
                <a:latin typeface="Open Sans"/>
              </a:rPr>
              <a:t>You need to head to the doctor or clinic for each shot (have to get a shot every 3 months).</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E2FAF7"/>
        </a:solidFill>
        <a:effectLst/>
      </p:bgPr>
    </p:bg>
    <p:spTree>
      <p:nvGrpSpPr>
        <p:cNvPr id="1" name=""/>
        <p:cNvGrpSpPr/>
        <p:nvPr/>
      </p:nvGrpSpPr>
      <p:grpSpPr>
        <a:xfrm>
          <a:off x="0" y="0"/>
          <a:ext cx="0" cy="0"/>
          <a:chOff x="0" y="0"/>
          <a:chExt cx="0" cy="0"/>
        </a:xfrm>
      </p:grpSpPr>
      <p:grpSp>
        <p:nvGrpSpPr>
          <p:cNvPr id="2" name="Group 2"/>
          <p:cNvGrpSpPr/>
          <p:nvPr/>
        </p:nvGrpSpPr>
        <p:grpSpPr>
          <a:xfrm>
            <a:off x="1" y="9601200"/>
            <a:ext cx="18288000" cy="685800"/>
            <a:chOff x="0" y="0"/>
            <a:chExt cx="24384000" cy="914400"/>
          </a:xfrm>
        </p:grpSpPr>
        <p:sp>
          <p:nvSpPr>
            <p:cNvPr id="3" name="Freeform 3"/>
            <p:cNvSpPr/>
            <p:nvPr/>
          </p:nvSpPr>
          <p:spPr>
            <a:xfrm>
              <a:off x="0" y="0"/>
              <a:ext cx="24384000" cy="914400"/>
            </a:xfrm>
            <a:custGeom>
              <a:avLst/>
              <a:gdLst/>
              <a:ahLst/>
              <a:cxnLst/>
              <a:rect l="l" t="t" r="r" b="b"/>
              <a:pathLst>
                <a:path w="24384000" h="914400">
                  <a:moveTo>
                    <a:pt x="0" y="0"/>
                  </a:moveTo>
                  <a:lnTo>
                    <a:pt x="24384000" y="0"/>
                  </a:lnTo>
                  <a:lnTo>
                    <a:pt x="24384000" y="914400"/>
                  </a:lnTo>
                  <a:lnTo>
                    <a:pt x="0" y="914400"/>
                  </a:lnTo>
                  <a:lnTo>
                    <a:pt x="0" y="0"/>
                  </a:lnTo>
                </a:path>
              </a:pathLst>
            </a:custGeom>
            <a:solidFill>
              <a:srgbClr val="E2FAF7"/>
            </a:solidFill>
          </p:spPr>
        </p:sp>
      </p:grpSp>
      <p:grpSp>
        <p:nvGrpSpPr>
          <p:cNvPr id="4" name="Group 4"/>
          <p:cNvGrpSpPr/>
          <p:nvPr/>
        </p:nvGrpSpPr>
        <p:grpSpPr>
          <a:xfrm>
            <a:off x="0" y="9501474"/>
            <a:ext cx="18288002" cy="98997"/>
            <a:chOff x="0" y="0"/>
            <a:chExt cx="24384002" cy="131996"/>
          </a:xfrm>
        </p:grpSpPr>
        <p:sp>
          <p:nvSpPr>
            <p:cNvPr id="5" name="Freeform 5"/>
            <p:cNvSpPr/>
            <p:nvPr/>
          </p:nvSpPr>
          <p:spPr>
            <a:xfrm>
              <a:off x="0" y="0"/>
              <a:ext cx="24384000" cy="131953"/>
            </a:xfrm>
            <a:custGeom>
              <a:avLst/>
              <a:gdLst/>
              <a:ahLst/>
              <a:cxnLst/>
              <a:rect l="l" t="t" r="r" b="b"/>
              <a:pathLst>
                <a:path w="24384000" h="131953">
                  <a:moveTo>
                    <a:pt x="0" y="0"/>
                  </a:moveTo>
                  <a:lnTo>
                    <a:pt x="24384000" y="0"/>
                  </a:lnTo>
                  <a:lnTo>
                    <a:pt x="24384000" y="131953"/>
                  </a:lnTo>
                  <a:lnTo>
                    <a:pt x="0" y="131953"/>
                  </a:lnTo>
                  <a:lnTo>
                    <a:pt x="0" y="0"/>
                  </a:lnTo>
                </a:path>
              </a:pathLst>
            </a:custGeom>
            <a:solidFill>
              <a:srgbClr val="7030A0"/>
            </a:solidFill>
          </p:spPr>
        </p:sp>
      </p:grpSp>
      <p:sp>
        <p:nvSpPr>
          <p:cNvPr id="6" name="AutoShape 6"/>
          <p:cNvSpPr/>
          <p:nvPr/>
        </p:nvSpPr>
        <p:spPr>
          <a:xfrm rot="2188">
            <a:off x="1785534" y="2606767"/>
            <a:ext cx="14959968" cy="0"/>
          </a:xfrm>
          <a:prstGeom prst="line">
            <a:avLst/>
          </a:prstGeom>
          <a:ln w="9525" cap="rnd">
            <a:solidFill>
              <a:srgbClr val="000000"/>
            </a:solidFill>
            <a:prstDash val="solid"/>
            <a:headEnd type="none" w="sm" len="sm"/>
            <a:tailEnd type="none" w="sm" len="sm"/>
          </a:ln>
        </p:spPr>
      </p:sp>
      <p:sp>
        <p:nvSpPr>
          <p:cNvPr id="7" name="TextBox 7"/>
          <p:cNvSpPr txBox="1"/>
          <p:nvPr/>
        </p:nvSpPr>
        <p:spPr>
          <a:xfrm>
            <a:off x="2031842" y="1544291"/>
            <a:ext cx="13806536" cy="1604010"/>
          </a:xfrm>
          <a:prstGeom prst="rect">
            <a:avLst/>
          </a:prstGeom>
        </p:spPr>
        <p:txBody>
          <a:bodyPr lIns="0" tIns="0" rIns="0" bIns="0" rtlCol="0" anchor="t">
            <a:spAutoFit/>
          </a:bodyPr>
          <a:lstStyle/>
          <a:p>
            <a:pPr algn="l">
              <a:lnSpc>
                <a:spcPts val="6120"/>
              </a:lnSpc>
            </a:pPr>
            <a:r>
              <a:rPr lang="en-US" sz="6000" spc="-75">
                <a:solidFill>
                  <a:srgbClr val="000000"/>
                </a:solidFill>
                <a:latin typeface="Arimo Bold"/>
              </a:rPr>
              <a:t> What is the birth control ring???</a:t>
            </a:r>
          </a:p>
          <a:p>
            <a:pPr algn="l">
              <a:lnSpc>
                <a:spcPts val="6120"/>
              </a:lnSpc>
            </a:pPr>
            <a:endParaRPr lang="en-US" sz="6000" spc="-75">
              <a:solidFill>
                <a:srgbClr val="000000"/>
              </a:solidFill>
              <a:latin typeface="Arimo Bold"/>
            </a:endParaRPr>
          </a:p>
        </p:txBody>
      </p:sp>
      <p:sp>
        <p:nvSpPr>
          <p:cNvPr id="8" name="TextBox 8"/>
          <p:cNvSpPr txBox="1"/>
          <p:nvPr/>
        </p:nvSpPr>
        <p:spPr>
          <a:xfrm>
            <a:off x="7832793" y="2907367"/>
            <a:ext cx="8923246" cy="5865114"/>
          </a:xfrm>
          <a:prstGeom prst="rect">
            <a:avLst/>
          </a:prstGeom>
        </p:spPr>
        <p:txBody>
          <a:bodyPr lIns="0" tIns="0" rIns="0" bIns="0" rtlCol="0" anchor="t">
            <a:spAutoFit/>
          </a:bodyPr>
          <a:lstStyle/>
          <a:p>
            <a:pPr algn="l">
              <a:lnSpc>
                <a:spcPts val="3888"/>
              </a:lnSpc>
            </a:pPr>
            <a:r>
              <a:rPr lang="en-US" sz="3600">
                <a:solidFill>
                  <a:srgbClr val="000000"/>
                </a:solidFill>
                <a:latin typeface="Arimo"/>
              </a:rPr>
              <a:t>The ring (brand names: Annovera and NuvaRing) is a small, bendable ring that you insert into your vagina. You leave it in place for three weeks at a time, then take it out for the fourth week. </a:t>
            </a:r>
          </a:p>
          <a:p>
            <a:pPr algn="l">
              <a:lnSpc>
                <a:spcPts val="3888"/>
              </a:lnSpc>
            </a:pPr>
            <a:endParaRPr lang="en-US" sz="3600">
              <a:solidFill>
                <a:srgbClr val="000000"/>
              </a:solidFill>
              <a:latin typeface="Arimo"/>
            </a:endParaRPr>
          </a:p>
          <a:p>
            <a:pPr algn="l">
              <a:lnSpc>
                <a:spcPts val="3888"/>
              </a:lnSpc>
            </a:pPr>
            <a:r>
              <a:rPr lang="en-US" sz="3600">
                <a:solidFill>
                  <a:srgbClr val="000000"/>
                </a:solidFill>
                <a:latin typeface="Arimo"/>
              </a:rPr>
              <a:t>The ring works by giving off hormones that prevent your ovaries from releasing eggs. The hormones also thicken your cervical mucus, which helps to block sperm from getting to the egg in the first place.</a:t>
            </a:r>
          </a:p>
          <a:p>
            <a:pPr algn="l">
              <a:lnSpc>
                <a:spcPts val="3888"/>
              </a:lnSpc>
            </a:pPr>
            <a:endParaRPr lang="en-US" sz="3600">
              <a:solidFill>
                <a:srgbClr val="000000"/>
              </a:solidFill>
              <a:latin typeface="Arimo"/>
            </a:endParaRPr>
          </a:p>
        </p:txBody>
      </p:sp>
      <p:sp>
        <p:nvSpPr>
          <p:cNvPr id="9" name="Freeform 9"/>
          <p:cNvSpPr/>
          <p:nvPr/>
        </p:nvSpPr>
        <p:spPr>
          <a:xfrm>
            <a:off x="1531960" y="3353899"/>
            <a:ext cx="4892804" cy="5333998"/>
          </a:xfrm>
          <a:custGeom>
            <a:avLst/>
            <a:gdLst/>
            <a:ahLst/>
            <a:cxnLst/>
            <a:rect l="l" t="t" r="r" b="b"/>
            <a:pathLst>
              <a:path w="4892804" h="5333998">
                <a:moveTo>
                  <a:pt x="0" y="0"/>
                </a:moveTo>
                <a:lnTo>
                  <a:pt x="4892805" y="0"/>
                </a:lnTo>
                <a:lnTo>
                  <a:pt x="4892805" y="5333997"/>
                </a:lnTo>
                <a:lnTo>
                  <a:pt x="0" y="5333997"/>
                </a:lnTo>
                <a:lnTo>
                  <a:pt x="0" y="0"/>
                </a:lnTo>
                <a:close/>
              </a:path>
            </a:pathLst>
          </a:custGeom>
          <a:blipFill>
            <a:blip r:embed="rId2"/>
            <a:stretch>
              <a:fillRect l="-4508" r="-4508"/>
            </a:stretch>
          </a:blipFill>
        </p:spPr>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E2FAF7"/>
        </a:solidFill>
        <a:effectLst/>
      </p:bgPr>
    </p:bg>
    <p:spTree>
      <p:nvGrpSpPr>
        <p:cNvPr id="1" name=""/>
        <p:cNvGrpSpPr/>
        <p:nvPr/>
      </p:nvGrpSpPr>
      <p:grpSpPr>
        <a:xfrm>
          <a:off x="0" y="0"/>
          <a:ext cx="0" cy="0"/>
          <a:chOff x="0" y="0"/>
          <a:chExt cx="0" cy="0"/>
        </a:xfrm>
      </p:grpSpPr>
      <p:grpSp>
        <p:nvGrpSpPr>
          <p:cNvPr id="2" name="Group 2"/>
          <p:cNvGrpSpPr/>
          <p:nvPr/>
        </p:nvGrpSpPr>
        <p:grpSpPr>
          <a:xfrm>
            <a:off x="1" y="9601200"/>
            <a:ext cx="18288000" cy="685800"/>
            <a:chOff x="0" y="0"/>
            <a:chExt cx="24384000" cy="914400"/>
          </a:xfrm>
        </p:grpSpPr>
        <p:sp>
          <p:nvSpPr>
            <p:cNvPr id="3" name="Freeform 3"/>
            <p:cNvSpPr/>
            <p:nvPr/>
          </p:nvSpPr>
          <p:spPr>
            <a:xfrm>
              <a:off x="0" y="0"/>
              <a:ext cx="24384000" cy="914400"/>
            </a:xfrm>
            <a:custGeom>
              <a:avLst/>
              <a:gdLst/>
              <a:ahLst/>
              <a:cxnLst/>
              <a:rect l="l" t="t" r="r" b="b"/>
              <a:pathLst>
                <a:path w="24384000" h="914400">
                  <a:moveTo>
                    <a:pt x="0" y="0"/>
                  </a:moveTo>
                  <a:lnTo>
                    <a:pt x="24384000" y="0"/>
                  </a:lnTo>
                  <a:lnTo>
                    <a:pt x="24384000" y="914400"/>
                  </a:lnTo>
                  <a:lnTo>
                    <a:pt x="0" y="914400"/>
                  </a:lnTo>
                  <a:lnTo>
                    <a:pt x="0" y="0"/>
                  </a:lnTo>
                </a:path>
              </a:pathLst>
            </a:custGeom>
            <a:solidFill>
              <a:srgbClr val="E2FAF7"/>
            </a:solidFill>
          </p:spPr>
        </p:sp>
      </p:grpSp>
      <p:grpSp>
        <p:nvGrpSpPr>
          <p:cNvPr id="4" name="Group 4"/>
          <p:cNvGrpSpPr/>
          <p:nvPr/>
        </p:nvGrpSpPr>
        <p:grpSpPr>
          <a:xfrm>
            <a:off x="0" y="9501474"/>
            <a:ext cx="18288002" cy="98997"/>
            <a:chOff x="0" y="0"/>
            <a:chExt cx="24384002" cy="131996"/>
          </a:xfrm>
        </p:grpSpPr>
        <p:sp>
          <p:nvSpPr>
            <p:cNvPr id="5" name="Freeform 5"/>
            <p:cNvSpPr/>
            <p:nvPr/>
          </p:nvSpPr>
          <p:spPr>
            <a:xfrm>
              <a:off x="0" y="0"/>
              <a:ext cx="24384000" cy="131953"/>
            </a:xfrm>
            <a:custGeom>
              <a:avLst/>
              <a:gdLst/>
              <a:ahLst/>
              <a:cxnLst/>
              <a:rect l="l" t="t" r="r" b="b"/>
              <a:pathLst>
                <a:path w="24384000" h="131953">
                  <a:moveTo>
                    <a:pt x="0" y="0"/>
                  </a:moveTo>
                  <a:lnTo>
                    <a:pt x="24384000" y="0"/>
                  </a:lnTo>
                  <a:lnTo>
                    <a:pt x="24384000" y="131953"/>
                  </a:lnTo>
                  <a:lnTo>
                    <a:pt x="0" y="131953"/>
                  </a:lnTo>
                  <a:lnTo>
                    <a:pt x="0" y="0"/>
                  </a:lnTo>
                </a:path>
              </a:pathLst>
            </a:custGeom>
            <a:solidFill>
              <a:srgbClr val="7030A0"/>
            </a:solidFill>
          </p:spPr>
        </p:sp>
      </p:grpSp>
      <p:sp>
        <p:nvSpPr>
          <p:cNvPr id="6" name="AutoShape 6"/>
          <p:cNvSpPr/>
          <p:nvPr/>
        </p:nvSpPr>
        <p:spPr>
          <a:xfrm>
            <a:off x="1664019" y="1949029"/>
            <a:ext cx="14959965" cy="9525"/>
          </a:xfrm>
          <a:prstGeom prst="line">
            <a:avLst/>
          </a:prstGeom>
          <a:ln w="9525" cap="rnd">
            <a:solidFill>
              <a:srgbClr val="000000"/>
            </a:solidFill>
            <a:prstDash val="solid"/>
            <a:headEnd type="none" w="sm" len="sm"/>
            <a:tailEnd type="none" w="sm" len="sm"/>
          </a:ln>
        </p:spPr>
      </p:sp>
      <p:sp>
        <p:nvSpPr>
          <p:cNvPr id="7" name="TextBox 7"/>
          <p:cNvSpPr txBox="1"/>
          <p:nvPr/>
        </p:nvSpPr>
        <p:spPr>
          <a:xfrm>
            <a:off x="1564618" y="694320"/>
            <a:ext cx="15694682" cy="1727454"/>
          </a:xfrm>
          <a:prstGeom prst="rect">
            <a:avLst/>
          </a:prstGeom>
        </p:spPr>
        <p:txBody>
          <a:bodyPr lIns="0" tIns="0" rIns="0" bIns="0" rtlCol="0" anchor="t">
            <a:spAutoFit/>
          </a:bodyPr>
          <a:lstStyle/>
          <a:p>
            <a:pPr algn="l">
              <a:lnSpc>
                <a:spcPts val="6527"/>
              </a:lnSpc>
            </a:pPr>
            <a:r>
              <a:rPr lang="en-US" sz="6399" spc="-79">
                <a:solidFill>
                  <a:srgbClr val="000000"/>
                </a:solidFill>
                <a:latin typeface="Arimo Bold"/>
              </a:rPr>
              <a:t>Quick facts on the ring . . . </a:t>
            </a:r>
          </a:p>
          <a:p>
            <a:pPr algn="l">
              <a:lnSpc>
                <a:spcPts val="6527"/>
              </a:lnSpc>
            </a:pPr>
            <a:endParaRPr lang="en-US" sz="6399" spc="-79">
              <a:solidFill>
                <a:srgbClr val="000000"/>
              </a:solidFill>
              <a:latin typeface="Arimo Bold"/>
            </a:endParaRPr>
          </a:p>
        </p:txBody>
      </p:sp>
      <p:sp>
        <p:nvSpPr>
          <p:cNvPr id="8" name="TextBox 8"/>
          <p:cNvSpPr txBox="1"/>
          <p:nvPr/>
        </p:nvSpPr>
        <p:spPr>
          <a:xfrm>
            <a:off x="1283446" y="2447501"/>
            <a:ext cx="15721112" cy="6703138"/>
          </a:xfrm>
          <a:prstGeom prst="rect">
            <a:avLst/>
          </a:prstGeom>
        </p:spPr>
        <p:txBody>
          <a:bodyPr lIns="0" tIns="0" rIns="0" bIns="0" rtlCol="0" anchor="t">
            <a:spAutoFit/>
          </a:bodyPr>
          <a:lstStyle/>
          <a:p>
            <a:pPr algn="l">
              <a:lnSpc>
                <a:spcPts val="3395"/>
              </a:lnSpc>
            </a:pPr>
            <a:r>
              <a:rPr lang="en-US" sz="3929" spc="-153">
                <a:solidFill>
                  <a:srgbClr val="404040"/>
                </a:solidFill>
                <a:latin typeface="Open Sans Bold"/>
              </a:rPr>
              <a:t>Easy to insert, works like the pill. Choose from Annovera or NuvaRing.</a:t>
            </a:r>
          </a:p>
          <a:p>
            <a:pPr algn="l">
              <a:lnSpc>
                <a:spcPts val="3395"/>
              </a:lnSpc>
            </a:pPr>
            <a:endParaRPr lang="en-US" sz="3929" spc="-153">
              <a:solidFill>
                <a:srgbClr val="404040"/>
              </a:solidFill>
              <a:latin typeface="Open Sans Bold"/>
            </a:endParaRPr>
          </a:p>
          <a:p>
            <a:pPr algn="l">
              <a:lnSpc>
                <a:spcPts val="4075"/>
              </a:lnSpc>
            </a:pPr>
            <a:r>
              <a:rPr lang="en-US" sz="3574" spc="-142">
                <a:solidFill>
                  <a:srgbClr val="404040"/>
                </a:solidFill>
                <a:latin typeface="Open Sans Bold"/>
              </a:rPr>
              <a:t>Effectiveness:</a:t>
            </a:r>
          </a:p>
          <a:p>
            <a:pPr algn="l">
              <a:lnSpc>
                <a:spcPts val="3759"/>
              </a:lnSpc>
            </a:pPr>
            <a:r>
              <a:rPr lang="en-US" sz="3297" spc="-131">
                <a:solidFill>
                  <a:srgbClr val="404040"/>
                </a:solidFill>
                <a:latin typeface="Open Sans"/>
              </a:rPr>
              <a:t>When used correctly, the ring’s is 99.7% effective.</a:t>
            </a:r>
          </a:p>
          <a:p>
            <a:pPr algn="l">
              <a:lnSpc>
                <a:spcPts val="3759"/>
              </a:lnSpc>
            </a:pPr>
            <a:endParaRPr lang="en-US" sz="3297" spc="-131">
              <a:solidFill>
                <a:srgbClr val="404040"/>
              </a:solidFill>
              <a:latin typeface="Open Sans"/>
            </a:endParaRPr>
          </a:p>
          <a:p>
            <a:pPr algn="l">
              <a:lnSpc>
                <a:spcPts val="4075"/>
              </a:lnSpc>
            </a:pPr>
            <a:r>
              <a:rPr lang="en-US" sz="3574" spc="-142">
                <a:solidFill>
                  <a:srgbClr val="404040"/>
                </a:solidFill>
                <a:latin typeface="Open Sans Bold"/>
              </a:rPr>
              <a:t>Side effects:</a:t>
            </a:r>
          </a:p>
          <a:p>
            <a:pPr algn="l">
              <a:lnSpc>
                <a:spcPts val="3759"/>
              </a:lnSpc>
            </a:pPr>
            <a:r>
              <a:rPr lang="en-US" sz="3297" spc="-131">
                <a:solidFill>
                  <a:srgbClr val="404040"/>
                </a:solidFill>
                <a:latin typeface="Open Sans"/>
              </a:rPr>
              <a:t>Most common effects are irregular bleeding, breast tenderness and nausea.</a:t>
            </a:r>
          </a:p>
          <a:p>
            <a:pPr algn="l">
              <a:lnSpc>
                <a:spcPts val="3759"/>
              </a:lnSpc>
            </a:pPr>
            <a:endParaRPr lang="en-US" sz="3297" spc="-131">
              <a:solidFill>
                <a:srgbClr val="404040"/>
              </a:solidFill>
              <a:latin typeface="Open Sans"/>
            </a:endParaRPr>
          </a:p>
          <a:p>
            <a:pPr algn="l">
              <a:lnSpc>
                <a:spcPts val="4075"/>
              </a:lnSpc>
            </a:pPr>
            <a:r>
              <a:rPr lang="en-US" sz="3574" spc="-142">
                <a:solidFill>
                  <a:srgbClr val="404040"/>
                </a:solidFill>
                <a:latin typeface="Open Sans Bold"/>
              </a:rPr>
              <a:t>Effort</a:t>
            </a:r>
            <a:r>
              <a:rPr lang="en-US" sz="3574" spc="-142">
                <a:solidFill>
                  <a:srgbClr val="404040"/>
                </a:solidFill>
                <a:latin typeface="Open Sans"/>
              </a:rPr>
              <a:t>:</a:t>
            </a:r>
          </a:p>
          <a:p>
            <a:pPr algn="l">
              <a:lnSpc>
                <a:spcPts val="3759"/>
              </a:lnSpc>
            </a:pPr>
            <a:r>
              <a:rPr lang="en-US" sz="3297" spc="-131">
                <a:solidFill>
                  <a:srgbClr val="404040"/>
                </a:solidFill>
                <a:latin typeface="Open Sans"/>
              </a:rPr>
              <a:t>Need to visit a health care provider for a prescription. Ring in (3 weeks), 1 week no ring and repeat.</a:t>
            </a:r>
          </a:p>
          <a:p>
            <a:pPr algn="l">
              <a:lnSpc>
                <a:spcPts val="2676"/>
              </a:lnSpc>
            </a:pPr>
            <a:endParaRPr lang="en-US" sz="3297" spc="-131">
              <a:solidFill>
                <a:srgbClr val="404040"/>
              </a:solidFill>
              <a:latin typeface="Open Sans"/>
            </a:endParaRPr>
          </a:p>
          <a:p>
            <a:pPr algn="l">
              <a:lnSpc>
                <a:spcPts val="2676"/>
              </a:lnSpc>
            </a:pPr>
            <a:endParaRPr lang="en-US" sz="3297" spc="-131">
              <a:solidFill>
                <a:srgbClr val="404040"/>
              </a:solidFill>
              <a:latin typeface="Open Sans"/>
            </a:endParaRPr>
          </a:p>
          <a:p>
            <a:pPr algn="l">
              <a:lnSpc>
                <a:spcPts val="2676"/>
              </a:lnSpc>
            </a:pPr>
            <a:endParaRPr lang="en-US" sz="3297" spc="-131">
              <a:solidFill>
                <a:srgbClr val="404040"/>
              </a:solidFill>
              <a:latin typeface="Open Sans"/>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E2FAF7"/>
        </a:solidFill>
        <a:effectLst/>
      </p:bgPr>
    </p:bg>
    <p:spTree>
      <p:nvGrpSpPr>
        <p:cNvPr id="1" name=""/>
        <p:cNvGrpSpPr/>
        <p:nvPr/>
      </p:nvGrpSpPr>
      <p:grpSpPr>
        <a:xfrm>
          <a:off x="0" y="0"/>
          <a:ext cx="0" cy="0"/>
          <a:chOff x="0" y="0"/>
          <a:chExt cx="0" cy="0"/>
        </a:xfrm>
      </p:grpSpPr>
      <p:grpSp>
        <p:nvGrpSpPr>
          <p:cNvPr id="2" name="Group 2"/>
          <p:cNvGrpSpPr/>
          <p:nvPr/>
        </p:nvGrpSpPr>
        <p:grpSpPr>
          <a:xfrm>
            <a:off x="1" y="9601200"/>
            <a:ext cx="18288000" cy="685800"/>
            <a:chOff x="0" y="0"/>
            <a:chExt cx="24384000" cy="914400"/>
          </a:xfrm>
        </p:grpSpPr>
        <p:sp>
          <p:nvSpPr>
            <p:cNvPr id="3" name="Freeform 3"/>
            <p:cNvSpPr/>
            <p:nvPr/>
          </p:nvSpPr>
          <p:spPr>
            <a:xfrm>
              <a:off x="0" y="0"/>
              <a:ext cx="24384000" cy="914400"/>
            </a:xfrm>
            <a:custGeom>
              <a:avLst/>
              <a:gdLst/>
              <a:ahLst/>
              <a:cxnLst/>
              <a:rect l="l" t="t" r="r" b="b"/>
              <a:pathLst>
                <a:path w="24384000" h="914400">
                  <a:moveTo>
                    <a:pt x="0" y="0"/>
                  </a:moveTo>
                  <a:lnTo>
                    <a:pt x="24384000" y="0"/>
                  </a:lnTo>
                  <a:lnTo>
                    <a:pt x="24384000" y="914400"/>
                  </a:lnTo>
                  <a:lnTo>
                    <a:pt x="0" y="914400"/>
                  </a:lnTo>
                  <a:lnTo>
                    <a:pt x="0" y="0"/>
                  </a:lnTo>
                </a:path>
              </a:pathLst>
            </a:custGeom>
            <a:solidFill>
              <a:srgbClr val="E2FAF7"/>
            </a:solidFill>
          </p:spPr>
        </p:sp>
      </p:grpSp>
      <p:grpSp>
        <p:nvGrpSpPr>
          <p:cNvPr id="4" name="Group 4"/>
          <p:cNvGrpSpPr/>
          <p:nvPr/>
        </p:nvGrpSpPr>
        <p:grpSpPr>
          <a:xfrm>
            <a:off x="0" y="9501474"/>
            <a:ext cx="18288002" cy="98997"/>
            <a:chOff x="0" y="0"/>
            <a:chExt cx="24384002" cy="131996"/>
          </a:xfrm>
        </p:grpSpPr>
        <p:sp>
          <p:nvSpPr>
            <p:cNvPr id="5" name="Freeform 5"/>
            <p:cNvSpPr/>
            <p:nvPr/>
          </p:nvSpPr>
          <p:spPr>
            <a:xfrm>
              <a:off x="0" y="0"/>
              <a:ext cx="24384000" cy="131953"/>
            </a:xfrm>
            <a:custGeom>
              <a:avLst/>
              <a:gdLst/>
              <a:ahLst/>
              <a:cxnLst/>
              <a:rect l="l" t="t" r="r" b="b"/>
              <a:pathLst>
                <a:path w="24384000" h="131953">
                  <a:moveTo>
                    <a:pt x="0" y="0"/>
                  </a:moveTo>
                  <a:lnTo>
                    <a:pt x="24384000" y="0"/>
                  </a:lnTo>
                  <a:lnTo>
                    <a:pt x="24384000" y="131953"/>
                  </a:lnTo>
                  <a:lnTo>
                    <a:pt x="0" y="131953"/>
                  </a:lnTo>
                  <a:lnTo>
                    <a:pt x="0" y="0"/>
                  </a:lnTo>
                </a:path>
              </a:pathLst>
            </a:custGeom>
            <a:solidFill>
              <a:srgbClr val="7030A0"/>
            </a:solidFill>
          </p:spPr>
        </p:sp>
      </p:grpSp>
      <p:sp>
        <p:nvSpPr>
          <p:cNvPr id="6" name="AutoShape 6"/>
          <p:cNvSpPr/>
          <p:nvPr/>
        </p:nvSpPr>
        <p:spPr>
          <a:xfrm>
            <a:off x="1664017" y="1829123"/>
            <a:ext cx="14959965" cy="9525"/>
          </a:xfrm>
          <a:prstGeom prst="line">
            <a:avLst/>
          </a:prstGeom>
          <a:ln w="9525" cap="rnd">
            <a:solidFill>
              <a:srgbClr val="000000"/>
            </a:solidFill>
            <a:prstDash val="solid"/>
            <a:headEnd type="none" w="sm" len="sm"/>
            <a:tailEnd type="none" w="sm" len="sm"/>
          </a:ln>
        </p:spPr>
      </p:sp>
      <p:sp>
        <p:nvSpPr>
          <p:cNvPr id="7" name="TextBox 7"/>
          <p:cNvSpPr txBox="1"/>
          <p:nvPr/>
        </p:nvSpPr>
        <p:spPr>
          <a:xfrm>
            <a:off x="1664014" y="614629"/>
            <a:ext cx="11584836" cy="2495662"/>
          </a:xfrm>
          <a:prstGeom prst="rect">
            <a:avLst/>
          </a:prstGeom>
        </p:spPr>
        <p:txBody>
          <a:bodyPr lIns="0" tIns="0" rIns="0" bIns="0" rtlCol="0" anchor="t">
            <a:spAutoFit/>
          </a:bodyPr>
          <a:lstStyle/>
          <a:p>
            <a:pPr algn="l">
              <a:lnSpc>
                <a:spcPts val="6120"/>
              </a:lnSpc>
            </a:pPr>
            <a:r>
              <a:rPr lang="en-US" sz="6000" spc="-75">
                <a:solidFill>
                  <a:srgbClr val="000000"/>
                </a:solidFill>
                <a:latin typeface="Arimo Bold"/>
              </a:rPr>
              <a:t>What is the birth control patch?</a:t>
            </a:r>
          </a:p>
          <a:p>
            <a:pPr algn="l">
              <a:lnSpc>
                <a:spcPts val="6120"/>
              </a:lnSpc>
            </a:pPr>
            <a:endParaRPr lang="en-US" sz="6000" spc="-75">
              <a:solidFill>
                <a:srgbClr val="000000"/>
              </a:solidFill>
              <a:latin typeface="Arimo Bold"/>
            </a:endParaRPr>
          </a:p>
        </p:txBody>
      </p:sp>
      <p:sp>
        <p:nvSpPr>
          <p:cNvPr id="8" name="TextBox 8"/>
          <p:cNvSpPr txBox="1"/>
          <p:nvPr/>
        </p:nvSpPr>
        <p:spPr>
          <a:xfrm>
            <a:off x="7859103" y="2992298"/>
            <a:ext cx="8923246" cy="5379339"/>
          </a:xfrm>
          <a:prstGeom prst="rect">
            <a:avLst/>
          </a:prstGeom>
        </p:spPr>
        <p:txBody>
          <a:bodyPr lIns="0" tIns="0" rIns="0" bIns="0" rtlCol="0" anchor="t">
            <a:spAutoFit/>
          </a:bodyPr>
          <a:lstStyle/>
          <a:p>
            <a:pPr algn="l">
              <a:lnSpc>
                <a:spcPts val="3888"/>
              </a:lnSpc>
            </a:pPr>
            <a:r>
              <a:rPr lang="en-US" sz="3600">
                <a:solidFill>
                  <a:srgbClr val="000000"/>
                </a:solidFill>
                <a:latin typeface="Arimo"/>
              </a:rPr>
              <a:t>The patch is a thin, beige piece of plastic that looks like a Band-Aid. All of the patch options are a little less than two inches across, two are square and one is round.</a:t>
            </a:r>
          </a:p>
          <a:p>
            <a:pPr algn="l">
              <a:lnSpc>
                <a:spcPts val="3888"/>
              </a:lnSpc>
            </a:pPr>
            <a:endParaRPr lang="en-US" sz="3600">
              <a:solidFill>
                <a:srgbClr val="000000"/>
              </a:solidFill>
              <a:latin typeface="Arimo"/>
            </a:endParaRPr>
          </a:p>
          <a:p>
            <a:pPr algn="l">
              <a:lnSpc>
                <a:spcPts val="3888"/>
              </a:lnSpc>
            </a:pPr>
            <a:r>
              <a:rPr lang="en-US" sz="3600">
                <a:solidFill>
                  <a:srgbClr val="000000"/>
                </a:solidFill>
                <a:latin typeface="Arimo"/>
              </a:rPr>
              <a:t>You stick the patch on your skin, and it gives off hormones that prevent your ovaries from releasing eggs. The hormones also thicken your cervical mucus, which helps to block sperm from getting to the egg. </a:t>
            </a:r>
          </a:p>
        </p:txBody>
      </p:sp>
      <p:sp>
        <p:nvSpPr>
          <p:cNvPr id="9" name="Freeform 9"/>
          <p:cNvSpPr/>
          <p:nvPr/>
        </p:nvSpPr>
        <p:spPr>
          <a:xfrm>
            <a:off x="1493748" y="2421471"/>
            <a:ext cx="5269262" cy="6501943"/>
          </a:xfrm>
          <a:custGeom>
            <a:avLst/>
            <a:gdLst/>
            <a:ahLst/>
            <a:cxnLst/>
            <a:rect l="l" t="t" r="r" b="b"/>
            <a:pathLst>
              <a:path w="5269262" h="6501943">
                <a:moveTo>
                  <a:pt x="0" y="0"/>
                </a:moveTo>
                <a:lnTo>
                  <a:pt x="5269262" y="0"/>
                </a:lnTo>
                <a:lnTo>
                  <a:pt x="5269262" y="6501943"/>
                </a:lnTo>
                <a:lnTo>
                  <a:pt x="0" y="6501943"/>
                </a:lnTo>
                <a:lnTo>
                  <a:pt x="0" y="0"/>
                </a:lnTo>
                <a:close/>
              </a:path>
            </a:pathLst>
          </a:custGeom>
          <a:blipFill>
            <a:blip r:embed="rId2"/>
            <a:stretch>
              <a:fillRect l="-125616" b="-3332"/>
            </a:stretch>
          </a:blipFill>
        </p:spPr>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E2FAF7"/>
        </a:solidFill>
        <a:effectLst/>
      </p:bgPr>
    </p:bg>
    <p:spTree>
      <p:nvGrpSpPr>
        <p:cNvPr id="1" name=""/>
        <p:cNvGrpSpPr/>
        <p:nvPr/>
      </p:nvGrpSpPr>
      <p:grpSpPr>
        <a:xfrm>
          <a:off x="0" y="0"/>
          <a:ext cx="0" cy="0"/>
          <a:chOff x="0" y="0"/>
          <a:chExt cx="0" cy="0"/>
        </a:xfrm>
      </p:grpSpPr>
      <p:grpSp>
        <p:nvGrpSpPr>
          <p:cNvPr id="2" name="Group 2"/>
          <p:cNvGrpSpPr/>
          <p:nvPr/>
        </p:nvGrpSpPr>
        <p:grpSpPr>
          <a:xfrm>
            <a:off x="1" y="9601200"/>
            <a:ext cx="18288000" cy="685800"/>
            <a:chOff x="0" y="0"/>
            <a:chExt cx="24384000" cy="914400"/>
          </a:xfrm>
        </p:grpSpPr>
        <p:sp>
          <p:nvSpPr>
            <p:cNvPr id="3" name="Freeform 3"/>
            <p:cNvSpPr/>
            <p:nvPr/>
          </p:nvSpPr>
          <p:spPr>
            <a:xfrm>
              <a:off x="0" y="0"/>
              <a:ext cx="24384000" cy="914400"/>
            </a:xfrm>
            <a:custGeom>
              <a:avLst/>
              <a:gdLst/>
              <a:ahLst/>
              <a:cxnLst/>
              <a:rect l="l" t="t" r="r" b="b"/>
              <a:pathLst>
                <a:path w="24384000" h="914400">
                  <a:moveTo>
                    <a:pt x="0" y="0"/>
                  </a:moveTo>
                  <a:lnTo>
                    <a:pt x="24384000" y="0"/>
                  </a:lnTo>
                  <a:lnTo>
                    <a:pt x="24384000" y="914400"/>
                  </a:lnTo>
                  <a:lnTo>
                    <a:pt x="0" y="914400"/>
                  </a:lnTo>
                  <a:lnTo>
                    <a:pt x="0" y="0"/>
                  </a:lnTo>
                </a:path>
              </a:pathLst>
            </a:custGeom>
            <a:solidFill>
              <a:srgbClr val="E2FAF7"/>
            </a:solidFill>
          </p:spPr>
        </p:sp>
      </p:grpSp>
      <p:grpSp>
        <p:nvGrpSpPr>
          <p:cNvPr id="4" name="Group 4"/>
          <p:cNvGrpSpPr/>
          <p:nvPr/>
        </p:nvGrpSpPr>
        <p:grpSpPr>
          <a:xfrm>
            <a:off x="0" y="9501474"/>
            <a:ext cx="18288002" cy="98997"/>
            <a:chOff x="0" y="0"/>
            <a:chExt cx="24384002" cy="131996"/>
          </a:xfrm>
        </p:grpSpPr>
        <p:sp>
          <p:nvSpPr>
            <p:cNvPr id="5" name="Freeform 5"/>
            <p:cNvSpPr/>
            <p:nvPr/>
          </p:nvSpPr>
          <p:spPr>
            <a:xfrm>
              <a:off x="0" y="0"/>
              <a:ext cx="24384000" cy="131953"/>
            </a:xfrm>
            <a:custGeom>
              <a:avLst/>
              <a:gdLst/>
              <a:ahLst/>
              <a:cxnLst/>
              <a:rect l="l" t="t" r="r" b="b"/>
              <a:pathLst>
                <a:path w="24384000" h="131953">
                  <a:moveTo>
                    <a:pt x="0" y="0"/>
                  </a:moveTo>
                  <a:lnTo>
                    <a:pt x="24384000" y="0"/>
                  </a:lnTo>
                  <a:lnTo>
                    <a:pt x="24384000" y="131953"/>
                  </a:lnTo>
                  <a:lnTo>
                    <a:pt x="0" y="131953"/>
                  </a:lnTo>
                  <a:lnTo>
                    <a:pt x="0" y="0"/>
                  </a:lnTo>
                </a:path>
              </a:pathLst>
            </a:custGeom>
            <a:solidFill>
              <a:srgbClr val="7030A0"/>
            </a:solidFill>
          </p:spPr>
        </p:sp>
      </p:grpSp>
      <p:sp>
        <p:nvSpPr>
          <p:cNvPr id="6" name="AutoShape 6"/>
          <p:cNvSpPr/>
          <p:nvPr/>
        </p:nvSpPr>
        <p:spPr>
          <a:xfrm>
            <a:off x="1664017" y="1870101"/>
            <a:ext cx="14959965" cy="9525"/>
          </a:xfrm>
          <a:prstGeom prst="line">
            <a:avLst/>
          </a:prstGeom>
          <a:ln w="9525" cap="rnd">
            <a:solidFill>
              <a:srgbClr val="000000"/>
            </a:solidFill>
            <a:prstDash val="solid"/>
            <a:headEnd type="none" w="sm" len="sm"/>
            <a:tailEnd type="none" w="sm" len="sm"/>
          </a:ln>
        </p:spPr>
      </p:sp>
      <p:sp>
        <p:nvSpPr>
          <p:cNvPr id="7" name="TextBox 7"/>
          <p:cNvSpPr txBox="1"/>
          <p:nvPr/>
        </p:nvSpPr>
        <p:spPr>
          <a:xfrm>
            <a:off x="1785532" y="679132"/>
            <a:ext cx="15214166" cy="803910"/>
          </a:xfrm>
          <a:prstGeom prst="rect">
            <a:avLst/>
          </a:prstGeom>
        </p:spPr>
        <p:txBody>
          <a:bodyPr lIns="0" tIns="0" rIns="0" bIns="0" rtlCol="0" anchor="t">
            <a:spAutoFit/>
          </a:bodyPr>
          <a:lstStyle/>
          <a:p>
            <a:pPr algn="l">
              <a:lnSpc>
                <a:spcPts val="6120"/>
              </a:lnSpc>
            </a:pPr>
            <a:r>
              <a:rPr lang="en-US" sz="6000" spc="-314">
                <a:solidFill>
                  <a:srgbClr val="000000"/>
                </a:solidFill>
                <a:latin typeface="Open Sans Bold"/>
              </a:rPr>
              <a:t>Quick facts on the patch ... </a:t>
            </a:r>
            <a:r>
              <a:rPr lang="en-US" sz="6000" spc="-314">
                <a:solidFill>
                  <a:srgbClr val="FFFFFF"/>
                </a:solidFill>
                <a:latin typeface="Open Sans Bold"/>
              </a:rPr>
              <a:t>.</a:t>
            </a:r>
          </a:p>
        </p:txBody>
      </p:sp>
      <p:sp>
        <p:nvSpPr>
          <p:cNvPr id="8" name="TextBox 8"/>
          <p:cNvSpPr txBox="1"/>
          <p:nvPr/>
        </p:nvSpPr>
        <p:spPr>
          <a:xfrm>
            <a:off x="1785532" y="2313013"/>
            <a:ext cx="14563492" cy="5743575"/>
          </a:xfrm>
          <a:prstGeom prst="rect">
            <a:avLst/>
          </a:prstGeom>
        </p:spPr>
        <p:txBody>
          <a:bodyPr lIns="0" tIns="0" rIns="0" bIns="0" rtlCol="0" anchor="t">
            <a:spAutoFit/>
          </a:bodyPr>
          <a:lstStyle/>
          <a:p>
            <a:pPr algn="l">
              <a:lnSpc>
                <a:spcPts val="4535"/>
              </a:lnSpc>
            </a:pPr>
            <a:r>
              <a:rPr lang="en-US" sz="4199" spc="-167">
                <a:solidFill>
                  <a:srgbClr val="404040"/>
                </a:solidFill>
                <a:latin typeface="Open Sans Bold"/>
              </a:rPr>
              <a:t>Easy to use and works like the pill, but you only have to worry about it once a week.</a:t>
            </a:r>
          </a:p>
          <a:p>
            <a:pPr algn="l">
              <a:lnSpc>
                <a:spcPts val="3563"/>
              </a:lnSpc>
            </a:pPr>
            <a:endParaRPr lang="en-US" sz="4199" spc="-167">
              <a:solidFill>
                <a:srgbClr val="404040"/>
              </a:solidFill>
              <a:latin typeface="Open Sans Bold"/>
            </a:endParaRPr>
          </a:p>
          <a:p>
            <a:pPr algn="l">
              <a:lnSpc>
                <a:spcPts val="3887"/>
              </a:lnSpc>
            </a:pPr>
            <a:r>
              <a:rPr lang="en-US" sz="3599" spc="-143">
                <a:solidFill>
                  <a:srgbClr val="404040"/>
                </a:solidFill>
                <a:latin typeface="Open Sans Bold"/>
              </a:rPr>
              <a:t>Effectiveness:</a:t>
            </a:r>
          </a:p>
          <a:p>
            <a:pPr algn="l">
              <a:lnSpc>
                <a:spcPts val="3563"/>
              </a:lnSpc>
            </a:pPr>
            <a:r>
              <a:rPr lang="en-US" sz="3299" spc="-131">
                <a:solidFill>
                  <a:srgbClr val="404040"/>
                </a:solidFill>
                <a:latin typeface="Open Sans"/>
              </a:rPr>
              <a:t>When used correctly, the patch is 99.7% effective.</a:t>
            </a:r>
          </a:p>
          <a:p>
            <a:pPr algn="l">
              <a:lnSpc>
                <a:spcPts val="3563"/>
              </a:lnSpc>
            </a:pPr>
            <a:endParaRPr lang="en-US" sz="3299" spc="-131">
              <a:solidFill>
                <a:srgbClr val="404040"/>
              </a:solidFill>
              <a:latin typeface="Open Sans"/>
            </a:endParaRPr>
          </a:p>
          <a:p>
            <a:pPr algn="l">
              <a:lnSpc>
                <a:spcPts val="3887"/>
              </a:lnSpc>
            </a:pPr>
            <a:r>
              <a:rPr lang="en-US" sz="3599" spc="-143">
                <a:solidFill>
                  <a:srgbClr val="404040"/>
                </a:solidFill>
                <a:latin typeface="Open Sans Bold"/>
              </a:rPr>
              <a:t>Side effects:</a:t>
            </a:r>
          </a:p>
          <a:p>
            <a:pPr algn="l">
              <a:lnSpc>
                <a:spcPts val="3563"/>
              </a:lnSpc>
            </a:pPr>
            <a:r>
              <a:rPr lang="en-US" sz="3299" spc="-128">
                <a:solidFill>
                  <a:srgbClr val="404040"/>
                </a:solidFill>
                <a:latin typeface="Open Sans"/>
              </a:rPr>
              <a:t>Most common side effects are nausea, irregular bleeding and breast tenderness.</a:t>
            </a:r>
          </a:p>
          <a:p>
            <a:pPr algn="l">
              <a:lnSpc>
                <a:spcPts val="3563"/>
              </a:lnSpc>
            </a:pPr>
            <a:endParaRPr lang="en-US" sz="3299" spc="-128">
              <a:solidFill>
                <a:srgbClr val="404040"/>
              </a:solidFill>
              <a:latin typeface="Open Sans"/>
            </a:endParaRPr>
          </a:p>
          <a:p>
            <a:pPr algn="l">
              <a:lnSpc>
                <a:spcPts val="3887"/>
              </a:lnSpc>
            </a:pPr>
            <a:r>
              <a:rPr lang="en-US" sz="3599" spc="-143">
                <a:solidFill>
                  <a:srgbClr val="404040"/>
                </a:solidFill>
                <a:latin typeface="Open Sans Bold"/>
              </a:rPr>
              <a:t>Effort:</a:t>
            </a:r>
          </a:p>
          <a:p>
            <a:pPr algn="l">
              <a:lnSpc>
                <a:spcPts val="3563"/>
              </a:lnSpc>
            </a:pPr>
            <a:r>
              <a:rPr lang="en-US" sz="3299" spc="-131">
                <a:solidFill>
                  <a:srgbClr val="404040"/>
                </a:solidFill>
                <a:latin typeface="Open Sans"/>
              </a:rPr>
              <a:t>You need to get a prescription from your doctor or clinic. Patch change required once a week.</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E2FAF7"/>
        </a:solidFill>
        <a:effectLst/>
      </p:bgPr>
    </p:bg>
    <p:spTree>
      <p:nvGrpSpPr>
        <p:cNvPr id="1" name=""/>
        <p:cNvGrpSpPr/>
        <p:nvPr/>
      </p:nvGrpSpPr>
      <p:grpSpPr>
        <a:xfrm>
          <a:off x="0" y="0"/>
          <a:ext cx="0" cy="0"/>
          <a:chOff x="0" y="0"/>
          <a:chExt cx="0" cy="0"/>
        </a:xfrm>
      </p:grpSpPr>
      <p:grpSp>
        <p:nvGrpSpPr>
          <p:cNvPr id="2" name="Group 2"/>
          <p:cNvGrpSpPr/>
          <p:nvPr/>
        </p:nvGrpSpPr>
        <p:grpSpPr>
          <a:xfrm>
            <a:off x="1" y="9601200"/>
            <a:ext cx="18288000" cy="685800"/>
            <a:chOff x="0" y="0"/>
            <a:chExt cx="24384000" cy="914400"/>
          </a:xfrm>
        </p:grpSpPr>
        <p:sp>
          <p:nvSpPr>
            <p:cNvPr id="3" name="Freeform 3"/>
            <p:cNvSpPr/>
            <p:nvPr/>
          </p:nvSpPr>
          <p:spPr>
            <a:xfrm>
              <a:off x="0" y="0"/>
              <a:ext cx="24384000" cy="914400"/>
            </a:xfrm>
            <a:custGeom>
              <a:avLst/>
              <a:gdLst/>
              <a:ahLst/>
              <a:cxnLst/>
              <a:rect l="l" t="t" r="r" b="b"/>
              <a:pathLst>
                <a:path w="24384000" h="914400">
                  <a:moveTo>
                    <a:pt x="0" y="0"/>
                  </a:moveTo>
                  <a:lnTo>
                    <a:pt x="24384000" y="0"/>
                  </a:lnTo>
                  <a:lnTo>
                    <a:pt x="24384000" y="914400"/>
                  </a:lnTo>
                  <a:lnTo>
                    <a:pt x="0" y="914400"/>
                  </a:lnTo>
                  <a:lnTo>
                    <a:pt x="0" y="0"/>
                  </a:lnTo>
                </a:path>
              </a:pathLst>
            </a:custGeom>
            <a:solidFill>
              <a:srgbClr val="E2FAF7"/>
            </a:solidFill>
          </p:spPr>
        </p:sp>
      </p:grpSp>
      <p:grpSp>
        <p:nvGrpSpPr>
          <p:cNvPr id="4" name="Group 4"/>
          <p:cNvGrpSpPr/>
          <p:nvPr/>
        </p:nvGrpSpPr>
        <p:grpSpPr>
          <a:xfrm>
            <a:off x="0" y="9501474"/>
            <a:ext cx="18288002" cy="98997"/>
            <a:chOff x="0" y="0"/>
            <a:chExt cx="24384002" cy="131996"/>
          </a:xfrm>
        </p:grpSpPr>
        <p:sp>
          <p:nvSpPr>
            <p:cNvPr id="5" name="Freeform 5"/>
            <p:cNvSpPr/>
            <p:nvPr/>
          </p:nvSpPr>
          <p:spPr>
            <a:xfrm>
              <a:off x="0" y="0"/>
              <a:ext cx="24384000" cy="131953"/>
            </a:xfrm>
            <a:custGeom>
              <a:avLst/>
              <a:gdLst/>
              <a:ahLst/>
              <a:cxnLst/>
              <a:rect l="l" t="t" r="r" b="b"/>
              <a:pathLst>
                <a:path w="24384000" h="131953">
                  <a:moveTo>
                    <a:pt x="0" y="0"/>
                  </a:moveTo>
                  <a:lnTo>
                    <a:pt x="24384000" y="0"/>
                  </a:lnTo>
                  <a:lnTo>
                    <a:pt x="24384000" y="131953"/>
                  </a:lnTo>
                  <a:lnTo>
                    <a:pt x="0" y="131953"/>
                  </a:lnTo>
                  <a:lnTo>
                    <a:pt x="0" y="0"/>
                  </a:lnTo>
                </a:path>
              </a:pathLst>
            </a:custGeom>
            <a:solidFill>
              <a:srgbClr val="7030A0"/>
            </a:solidFill>
          </p:spPr>
        </p:sp>
      </p:grpSp>
      <p:sp>
        <p:nvSpPr>
          <p:cNvPr id="6" name="AutoShape 6"/>
          <p:cNvSpPr/>
          <p:nvPr/>
        </p:nvSpPr>
        <p:spPr>
          <a:xfrm>
            <a:off x="1796071" y="1715933"/>
            <a:ext cx="14959965" cy="9525"/>
          </a:xfrm>
          <a:prstGeom prst="line">
            <a:avLst/>
          </a:prstGeom>
          <a:ln w="9525" cap="rnd">
            <a:solidFill>
              <a:srgbClr val="000000"/>
            </a:solidFill>
            <a:prstDash val="solid"/>
            <a:headEnd type="none" w="sm" len="sm"/>
            <a:tailEnd type="none" w="sm" len="sm"/>
          </a:ln>
        </p:spPr>
      </p:sp>
      <p:sp>
        <p:nvSpPr>
          <p:cNvPr id="7" name="TextBox 7"/>
          <p:cNvSpPr txBox="1"/>
          <p:nvPr/>
        </p:nvSpPr>
        <p:spPr>
          <a:xfrm>
            <a:off x="2019939" y="721163"/>
            <a:ext cx="11118758" cy="2056216"/>
          </a:xfrm>
          <a:prstGeom prst="rect">
            <a:avLst/>
          </a:prstGeom>
        </p:spPr>
        <p:txBody>
          <a:bodyPr lIns="0" tIns="0" rIns="0" bIns="0" rtlCol="0" anchor="t">
            <a:spAutoFit/>
          </a:bodyPr>
          <a:lstStyle/>
          <a:p>
            <a:pPr algn="l">
              <a:lnSpc>
                <a:spcPts val="6120"/>
              </a:lnSpc>
            </a:pPr>
            <a:r>
              <a:rPr lang="en-US" sz="6000" spc="-75">
                <a:solidFill>
                  <a:srgbClr val="000000"/>
                </a:solidFill>
                <a:latin typeface="Arimo Bold"/>
              </a:rPr>
              <a:t> What is the birth control pill?</a:t>
            </a:r>
          </a:p>
          <a:p>
            <a:pPr algn="l">
              <a:lnSpc>
                <a:spcPts val="6120"/>
              </a:lnSpc>
            </a:pPr>
            <a:endParaRPr lang="en-US" sz="6000" spc="-75">
              <a:solidFill>
                <a:srgbClr val="000000"/>
              </a:solidFill>
              <a:latin typeface="Arimo Bold"/>
            </a:endParaRPr>
          </a:p>
        </p:txBody>
      </p:sp>
      <p:sp>
        <p:nvSpPr>
          <p:cNvPr id="8" name="TextBox 8"/>
          <p:cNvSpPr txBox="1"/>
          <p:nvPr/>
        </p:nvSpPr>
        <p:spPr>
          <a:xfrm>
            <a:off x="8336054" y="2819019"/>
            <a:ext cx="8923246" cy="4668012"/>
          </a:xfrm>
          <a:prstGeom prst="rect">
            <a:avLst/>
          </a:prstGeom>
        </p:spPr>
        <p:txBody>
          <a:bodyPr lIns="0" tIns="0" rIns="0" bIns="0" rtlCol="0" anchor="t">
            <a:spAutoFit/>
          </a:bodyPr>
          <a:lstStyle/>
          <a:p>
            <a:pPr algn="l">
              <a:lnSpc>
                <a:spcPts val="4103"/>
              </a:lnSpc>
            </a:pPr>
            <a:r>
              <a:rPr lang="en-US" sz="3799">
                <a:solidFill>
                  <a:srgbClr val="000000"/>
                </a:solidFill>
                <a:latin typeface="Arimo"/>
              </a:rPr>
              <a:t>“The Pill” is a pill. Some people call it “oral contraception.” You take it once a day, at the same time every day. </a:t>
            </a:r>
          </a:p>
          <a:p>
            <a:pPr algn="l">
              <a:lnSpc>
                <a:spcPts val="4103"/>
              </a:lnSpc>
            </a:pPr>
            <a:endParaRPr lang="en-US" sz="3799">
              <a:solidFill>
                <a:srgbClr val="000000"/>
              </a:solidFill>
              <a:latin typeface="Arimo"/>
            </a:endParaRPr>
          </a:p>
          <a:p>
            <a:pPr algn="l">
              <a:lnSpc>
                <a:spcPts val="4103"/>
              </a:lnSpc>
            </a:pPr>
            <a:r>
              <a:rPr lang="en-US" sz="3799">
                <a:solidFill>
                  <a:srgbClr val="000000"/>
                </a:solidFill>
                <a:latin typeface="Arimo"/>
              </a:rPr>
              <a:t>Most work by releasing hormones that keep your ovaries from releasing eggs. The hormones also thicken your cervical mucus, which helps to block sperm from getting to the egg.</a:t>
            </a:r>
          </a:p>
        </p:txBody>
      </p:sp>
      <p:sp>
        <p:nvSpPr>
          <p:cNvPr id="9" name="Freeform 9"/>
          <p:cNvSpPr/>
          <p:nvPr/>
        </p:nvSpPr>
        <p:spPr>
          <a:xfrm>
            <a:off x="737600" y="2601470"/>
            <a:ext cx="6597356" cy="5318744"/>
          </a:xfrm>
          <a:custGeom>
            <a:avLst/>
            <a:gdLst/>
            <a:ahLst/>
            <a:cxnLst/>
            <a:rect l="l" t="t" r="r" b="b"/>
            <a:pathLst>
              <a:path w="6597356" h="5318744">
                <a:moveTo>
                  <a:pt x="0" y="0"/>
                </a:moveTo>
                <a:lnTo>
                  <a:pt x="6597356" y="0"/>
                </a:lnTo>
                <a:lnTo>
                  <a:pt x="6597356" y="5318743"/>
                </a:lnTo>
                <a:lnTo>
                  <a:pt x="0" y="5318743"/>
                </a:lnTo>
                <a:lnTo>
                  <a:pt x="0" y="0"/>
                </a:lnTo>
                <a:close/>
              </a:path>
            </a:pathLst>
          </a:custGeom>
          <a:blipFill>
            <a:blip r:embed="rId2"/>
            <a:stretch>
              <a:fillRect t="-12019" b="-12019"/>
            </a:stretch>
          </a:blipFill>
        </p:spPr>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E2FAF7"/>
        </a:solidFill>
        <a:effectLst/>
      </p:bgPr>
    </p:bg>
    <p:spTree>
      <p:nvGrpSpPr>
        <p:cNvPr id="1" name=""/>
        <p:cNvGrpSpPr/>
        <p:nvPr/>
      </p:nvGrpSpPr>
      <p:grpSpPr>
        <a:xfrm>
          <a:off x="0" y="0"/>
          <a:ext cx="0" cy="0"/>
          <a:chOff x="0" y="0"/>
          <a:chExt cx="0" cy="0"/>
        </a:xfrm>
      </p:grpSpPr>
      <p:grpSp>
        <p:nvGrpSpPr>
          <p:cNvPr id="2" name="Group 2"/>
          <p:cNvGrpSpPr/>
          <p:nvPr/>
        </p:nvGrpSpPr>
        <p:grpSpPr>
          <a:xfrm>
            <a:off x="1" y="9601200"/>
            <a:ext cx="18288000" cy="685800"/>
            <a:chOff x="0" y="0"/>
            <a:chExt cx="24384000" cy="914400"/>
          </a:xfrm>
        </p:grpSpPr>
        <p:sp>
          <p:nvSpPr>
            <p:cNvPr id="3" name="Freeform 3"/>
            <p:cNvSpPr/>
            <p:nvPr/>
          </p:nvSpPr>
          <p:spPr>
            <a:xfrm>
              <a:off x="0" y="0"/>
              <a:ext cx="24384000" cy="914400"/>
            </a:xfrm>
            <a:custGeom>
              <a:avLst/>
              <a:gdLst/>
              <a:ahLst/>
              <a:cxnLst/>
              <a:rect l="l" t="t" r="r" b="b"/>
              <a:pathLst>
                <a:path w="24384000" h="914400">
                  <a:moveTo>
                    <a:pt x="0" y="0"/>
                  </a:moveTo>
                  <a:lnTo>
                    <a:pt x="24384000" y="0"/>
                  </a:lnTo>
                  <a:lnTo>
                    <a:pt x="24384000" y="914400"/>
                  </a:lnTo>
                  <a:lnTo>
                    <a:pt x="0" y="914400"/>
                  </a:lnTo>
                  <a:lnTo>
                    <a:pt x="0" y="0"/>
                  </a:lnTo>
                </a:path>
              </a:pathLst>
            </a:custGeom>
            <a:solidFill>
              <a:srgbClr val="E2FAF7"/>
            </a:solidFill>
          </p:spPr>
        </p:sp>
      </p:grpSp>
      <p:grpSp>
        <p:nvGrpSpPr>
          <p:cNvPr id="4" name="Group 4"/>
          <p:cNvGrpSpPr/>
          <p:nvPr/>
        </p:nvGrpSpPr>
        <p:grpSpPr>
          <a:xfrm>
            <a:off x="0" y="9501474"/>
            <a:ext cx="18288002" cy="98997"/>
            <a:chOff x="0" y="0"/>
            <a:chExt cx="24384002" cy="131996"/>
          </a:xfrm>
        </p:grpSpPr>
        <p:sp>
          <p:nvSpPr>
            <p:cNvPr id="5" name="Freeform 5"/>
            <p:cNvSpPr/>
            <p:nvPr/>
          </p:nvSpPr>
          <p:spPr>
            <a:xfrm>
              <a:off x="0" y="0"/>
              <a:ext cx="24384000" cy="131953"/>
            </a:xfrm>
            <a:custGeom>
              <a:avLst/>
              <a:gdLst/>
              <a:ahLst/>
              <a:cxnLst/>
              <a:rect l="l" t="t" r="r" b="b"/>
              <a:pathLst>
                <a:path w="24384000" h="131953">
                  <a:moveTo>
                    <a:pt x="0" y="0"/>
                  </a:moveTo>
                  <a:lnTo>
                    <a:pt x="24384000" y="0"/>
                  </a:lnTo>
                  <a:lnTo>
                    <a:pt x="24384000" y="131953"/>
                  </a:lnTo>
                  <a:lnTo>
                    <a:pt x="0" y="131953"/>
                  </a:lnTo>
                  <a:lnTo>
                    <a:pt x="0" y="0"/>
                  </a:lnTo>
                </a:path>
              </a:pathLst>
            </a:custGeom>
            <a:solidFill>
              <a:srgbClr val="7030A0"/>
            </a:solidFill>
          </p:spPr>
        </p:sp>
      </p:grpSp>
      <p:sp>
        <p:nvSpPr>
          <p:cNvPr id="6" name="AutoShape 6"/>
          <p:cNvSpPr/>
          <p:nvPr/>
        </p:nvSpPr>
        <p:spPr>
          <a:xfrm>
            <a:off x="1529202" y="1760100"/>
            <a:ext cx="14959965" cy="9525"/>
          </a:xfrm>
          <a:prstGeom prst="line">
            <a:avLst/>
          </a:prstGeom>
          <a:ln w="9525" cap="rnd">
            <a:solidFill>
              <a:srgbClr val="000000"/>
            </a:solidFill>
            <a:prstDash val="solid"/>
            <a:headEnd type="none" w="sm" len="sm"/>
            <a:tailEnd type="none" w="sm" len="sm"/>
          </a:ln>
        </p:spPr>
      </p:sp>
      <p:sp>
        <p:nvSpPr>
          <p:cNvPr id="7" name="TextBox 7"/>
          <p:cNvSpPr txBox="1"/>
          <p:nvPr/>
        </p:nvSpPr>
        <p:spPr>
          <a:xfrm>
            <a:off x="1536919" y="888351"/>
            <a:ext cx="15214166" cy="1348500"/>
          </a:xfrm>
          <a:prstGeom prst="rect">
            <a:avLst/>
          </a:prstGeom>
        </p:spPr>
        <p:txBody>
          <a:bodyPr lIns="0" tIns="0" rIns="0" bIns="0" rtlCol="0" anchor="t">
            <a:spAutoFit/>
          </a:bodyPr>
          <a:lstStyle/>
          <a:p>
            <a:pPr algn="l">
              <a:lnSpc>
                <a:spcPts val="6120"/>
              </a:lnSpc>
            </a:pPr>
            <a:r>
              <a:rPr lang="en-US" sz="6000" spc="-314">
                <a:solidFill>
                  <a:srgbClr val="000000"/>
                </a:solidFill>
                <a:latin typeface="Open Sans Bold"/>
              </a:rPr>
              <a:t>Quick facts on the birth control pill . . . </a:t>
            </a:r>
          </a:p>
        </p:txBody>
      </p:sp>
      <p:sp>
        <p:nvSpPr>
          <p:cNvPr id="8" name="TextBox 8"/>
          <p:cNvSpPr txBox="1"/>
          <p:nvPr/>
        </p:nvSpPr>
        <p:spPr>
          <a:xfrm>
            <a:off x="1333002" y="2274951"/>
            <a:ext cx="15621999" cy="7669149"/>
          </a:xfrm>
          <a:prstGeom prst="rect">
            <a:avLst/>
          </a:prstGeom>
        </p:spPr>
        <p:txBody>
          <a:bodyPr lIns="0" tIns="0" rIns="0" bIns="0" rtlCol="0" anchor="t">
            <a:spAutoFit/>
          </a:bodyPr>
          <a:lstStyle/>
          <a:p>
            <a:pPr algn="l">
              <a:lnSpc>
                <a:spcPts val="4319"/>
              </a:lnSpc>
            </a:pPr>
            <a:r>
              <a:rPr lang="en-US" sz="3999" spc="-159">
                <a:solidFill>
                  <a:srgbClr val="404040"/>
                </a:solidFill>
                <a:latin typeface="Open Sans Bold"/>
              </a:rPr>
              <a:t>Been around for 50 years, easy to swallow, can have positive side effects.</a:t>
            </a:r>
          </a:p>
          <a:p>
            <a:pPr algn="l">
              <a:lnSpc>
                <a:spcPts val="3995"/>
              </a:lnSpc>
            </a:pPr>
            <a:endParaRPr lang="en-US" sz="3999" spc="-159">
              <a:solidFill>
                <a:srgbClr val="404040"/>
              </a:solidFill>
              <a:latin typeface="Open Sans Bold"/>
            </a:endParaRPr>
          </a:p>
          <a:p>
            <a:pPr algn="l">
              <a:lnSpc>
                <a:spcPts val="3995"/>
              </a:lnSpc>
            </a:pPr>
            <a:r>
              <a:rPr lang="en-US" sz="3699" spc="-147">
                <a:solidFill>
                  <a:srgbClr val="404040"/>
                </a:solidFill>
                <a:latin typeface="Open Sans Bold"/>
              </a:rPr>
              <a:t>Effectiveness:</a:t>
            </a:r>
          </a:p>
          <a:p>
            <a:pPr algn="l">
              <a:lnSpc>
                <a:spcPts val="3995"/>
              </a:lnSpc>
            </a:pPr>
            <a:r>
              <a:rPr lang="en-US" sz="3699" spc="-144">
                <a:solidFill>
                  <a:srgbClr val="404040"/>
                </a:solidFill>
                <a:latin typeface="Open Sans"/>
              </a:rPr>
              <a:t>When taken correctly, the is pill 91% effective.</a:t>
            </a:r>
          </a:p>
          <a:p>
            <a:pPr algn="l">
              <a:lnSpc>
                <a:spcPts val="3995"/>
              </a:lnSpc>
            </a:pPr>
            <a:endParaRPr lang="en-US" sz="3699" spc="-144">
              <a:solidFill>
                <a:srgbClr val="404040"/>
              </a:solidFill>
              <a:latin typeface="Open Sans"/>
            </a:endParaRPr>
          </a:p>
          <a:p>
            <a:pPr algn="l">
              <a:lnSpc>
                <a:spcPts val="3995"/>
              </a:lnSpc>
            </a:pPr>
            <a:r>
              <a:rPr lang="en-US" sz="3699" spc="-147">
                <a:solidFill>
                  <a:srgbClr val="404040"/>
                </a:solidFill>
                <a:latin typeface="Open Sans Bold"/>
              </a:rPr>
              <a:t>Side effects:</a:t>
            </a:r>
          </a:p>
          <a:p>
            <a:pPr algn="l">
              <a:lnSpc>
                <a:spcPts val="3995"/>
              </a:lnSpc>
            </a:pPr>
            <a:r>
              <a:rPr lang="en-US" sz="3699" spc="-144">
                <a:solidFill>
                  <a:srgbClr val="404040"/>
                </a:solidFill>
                <a:latin typeface="Open Sans"/>
              </a:rPr>
              <a:t>Most common are sore breasts, nausea, spotting, and decreased sex drive.</a:t>
            </a:r>
          </a:p>
          <a:p>
            <a:pPr algn="l">
              <a:lnSpc>
                <a:spcPts val="3995"/>
              </a:lnSpc>
            </a:pPr>
            <a:endParaRPr lang="en-US" sz="3699" spc="-144">
              <a:solidFill>
                <a:srgbClr val="404040"/>
              </a:solidFill>
              <a:latin typeface="Open Sans"/>
            </a:endParaRPr>
          </a:p>
          <a:p>
            <a:pPr algn="l">
              <a:lnSpc>
                <a:spcPts val="3995"/>
              </a:lnSpc>
            </a:pPr>
            <a:r>
              <a:rPr lang="en-US" sz="3699" spc="-147">
                <a:solidFill>
                  <a:srgbClr val="404040"/>
                </a:solidFill>
                <a:latin typeface="Open Sans Bold"/>
              </a:rPr>
              <a:t>Effort:</a:t>
            </a:r>
          </a:p>
          <a:p>
            <a:pPr algn="l">
              <a:lnSpc>
                <a:spcPts val="3995"/>
              </a:lnSpc>
            </a:pPr>
            <a:r>
              <a:rPr lang="en-US" sz="3699" spc="-147">
                <a:solidFill>
                  <a:srgbClr val="404040"/>
                </a:solidFill>
                <a:latin typeface="Open Sans"/>
              </a:rPr>
              <a:t>Need a prescription and must take pill everyday.</a:t>
            </a:r>
          </a:p>
          <a:p>
            <a:pPr algn="l">
              <a:lnSpc>
                <a:spcPts val="3995"/>
              </a:lnSpc>
            </a:pPr>
            <a:endParaRPr lang="en-US" sz="3699" spc="-147">
              <a:solidFill>
                <a:srgbClr val="404040"/>
              </a:solidFill>
              <a:latin typeface="Open Sans"/>
            </a:endParaRPr>
          </a:p>
          <a:p>
            <a:pPr algn="l">
              <a:lnSpc>
                <a:spcPts val="3995"/>
              </a:lnSpc>
            </a:pPr>
            <a:endParaRPr lang="en-US" sz="3699" spc="-147">
              <a:solidFill>
                <a:srgbClr val="404040"/>
              </a:solidFill>
              <a:latin typeface="Open Sans"/>
            </a:endParaRPr>
          </a:p>
          <a:p>
            <a:pPr algn="l">
              <a:lnSpc>
                <a:spcPts val="3995"/>
              </a:lnSpc>
            </a:pPr>
            <a:endParaRPr lang="en-US" sz="3699" spc="-147">
              <a:solidFill>
                <a:srgbClr val="404040"/>
              </a:solidFill>
              <a:latin typeface="Open Sans"/>
            </a:endParaRPr>
          </a:p>
          <a:p>
            <a:pPr algn="l">
              <a:lnSpc>
                <a:spcPts val="3995"/>
              </a:lnSpc>
            </a:pPr>
            <a:endParaRPr lang="en-US" sz="3699" spc="-147">
              <a:solidFill>
                <a:srgbClr val="404040"/>
              </a:solidFill>
              <a:latin typeface="Open Sans"/>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E2FAF7"/>
        </a:solidFill>
        <a:effectLst/>
      </p:bgPr>
    </p:bg>
    <p:spTree>
      <p:nvGrpSpPr>
        <p:cNvPr id="1" name=""/>
        <p:cNvGrpSpPr/>
        <p:nvPr/>
      </p:nvGrpSpPr>
      <p:grpSpPr>
        <a:xfrm>
          <a:off x="0" y="0"/>
          <a:ext cx="0" cy="0"/>
          <a:chOff x="0" y="0"/>
          <a:chExt cx="0" cy="0"/>
        </a:xfrm>
      </p:grpSpPr>
      <p:grpSp>
        <p:nvGrpSpPr>
          <p:cNvPr id="2" name="Group 2"/>
          <p:cNvGrpSpPr/>
          <p:nvPr/>
        </p:nvGrpSpPr>
        <p:grpSpPr>
          <a:xfrm>
            <a:off x="1" y="9601200"/>
            <a:ext cx="18288000" cy="685800"/>
            <a:chOff x="0" y="0"/>
            <a:chExt cx="24384000" cy="914400"/>
          </a:xfrm>
        </p:grpSpPr>
        <p:sp>
          <p:nvSpPr>
            <p:cNvPr id="3" name="Freeform 3"/>
            <p:cNvSpPr/>
            <p:nvPr/>
          </p:nvSpPr>
          <p:spPr>
            <a:xfrm>
              <a:off x="0" y="0"/>
              <a:ext cx="24384000" cy="914400"/>
            </a:xfrm>
            <a:custGeom>
              <a:avLst/>
              <a:gdLst/>
              <a:ahLst/>
              <a:cxnLst/>
              <a:rect l="l" t="t" r="r" b="b"/>
              <a:pathLst>
                <a:path w="24384000" h="914400">
                  <a:moveTo>
                    <a:pt x="0" y="0"/>
                  </a:moveTo>
                  <a:lnTo>
                    <a:pt x="24384000" y="0"/>
                  </a:lnTo>
                  <a:lnTo>
                    <a:pt x="24384000" y="914400"/>
                  </a:lnTo>
                  <a:lnTo>
                    <a:pt x="0" y="914400"/>
                  </a:lnTo>
                  <a:lnTo>
                    <a:pt x="0" y="0"/>
                  </a:lnTo>
                </a:path>
              </a:pathLst>
            </a:custGeom>
            <a:solidFill>
              <a:srgbClr val="E2FAF7"/>
            </a:solidFill>
          </p:spPr>
        </p:sp>
      </p:grpSp>
      <p:grpSp>
        <p:nvGrpSpPr>
          <p:cNvPr id="4" name="Group 4"/>
          <p:cNvGrpSpPr/>
          <p:nvPr/>
        </p:nvGrpSpPr>
        <p:grpSpPr>
          <a:xfrm>
            <a:off x="0" y="9501474"/>
            <a:ext cx="18288002" cy="98997"/>
            <a:chOff x="0" y="0"/>
            <a:chExt cx="24384002" cy="131996"/>
          </a:xfrm>
        </p:grpSpPr>
        <p:sp>
          <p:nvSpPr>
            <p:cNvPr id="5" name="Freeform 5"/>
            <p:cNvSpPr/>
            <p:nvPr/>
          </p:nvSpPr>
          <p:spPr>
            <a:xfrm>
              <a:off x="0" y="0"/>
              <a:ext cx="24384000" cy="131953"/>
            </a:xfrm>
            <a:custGeom>
              <a:avLst/>
              <a:gdLst/>
              <a:ahLst/>
              <a:cxnLst/>
              <a:rect l="l" t="t" r="r" b="b"/>
              <a:pathLst>
                <a:path w="24384000" h="131953">
                  <a:moveTo>
                    <a:pt x="0" y="0"/>
                  </a:moveTo>
                  <a:lnTo>
                    <a:pt x="24384000" y="0"/>
                  </a:lnTo>
                  <a:lnTo>
                    <a:pt x="24384000" y="131953"/>
                  </a:lnTo>
                  <a:lnTo>
                    <a:pt x="0" y="131953"/>
                  </a:lnTo>
                  <a:lnTo>
                    <a:pt x="0" y="0"/>
                  </a:lnTo>
                </a:path>
              </a:pathLst>
            </a:custGeom>
            <a:solidFill>
              <a:srgbClr val="7030A0"/>
            </a:solidFill>
          </p:spPr>
        </p:sp>
      </p:grpSp>
      <p:sp>
        <p:nvSpPr>
          <p:cNvPr id="6" name="AutoShape 6"/>
          <p:cNvSpPr/>
          <p:nvPr/>
        </p:nvSpPr>
        <p:spPr>
          <a:xfrm>
            <a:off x="1664017" y="1791172"/>
            <a:ext cx="14959965" cy="9525"/>
          </a:xfrm>
          <a:prstGeom prst="line">
            <a:avLst/>
          </a:prstGeom>
          <a:ln w="9525" cap="rnd">
            <a:solidFill>
              <a:srgbClr val="000000"/>
            </a:solidFill>
            <a:prstDash val="solid"/>
            <a:headEnd type="none" w="sm" len="sm"/>
            <a:tailEnd type="none" w="sm" len="sm"/>
          </a:ln>
        </p:spPr>
      </p:sp>
      <p:grpSp>
        <p:nvGrpSpPr>
          <p:cNvPr id="7" name="Group 7"/>
          <p:cNvGrpSpPr>
            <a:grpSpLocks noChangeAspect="1"/>
          </p:cNvGrpSpPr>
          <p:nvPr/>
        </p:nvGrpSpPr>
        <p:grpSpPr>
          <a:xfrm>
            <a:off x="1256962" y="2444306"/>
            <a:ext cx="5559379" cy="5559357"/>
            <a:chOff x="0" y="0"/>
            <a:chExt cx="6350025" cy="6350000"/>
          </a:xfrm>
        </p:grpSpPr>
        <p:sp>
          <p:nvSpPr>
            <p:cNvPr id="8" name="Freeform 8"/>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3"/>
              <a:stretch>
                <a:fillRect l="-24906" r="-24906"/>
              </a:stretch>
            </a:blipFill>
          </p:spPr>
        </p:sp>
      </p:grpSp>
      <p:sp>
        <p:nvSpPr>
          <p:cNvPr id="9" name="TextBox 9"/>
          <p:cNvSpPr txBox="1"/>
          <p:nvPr/>
        </p:nvSpPr>
        <p:spPr>
          <a:xfrm>
            <a:off x="2341807" y="648712"/>
            <a:ext cx="11118758" cy="1604010"/>
          </a:xfrm>
          <a:prstGeom prst="rect">
            <a:avLst/>
          </a:prstGeom>
        </p:spPr>
        <p:txBody>
          <a:bodyPr lIns="0" tIns="0" rIns="0" bIns="0" rtlCol="0" anchor="t">
            <a:spAutoFit/>
          </a:bodyPr>
          <a:lstStyle/>
          <a:p>
            <a:pPr>
              <a:lnSpc>
                <a:spcPts val="6120"/>
              </a:lnSpc>
            </a:pPr>
            <a:r>
              <a:rPr lang="en-US" sz="6000" spc="-75">
                <a:solidFill>
                  <a:srgbClr val="000000"/>
                </a:solidFill>
                <a:latin typeface="Arimo Bold"/>
              </a:rPr>
              <a:t> What about the new Opill?</a:t>
            </a:r>
          </a:p>
          <a:p>
            <a:pPr>
              <a:lnSpc>
                <a:spcPts val="6120"/>
              </a:lnSpc>
            </a:pPr>
            <a:endParaRPr lang="en-US" sz="6000" spc="-75">
              <a:solidFill>
                <a:srgbClr val="000000"/>
              </a:solidFill>
              <a:latin typeface="Arimo Bold"/>
            </a:endParaRPr>
          </a:p>
        </p:txBody>
      </p:sp>
      <p:sp>
        <p:nvSpPr>
          <p:cNvPr id="10" name="TextBox 10"/>
          <p:cNvSpPr txBox="1"/>
          <p:nvPr/>
        </p:nvSpPr>
        <p:spPr>
          <a:xfrm>
            <a:off x="7901186" y="2463356"/>
            <a:ext cx="8923246" cy="5379339"/>
          </a:xfrm>
          <a:prstGeom prst="rect">
            <a:avLst/>
          </a:prstGeom>
        </p:spPr>
        <p:txBody>
          <a:bodyPr lIns="0" tIns="0" rIns="0" bIns="0" rtlCol="0" anchor="t">
            <a:spAutoFit/>
          </a:bodyPr>
          <a:lstStyle/>
          <a:p>
            <a:pPr>
              <a:lnSpc>
                <a:spcPts val="3888"/>
              </a:lnSpc>
            </a:pPr>
            <a:r>
              <a:rPr lang="en-US" sz="3600">
                <a:solidFill>
                  <a:srgbClr val="000000"/>
                </a:solidFill>
                <a:latin typeface="Arimo"/>
              </a:rPr>
              <a:t>Opill is an innovative contraceptive pill that has received FDA approval. It offers an effective and convenient method of birth control, containing progestin-only, making it suitable for adolescents and adults alike.</a:t>
            </a:r>
          </a:p>
          <a:p>
            <a:pPr>
              <a:lnSpc>
                <a:spcPts val="3888"/>
              </a:lnSpc>
            </a:pPr>
            <a:endParaRPr lang="en-US" sz="3600">
              <a:solidFill>
                <a:srgbClr val="000000"/>
              </a:solidFill>
              <a:latin typeface="Arimo"/>
            </a:endParaRPr>
          </a:p>
          <a:p>
            <a:pPr algn="l">
              <a:lnSpc>
                <a:spcPts val="3888"/>
              </a:lnSpc>
            </a:pPr>
            <a:r>
              <a:rPr lang="en-US" sz="3600">
                <a:solidFill>
                  <a:srgbClr val="000000"/>
                </a:solidFill>
                <a:latin typeface="Arimo"/>
              </a:rPr>
              <a:t>With its over-the-counter availability, Opill does not require a prescription, providing individuals with greater accessibility and autonomy in managing their reproductive health.</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E2FAF7"/>
        </a:solidFill>
        <a:effectLst/>
      </p:bgPr>
    </p:bg>
    <p:spTree>
      <p:nvGrpSpPr>
        <p:cNvPr id="1" name=""/>
        <p:cNvGrpSpPr/>
        <p:nvPr/>
      </p:nvGrpSpPr>
      <p:grpSpPr>
        <a:xfrm>
          <a:off x="0" y="0"/>
          <a:ext cx="0" cy="0"/>
          <a:chOff x="0" y="0"/>
          <a:chExt cx="0" cy="0"/>
        </a:xfrm>
      </p:grpSpPr>
      <p:grpSp>
        <p:nvGrpSpPr>
          <p:cNvPr id="2" name="Group 2"/>
          <p:cNvGrpSpPr/>
          <p:nvPr/>
        </p:nvGrpSpPr>
        <p:grpSpPr>
          <a:xfrm>
            <a:off x="1" y="9601200"/>
            <a:ext cx="18288000" cy="685800"/>
            <a:chOff x="0" y="0"/>
            <a:chExt cx="24384000" cy="914400"/>
          </a:xfrm>
        </p:grpSpPr>
        <p:sp>
          <p:nvSpPr>
            <p:cNvPr id="3" name="Freeform 3"/>
            <p:cNvSpPr/>
            <p:nvPr/>
          </p:nvSpPr>
          <p:spPr>
            <a:xfrm>
              <a:off x="0" y="0"/>
              <a:ext cx="24384000" cy="914400"/>
            </a:xfrm>
            <a:custGeom>
              <a:avLst/>
              <a:gdLst/>
              <a:ahLst/>
              <a:cxnLst/>
              <a:rect l="l" t="t" r="r" b="b"/>
              <a:pathLst>
                <a:path w="24384000" h="914400">
                  <a:moveTo>
                    <a:pt x="0" y="0"/>
                  </a:moveTo>
                  <a:lnTo>
                    <a:pt x="24384000" y="0"/>
                  </a:lnTo>
                  <a:lnTo>
                    <a:pt x="24384000" y="914400"/>
                  </a:lnTo>
                  <a:lnTo>
                    <a:pt x="0" y="914400"/>
                  </a:lnTo>
                  <a:lnTo>
                    <a:pt x="0" y="0"/>
                  </a:lnTo>
                </a:path>
              </a:pathLst>
            </a:custGeom>
            <a:solidFill>
              <a:srgbClr val="E2FAF7"/>
            </a:solidFill>
          </p:spPr>
        </p:sp>
      </p:grpSp>
      <p:grpSp>
        <p:nvGrpSpPr>
          <p:cNvPr id="4" name="Group 4"/>
          <p:cNvGrpSpPr/>
          <p:nvPr/>
        </p:nvGrpSpPr>
        <p:grpSpPr>
          <a:xfrm>
            <a:off x="0" y="9501474"/>
            <a:ext cx="18288002" cy="98997"/>
            <a:chOff x="0" y="0"/>
            <a:chExt cx="24384002" cy="131996"/>
          </a:xfrm>
        </p:grpSpPr>
        <p:sp>
          <p:nvSpPr>
            <p:cNvPr id="5" name="Freeform 5"/>
            <p:cNvSpPr/>
            <p:nvPr/>
          </p:nvSpPr>
          <p:spPr>
            <a:xfrm>
              <a:off x="0" y="0"/>
              <a:ext cx="24384000" cy="131953"/>
            </a:xfrm>
            <a:custGeom>
              <a:avLst/>
              <a:gdLst/>
              <a:ahLst/>
              <a:cxnLst/>
              <a:rect l="l" t="t" r="r" b="b"/>
              <a:pathLst>
                <a:path w="24384000" h="131953">
                  <a:moveTo>
                    <a:pt x="0" y="0"/>
                  </a:moveTo>
                  <a:lnTo>
                    <a:pt x="24384000" y="0"/>
                  </a:lnTo>
                  <a:lnTo>
                    <a:pt x="24384000" y="131953"/>
                  </a:lnTo>
                  <a:lnTo>
                    <a:pt x="0" y="131953"/>
                  </a:lnTo>
                  <a:lnTo>
                    <a:pt x="0" y="0"/>
                  </a:lnTo>
                </a:path>
              </a:pathLst>
            </a:custGeom>
            <a:solidFill>
              <a:srgbClr val="7030A0"/>
            </a:solidFill>
          </p:spPr>
        </p:sp>
      </p:grpSp>
      <p:sp>
        <p:nvSpPr>
          <p:cNvPr id="6" name="AutoShape 6"/>
          <p:cNvSpPr/>
          <p:nvPr/>
        </p:nvSpPr>
        <p:spPr>
          <a:xfrm rot="2188">
            <a:off x="1785534" y="2606767"/>
            <a:ext cx="14959968" cy="0"/>
          </a:xfrm>
          <a:prstGeom prst="line">
            <a:avLst/>
          </a:prstGeom>
          <a:ln w="9525" cap="rnd">
            <a:solidFill>
              <a:srgbClr val="000000"/>
            </a:solidFill>
            <a:prstDash val="solid"/>
            <a:headEnd type="none" w="sm" len="sm"/>
            <a:tailEnd type="none" w="sm" len="sm"/>
          </a:ln>
        </p:spPr>
      </p:sp>
      <p:sp>
        <p:nvSpPr>
          <p:cNvPr id="7" name="TextBox 7"/>
          <p:cNvSpPr txBox="1"/>
          <p:nvPr/>
        </p:nvSpPr>
        <p:spPr>
          <a:xfrm>
            <a:off x="1529199" y="1636028"/>
            <a:ext cx="15214166" cy="803910"/>
          </a:xfrm>
          <a:prstGeom prst="rect">
            <a:avLst/>
          </a:prstGeom>
        </p:spPr>
        <p:txBody>
          <a:bodyPr lIns="0" tIns="0" rIns="0" bIns="0" rtlCol="0" anchor="t">
            <a:spAutoFit/>
          </a:bodyPr>
          <a:lstStyle/>
          <a:p>
            <a:pPr algn="l">
              <a:lnSpc>
                <a:spcPts val="6120"/>
              </a:lnSpc>
            </a:pPr>
            <a:r>
              <a:rPr lang="en-US" sz="6000" spc="-314">
                <a:solidFill>
                  <a:srgbClr val="000000"/>
                </a:solidFill>
                <a:latin typeface="Open Sans Bold"/>
              </a:rPr>
              <a:t>Using Opill. . . </a:t>
            </a:r>
          </a:p>
        </p:txBody>
      </p:sp>
      <p:sp>
        <p:nvSpPr>
          <p:cNvPr id="8" name="TextBox 8"/>
          <p:cNvSpPr txBox="1"/>
          <p:nvPr/>
        </p:nvSpPr>
        <p:spPr>
          <a:xfrm>
            <a:off x="1529199" y="3014738"/>
            <a:ext cx="14708380" cy="4305149"/>
          </a:xfrm>
          <a:prstGeom prst="rect">
            <a:avLst/>
          </a:prstGeom>
        </p:spPr>
        <p:txBody>
          <a:bodyPr lIns="0" tIns="0" rIns="0" bIns="0" rtlCol="0" anchor="t">
            <a:spAutoFit/>
          </a:bodyPr>
          <a:lstStyle/>
          <a:p>
            <a:pPr marL="983392" lvl="1" indent="-491696" algn="l">
              <a:lnSpc>
                <a:spcPts val="4919"/>
              </a:lnSpc>
              <a:buFont typeface="Arial"/>
              <a:buChar char="•"/>
            </a:pPr>
            <a:r>
              <a:rPr lang="en-US" sz="4554" spc="-177">
                <a:solidFill>
                  <a:srgbClr val="404040"/>
                </a:solidFill>
                <a:latin typeface="Open Sans"/>
              </a:rPr>
              <a:t>Daily intake</a:t>
            </a:r>
          </a:p>
          <a:p>
            <a:pPr marL="983392" lvl="1" indent="-491696" algn="l">
              <a:lnSpc>
                <a:spcPts val="4919"/>
              </a:lnSpc>
              <a:buFont typeface="Arial"/>
              <a:buChar char="•"/>
            </a:pPr>
            <a:r>
              <a:rPr lang="en-US" sz="4554" spc="-181">
                <a:solidFill>
                  <a:srgbClr val="404040"/>
                </a:solidFill>
                <a:latin typeface="Open Sans"/>
              </a:rPr>
              <a:t>Same time each day</a:t>
            </a:r>
          </a:p>
          <a:p>
            <a:pPr marL="983392" lvl="1" indent="-491696" algn="l">
              <a:lnSpc>
                <a:spcPts val="4919"/>
              </a:lnSpc>
              <a:buFont typeface="Arial"/>
              <a:buChar char="•"/>
            </a:pPr>
            <a:r>
              <a:rPr lang="en-US" sz="4554" spc="-177">
                <a:solidFill>
                  <a:srgbClr val="404040"/>
                </a:solidFill>
                <a:latin typeface="Open Sans"/>
              </a:rPr>
              <a:t>Continuous use - no breaks</a:t>
            </a:r>
          </a:p>
          <a:p>
            <a:pPr marL="983392" lvl="1" indent="-491696" algn="l">
              <a:lnSpc>
                <a:spcPts val="4919"/>
              </a:lnSpc>
              <a:buFont typeface="Arial"/>
              <a:buChar char="•"/>
            </a:pPr>
            <a:r>
              <a:rPr lang="en-US" sz="4554" spc="-181">
                <a:solidFill>
                  <a:srgbClr val="404040"/>
                </a:solidFill>
                <a:latin typeface="Open Sans"/>
              </a:rPr>
              <a:t>Prevents ovulation</a:t>
            </a:r>
          </a:p>
          <a:p>
            <a:pPr marL="983392" lvl="1" indent="-491696" algn="l">
              <a:lnSpc>
                <a:spcPts val="4919"/>
              </a:lnSpc>
              <a:buFont typeface="Arial"/>
              <a:buChar char="•"/>
            </a:pPr>
            <a:r>
              <a:rPr lang="en-US" sz="4554" spc="-181">
                <a:solidFill>
                  <a:srgbClr val="404040"/>
                </a:solidFill>
                <a:latin typeface="Open Sans"/>
              </a:rPr>
              <a:t>24-hour window if late</a:t>
            </a:r>
          </a:p>
          <a:p>
            <a:pPr marL="983392" lvl="1" indent="-491696" algn="l">
              <a:lnSpc>
                <a:spcPts val="4919"/>
              </a:lnSpc>
              <a:buFont typeface="Arial"/>
              <a:buChar char="•"/>
            </a:pPr>
            <a:r>
              <a:rPr lang="en-US" sz="4554" spc="-181">
                <a:solidFill>
                  <a:srgbClr val="404040"/>
                </a:solidFill>
                <a:latin typeface="Open Sans"/>
              </a:rPr>
              <a:t>Consult healthcare provider for questions</a:t>
            </a:r>
          </a:p>
          <a:p>
            <a:pPr algn="l">
              <a:lnSpc>
                <a:spcPts val="4509"/>
              </a:lnSpc>
            </a:pPr>
            <a:endParaRPr lang="en-US" sz="4554" spc="-181">
              <a:solidFill>
                <a:srgbClr val="404040"/>
              </a:solidFill>
              <a:latin typeface="Open Sans"/>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E2FAF7"/>
        </a:solidFill>
        <a:effectLst/>
      </p:bgPr>
    </p:bg>
    <p:spTree>
      <p:nvGrpSpPr>
        <p:cNvPr id="1" name=""/>
        <p:cNvGrpSpPr/>
        <p:nvPr/>
      </p:nvGrpSpPr>
      <p:grpSpPr>
        <a:xfrm>
          <a:off x="0" y="0"/>
          <a:ext cx="0" cy="0"/>
          <a:chOff x="0" y="0"/>
          <a:chExt cx="0" cy="0"/>
        </a:xfrm>
      </p:grpSpPr>
      <p:grpSp>
        <p:nvGrpSpPr>
          <p:cNvPr id="2" name="Group 2"/>
          <p:cNvGrpSpPr/>
          <p:nvPr/>
        </p:nvGrpSpPr>
        <p:grpSpPr>
          <a:xfrm>
            <a:off x="1" y="9601200"/>
            <a:ext cx="18288000" cy="685800"/>
            <a:chOff x="0" y="0"/>
            <a:chExt cx="24384000" cy="914400"/>
          </a:xfrm>
        </p:grpSpPr>
        <p:sp>
          <p:nvSpPr>
            <p:cNvPr id="3" name="Freeform 3"/>
            <p:cNvSpPr/>
            <p:nvPr/>
          </p:nvSpPr>
          <p:spPr>
            <a:xfrm>
              <a:off x="0" y="0"/>
              <a:ext cx="24384000" cy="914400"/>
            </a:xfrm>
            <a:custGeom>
              <a:avLst/>
              <a:gdLst/>
              <a:ahLst/>
              <a:cxnLst/>
              <a:rect l="l" t="t" r="r" b="b"/>
              <a:pathLst>
                <a:path w="24384000" h="914400">
                  <a:moveTo>
                    <a:pt x="0" y="0"/>
                  </a:moveTo>
                  <a:lnTo>
                    <a:pt x="24384000" y="0"/>
                  </a:lnTo>
                  <a:lnTo>
                    <a:pt x="24384000" y="914400"/>
                  </a:lnTo>
                  <a:lnTo>
                    <a:pt x="0" y="914400"/>
                  </a:lnTo>
                  <a:lnTo>
                    <a:pt x="0" y="0"/>
                  </a:lnTo>
                </a:path>
              </a:pathLst>
            </a:custGeom>
            <a:solidFill>
              <a:srgbClr val="E2FAF7"/>
            </a:solidFill>
          </p:spPr>
        </p:sp>
      </p:grpSp>
      <p:grpSp>
        <p:nvGrpSpPr>
          <p:cNvPr id="4" name="Group 4"/>
          <p:cNvGrpSpPr/>
          <p:nvPr/>
        </p:nvGrpSpPr>
        <p:grpSpPr>
          <a:xfrm>
            <a:off x="0" y="9501474"/>
            <a:ext cx="18288002" cy="98997"/>
            <a:chOff x="0" y="0"/>
            <a:chExt cx="24384002" cy="131996"/>
          </a:xfrm>
        </p:grpSpPr>
        <p:sp>
          <p:nvSpPr>
            <p:cNvPr id="5" name="Freeform 5"/>
            <p:cNvSpPr/>
            <p:nvPr/>
          </p:nvSpPr>
          <p:spPr>
            <a:xfrm>
              <a:off x="0" y="0"/>
              <a:ext cx="24384000" cy="131953"/>
            </a:xfrm>
            <a:custGeom>
              <a:avLst/>
              <a:gdLst/>
              <a:ahLst/>
              <a:cxnLst/>
              <a:rect l="l" t="t" r="r" b="b"/>
              <a:pathLst>
                <a:path w="24384000" h="131953">
                  <a:moveTo>
                    <a:pt x="0" y="0"/>
                  </a:moveTo>
                  <a:lnTo>
                    <a:pt x="24384000" y="0"/>
                  </a:lnTo>
                  <a:lnTo>
                    <a:pt x="24384000" y="131953"/>
                  </a:lnTo>
                  <a:lnTo>
                    <a:pt x="0" y="131953"/>
                  </a:lnTo>
                  <a:lnTo>
                    <a:pt x="0" y="0"/>
                  </a:lnTo>
                </a:path>
              </a:pathLst>
            </a:custGeom>
            <a:solidFill>
              <a:srgbClr val="7030A0"/>
            </a:solidFill>
          </p:spPr>
        </p:sp>
      </p:grpSp>
      <p:sp>
        <p:nvSpPr>
          <p:cNvPr id="6" name="AutoShape 6"/>
          <p:cNvSpPr/>
          <p:nvPr/>
        </p:nvSpPr>
        <p:spPr>
          <a:xfrm>
            <a:off x="1664017" y="1686617"/>
            <a:ext cx="14959965" cy="9525"/>
          </a:xfrm>
          <a:prstGeom prst="line">
            <a:avLst/>
          </a:prstGeom>
          <a:ln w="9525" cap="rnd">
            <a:solidFill>
              <a:srgbClr val="000000"/>
            </a:solidFill>
            <a:prstDash val="solid"/>
            <a:headEnd type="none" w="sm" len="sm"/>
            <a:tailEnd type="none" w="sm" len="sm"/>
          </a:ln>
        </p:spPr>
      </p:sp>
      <p:sp>
        <p:nvSpPr>
          <p:cNvPr id="7" name="TextBox 7"/>
          <p:cNvSpPr txBox="1"/>
          <p:nvPr/>
        </p:nvSpPr>
        <p:spPr>
          <a:xfrm>
            <a:off x="1664014" y="499707"/>
            <a:ext cx="12237344" cy="1915377"/>
          </a:xfrm>
          <a:prstGeom prst="rect">
            <a:avLst/>
          </a:prstGeom>
        </p:spPr>
        <p:txBody>
          <a:bodyPr lIns="0" tIns="0" rIns="0" bIns="0" rtlCol="0" anchor="t">
            <a:spAutoFit/>
          </a:bodyPr>
          <a:lstStyle/>
          <a:p>
            <a:pPr algn="l">
              <a:lnSpc>
                <a:spcPts val="7344"/>
              </a:lnSpc>
            </a:pPr>
            <a:r>
              <a:rPr lang="en-US" sz="7200" spc="-361">
                <a:solidFill>
                  <a:srgbClr val="000000"/>
                </a:solidFill>
                <a:latin typeface="Open Sans Bold"/>
              </a:rPr>
              <a:t>What are Condoms???</a:t>
            </a:r>
          </a:p>
        </p:txBody>
      </p:sp>
      <p:sp>
        <p:nvSpPr>
          <p:cNvPr id="8" name="TextBox 8"/>
          <p:cNvSpPr txBox="1"/>
          <p:nvPr/>
        </p:nvSpPr>
        <p:spPr>
          <a:xfrm>
            <a:off x="7782686" y="2716105"/>
            <a:ext cx="8923246" cy="4923663"/>
          </a:xfrm>
          <a:prstGeom prst="rect">
            <a:avLst/>
          </a:prstGeom>
        </p:spPr>
        <p:txBody>
          <a:bodyPr lIns="0" tIns="0" rIns="0" bIns="0" rtlCol="0" anchor="t">
            <a:spAutoFit/>
          </a:bodyPr>
          <a:lstStyle/>
          <a:p>
            <a:pPr algn="l">
              <a:lnSpc>
                <a:spcPts val="3888"/>
              </a:lnSpc>
            </a:pPr>
            <a:r>
              <a:rPr lang="en-US" sz="3600" spc="-140">
                <a:solidFill>
                  <a:srgbClr val="000000"/>
                </a:solidFill>
                <a:latin typeface="Open Sans"/>
              </a:rPr>
              <a:t> Condoms are one of the most popular forms of birth control out there. They slip over the penis to prevent pregnancy and lower the risk of STIs (sexually transmitted infections) by keeping sperm inside the condom and out of the vagina. (There are also internal condoms that go inside the vagina.)</a:t>
            </a:r>
          </a:p>
          <a:p>
            <a:pPr algn="l">
              <a:lnSpc>
                <a:spcPts val="3888"/>
              </a:lnSpc>
            </a:pPr>
            <a:endParaRPr lang="en-US" sz="3600" spc="-140">
              <a:solidFill>
                <a:srgbClr val="000000"/>
              </a:solidFill>
              <a:latin typeface="Open Sans"/>
            </a:endParaRPr>
          </a:p>
          <a:p>
            <a:pPr algn="l">
              <a:lnSpc>
                <a:spcPts val="4103"/>
              </a:lnSpc>
            </a:pPr>
            <a:r>
              <a:rPr lang="en-US" sz="3799" spc="-151">
                <a:solidFill>
                  <a:srgbClr val="000000"/>
                </a:solidFill>
                <a:latin typeface="Open Sans"/>
              </a:rPr>
              <a:t> Condoms come in different sizes, colors, with lube and without.</a:t>
            </a:r>
          </a:p>
        </p:txBody>
      </p:sp>
      <p:sp>
        <p:nvSpPr>
          <p:cNvPr id="9" name="Freeform 9"/>
          <p:cNvSpPr/>
          <p:nvPr/>
        </p:nvSpPr>
        <p:spPr>
          <a:xfrm>
            <a:off x="1473324" y="5611324"/>
            <a:ext cx="5225849" cy="2996214"/>
          </a:xfrm>
          <a:custGeom>
            <a:avLst/>
            <a:gdLst/>
            <a:ahLst/>
            <a:cxnLst/>
            <a:rect l="l" t="t" r="r" b="b"/>
            <a:pathLst>
              <a:path w="5225849" h="2996214">
                <a:moveTo>
                  <a:pt x="0" y="0"/>
                </a:moveTo>
                <a:lnTo>
                  <a:pt x="5225849" y="0"/>
                </a:lnTo>
                <a:lnTo>
                  <a:pt x="5225849" y="2996214"/>
                </a:lnTo>
                <a:lnTo>
                  <a:pt x="0" y="2996214"/>
                </a:lnTo>
                <a:lnTo>
                  <a:pt x="0" y="0"/>
                </a:lnTo>
                <a:close/>
              </a:path>
            </a:pathLst>
          </a:custGeom>
          <a:blipFill>
            <a:blip r:embed="rId2"/>
            <a:stretch>
              <a:fillRect t="-16147" b="-16147"/>
            </a:stretch>
          </a:blipFill>
        </p:spPr>
      </p:sp>
      <p:sp>
        <p:nvSpPr>
          <p:cNvPr id="10" name="Freeform 10"/>
          <p:cNvSpPr/>
          <p:nvPr/>
        </p:nvSpPr>
        <p:spPr>
          <a:xfrm>
            <a:off x="1270842" y="2157910"/>
            <a:ext cx="5832095" cy="2996214"/>
          </a:xfrm>
          <a:custGeom>
            <a:avLst/>
            <a:gdLst/>
            <a:ahLst/>
            <a:cxnLst/>
            <a:rect l="l" t="t" r="r" b="b"/>
            <a:pathLst>
              <a:path w="5832095" h="2996214">
                <a:moveTo>
                  <a:pt x="0" y="0"/>
                </a:moveTo>
                <a:lnTo>
                  <a:pt x="5832095" y="0"/>
                </a:lnTo>
                <a:lnTo>
                  <a:pt x="5832095" y="2996214"/>
                </a:lnTo>
                <a:lnTo>
                  <a:pt x="0" y="2996214"/>
                </a:lnTo>
                <a:lnTo>
                  <a:pt x="0" y="0"/>
                </a:lnTo>
                <a:close/>
              </a:path>
            </a:pathLst>
          </a:custGeom>
          <a:blipFill>
            <a:blip r:embed="rId3"/>
            <a:stretch>
              <a:fillRect t="-14540" b="-14540"/>
            </a:stretch>
          </a:blipFill>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2FAF7"/>
        </a:solidFill>
        <a:effectLst/>
      </p:bgPr>
    </p:bg>
    <p:spTree>
      <p:nvGrpSpPr>
        <p:cNvPr id="1" name=""/>
        <p:cNvGrpSpPr/>
        <p:nvPr/>
      </p:nvGrpSpPr>
      <p:grpSpPr>
        <a:xfrm>
          <a:off x="0" y="0"/>
          <a:ext cx="0" cy="0"/>
          <a:chOff x="0" y="0"/>
          <a:chExt cx="0" cy="0"/>
        </a:xfrm>
      </p:grpSpPr>
      <p:sp>
        <p:nvSpPr>
          <p:cNvPr id="2" name="Freeform 2"/>
          <p:cNvSpPr/>
          <p:nvPr/>
        </p:nvSpPr>
        <p:spPr>
          <a:xfrm>
            <a:off x="1028700" y="1028700"/>
            <a:ext cx="6266426" cy="7813003"/>
          </a:xfrm>
          <a:custGeom>
            <a:avLst/>
            <a:gdLst/>
            <a:ahLst/>
            <a:cxnLst/>
            <a:rect l="l" t="t" r="r" b="b"/>
            <a:pathLst>
              <a:path w="6266426" h="7813003">
                <a:moveTo>
                  <a:pt x="0" y="0"/>
                </a:moveTo>
                <a:lnTo>
                  <a:pt x="6266426" y="0"/>
                </a:lnTo>
                <a:lnTo>
                  <a:pt x="6266426" y="7813003"/>
                </a:lnTo>
                <a:lnTo>
                  <a:pt x="0" y="7813003"/>
                </a:lnTo>
                <a:lnTo>
                  <a:pt x="0" y="0"/>
                </a:lnTo>
                <a:close/>
              </a:path>
            </a:pathLst>
          </a:custGeom>
          <a:blipFill>
            <a:blip r:embed="rId3"/>
            <a:stretch>
              <a:fillRect l="-43568" r="-43568"/>
            </a:stretch>
          </a:blipFill>
        </p:spPr>
      </p:sp>
      <p:sp>
        <p:nvSpPr>
          <p:cNvPr id="3" name="TextBox 3"/>
          <p:cNvSpPr txBox="1"/>
          <p:nvPr/>
        </p:nvSpPr>
        <p:spPr>
          <a:xfrm>
            <a:off x="7859886" y="4425614"/>
            <a:ext cx="10428114" cy="1009650"/>
          </a:xfrm>
          <a:prstGeom prst="rect">
            <a:avLst/>
          </a:prstGeom>
        </p:spPr>
        <p:txBody>
          <a:bodyPr lIns="0" tIns="0" rIns="0" bIns="0" rtlCol="0" anchor="t">
            <a:spAutoFit/>
          </a:bodyPr>
          <a:lstStyle/>
          <a:p>
            <a:pPr marL="0" lvl="0" indent="0" algn="ctr">
              <a:lnSpc>
                <a:spcPts val="7920"/>
              </a:lnSpc>
              <a:spcBef>
                <a:spcPct val="0"/>
              </a:spcBef>
            </a:pPr>
            <a:r>
              <a:rPr lang="en-US" sz="6600">
                <a:solidFill>
                  <a:srgbClr val="4F1964"/>
                </a:solidFill>
                <a:latin typeface="PT Serif Bold"/>
              </a:rPr>
              <a:t>How are we doing in DE?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E2FAF7"/>
        </a:solidFill>
        <a:effectLst/>
      </p:bgPr>
    </p:bg>
    <p:spTree>
      <p:nvGrpSpPr>
        <p:cNvPr id="1" name=""/>
        <p:cNvGrpSpPr/>
        <p:nvPr/>
      </p:nvGrpSpPr>
      <p:grpSpPr>
        <a:xfrm>
          <a:off x="0" y="0"/>
          <a:ext cx="0" cy="0"/>
          <a:chOff x="0" y="0"/>
          <a:chExt cx="0" cy="0"/>
        </a:xfrm>
      </p:grpSpPr>
      <p:grpSp>
        <p:nvGrpSpPr>
          <p:cNvPr id="2" name="Group 2"/>
          <p:cNvGrpSpPr/>
          <p:nvPr/>
        </p:nvGrpSpPr>
        <p:grpSpPr>
          <a:xfrm>
            <a:off x="1" y="9601200"/>
            <a:ext cx="18288000" cy="685800"/>
            <a:chOff x="0" y="0"/>
            <a:chExt cx="24384000" cy="914400"/>
          </a:xfrm>
        </p:grpSpPr>
        <p:sp>
          <p:nvSpPr>
            <p:cNvPr id="3" name="Freeform 3"/>
            <p:cNvSpPr/>
            <p:nvPr/>
          </p:nvSpPr>
          <p:spPr>
            <a:xfrm>
              <a:off x="0" y="0"/>
              <a:ext cx="24384000" cy="914400"/>
            </a:xfrm>
            <a:custGeom>
              <a:avLst/>
              <a:gdLst/>
              <a:ahLst/>
              <a:cxnLst/>
              <a:rect l="l" t="t" r="r" b="b"/>
              <a:pathLst>
                <a:path w="24384000" h="914400">
                  <a:moveTo>
                    <a:pt x="0" y="0"/>
                  </a:moveTo>
                  <a:lnTo>
                    <a:pt x="24384000" y="0"/>
                  </a:lnTo>
                  <a:lnTo>
                    <a:pt x="24384000" y="914400"/>
                  </a:lnTo>
                  <a:lnTo>
                    <a:pt x="0" y="914400"/>
                  </a:lnTo>
                  <a:lnTo>
                    <a:pt x="0" y="0"/>
                  </a:lnTo>
                </a:path>
              </a:pathLst>
            </a:custGeom>
            <a:solidFill>
              <a:srgbClr val="E2FAF7"/>
            </a:solidFill>
          </p:spPr>
        </p:sp>
      </p:grpSp>
      <p:grpSp>
        <p:nvGrpSpPr>
          <p:cNvPr id="4" name="Group 4"/>
          <p:cNvGrpSpPr/>
          <p:nvPr/>
        </p:nvGrpSpPr>
        <p:grpSpPr>
          <a:xfrm>
            <a:off x="0" y="9501474"/>
            <a:ext cx="18288002" cy="98997"/>
            <a:chOff x="0" y="0"/>
            <a:chExt cx="24384002" cy="131996"/>
          </a:xfrm>
        </p:grpSpPr>
        <p:sp>
          <p:nvSpPr>
            <p:cNvPr id="5" name="Freeform 5"/>
            <p:cNvSpPr/>
            <p:nvPr/>
          </p:nvSpPr>
          <p:spPr>
            <a:xfrm>
              <a:off x="0" y="0"/>
              <a:ext cx="24384000" cy="131953"/>
            </a:xfrm>
            <a:custGeom>
              <a:avLst/>
              <a:gdLst/>
              <a:ahLst/>
              <a:cxnLst/>
              <a:rect l="l" t="t" r="r" b="b"/>
              <a:pathLst>
                <a:path w="24384000" h="131953">
                  <a:moveTo>
                    <a:pt x="0" y="0"/>
                  </a:moveTo>
                  <a:lnTo>
                    <a:pt x="24384000" y="0"/>
                  </a:lnTo>
                  <a:lnTo>
                    <a:pt x="24384000" y="131953"/>
                  </a:lnTo>
                  <a:lnTo>
                    <a:pt x="0" y="131953"/>
                  </a:lnTo>
                  <a:lnTo>
                    <a:pt x="0" y="0"/>
                  </a:lnTo>
                </a:path>
              </a:pathLst>
            </a:custGeom>
            <a:solidFill>
              <a:srgbClr val="7030A0"/>
            </a:solidFill>
          </p:spPr>
        </p:sp>
      </p:grpSp>
      <p:sp>
        <p:nvSpPr>
          <p:cNvPr id="6" name="AutoShape 6"/>
          <p:cNvSpPr/>
          <p:nvPr/>
        </p:nvSpPr>
        <p:spPr>
          <a:xfrm>
            <a:off x="1341832" y="1817482"/>
            <a:ext cx="14959965" cy="9525"/>
          </a:xfrm>
          <a:prstGeom prst="line">
            <a:avLst/>
          </a:prstGeom>
          <a:ln w="9525" cap="rnd">
            <a:solidFill>
              <a:srgbClr val="000000"/>
            </a:solidFill>
            <a:prstDash val="solid"/>
            <a:headEnd type="none" w="sm" len="sm"/>
            <a:tailEnd type="none" w="sm" len="sm"/>
          </a:ln>
        </p:spPr>
      </p:sp>
      <p:sp>
        <p:nvSpPr>
          <p:cNvPr id="7" name="TextBox 7"/>
          <p:cNvSpPr txBox="1"/>
          <p:nvPr/>
        </p:nvSpPr>
        <p:spPr>
          <a:xfrm>
            <a:off x="1529199" y="702207"/>
            <a:ext cx="15214166" cy="1702311"/>
          </a:xfrm>
          <a:prstGeom prst="rect">
            <a:avLst/>
          </a:prstGeom>
        </p:spPr>
        <p:txBody>
          <a:bodyPr lIns="0" tIns="0" rIns="0" bIns="0" rtlCol="0" anchor="t">
            <a:spAutoFit/>
          </a:bodyPr>
          <a:lstStyle/>
          <a:p>
            <a:pPr algn="l">
              <a:lnSpc>
                <a:spcPts val="7344"/>
              </a:lnSpc>
            </a:pPr>
            <a:r>
              <a:rPr lang="en-US" sz="7200" spc="-361">
                <a:solidFill>
                  <a:srgbClr val="000000"/>
                </a:solidFill>
                <a:latin typeface="Open Sans Bold"/>
              </a:rPr>
              <a:t>Quick facts on condoms . . . </a:t>
            </a:r>
          </a:p>
        </p:txBody>
      </p:sp>
      <p:sp>
        <p:nvSpPr>
          <p:cNvPr id="8" name="TextBox 8"/>
          <p:cNvSpPr txBox="1"/>
          <p:nvPr/>
        </p:nvSpPr>
        <p:spPr>
          <a:xfrm>
            <a:off x="1028700" y="2252167"/>
            <a:ext cx="15586229" cy="6570345"/>
          </a:xfrm>
          <a:prstGeom prst="rect">
            <a:avLst/>
          </a:prstGeom>
        </p:spPr>
        <p:txBody>
          <a:bodyPr lIns="0" tIns="0" rIns="0" bIns="0" rtlCol="0" anchor="t">
            <a:spAutoFit/>
          </a:bodyPr>
          <a:lstStyle/>
          <a:p>
            <a:pPr algn="l">
              <a:lnSpc>
                <a:spcPts val="5075"/>
              </a:lnSpc>
            </a:pPr>
            <a:r>
              <a:rPr lang="en-US" sz="4699" spc="-183">
                <a:solidFill>
                  <a:srgbClr val="404040"/>
                </a:solidFill>
                <a:latin typeface="Open Sans Bold"/>
              </a:rPr>
              <a:t>They protect against STIs, don't require a prescription, and are inexpensive.</a:t>
            </a:r>
          </a:p>
          <a:p>
            <a:pPr algn="l">
              <a:lnSpc>
                <a:spcPts val="5075"/>
              </a:lnSpc>
            </a:pPr>
            <a:endParaRPr lang="en-US" sz="4699" spc="-183">
              <a:solidFill>
                <a:srgbClr val="404040"/>
              </a:solidFill>
              <a:latin typeface="Open Sans Bold"/>
            </a:endParaRPr>
          </a:p>
          <a:p>
            <a:pPr algn="l">
              <a:lnSpc>
                <a:spcPts val="4427"/>
              </a:lnSpc>
            </a:pPr>
            <a:r>
              <a:rPr lang="en-US" sz="4099" spc="-163">
                <a:solidFill>
                  <a:srgbClr val="404040"/>
                </a:solidFill>
                <a:latin typeface="Open Sans Bold"/>
              </a:rPr>
              <a:t>Effectiveness:</a:t>
            </a:r>
          </a:p>
          <a:p>
            <a:pPr algn="l">
              <a:lnSpc>
                <a:spcPts val="4103"/>
              </a:lnSpc>
            </a:pPr>
            <a:r>
              <a:rPr lang="en-US" sz="3799" spc="-148">
                <a:solidFill>
                  <a:srgbClr val="404040"/>
                </a:solidFill>
                <a:latin typeface="Open Sans"/>
              </a:rPr>
              <a:t>When used correctly, the condom is 98% effective.</a:t>
            </a:r>
          </a:p>
          <a:p>
            <a:pPr algn="l">
              <a:lnSpc>
                <a:spcPts val="4103"/>
              </a:lnSpc>
            </a:pPr>
            <a:endParaRPr lang="en-US" sz="3799" spc="-148">
              <a:solidFill>
                <a:srgbClr val="404040"/>
              </a:solidFill>
              <a:latin typeface="Open Sans"/>
            </a:endParaRPr>
          </a:p>
          <a:p>
            <a:pPr algn="l">
              <a:lnSpc>
                <a:spcPts val="4427"/>
              </a:lnSpc>
            </a:pPr>
            <a:r>
              <a:rPr lang="en-US" sz="4099" spc="-163">
                <a:solidFill>
                  <a:srgbClr val="404040"/>
                </a:solidFill>
                <a:latin typeface="Open Sans Bold"/>
              </a:rPr>
              <a:t>Side effects:</a:t>
            </a:r>
          </a:p>
          <a:p>
            <a:pPr algn="l">
              <a:lnSpc>
                <a:spcPts val="4103"/>
              </a:lnSpc>
            </a:pPr>
            <a:r>
              <a:rPr lang="en-US" sz="3799" spc="-148">
                <a:solidFill>
                  <a:srgbClr val="404040"/>
                </a:solidFill>
                <a:latin typeface="Open Sans"/>
              </a:rPr>
              <a:t>Usually none, unless you have a latex allergy.</a:t>
            </a:r>
          </a:p>
          <a:p>
            <a:pPr algn="l">
              <a:lnSpc>
                <a:spcPts val="3131"/>
              </a:lnSpc>
            </a:pPr>
            <a:endParaRPr lang="en-US" sz="3799" spc="-148">
              <a:solidFill>
                <a:srgbClr val="404040"/>
              </a:solidFill>
              <a:latin typeface="Open Sans"/>
            </a:endParaRPr>
          </a:p>
          <a:p>
            <a:pPr algn="l">
              <a:lnSpc>
                <a:spcPts val="4427"/>
              </a:lnSpc>
            </a:pPr>
            <a:r>
              <a:rPr lang="en-US" sz="4099" spc="-163">
                <a:solidFill>
                  <a:srgbClr val="404040"/>
                </a:solidFill>
                <a:latin typeface="Open Sans Bold"/>
              </a:rPr>
              <a:t>Effort:</a:t>
            </a:r>
          </a:p>
          <a:p>
            <a:pPr algn="l">
              <a:lnSpc>
                <a:spcPts val="4103"/>
              </a:lnSpc>
            </a:pPr>
            <a:r>
              <a:rPr lang="en-US" sz="3799" spc="-151">
                <a:solidFill>
                  <a:srgbClr val="404040"/>
                </a:solidFill>
                <a:latin typeface="Open Sans"/>
              </a:rPr>
              <a:t>Easy to get (drug stores, clinics, supermarkets). You have to use one </a:t>
            </a:r>
            <a:r>
              <a:rPr lang="en-US" sz="3799" spc="-151">
                <a:solidFill>
                  <a:srgbClr val="404040"/>
                </a:solidFill>
                <a:latin typeface="Open Sans Bold"/>
              </a:rPr>
              <a:t>EVERY</a:t>
            </a:r>
            <a:r>
              <a:rPr lang="en-US" sz="3799" spc="-151">
                <a:solidFill>
                  <a:srgbClr val="404040"/>
                </a:solidFill>
                <a:latin typeface="Open Sans"/>
              </a:rPr>
              <a:t> time!</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E2FAF7"/>
        </a:solidFill>
        <a:effectLst/>
      </p:bgPr>
    </p:bg>
    <p:spTree>
      <p:nvGrpSpPr>
        <p:cNvPr id="1" name=""/>
        <p:cNvGrpSpPr/>
        <p:nvPr/>
      </p:nvGrpSpPr>
      <p:grpSpPr>
        <a:xfrm>
          <a:off x="0" y="0"/>
          <a:ext cx="0" cy="0"/>
          <a:chOff x="0" y="0"/>
          <a:chExt cx="0" cy="0"/>
        </a:xfrm>
      </p:grpSpPr>
      <p:grpSp>
        <p:nvGrpSpPr>
          <p:cNvPr id="2" name="Group 2"/>
          <p:cNvGrpSpPr/>
          <p:nvPr/>
        </p:nvGrpSpPr>
        <p:grpSpPr>
          <a:xfrm>
            <a:off x="1" y="9601200"/>
            <a:ext cx="18288000" cy="685800"/>
            <a:chOff x="0" y="0"/>
            <a:chExt cx="24384000" cy="914400"/>
          </a:xfrm>
        </p:grpSpPr>
        <p:sp>
          <p:nvSpPr>
            <p:cNvPr id="3" name="Freeform 3"/>
            <p:cNvSpPr/>
            <p:nvPr/>
          </p:nvSpPr>
          <p:spPr>
            <a:xfrm>
              <a:off x="0" y="0"/>
              <a:ext cx="24384000" cy="914400"/>
            </a:xfrm>
            <a:custGeom>
              <a:avLst/>
              <a:gdLst/>
              <a:ahLst/>
              <a:cxnLst/>
              <a:rect l="l" t="t" r="r" b="b"/>
              <a:pathLst>
                <a:path w="24384000" h="914400">
                  <a:moveTo>
                    <a:pt x="0" y="0"/>
                  </a:moveTo>
                  <a:lnTo>
                    <a:pt x="24384000" y="0"/>
                  </a:lnTo>
                  <a:lnTo>
                    <a:pt x="24384000" y="914400"/>
                  </a:lnTo>
                  <a:lnTo>
                    <a:pt x="0" y="914400"/>
                  </a:lnTo>
                  <a:lnTo>
                    <a:pt x="0" y="0"/>
                  </a:lnTo>
                </a:path>
              </a:pathLst>
            </a:custGeom>
            <a:solidFill>
              <a:srgbClr val="E2FAF7"/>
            </a:solidFill>
          </p:spPr>
        </p:sp>
      </p:grpSp>
      <p:grpSp>
        <p:nvGrpSpPr>
          <p:cNvPr id="4" name="Group 4"/>
          <p:cNvGrpSpPr/>
          <p:nvPr/>
        </p:nvGrpSpPr>
        <p:grpSpPr>
          <a:xfrm>
            <a:off x="0" y="9501474"/>
            <a:ext cx="18288002" cy="98997"/>
            <a:chOff x="0" y="0"/>
            <a:chExt cx="24384002" cy="131996"/>
          </a:xfrm>
        </p:grpSpPr>
        <p:sp>
          <p:nvSpPr>
            <p:cNvPr id="5" name="Freeform 5"/>
            <p:cNvSpPr/>
            <p:nvPr/>
          </p:nvSpPr>
          <p:spPr>
            <a:xfrm>
              <a:off x="0" y="0"/>
              <a:ext cx="24384000" cy="131953"/>
            </a:xfrm>
            <a:custGeom>
              <a:avLst/>
              <a:gdLst/>
              <a:ahLst/>
              <a:cxnLst/>
              <a:rect l="l" t="t" r="r" b="b"/>
              <a:pathLst>
                <a:path w="24384000" h="131953">
                  <a:moveTo>
                    <a:pt x="0" y="0"/>
                  </a:moveTo>
                  <a:lnTo>
                    <a:pt x="24384000" y="0"/>
                  </a:lnTo>
                  <a:lnTo>
                    <a:pt x="24384000" y="131953"/>
                  </a:lnTo>
                  <a:lnTo>
                    <a:pt x="0" y="131953"/>
                  </a:lnTo>
                  <a:lnTo>
                    <a:pt x="0" y="0"/>
                  </a:lnTo>
                </a:path>
              </a:pathLst>
            </a:custGeom>
            <a:solidFill>
              <a:srgbClr val="7030A0"/>
            </a:solidFill>
          </p:spPr>
        </p:sp>
      </p:grpSp>
      <p:sp>
        <p:nvSpPr>
          <p:cNvPr id="6" name="AutoShape 6"/>
          <p:cNvSpPr/>
          <p:nvPr/>
        </p:nvSpPr>
        <p:spPr>
          <a:xfrm>
            <a:off x="1028703" y="1896410"/>
            <a:ext cx="14959965" cy="9525"/>
          </a:xfrm>
          <a:prstGeom prst="line">
            <a:avLst/>
          </a:prstGeom>
          <a:ln w="9525" cap="rnd">
            <a:solidFill>
              <a:srgbClr val="000000"/>
            </a:solidFill>
            <a:prstDash val="solid"/>
            <a:headEnd type="none" w="sm" len="sm"/>
            <a:tailEnd type="none" w="sm" len="sm"/>
          </a:ln>
        </p:spPr>
      </p:sp>
      <p:sp>
        <p:nvSpPr>
          <p:cNvPr id="7" name="TextBox 7"/>
          <p:cNvSpPr txBox="1"/>
          <p:nvPr/>
        </p:nvSpPr>
        <p:spPr>
          <a:xfrm>
            <a:off x="772318" y="579691"/>
            <a:ext cx="16743364" cy="993267"/>
          </a:xfrm>
          <a:prstGeom prst="rect">
            <a:avLst/>
          </a:prstGeom>
        </p:spPr>
        <p:txBody>
          <a:bodyPr lIns="0" tIns="0" rIns="0" bIns="0" rtlCol="0" anchor="t">
            <a:spAutoFit/>
          </a:bodyPr>
          <a:lstStyle/>
          <a:p>
            <a:pPr algn="l">
              <a:lnSpc>
                <a:spcPts val="7344"/>
              </a:lnSpc>
            </a:pPr>
            <a:r>
              <a:rPr lang="en-US" sz="7200" spc="-74">
                <a:solidFill>
                  <a:srgbClr val="000000"/>
                </a:solidFill>
                <a:latin typeface="Arimo Bold"/>
              </a:rPr>
              <a:t>What is emergency contraception???</a:t>
            </a:r>
          </a:p>
        </p:txBody>
      </p:sp>
      <p:sp>
        <p:nvSpPr>
          <p:cNvPr id="8" name="TextBox 8"/>
          <p:cNvSpPr txBox="1"/>
          <p:nvPr/>
        </p:nvSpPr>
        <p:spPr>
          <a:xfrm>
            <a:off x="1862254" y="2516124"/>
            <a:ext cx="14563492" cy="5292852"/>
          </a:xfrm>
          <a:prstGeom prst="rect">
            <a:avLst/>
          </a:prstGeom>
        </p:spPr>
        <p:txBody>
          <a:bodyPr lIns="0" tIns="0" rIns="0" bIns="0" rtlCol="0" anchor="t">
            <a:spAutoFit/>
          </a:bodyPr>
          <a:lstStyle/>
          <a:p>
            <a:pPr algn="l">
              <a:lnSpc>
                <a:spcPts val="5184"/>
              </a:lnSpc>
            </a:pPr>
            <a:r>
              <a:rPr lang="en-US" sz="4800">
                <a:solidFill>
                  <a:srgbClr val="404040"/>
                </a:solidFill>
                <a:latin typeface="Arimo"/>
              </a:rPr>
              <a:t>Emergency Contraception (EC) can stop a pregnancy before it starts. (That means the EC pills are </a:t>
            </a:r>
            <a:r>
              <a:rPr lang="en-US" sz="4800">
                <a:solidFill>
                  <a:srgbClr val="404040"/>
                </a:solidFill>
                <a:latin typeface="Arimo Italics"/>
              </a:rPr>
              <a:t>not</a:t>
            </a:r>
            <a:r>
              <a:rPr lang="en-US" sz="4800">
                <a:solidFill>
                  <a:srgbClr val="404040"/>
                </a:solidFill>
                <a:latin typeface="Arimo"/>
              </a:rPr>
              <a:t> the same as the abortion pill.) </a:t>
            </a:r>
          </a:p>
          <a:p>
            <a:pPr algn="l">
              <a:lnSpc>
                <a:spcPts val="5184"/>
              </a:lnSpc>
            </a:pPr>
            <a:endParaRPr lang="en-US" sz="4800">
              <a:solidFill>
                <a:srgbClr val="404040"/>
              </a:solidFill>
              <a:latin typeface="Arimo"/>
            </a:endParaRPr>
          </a:p>
          <a:p>
            <a:pPr algn="l">
              <a:lnSpc>
                <a:spcPts val="5184"/>
              </a:lnSpc>
            </a:pPr>
            <a:r>
              <a:rPr lang="en-US" sz="4800">
                <a:solidFill>
                  <a:srgbClr val="404040"/>
                </a:solidFill>
                <a:latin typeface="Arimo"/>
              </a:rPr>
              <a:t>There are four types of EC to choose from and they all work up to 5 days (or 120 hours) after unprotected sex. But use it sooner rather than later to reduce the possibility of getting pregnant.</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E2FAF7"/>
        </a:solidFill>
        <a:effectLst/>
      </p:bgPr>
    </p:bg>
    <p:spTree>
      <p:nvGrpSpPr>
        <p:cNvPr id="1" name=""/>
        <p:cNvGrpSpPr/>
        <p:nvPr/>
      </p:nvGrpSpPr>
      <p:grpSpPr>
        <a:xfrm>
          <a:off x="0" y="0"/>
          <a:ext cx="0" cy="0"/>
          <a:chOff x="0" y="0"/>
          <a:chExt cx="0" cy="0"/>
        </a:xfrm>
      </p:grpSpPr>
      <p:grpSp>
        <p:nvGrpSpPr>
          <p:cNvPr id="2" name="Group 2"/>
          <p:cNvGrpSpPr/>
          <p:nvPr/>
        </p:nvGrpSpPr>
        <p:grpSpPr>
          <a:xfrm>
            <a:off x="1" y="9601200"/>
            <a:ext cx="18288000" cy="685800"/>
            <a:chOff x="0" y="0"/>
            <a:chExt cx="24384000" cy="914400"/>
          </a:xfrm>
        </p:grpSpPr>
        <p:sp>
          <p:nvSpPr>
            <p:cNvPr id="3" name="Freeform 3"/>
            <p:cNvSpPr/>
            <p:nvPr/>
          </p:nvSpPr>
          <p:spPr>
            <a:xfrm>
              <a:off x="0" y="0"/>
              <a:ext cx="24384000" cy="914400"/>
            </a:xfrm>
            <a:custGeom>
              <a:avLst/>
              <a:gdLst/>
              <a:ahLst/>
              <a:cxnLst/>
              <a:rect l="l" t="t" r="r" b="b"/>
              <a:pathLst>
                <a:path w="24384000" h="914400">
                  <a:moveTo>
                    <a:pt x="0" y="0"/>
                  </a:moveTo>
                  <a:lnTo>
                    <a:pt x="24384000" y="0"/>
                  </a:lnTo>
                  <a:lnTo>
                    <a:pt x="24384000" y="914400"/>
                  </a:lnTo>
                  <a:lnTo>
                    <a:pt x="0" y="914400"/>
                  </a:lnTo>
                  <a:lnTo>
                    <a:pt x="0" y="0"/>
                  </a:lnTo>
                </a:path>
              </a:pathLst>
            </a:custGeom>
            <a:solidFill>
              <a:srgbClr val="E2FAF7"/>
            </a:solidFill>
          </p:spPr>
        </p:sp>
      </p:grpSp>
      <p:grpSp>
        <p:nvGrpSpPr>
          <p:cNvPr id="4" name="Group 4"/>
          <p:cNvGrpSpPr/>
          <p:nvPr/>
        </p:nvGrpSpPr>
        <p:grpSpPr>
          <a:xfrm>
            <a:off x="0" y="9501474"/>
            <a:ext cx="18288002" cy="98997"/>
            <a:chOff x="0" y="0"/>
            <a:chExt cx="24384002" cy="131996"/>
          </a:xfrm>
        </p:grpSpPr>
        <p:sp>
          <p:nvSpPr>
            <p:cNvPr id="5" name="Freeform 5"/>
            <p:cNvSpPr/>
            <p:nvPr/>
          </p:nvSpPr>
          <p:spPr>
            <a:xfrm>
              <a:off x="0" y="0"/>
              <a:ext cx="24384000" cy="131953"/>
            </a:xfrm>
            <a:custGeom>
              <a:avLst/>
              <a:gdLst/>
              <a:ahLst/>
              <a:cxnLst/>
              <a:rect l="l" t="t" r="r" b="b"/>
              <a:pathLst>
                <a:path w="24384000" h="131953">
                  <a:moveTo>
                    <a:pt x="0" y="0"/>
                  </a:moveTo>
                  <a:lnTo>
                    <a:pt x="24384000" y="0"/>
                  </a:lnTo>
                  <a:lnTo>
                    <a:pt x="24384000" y="131953"/>
                  </a:lnTo>
                  <a:lnTo>
                    <a:pt x="0" y="131953"/>
                  </a:lnTo>
                  <a:lnTo>
                    <a:pt x="0" y="0"/>
                  </a:lnTo>
                </a:path>
              </a:pathLst>
            </a:custGeom>
            <a:solidFill>
              <a:srgbClr val="7030A0"/>
            </a:solidFill>
          </p:spPr>
        </p:sp>
      </p:grpSp>
      <p:sp>
        <p:nvSpPr>
          <p:cNvPr id="6" name="AutoShape 6"/>
          <p:cNvSpPr/>
          <p:nvPr/>
        </p:nvSpPr>
        <p:spPr>
          <a:xfrm>
            <a:off x="1862258" y="1671025"/>
            <a:ext cx="14959965" cy="9525"/>
          </a:xfrm>
          <a:prstGeom prst="line">
            <a:avLst/>
          </a:prstGeom>
          <a:ln w="9525" cap="rnd">
            <a:solidFill>
              <a:srgbClr val="000000"/>
            </a:solidFill>
            <a:prstDash val="solid"/>
            <a:headEnd type="none" w="sm" len="sm"/>
            <a:tailEnd type="none" w="sm" len="sm"/>
          </a:ln>
        </p:spPr>
      </p:sp>
      <p:sp>
        <p:nvSpPr>
          <p:cNvPr id="7" name="TextBox 7"/>
          <p:cNvSpPr txBox="1"/>
          <p:nvPr/>
        </p:nvSpPr>
        <p:spPr>
          <a:xfrm>
            <a:off x="324066" y="402805"/>
            <a:ext cx="18639183" cy="945138"/>
          </a:xfrm>
          <a:prstGeom prst="rect">
            <a:avLst/>
          </a:prstGeom>
        </p:spPr>
        <p:txBody>
          <a:bodyPr lIns="0" tIns="0" rIns="0" bIns="0" rtlCol="0" anchor="t">
            <a:spAutoFit/>
          </a:bodyPr>
          <a:lstStyle/>
          <a:p>
            <a:pPr algn="l">
              <a:lnSpc>
                <a:spcPts val="7125"/>
              </a:lnSpc>
            </a:pPr>
            <a:r>
              <a:rPr lang="en-US" sz="6986" spc="-351">
                <a:solidFill>
                  <a:srgbClr val="000000"/>
                </a:solidFill>
                <a:latin typeface="Open Sans Bold"/>
              </a:rPr>
              <a:t>Quick facts on emergency contraception . . . </a:t>
            </a:r>
          </a:p>
        </p:txBody>
      </p:sp>
      <p:sp>
        <p:nvSpPr>
          <p:cNvPr id="8" name="TextBox 8"/>
          <p:cNvSpPr txBox="1"/>
          <p:nvPr/>
        </p:nvSpPr>
        <p:spPr>
          <a:xfrm>
            <a:off x="508232" y="2037738"/>
            <a:ext cx="17668017" cy="7083552"/>
          </a:xfrm>
          <a:prstGeom prst="rect">
            <a:avLst/>
          </a:prstGeom>
        </p:spPr>
        <p:txBody>
          <a:bodyPr lIns="0" tIns="0" rIns="0" bIns="0" rtlCol="0" anchor="t">
            <a:spAutoFit/>
          </a:bodyPr>
          <a:lstStyle/>
          <a:p>
            <a:pPr algn="l">
              <a:lnSpc>
                <a:spcPts val="4319"/>
              </a:lnSpc>
            </a:pPr>
            <a:r>
              <a:rPr lang="en-US" sz="3999" spc="-159">
                <a:solidFill>
                  <a:srgbClr val="404040"/>
                </a:solidFill>
                <a:latin typeface="Open Sans Bold"/>
              </a:rPr>
              <a:t>Emergency contraception provides the possibility of prevention after the fact.</a:t>
            </a:r>
          </a:p>
          <a:p>
            <a:pPr algn="l">
              <a:lnSpc>
                <a:spcPts val="3671"/>
              </a:lnSpc>
            </a:pPr>
            <a:r>
              <a:rPr lang="en-US" sz="3399" spc="-135">
                <a:solidFill>
                  <a:srgbClr val="404040"/>
                </a:solidFill>
                <a:latin typeface="Open Sans Bold"/>
              </a:rPr>
              <a:t>Effectiveness:</a:t>
            </a:r>
          </a:p>
          <a:p>
            <a:pPr algn="l">
              <a:lnSpc>
                <a:spcPts val="3347"/>
              </a:lnSpc>
            </a:pPr>
            <a:r>
              <a:rPr lang="en-US" sz="3099" spc="-120">
                <a:solidFill>
                  <a:srgbClr val="404040"/>
                </a:solidFill>
                <a:latin typeface="Open Sans"/>
              </a:rPr>
              <a:t>Paragard as emergency contraception is 99% effective. Emergency contraception pills when taken correctly can be up to 95% effective (less effective in those weighing more than 185 pounds). </a:t>
            </a:r>
          </a:p>
          <a:p>
            <a:pPr algn="l">
              <a:lnSpc>
                <a:spcPts val="3347"/>
              </a:lnSpc>
            </a:pPr>
            <a:endParaRPr lang="en-US" sz="3099" spc="-120">
              <a:solidFill>
                <a:srgbClr val="404040"/>
              </a:solidFill>
              <a:latin typeface="Open Sans"/>
            </a:endParaRPr>
          </a:p>
          <a:p>
            <a:pPr algn="l">
              <a:lnSpc>
                <a:spcPts val="3671"/>
              </a:lnSpc>
            </a:pPr>
            <a:r>
              <a:rPr lang="en-US" sz="3399" spc="-135">
                <a:solidFill>
                  <a:srgbClr val="404040"/>
                </a:solidFill>
                <a:latin typeface="Open Sans Bold"/>
              </a:rPr>
              <a:t>Side effects:</a:t>
            </a:r>
          </a:p>
          <a:p>
            <a:pPr algn="l">
              <a:lnSpc>
                <a:spcPts val="3347"/>
              </a:lnSpc>
            </a:pPr>
            <a:r>
              <a:rPr lang="en-US" sz="3099" spc="-120">
                <a:solidFill>
                  <a:srgbClr val="404040"/>
                </a:solidFill>
                <a:latin typeface="Open Sans"/>
              </a:rPr>
              <a:t>With Paragard you might have increased blood flow and cramping.  Emergency contraception pills can cause an upset stomach and cause vomiting.</a:t>
            </a:r>
          </a:p>
          <a:p>
            <a:pPr algn="l">
              <a:lnSpc>
                <a:spcPts val="3347"/>
              </a:lnSpc>
            </a:pPr>
            <a:endParaRPr lang="en-US" sz="3099" spc="-120">
              <a:solidFill>
                <a:srgbClr val="404040"/>
              </a:solidFill>
              <a:latin typeface="Open Sans"/>
            </a:endParaRPr>
          </a:p>
          <a:p>
            <a:pPr algn="l">
              <a:lnSpc>
                <a:spcPts val="3671"/>
              </a:lnSpc>
            </a:pPr>
            <a:r>
              <a:rPr lang="en-US" sz="3399" spc="-135">
                <a:solidFill>
                  <a:srgbClr val="404040"/>
                </a:solidFill>
                <a:latin typeface="Open Sans Bold"/>
              </a:rPr>
              <a:t>Effort:</a:t>
            </a:r>
          </a:p>
          <a:p>
            <a:pPr algn="l">
              <a:lnSpc>
                <a:spcPts val="3347"/>
              </a:lnSpc>
            </a:pPr>
            <a:r>
              <a:rPr lang="en-US" sz="3099" spc="-123">
                <a:solidFill>
                  <a:srgbClr val="404040"/>
                </a:solidFill>
                <a:latin typeface="Open Sans"/>
              </a:rPr>
              <a:t>Paragard must be inserted by a provider  (it’s inserted once and lasts for years). Ella and Yuzpe require a prescription; Plan B One-Step is available without a prescription; generic levonorgestrel-based pills are available without a prescription. For emergency contraception pills, the number and dose of pills depend on the brand.</a:t>
            </a:r>
          </a:p>
          <a:p>
            <a:pPr algn="l">
              <a:lnSpc>
                <a:spcPts val="3347"/>
              </a:lnSpc>
            </a:pPr>
            <a:endParaRPr lang="en-US" sz="3099" spc="-123">
              <a:solidFill>
                <a:srgbClr val="404040"/>
              </a:solidFill>
              <a:latin typeface="Open Sans"/>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E2FAF7"/>
        </a:solidFill>
        <a:effectLst/>
      </p:bgPr>
    </p:bg>
    <p:spTree>
      <p:nvGrpSpPr>
        <p:cNvPr id="1" name=""/>
        <p:cNvGrpSpPr/>
        <p:nvPr/>
      </p:nvGrpSpPr>
      <p:grpSpPr>
        <a:xfrm>
          <a:off x="0" y="0"/>
          <a:ext cx="0" cy="0"/>
          <a:chOff x="0" y="0"/>
          <a:chExt cx="0" cy="0"/>
        </a:xfrm>
      </p:grpSpPr>
      <p:grpSp>
        <p:nvGrpSpPr>
          <p:cNvPr id="2" name="Group 2"/>
          <p:cNvGrpSpPr/>
          <p:nvPr/>
        </p:nvGrpSpPr>
        <p:grpSpPr>
          <a:xfrm>
            <a:off x="1" y="9601200"/>
            <a:ext cx="18288000" cy="685800"/>
            <a:chOff x="0" y="0"/>
            <a:chExt cx="24384000" cy="914400"/>
          </a:xfrm>
        </p:grpSpPr>
        <p:sp>
          <p:nvSpPr>
            <p:cNvPr id="3" name="Freeform 3"/>
            <p:cNvSpPr/>
            <p:nvPr/>
          </p:nvSpPr>
          <p:spPr>
            <a:xfrm>
              <a:off x="0" y="0"/>
              <a:ext cx="24384000" cy="914400"/>
            </a:xfrm>
            <a:custGeom>
              <a:avLst/>
              <a:gdLst/>
              <a:ahLst/>
              <a:cxnLst/>
              <a:rect l="l" t="t" r="r" b="b"/>
              <a:pathLst>
                <a:path w="24384000" h="914400">
                  <a:moveTo>
                    <a:pt x="0" y="0"/>
                  </a:moveTo>
                  <a:lnTo>
                    <a:pt x="24384000" y="0"/>
                  </a:lnTo>
                  <a:lnTo>
                    <a:pt x="24384000" y="914400"/>
                  </a:lnTo>
                  <a:lnTo>
                    <a:pt x="0" y="914400"/>
                  </a:lnTo>
                  <a:lnTo>
                    <a:pt x="0" y="0"/>
                  </a:lnTo>
                </a:path>
              </a:pathLst>
            </a:custGeom>
            <a:solidFill>
              <a:srgbClr val="E2FAF7"/>
            </a:solidFill>
          </p:spPr>
        </p:sp>
      </p:grpSp>
      <p:grpSp>
        <p:nvGrpSpPr>
          <p:cNvPr id="4" name="Group 4"/>
          <p:cNvGrpSpPr/>
          <p:nvPr/>
        </p:nvGrpSpPr>
        <p:grpSpPr>
          <a:xfrm>
            <a:off x="0" y="9501474"/>
            <a:ext cx="18288002" cy="98997"/>
            <a:chOff x="0" y="0"/>
            <a:chExt cx="24384002" cy="131996"/>
          </a:xfrm>
        </p:grpSpPr>
        <p:sp>
          <p:nvSpPr>
            <p:cNvPr id="5" name="Freeform 5"/>
            <p:cNvSpPr/>
            <p:nvPr/>
          </p:nvSpPr>
          <p:spPr>
            <a:xfrm>
              <a:off x="0" y="0"/>
              <a:ext cx="24384000" cy="131953"/>
            </a:xfrm>
            <a:custGeom>
              <a:avLst/>
              <a:gdLst/>
              <a:ahLst/>
              <a:cxnLst/>
              <a:rect l="l" t="t" r="r" b="b"/>
              <a:pathLst>
                <a:path w="24384000" h="131953">
                  <a:moveTo>
                    <a:pt x="0" y="0"/>
                  </a:moveTo>
                  <a:lnTo>
                    <a:pt x="24384000" y="0"/>
                  </a:lnTo>
                  <a:lnTo>
                    <a:pt x="24384000" y="131953"/>
                  </a:lnTo>
                  <a:lnTo>
                    <a:pt x="0" y="131953"/>
                  </a:lnTo>
                  <a:lnTo>
                    <a:pt x="0" y="0"/>
                  </a:lnTo>
                </a:path>
              </a:pathLst>
            </a:custGeom>
            <a:solidFill>
              <a:srgbClr val="7030A0"/>
            </a:solidFill>
          </p:spPr>
        </p:sp>
      </p:grpSp>
      <p:sp>
        <p:nvSpPr>
          <p:cNvPr id="6" name="AutoShape 6"/>
          <p:cNvSpPr/>
          <p:nvPr/>
        </p:nvSpPr>
        <p:spPr>
          <a:xfrm rot="2188">
            <a:off x="1785534" y="2606767"/>
            <a:ext cx="14959968" cy="0"/>
          </a:xfrm>
          <a:prstGeom prst="line">
            <a:avLst/>
          </a:prstGeom>
          <a:ln w="9525" cap="rnd">
            <a:solidFill>
              <a:srgbClr val="000000"/>
            </a:solidFill>
            <a:prstDash val="solid"/>
            <a:headEnd type="none" w="sm" len="sm"/>
            <a:tailEnd type="none" w="sm" len="sm"/>
          </a:ln>
        </p:spPr>
      </p:sp>
      <p:grpSp>
        <p:nvGrpSpPr>
          <p:cNvPr id="7" name="Group 7"/>
          <p:cNvGrpSpPr/>
          <p:nvPr/>
        </p:nvGrpSpPr>
        <p:grpSpPr>
          <a:xfrm>
            <a:off x="4762" y="9601200"/>
            <a:ext cx="18283238" cy="685800"/>
            <a:chOff x="0" y="0"/>
            <a:chExt cx="24377650" cy="914400"/>
          </a:xfrm>
        </p:grpSpPr>
        <p:sp>
          <p:nvSpPr>
            <p:cNvPr id="8" name="Freeform 8"/>
            <p:cNvSpPr/>
            <p:nvPr/>
          </p:nvSpPr>
          <p:spPr>
            <a:xfrm>
              <a:off x="0" y="0"/>
              <a:ext cx="24377650" cy="914400"/>
            </a:xfrm>
            <a:custGeom>
              <a:avLst/>
              <a:gdLst/>
              <a:ahLst/>
              <a:cxnLst/>
              <a:rect l="l" t="t" r="r" b="b"/>
              <a:pathLst>
                <a:path w="24377650" h="914400">
                  <a:moveTo>
                    <a:pt x="0" y="0"/>
                  </a:moveTo>
                  <a:lnTo>
                    <a:pt x="24377650" y="0"/>
                  </a:lnTo>
                  <a:lnTo>
                    <a:pt x="24377650" y="914400"/>
                  </a:lnTo>
                  <a:lnTo>
                    <a:pt x="0" y="914400"/>
                  </a:lnTo>
                  <a:lnTo>
                    <a:pt x="0" y="0"/>
                  </a:lnTo>
                </a:path>
              </a:pathLst>
            </a:custGeom>
            <a:solidFill>
              <a:srgbClr val="E2FAF7"/>
            </a:solidFill>
          </p:spPr>
        </p:sp>
      </p:grpSp>
      <p:grpSp>
        <p:nvGrpSpPr>
          <p:cNvPr id="9" name="Group 9"/>
          <p:cNvGrpSpPr/>
          <p:nvPr/>
        </p:nvGrpSpPr>
        <p:grpSpPr>
          <a:xfrm>
            <a:off x="22" y="9501474"/>
            <a:ext cx="18283238" cy="96012"/>
            <a:chOff x="0" y="0"/>
            <a:chExt cx="24377650" cy="128016"/>
          </a:xfrm>
        </p:grpSpPr>
        <p:sp>
          <p:nvSpPr>
            <p:cNvPr id="10" name="Freeform 10"/>
            <p:cNvSpPr/>
            <p:nvPr/>
          </p:nvSpPr>
          <p:spPr>
            <a:xfrm>
              <a:off x="0" y="0"/>
              <a:ext cx="24377650" cy="128016"/>
            </a:xfrm>
            <a:custGeom>
              <a:avLst/>
              <a:gdLst/>
              <a:ahLst/>
              <a:cxnLst/>
              <a:rect l="l" t="t" r="r" b="b"/>
              <a:pathLst>
                <a:path w="24377650" h="128016">
                  <a:moveTo>
                    <a:pt x="0" y="0"/>
                  </a:moveTo>
                  <a:lnTo>
                    <a:pt x="24377650" y="0"/>
                  </a:lnTo>
                  <a:lnTo>
                    <a:pt x="24377650" y="128016"/>
                  </a:lnTo>
                  <a:lnTo>
                    <a:pt x="0" y="128016"/>
                  </a:lnTo>
                  <a:lnTo>
                    <a:pt x="0" y="0"/>
                  </a:lnTo>
                </a:path>
              </a:pathLst>
            </a:custGeom>
            <a:solidFill>
              <a:srgbClr val="7030A0"/>
            </a:solidFill>
          </p:spPr>
        </p:sp>
      </p:grpSp>
      <p:sp>
        <p:nvSpPr>
          <p:cNvPr id="11" name="Freeform 11"/>
          <p:cNvSpPr/>
          <p:nvPr/>
        </p:nvSpPr>
        <p:spPr>
          <a:xfrm>
            <a:off x="874328" y="502076"/>
            <a:ext cx="16384972" cy="8756224"/>
          </a:xfrm>
          <a:custGeom>
            <a:avLst/>
            <a:gdLst/>
            <a:ahLst/>
            <a:cxnLst/>
            <a:rect l="l" t="t" r="r" b="b"/>
            <a:pathLst>
              <a:path w="16384972" h="8756224">
                <a:moveTo>
                  <a:pt x="0" y="0"/>
                </a:moveTo>
                <a:lnTo>
                  <a:pt x="16384972" y="0"/>
                </a:lnTo>
                <a:lnTo>
                  <a:pt x="16384972" y="8756224"/>
                </a:lnTo>
                <a:lnTo>
                  <a:pt x="0" y="8756224"/>
                </a:lnTo>
                <a:lnTo>
                  <a:pt x="0" y="0"/>
                </a:lnTo>
                <a:close/>
              </a:path>
            </a:pathLst>
          </a:custGeom>
          <a:blipFill>
            <a:blip r:embed="rId3"/>
            <a:stretch>
              <a:fillRect t="-4219" b="-4219"/>
            </a:stretch>
          </a:blipFill>
        </p:spPr>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E2FAF7"/>
        </a:solidFill>
        <a:effectLst/>
      </p:bgPr>
    </p:bg>
    <p:spTree>
      <p:nvGrpSpPr>
        <p:cNvPr id="1" name=""/>
        <p:cNvGrpSpPr/>
        <p:nvPr/>
      </p:nvGrpSpPr>
      <p:grpSpPr>
        <a:xfrm>
          <a:off x="0" y="0"/>
          <a:ext cx="0" cy="0"/>
          <a:chOff x="0" y="0"/>
          <a:chExt cx="0" cy="0"/>
        </a:xfrm>
      </p:grpSpPr>
      <p:grpSp>
        <p:nvGrpSpPr>
          <p:cNvPr id="2" name="Group 2"/>
          <p:cNvGrpSpPr/>
          <p:nvPr/>
        </p:nvGrpSpPr>
        <p:grpSpPr>
          <a:xfrm>
            <a:off x="1" y="9601200"/>
            <a:ext cx="18288000" cy="685800"/>
            <a:chOff x="0" y="0"/>
            <a:chExt cx="24384000" cy="914400"/>
          </a:xfrm>
        </p:grpSpPr>
        <p:sp>
          <p:nvSpPr>
            <p:cNvPr id="3" name="Freeform 3"/>
            <p:cNvSpPr/>
            <p:nvPr/>
          </p:nvSpPr>
          <p:spPr>
            <a:xfrm>
              <a:off x="0" y="0"/>
              <a:ext cx="24384000" cy="914400"/>
            </a:xfrm>
            <a:custGeom>
              <a:avLst/>
              <a:gdLst/>
              <a:ahLst/>
              <a:cxnLst/>
              <a:rect l="l" t="t" r="r" b="b"/>
              <a:pathLst>
                <a:path w="24384000" h="914400">
                  <a:moveTo>
                    <a:pt x="0" y="0"/>
                  </a:moveTo>
                  <a:lnTo>
                    <a:pt x="24384000" y="0"/>
                  </a:lnTo>
                  <a:lnTo>
                    <a:pt x="24384000" y="914400"/>
                  </a:lnTo>
                  <a:lnTo>
                    <a:pt x="0" y="914400"/>
                  </a:lnTo>
                  <a:lnTo>
                    <a:pt x="0" y="0"/>
                  </a:lnTo>
                </a:path>
              </a:pathLst>
            </a:custGeom>
            <a:solidFill>
              <a:srgbClr val="E2FAF7"/>
            </a:solidFill>
          </p:spPr>
        </p:sp>
      </p:grpSp>
      <p:grpSp>
        <p:nvGrpSpPr>
          <p:cNvPr id="4" name="Group 4"/>
          <p:cNvGrpSpPr/>
          <p:nvPr/>
        </p:nvGrpSpPr>
        <p:grpSpPr>
          <a:xfrm>
            <a:off x="0" y="9501474"/>
            <a:ext cx="18288002" cy="98997"/>
            <a:chOff x="0" y="0"/>
            <a:chExt cx="24384002" cy="131996"/>
          </a:xfrm>
        </p:grpSpPr>
        <p:sp>
          <p:nvSpPr>
            <p:cNvPr id="5" name="Freeform 5"/>
            <p:cNvSpPr/>
            <p:nvPr/>
          </p:nvSpPr>
          <p:spPr>
            <a:xfrm>
              <a:off x="0" y="0"/>
              <a:ext cx="24384000" cy="131953"/>
            </a:xfrm>
            <a:custGeom>
              <a:avLst/>
              <a:gdLst/>
              <a:ahLst/>
              <a:cxnLst/>
              <a:rect l="l" t="t" r="r" b="b"/>
              <a:pathLst>
                <a:path w="24384000" h="131953">
                  <a:moveTo>
                    <a:pt x="0" y="0"/>
                  </a:moveTo>
                  <a:lnTo>
                    <a:pt x="24384000" y="0"/>
                  </a:lnTo>
                  <a:lnTo>
                    <a:pt x="24384000" y="131953"/>
                  </a:lnTo>
                  <a:lnTo>
                    <a:pt x="0" y="131953"/>
                  </a:lnTo>
                  <a:lnTo>
                    <a:pt x="0" y="0"/>
                  </a:lnTo>
                </a:path>
              </a:pathLst>
            </a:custGeom>
            <a:solidFill>
              <a:srgbClr val="7030A0"/>
            </a:solidFill>
          </p:spPr>
        </p:sp>
      </p:grpSp>
      <p:sp>
        <p:nvSpPr>
          <p:cNvPr id="6" name="AutoShape 6"/>
          <p:cNvSpPr/>
          <p:nvPr/>
        </p:nvSpPr>
        <p:spPr>
          <a:xfrm>
            <a:off x="1664017" y="1739838"/>
            <a:ext cx="14959965" cy="9525"/>
          </a:xfrm>
          <a:prstGeom prst="line">
            <a:avLst/>
          </a:prstGeom>
          <a:ln w="9525" cap="rnd">
            <a:solidFill>
              <a:srgbClr val="000000"/>
            </a:solidFill>
            <a:prstDash val="solid"/>
            <a:headEnd type="none" w="sm" len="sm"/>
            <a:tailEnd type="none" w="sm" len="sm"/>
          </a:ln>
        </p:spPr>
      </p:sp>
      <p:sp>
        <p:nvSpPr>
          <p:cNvPr id="7" name="TextBox 7"/>
          <p:cNvSpPr txBox="1"/>
          <p:nvPr/>
        </p:nvSpPr>
        <p:spPr>
          <a:xfrm>
            <a:off x="786157" y="536970"/>
            <a:ext cx="16715686" cy="1217681"/>
          </a:xfrm>
          <a:prstGeom prst="rect">
            <a:avLst/>
          </a:prstGeom>
        </p:spPr>
        <p:txBody>
          <a:bodyPr lIns="0" tIns="0" rIns="0" bIns="0" rtlCol="0" anchor="t">
            <a:spAutoFit/>
          </a:bodyPr>
          <a:lstStyle/>
          <a:p>
            <a:pPr algn="l">
              <a:lnSpc>
                <a:spcPts val="9282"/>
              </a:lnSpc>
            </a:pPr>
            <a:r>
              <a:rPr lang="en-US" sz="9100" spc="-431">
                <a:solidFill>
                  <a:srgbClr val="404040"/>
                </a:solidFill>
                <a:latin typeface="Open Sans Bold"/>
              </a:rPr>
              <a:t>        Family Planning Providers   </a:t>
            </a:r>
          </a:p>
        </p:txBody>
      </p:sp>
      <p:sp>
        <p:nvSpPr>
          <p:cNvPr id="8" name="Freeform 8"/>
          <p:cNvSpPr/>
          <p:nvPr/>
        </p:nvSpPr>
        <p:spPr>
          <a:xfrm>
            <a:off x="400098" y="2107076"/>
            <a:ext cx="17487807" cy="7041448"/>
          </a:xfrm>
          <a:custGeom>
            <a:avLst/>
            <a:gdLst/>
            <a:ahLst/>
            <a:cxnLst/>
            <a:rect l="l" t="t" r="r" b="b"/>
            <a:pathLst>
              <a:path w="17487807" h="7041448">
                <a:moveTo>
                  <a:pt x="0" y="0"/>
                </a:moveTo>
                <a:lnTo>
                  <a:pt x="17487807" y="0"/>
                </a:lnTo>
                <a:lnTo>
                  <a:pt x="17487807" y="7041448"/>
                </a:lnTo>
                <a:lnTo>
                  <a:pt x="0" y="7041448"/>
                </a:lnTo>
                <a:lnTo>
                  <a:pt x="0" y="0"/>
                </a:lnTo>
                <a:close/>
              </a:path>
            </a:pathLst>
          </a:custGeom>
          <a:blipFill>
            <a:blip r:embed="rId2"/>
            <a:stretch>
              <a:fillRect/>
            </a:stretch>
          </a:blipFill>
        </p:spPr>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E2FAF7"/>
        </a:solidFill>
        <a:effectLst/>
      </p:bgPr>
    </p:bg>
    <p:spTree>
      <p:nvGrpSpPr>
        <p:cNvPr id="1" name=""/>
        <p:cNvGrpSpPr/>
        <p:nvPr/>
      </p:nvGrpSpPr>
      <p:grpSpPr>
        <a:xfrm>
          <a:off x="0" y="0"/>
          <a:ext cx="0" cy="0"/>
          <a:chOff x="0" y="0"/>
          <a:chExt cx="0" cy="0"/>
        </a:xfrm>
      </p:grpSpPr>
      <p:grpSp>
        <p:nvGrpSpPr>
          <p:cNvPr id="2" name="Group 2"/>
          <p:cNvGrpSpPr/>
          <p:nvPr/>
        </p:nvGrpSpPr>
        <p:grpSpPr>
          <a:xfrm>
            <a:off x="1" y="9601200"/>
            <a:ext cx="18288000" cy="685800"/>
            <a:chOff x="0" y="0"/>
            <a:chExt cx="24384000" cy="914400"/>
          </a:xfrm>
        </p:grpSpPr>
        <p:sp>
          <p:nvSpPr>
            <p:cNvPr id="3" name="Freeform 3"/>
            <p:cNvSpPr/>
            <p:nvPr/>
          </p:nvSpPr>
          <p:spPr>
            <a:xfrm>
              <a:off x="0" y="0"/>
              <a:ext cx="24384000" cy="914400"/>
            </a:xfrm>
            <a:custGeom>
              <a:avLst/>
              <a:gdLst/>
              <a:ahLst/>
              <a:cxnLst/>
              <a:rect l="l" t="t" r="r" b="b"/>
              <a:pathLst>
                <a:path w="24384000" h="914400">
                  <a:moveTo>
                    <a:pt x="0" y="0"/>
                  </a:moveTo>
                  <a:lnTo>
                    <a:pt x="24384000" y="0"/>
                  </a:lnTo>
                  <a:lnTo>
                    <a:pt x="24384000" y="914400"/>
                  </a:lnTo>
                  <a:lnTo>
                    <a:pt x="0" y="914400"/>
                  </a:lnTo>
                  <a:lnTo>
                    <a:pt x="0" y="0"/>
                  </a:lnTo>
                </a:path>
              </a:pathLst>
            </a:custGeom>
            <a:solidFill>
              <a:srgbClr val="E2FAF7"/>
            </a:solidFill>
          </p:spPr>
        </p:sp>
      </p:grpSp>
      <p:grpSp>
        <p:nvGrpSpPr>
          <p:cNvPr id="4" name="Group 4"/>
          <p:cNvGrpSpPr/>
          <p:nvPr/>
        </p:nvGrpSpPr>
        <p:grpSpPr>
          <a:xfrm>
            <a:off x="0" y="9501474"/>
            <a:ext cx="18288002" cy="98997"/>
            <a:chOff x="0" y="0"/>
            <a:chExt cx="24384002" cy="131996"/>
          </a:xfrm>
        </p:grpSpPr>
        <p:sp>
          <p:nvSpPr>
            <p:cNvPr id="5" name="Freeform 5"/>
            <p:cNvSpPr/>
            <p:nvPr/>
          </p:nvSpPr>
          <p:spPr>
            <a:xfrm>
              <a:off x="0" y="0"/>
              <a:ext cx="24384000" cy="131953"/>
            </a:xfrm>
            <a:custGeom>
              <a:avLst/>
              <a:gdLst/>
              <a:ahLst/>
              <a:cxnLst/>
              <a:rect l="l" t="t" r="r" b="b"/>
              <a:pathLst>
                <a:path w="24384000" h="131953">
                  <a:moveTo>
                    <a:pt x="0" y="0"/>
                  </a:moveTo>
                  <a:lnTo>
                    <a:pt x="24384000" y="0"/>
                  </a:lnTo>
                  <a:lnTo>
                    <a:pt x="24384000" y="131953"/>
                  </a:lnTo>
                  <a:lnTo>
                    <a:pt x="0" y="131953"/>
                  </a:lnTo>
                  <a:lnTo>
                    <a:pt x="0" y="0"/>
                  </a:lnTo>
                </a:path>
              </a:pathLst>
            </a:custGeom>
            <a:solidFill>
              <a:srgbClr val="7030A0"/>
            </a:solidFill>
          </p:spPr>
        </p:sp>
      </p:grpSp>
      <p:sp>
        <p:nvSpPr>
          <p:cNvPr id="6" name="AutoShape 6"/>
          <p:cNvSpPr/>
          <p:nvPr/>
        </p:nvSpPr>
        <p:spPr>
          <a:xfrm>
            <a:off x="1661659" y="2164772"/>
            <a:ext cx="14959965" cy="9525"/>
          </a:xfrm>
          <a:prstGeom prst="line">
            <a:avLst/>
          </a:prstGeom>
          <a:ln w="9525" cap="rnd">
            <a:solidFill>
              <a:srgbClr val="000000"/>
            </a:solidFill>
            <a:prstDash val="solid"/>
            <a:headEnd type="none" w="sm" len="sm"/>
            <a:tailEnd type="none" w="sm" len="sm"/>
          </a:ln>
        </p:spPr>
      </p:sp>
      <p:grpSp>
        <p:nvGrpSpPr>
          <p:cNvPr id="7" name="Group 7"/>
          <p:cNvGrpSpPr/>
          <p:nvPr/>
        </p:nvGrpSpPr>
        <p:grpSpPr>
          <a:xfrm>
            <a:off x="4762" y="9601200"/>
            <a:ext cx="18283238" cy="685800"/>
            <a:chOff x="0" y="0"/>
            <a:chExt cx="24377650" cy="914400"/>
          </a:xfrm>
        </p:grpSpPr>
        <p:sp>
          <p:nvSpPr>
            <p:cNvPr id="8" name="Freeform 8"/>
            <p:cNvSpPr/>
            <p:nvPr/>
          </p:nvSpPr>
          <p:spPr>
            <a:xfrm>
              <a:off x="0" y="0"/>
              <a:ext cx="24377650" cy="914400"/>
            </a:xfrm>
            <a:custGeom>
              <a:avLst/>
              <a:gdLst/>
              <a:ahLst/>
              <a:cxnLst/>
              <a:rect l="l" t="t" r="r" b="b"/>
              <a:pathLst>
                <a:path w="24377650" h="914400">
                  <a:moveTo>
                    <a:pt x="0" y="0"/>
                  </a:moveTo>
                  <a:lnTo>
                    <a:pt x="24377650" y="0"/>
                  </a:lnTo>
                  <a:lnTo>
                    <a:pt x="24377650" y="914400"/>
                  </a:lnTo>
                  <a:lnTo>
                    <a:pt x="0" y="914400"/>
                  </a:lnTo>
                  <a:lnTo>
                    <a:pt x="0" y="0"/>
                  </a:lnTo>
                </a:path>
              </a:pathLst>
            </a:custGeom>
            <a:solidFill>
              <a:srgbClr val="E2FAF7"/>
            </a:solidFill>
          </p:spPr>
        </p:sp>
      </p:grpSp>
      <p:grpSp>
        <p:nvGrpSpPr>
          <p:cNvPr id="9" name="Group 9"/>
          <p:cNvGrpSpPr/>
          <p:nvPr/>
        </p:nvGrpSpPr>
        <p:grpSpPr>
          <a:xfrm>
            <a:off x="22" y="9501474"/>
            <a:ext cx="18283238" cy="96012"/>
            <a:chOff x="0" y="0"/>
            <a:chExt cx="24377650" cy="128016"/>
          </a:xfrm>
        </p:grpSpPr>
        <p:sp>
          <p:nvSpPr>
            <p:cNvPr id="10" name="Freeform 10"/>
            <p:cNvSpPr/>
            <p:nvPr/>
          </p:nvSpPr>
          <p:spPr>
            <a:xfrm>
              <a:off x="0" y="0"/>
              <a:ext cx="24377650" cy="128016"/>
            </a:xfrm>
            <a:custGeom>
              <a:avLst/>
              <a:gdLst/>
              <a:ahLst/>
              <a:cxnLst/>
              <a:rect l="l" t="t" r="r" b="b"/>
              <a:pathLst>
                <a:path w="24377650" h="128016">
                  <a:moveTo>
                    <a:pt x="0" y="0"/>
                  </a:moveTo>
                  <a:lnTo>
                    <a:pt x="24377650" y="0"/>
                  </a:lnTo>
                  <a:lnTo>
                    <a:pt x="24377650" y="128016"/>
                  </a:lnTo>
                  <a:lnTo>
                    <a:pt x="0" y="128016"/>
                  </a:lnTo>
                  <a:lnTo>
                    <a:pt x="0" y="0"/>
                  </a:lnTo>
                </a:path>
              </a:pathLst>
            </a:custGeom>
            <a:solidFill>
              <a:srgbClr val="7030A0"/>
            </a:solidFill>
          </p:spPr>
        </p:sp>
      </p:grpSp>
      <p:sp>
        <p:nvSpPr>
          <p:cNvPr id="11" name="TextBox 11"/>
          <p:cNvSpPr txBox="1"/>
          <p:nvPr/>
        </p:nvSpPr>
        <p:spPr>
          <a:xfrm>
            <a:off x="1416930" y="2728532"/>
            <a:ext cx="15458903" cy="4906137"/>
          </a:xfrm>
          <a:prstGeom prst="rect">
            <a:avLst/>
          </a:prstGeom>
        </p:spPr>
        <p:txBody>
          <a:bodyPr lIns="0" tIns="0" rIns="0" bIns="0" rtlCol="0" anchor="t">
            <a:spAutoFit/>
          </a:bodyPr>
          <a:lstStyle/>
          <a:p>
            <a:pPr algn="ctr">
              <a:lnSpc>
                <a:spcPts val="4283"/>
              </a:lnSpc>
            </a:pPr>
            <a:r>
              <a:rPr lang="en-US" sz="4199" spc="-247">
                <a:solidFill>
                  <a:srgbClr val="0D0D0D"/>
                </a:solidFill>
                <a:latin typeface="Open Sans"/>
              </a:rPr>
              <a:t>Family Planning sites are for EVERYONE of reproductive age. Provider sites listed in the previous slide provide care for not only the insured but the uninsured and underinsured as well. These sites work with a sliding fee scale to determine if and how much you will pay for services. </a:t>
            </a:r>
          </a:p>
          <a:p>
            <a:pPr algn="ctr">
              <a:lnSpc>
                <a:spcPts val="4283"/>
              </a:lnSpc>
            </a:pPr>
            <a:endParaRPr lang="en-US" sz="4199" spc="-247">
              <a:solidFill>
                <a:srgbClr val="0D0D0D"/>
              </a:solidFill>
              <a:latin typeface="Open Sans"/>
            </a:endParaRPr>
          </a:p>
          <a:p>
            <a:pPr algn="ctr">
              <a:lnSpc>
                <a:spcPts val="4283"/>
              </a:lnSpc>
            </a:pPr>
            <a:r>
              <a:rPr lang="en-US" sz="4199" spc="-248">
                <a:solidFill>
                  <a:srgbClr val="0D0D0D"/>
                </a:solidFill>
                <a:latin typeface="Open Sans"/>
              </a:rPr>
              <a:t>Family Planning care includes exams, STI testing and treatment, confidential HIV testing, oral contraception, patch, ring, shot, implant and IUD’s. Hours and services provided at each site vary (not all sites provide all services).</a:t>
            </a:r>
          </a:p>
        </p:txBody>
      </p:sp>
      <p:sp>
        <p:nvSpPr>
          <p:cNvPr id="12" name="TextBox 12"/>
          <p:cNvSpPr txBox="1"/>
          <p:nvPr/>
        </p:nvSpPr>
        <p:spPr>
          <a:xfrm>
            <a:off x="543614" y="747447"/>
            <a:ext cx="16715686" cy="1217681"/>
          </a:xfrm>
          <a:prstGeom prst="rect">
            <a:avLst/>
          </a:prstGeom>
        </p:spPr>
        <p:txBody>
          <a:bodyPr lIns="0" tIns="0" rIns="0" bIns="0" rtlCol="0" anchor="t">
            <a:spAutoFit/>
          </a:bodyPr>
          <a:lstStyle/>
          <a:p>
            <a:pPr algn="l">
              <a:lnSpc>
                <a:spcPts val="9282"/>
              </a:lnSpc>
            </a:pPr>
            <a:r>
              <a:rPr lang="en-US" sz="9100" spc="-431">
                <a:solidFill>
                  <a:srgbClr val="404040"/>
                </a:solidFill>
                <a:latin typeface="Open Sans Bold"/>
              </a:rPr>
              <a:t>        Family Planning Providers   </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E2FAF7"/>
        </a:solidFill>
        <a:effectLst/>
      </p:bgPr>
    </p:bg>
    <p:spTree>
      <p:nvGrpSpPr>
        <p:cNvPr id="1" name=""/>
        <p:cNvGrpSpPr/>
        <p:nvPr/>
      </p:nvGrpSpPr>
      <p:grpSpPr>
        <a:xfrm>
          <a:off x="0" y="0"/>
          <a:ext cx="0" cy="0"/>
          <a:chOff x="0" y="0"/>
          <a:chExt cx="0" cy="0"/>
        </a:xfrm>
      </p:grpSpPr>
      <p:sp>
        <p:nvSpPr>
          <p:cNvPr id="2" name="Freeform 2"/>
          <p:cNvSpPr/>
          <p:nvPr/>
        </p:nvSpPr>
        <p:spPr>
          <a:xfrm>
            <a:off x="6801044" y="0"/>
            <a:ext cx="11486956" cy="10445669"/>
          </a:xfrm>
          <a:custGeom>
            <a:avLst/>
            <a:gdLst/>
            <a:ahLst/>
            <a:cxnLst/>
            <a:rect l="l" t="t" r="r" b="b"/>
            <a:pathLst>
              <a:path w="11486956" h="10445669">
                <a:moveTo>
                  <a:pt x="0" y="0"/>
                </a:moveTo>
                <a:lnTo>
                  <a:pt x="11486956" y="0"/>
                </a:lnTo>
                <a:lnTo>
                  <a:pt x="11486956" y="10445669"/>
                </a:lnTo>
                <a:lnTo>
                  <a:pt x="0" y="10445669"/>
                </a:lnTo>
                <a:lnTo>
                  <a:pt x="0" y="0"/>
                </a:lnTo>
                <a:close/>
              </a:path>
            </a:pathLst>
          </a:custGeom>
          <a:blipFill>
            <a:blip r:embed="rId3"/>
            <a:stretch>
              <a:fillRect t="-2077" b="-702"/>
            </a:stretch>
          </a:blipFill>
        </p:spPr>
      </p:sp>
      <p:sp>
        <p:nvSpPr>
          <p:cNvPr id="3" name="TextBox 3"/>
          <p:cNvSpPr txBox="1"/>
          <p:nvPr/>
        </p:nvSpPr>
        <p:spPr>
          <a:xfrm>
            <a:off x="446915" y="4314739"/>
            <a:ext cx="5626750" cy="5307584"/>
          </a:xfrm>
          <a:prstGeom prst="rect">
            <a:avLst/>
          </a:prstGeom>
        </p:spPr>
        <p:txBody>
          <a:bodyPr lIns="0" tIns="0" rIns="0" bIns="0" rtlCol="0" anchor="t">
            <a:spAutoFit/>
          </a:bodyPr>
          <a:lstStyle/>
          <a:p>
            <a:pPr marL="772921" lvl="1" indent="-386461">
              <a:lnSpc>
                <a:spcPts val="4653"/>
              </a:lnSpc>
              <a:buFont typeface="Arial"/>
              <a:buChar char="•"/>
            </a:pPr>
            <a:r>
              <a:rPr lang="en-US" sz="3579">
                <a:solidFill>
                  <a:srgbClr val="592680"/>
                </a:solidFill>
                <a:latin typeface="Poppins Light"/>
              </a:rPr>
              <a:t>Promoting Women's Wellness</a:t>
            </a:r>
          </a:p>
          <a:p>
            <a:pPr>
              <a:lnSpc>
                <a:spcPts val="4653"/>
              </a:lnSpc>
            </a:pPr>
            <a:endParaRPr lang="en-US" sz="3579">
              <a:solidFill>
                <a:srgbClr val="592680"/>
              </a:solidFill>
              <a:latin typeface="Poppins Light"/>
            </a:endParaRPr>
          </a:p>
          <a:p>
            <a:pPr marL="772921" lvl="1" indent="-386461">
              <a:lnSpc>
                <a:spcPts val="4653"/>
              </a:lnSpc>
              <a:buFont typeface="Arial"/>
              <a:buChar char="•"/>
            </a:pPr>
            <a:r>
              <a:rPr lang="en-US" sz="3579">
                <a:solidFill>
                  <a:srgbClr val="592680"/>
                </a:solidFill>
                <a:latin typeface="Poppins Light"/>
              </a:rPr>
              <a:t>Early Detection for Better Outcomes</a:t>
            </a:r>
          </a:p>
          <a:p>
            <a:pPr>
              <a:lnSpc>
                <a:spcPts val="4653"/>
              </a:lnSpc>
            </a:pPr>
            <a:endParaRPr lang="en-US" sz="3579">
              <a:solidFill>
                <a:srgbClr val="592680"/>
              </a:solidFill>
              <a:latin typeface="Poppins Light"/>
            </a:endParaRPr>
          </a:p>
          <a:p>
            <a:pPr marL="772921" lvl="1" indent="-386461">
              <a:lnSpc>
                <a:spcPts val="4653"/>
              </a:lnSpc>
              <a:buFont typeface="Arial"/>
              <a:buChar char="•"/>
            </a:pPr>
            <a:r>
              <a:rPr lang="en-US" sz="3579">
                <a:solidFill>
                  <a:srgbClr val="592680"/>
                </a:solidFill>
                <a:latin typeface="Poppins Light"/>
              </a:rPr>
              <a:t>Comprehensive Reproductive Health</a:t>
            </a:r>
          </a:p>
          <a:p>
            <a:pPr marL="0" lvl="0" indent="0">
              <a:lnSpc>
                <a:spcPts val="4653"/>
              </a:lnSpc>
              <a:spcBef>
                <a:spcPct val="0"/>
              </a:spcBef>
            </a:pPr>
            <a:endParaRPr lang="en-US" sz="3579">
              <a:solidFill>
                <a:srgbClr val="592680"/>
              </a:solidFill>
              <a:latin typeface="Poppins Light"/>
            </a:endParaRPr>
          </a:p>
        </p:txBody>
      </p:sp>
      <p:sp>
        <p:nvSpPr>
          <p:cNvPr id="4" name="TextBox 4"/>
          <p:cNvSpPr txBox="1"/>
          <p:nvPr/>
        </p:nvSpPr>
        <p:spPr>
          <a:xfrm>
            <a:off x="83226" y="364219"/>
            <a:ext cx="6354129" cy="3298089"/>
          </a:xfrm>
          <a:prstGeom prst="rect">
            <a:avLst/>
          </a:prstGeom>
        </p:spPr>
        <p:txBody>
          <a:bodyPr lIns="0" tIns="0" rIns="0" bIns="0" rtlCol="0" anchor="t">
            <a:spAutoFit/>
          </a:bodyPr>
          <a:lstStyle/>
          <a:p>
            <a:pPr marL="0" lvl="0" indent="0" algn="ctr">
              <a:lnSpc>
                <a:spcPts val="6575"/>
              </a:lnSpc>
              <a:spcBef>
                <a:spcPct val="0"/>
              </a:spcBef>
            </a:pPr>
            <a:r>
              <a:rPr lang="en-US" sz="5057" spc="-151">
                <a:solidFill>
                  <a:srgbClr val="1B9687"/>
                </a:solidFill>
                <a:latin typeface="Poppins Bold"/>
              </a:rPr>
              <a:t>Enhancing Women's Health: Importance of Well-Woman Care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E2FAF7"/>
        </a:solidFill>
        <a:effectLst/>
      </p:bgPr>
    </p:bg>
    <p:spTree>
      <p:nvGrpSpPr>
        <p:cNvPr id="1" name=""/>
        <p:cNvGrpSpPr/>
        <p:nvPr/>
      </p:nvGrpSpPr>
      <p:grpSpPr>
        <a:xfrm>
          <a:off x="0" y="0"/>
          <a:ext cx="0" cy="0"/>
          <a:chOff x="0" y="0"/>
          <a:chExt cx="0" cy="0"/>
        </a:xfrm>
      </p:grpSpPr>
      <p:sp>
        <p:nvSpPr>
          <p:cNvPr id="2" name="Freeform 2"/>
          <p:cNvSpPr/>
          <p:nvPr/>
        </p:nvSpPr>
        <p:spPr>
          <a:xfrm>
            <a:off x="8662595" y="0"/>
            <a:ext cx="9625405" cy="10287000"/>
          </a:xfrm>
          <a:custGeom>
            <a:avLst/>
            <a:gdLst/>
            <a:ahLst/>
            <a:cxnLst/>
            <a:rect l="l" t="t" r="r" b="b"/>
            <a:pathLst>
              <a:path w="9625405" h="10287000">
                <a:moveTo>
                  <a:pt x="0" y="0"/>
                </a:moveTo>
                <a:lnTo>
                  <a:pt x="9625405" y="0"/>
                </a:lnTo>
                <a:lnTo>
                  <a:pt x="9625405" y="10287000"/>
                </a:lnTo>
                <a:lnTo>
                  <a:pt x="0" y="10287000"/>
                </a:lnTo>
                <a:lnTo>
                  <a:pt x="0" y="0"/>
                </a:lnTo>
                <a:close/>
              </a:path>
            </a:pathLst>
          </a:custGeom>
          <a:blipFill>
            <a:blip r:embed="rId3"/>
            <a:stretch>
              <a:fillRect l="-2299" t="-659" b="-1680"/>
            </a:stretch>
          </a:blipFill>
        </p:spPr>
      </p:sp>
      <p:sp>
        <p:nvSpPr>
          <p:cNvPr id="3" name="TextBox 3"/>
          <p:cNvSpPr txBox="1"/>
          <p:nvPr/>
        </p:nvSpPr>
        <p:spPr>
          <a:xfrm>
            <a:off x="1221128" y="4338502"/>
            <a:ext cx="6193906" cy="4126456"/>
          </a:xfrm>
          <a:prstGeom prst="rect">
            <a:avLst/>
          </a:prstGeom>
        </p:spPr>
        <p:txBody>
          <a:bodyPr lIns="0" tIns="0" rIns="0" bIns="0" rtlCol="0" anchor="t">
            <a:spAutoFit/>
          </a:bodyPr>
          <a:lstStyle/>
          <a:p>
            <a:pPr marL="773402" lvl="1" indent="-386701">
              <a:lnSpc>
                <a:spcPts val="4656"/>
              </a:lnSpc>
              <a:buFont typeface="Arial"/>
              <a:buChar char="•"/>
            </a:pPr>
            <a:r>
              <a:rPr lang="en-US" sz="3582">
                <a:solidFill>
                  <a:srgbClr val="592680"/>
                </a:solidFill>
                <a:latin typeface="Poppins Light"/>
              </a:rPr>
              <a:t>Holistic Health Assessment</a:t>
            </a:r>
          </a:p>
          <a:p>
            <a:pPr>
              <a:lnSpc>
                <a:spcPts val="4656"/>
              </a:lnSpc>
            </a:pPr>
            <a:endParaRPr lang="en-US" sz="3582">
              <a:solidFill>
                <a:srgbClr val="592680"/>
              </a:solidFill>
              <a:latin typeface="Poppins Light"/>
            </a:endParaRPr>
          </a:p>
          <a:p>
            <a:pPr marL="773402" lvl="1" indent="-386701">
              <a:lnSpc>
                <a:spcPts val="4656"/>
              </a:lnSpc>
              <a:buFont typeface="Arial"/>
              <a:buChar char="•"/>
            </a:pPr>
            <a:r>
              <a:rPr lang="en-US" sz="3582">
                <a:solidFill>
                  <a:srgbClr val="592680"/>
                </a:solidFill>
                <a:latin typeface="Poppins Light"/>
              </a:rPr>
              <a:t>Empowering Women Through Health Education</a:t>
            </a:r>
          </a:p>
          <a:p>
            <a:pPr marL="0" lvl="0" indent="0">
              <a:lnSpc>
                <a:spcPts val="4656"/>
              </a:lnSpc>
              <a:spcBef>
                <a:spcPct val="0"/>
              </a:spcBef>
            </a:pPr>
            <a:endParaRPr lang="en-US" sz="3582">
              <a:solidFill>
                <a:srgbClr val="592680"/>
              </a:solidFill>
              <a:latin typeface="Poppins Light"/>
            </a:endParaRPr>
          </a:p>
        </p:txBody>
      </p:sp>
      <p:sp>
        <p:nvSpPr>
          <p:cNvPr id="4" name="TextBox 4"/>
          <p:cNvSpPr txBox="1"/>
          <p:nvPr/>
        </p:nvSpPr>
        <p:spPr>
          <a:xfrm>
            <a:off x="1028700" y="287828"/>
            <a:ext cx="6578761" cy="3298089"/>
          </a:xfrm>
          <a:prstGeom prst="rect">
            <a:avLst/>
          </a:prstGeom>
        </p:spPr>
        <p:txBody>
          <a:bodyPr lIns="0" tIns="0" rIns="0" bIns="0" rtlCol="0" anchor="t">
            <a:spAutoFit/>
          </a:bodyPr>
          <a:lstStyle/>
          <a:p>
            <a:pPr marL="0" lvl="0" indent="0" algn="ctr">
              <a:lnSpc>
                <a:spcPts val="6575"/>
              </a:lnSpc>
              <a:spcBef>
                <a:spcPct val="0"/>
              </a:spcBef>
            </a:pPr>
            <a:r>
              <a:rPr lang="en-US" sz="5057" spc="-151">
                <a:solidFill>
                  <a:srgbClr val="1B9687"/>
                </a:solidFill>
                <a:latin typeface="Poppins Bold"/>
              </a:rPr>
              <a:t>Enhancing Women's Health: Importance of Well-Woman Care</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E2FAF7"/>
        </a:solidFill>
        <a:effectLst/>
      </p:bgPr>
    </p:bg>
    <p:spTree>
      <p:nvGrpSpPr>
        <p:cNvPr id="1" name=""/>
        <p:cNvGrpSpPr/>
        <p:nvPr/>
      </p:nvGrpSpPr>
      <p:grpSpPr>
        <a:xfrm>
          <a:off x="0" y="0"/>
          <a:ext cx="0" cy="0"/>
          <a:chOff x="0" y="0"/>
          <a:chExt cx="0" cy="0"/>
        </a:xfrm>
      </p:grpSpPr>
      <p:sp>
        <p:nvSpPr>
          <p:cNvPr id="2" name="AutoShape 2"/>
          <p:cNvSpPr/>
          <p:nvPr/>
        </p:nvSpPr>
        <p:spPr>
          <a:xfrm>
            <a:off x="1664017" y="1886337"/>
            <a:ext cx="14959965" cy="9525"/>
          </a:xfrm>
          <a:prstGeom prst="line">
            <a:avLst/>
          </a:prstGeom>
          <a:ln w="9525" cap="rnd">
            <a:solidFill>
              <a:srgbClr val="000000"/>
            </a:solidFill>
            <a:prstDash val="solid"/>
            <a:headEnd type="none" w="sm" len="sm"/>
            <a:tailEnd type="none" w="sm" len="sm"/>
          </a:ln>
        </p:spPr>
      </p:sp>
      <p:sp>
        <p:nvSpPr>
          <p:cNvPr id="3" name="Freeform 3"/>
          <p:cNvSpPr/>
          <p:nvPr/>
        </p:nvSpPr>
        <p:spPr>
          <a:xfrm>
            <a:off x="690815" y="3782130"/>
            <a:ext cx="4707465" cy="4707465"/>
          </a:xfrm>
          <a:custGeom>
            <a:avLst/>
            <a:gdLst/>
            <a:ahLst/>
            <a:cxnLst/>
            <a:rect l="l" t="t" r="r" b="b"/>
            <a:pathLst>
              <a:path w="4707465" h="4707465">
                <a:moveTo>
                  <a:pt x="0" y="0"/>
                </a:moveTo>
                <a:lnTo>
                  <a:pt x="4707466" y="0"/>
                </a:lnTo>
                <a:lnTo>
                  <a:pt x="4707466" y="4707465"/>
                </a:lnTo>
                <a:lnTo>
                  <a:pt x="0" y="47074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TextBox 4"/>
          <p:cNvSpPr txBox="1"/>
          <p:nvPr/>
        </p:nvSpPr>
        <p:spPr>
          <a:xfrm>
            <a:off x="690815" y="-52774"/>
            <a:ext cx="7207076" cy="1934348"/>
          </a:xfrm>
          <a:prstGeom prst="rect">
            <a:avLst/>
          </a:prstGeom>
        </p:spPr>
        <p:txBody>
          <a:bodyPr lIns="0" tIns="0" rIns="0" bIns="0" rtlCol="0" anchor="t">
            <a:spAutoFit/>
          </a:bodyPr>
          <a:lstStyle/>
          <a:p>
            <a:pPr algn="ctr">
              <a:lnSpc>
                <a:spcPts val="15707"/>
              </a:lnSpc>
            </a:pPr>
            <a:r>
              <a:rPr lang="en-US" sz="11219">
                <a:solidFill>
                  <a:srgbClr val="000000"/>
                </a:solidFill>
                <a:latin typeface="Canva Sans Bold"/>
              </a:rPr>
              <a:t>Resources</a:t>
            </a:r>
          </a:p>
        </p:txBody>
      </p:sp>
      <p:sp>
        <p:nvSpPr>
          <p:cNvPr id="5" name="TextBox 5"/>
          <p:cNvSpPr txBox="1"/>
          <p:nvPr/>
        </p:nvSpPr>
        <p:spPr>
          <a:xfrm>
            <a:off x="8376157" y="182638"/>
            <a:ext cx="9227213" cy="1606400"/>
          </a:xfrm>
          <a:prstGeom prst="rect">
            <a:avLst/>
          </a:prstGeom>
        </p:spPr>
        <p:txBody>
          <a:bodyPr lIns="0" tIns="0" rIns="0" bIns="0" rtlCol="0" anchor="t">
            <a:spAutoFit/>
          </a:bodyPr>
          <a:lstStyle/>
          <a:p>
            <a:pPr algn="ctr">
              <a:lnSpc>
                <a:spcPts val="6483"/>
              </a:lnSpc>
            </a:pPr>
            <a:r>
              <a:rPr lang="en-US" sz="4630">
                <a:solidFill>
                  <a:srgbClr val="000000"/>
                </a:solidFill>
                <a:latin typeface="Canva Sans"/>
              </a:rPr>
              <a:t>Where can you refer peers for additional support? </a:t>
            </a:r>
          </a:p>
        </p:txBody>
      </p:sp>
      <p:sp>
        <p:nvSpPr>
          <p:cNvPr id="6" name="TextBox 6"/>
          <p:cNvSpPr txBox="1"/>
          <p:nvPr/>
        </p:nvSpPr>
        <p:spPr>
          <a:xfrm>
            <a:off x="6289782" y="6050138"/>
            <a:ext cx="10667798" cy="1305409"/>
          </a:xfrm>
          <a:prstGeom prst="rect">
            <a:avLst/>
          </a:prstGeom>
        </p:spPr>
        <p:txBody>
          <a:bodyPr lIns="0" tIns="0" rIns="0" bIns="0" rtlCol="0" anchor="t">
            <a:spAutoFit/>
          </a:bodyPr>
          <a:lstStyle/>
          <a:p>
            <a:pPr>
              <a:lnSpc>
                <a:spcPts val="5223"/>
              </a:lnSpc>
            </a:pPr>
            <a:r>
              <a:rPr lang="en-US" sz="3730">
                <a:solidFill>
                  <a:srgbClr val="000000"/>
                </a:solidFill>
                <a:latin typeface="Canva Sans Bold"/>
              </a:rPr>
              <a:t>Bedsider:</a:t>
            </a:r>
            <a:r>
              <a:rPr lang="en-US" sz="3730">
                <a:solidFill>
                  <a:srgbClr val="000000"/>
                </a:solidFill>
                <a:latin typeface="Canva Sans"/>
              </a:rPr>
              <a:t> Birth Control &amp; Reproductive Health</a:t>
            </a:r>
          </a:p>
          <a:p>
            <a:pPr>
              <a:lnSpc>
                <a:spcPts val="5223"/>
              </a:lnSpc>
            </a:pPr>
            <a:r>
              <a:rPr lang="en-US" sz="3730" u="sng">
                <a:solidFill>
                  <a:srgbClr val="000000"/>
                </a:solidFill>
                <a:latin typeface="Canva Sans"/>
                <a:hlinkClick r:id="rId5" tooltip="https://www.bedsider.org"/>
              </a:rPr>
              <a:t>https://www.bedsider.org/</a:t>
            </a:r>
          </a:p>
        </p:txBody>
      </p:sp>
      <p:sp>
        <p:nvSpPr>
          <p:cNvPr id="7" name="TextBox 7"/>
          <p:cNvSpPr txBox="1"/>
          <p:nvPr/>
        </p:nvSpPr>
        <p:spPr>
          <a:xfrm>
            <a:off x="6289782" y="2973202"/>
            <a:ext cx="11998218" cy="2619859"/>
          </a:xfrm>
          <a:prstGeom prst="rect">
            <a:avLst/>
          </a:prstGeom>
        </p:spPr>
        <p:txBody>
          <a:bodyPr lIns="0" tIns="0" rIns="0" bIns="0" rtlCol="0" anchor="t">
            <a:spAutoFit/>
          </a:bodyPr>
          <a:lstStyle/>
          <a:p>
            <a:pPr>
              <a:lnSpc>
                <a:spcPts val="5223"/>
              </a:lnSpc>
            </a:pPr>
            <a:r>
              <a:rPr lang="en-US" sz="3730">
                <a:solidFill>
                  <a:srgbClr val="000000"/>
                </a:solidFill>
                <a:latin typeface="Canva Sans Bold"/>
              </a:rPr>
              <a:t>DEThrives:</a:t>
            </a:r>
            <a:r>
              <a:rPr lang="en-US" sz="3730">
                <a:solidFill>
                  <a:srgbClr val="000000"/>
                </a:solidFill>
                <a:latin typeface="Canva Sans"/>
              </a:rPr>
              <a:t> Delawares resource to support healthy choices and healthy communites</a:t>
            </a:r>
          </a:p>
          <a:p>
            <a:pPr>
              <a:lnSpc>
                <a:spcPts val="5223"/>
              </a:lnSpc>
            </a:pPr>
            <a:r>
              <a:rPr lang="en-US" sz="3730" u="sng">
                <a:solidFill>
                  <a:srgbClr val="000000"/>
                </a:solidFill>
                <a:latin typeface="Canva Sans"/>
                <a:hlinkClick r:id="rId6" tooltip="https://dethrives.com"/>
              </a:rPr>
              <a:t>https://www.dethrives.com</a:t>
            </a:r>
          </a:p>
          <a:p>
            <a:pPr>
              <a:lnSpc>
                <a:spcPts val="5223"/>
              </a:lnSpc>
            </a:pPr>
            <a:endParaRPr lang="en-US" sz="3730" u="sng">
              <a:solidFill>
                <a:srgbClr val="000000"/>
              </a:solidFill>
              <a:latin typeface="Canva Sans"/>
              <a:hlinkClick r:id="rId6" tooltip="https://dethrives.com"/>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E2FAF7"/>
        </a:solidFill>
        <a:effectLst/>
      </p:bgPr>
    </p:bg>
    <p:spTree>
      <p:nvGrpSpPr>
        <p:cNvPr id="1" name=""/>
        <p:cNvGrpSpPr/>
        <p:nvPr/>
      </p:nvGrpSpPr>
      <p:grpSpPr>
        <a:xfrm>
          <a:off x="0" y="0"/>
          <a:ext cx="0" cy="0"/>
          <a:chOff x="0" y="0"/>
          <a:chExt cx="0" cy="0"/>
        </a:xfrm>
      </p:grpSpPr>
      <p:sp>
        <p:nvSpPr>
          <p:cNvPr id="2" name="Freeform 2"/>
          <p:cNvSpPr/>
          <p:nvPr/>
        </p:nvSpPr>
        <p:spPr>
          <a:xfrm>
            <a:off x="3740350" y="3844138"/>
            <a:ext cx="4184450" cy="2484516"/>
          </a:xfrm>
          <a:custGeom>
            <a:avLst/>
            <a:gdLst/>
            <a:ahLst/>
            <a:cxnLst/>
            <a:rect l="l" t="t" r="r" b="b"/>
            <a:pathLst>
              <a:path w="4184450" h="2484516">
                <a:moveTo>
                  <a:pt x="0" y="0"/>
                </a:moveTo>
                <a:lnTo>
                  <a:pt x="4184450" y="0"/>
                </a:lnTo>
                <a:lnTo>
                  <a:pt x="4184450" y="2484516"/>
                </a:lnTo>
                <a:lnTo>
                  <a:pt x="0" y="2484516"/>
                </a:lnTo>
                <a:lnTo>
                  <a:pt x="0" y="0"/>
                </a:lnTo>
                <a:close/>
              </a:path>
            </a:pathLst>
          </a:custGeom>
          <a:blipFill>
            <a:blip r:embed="rId2"/>
            <a:stretch>
              <a:fillRect/>
            </a:stretch>
          </a:blipFill>
        </p:spPr>
      </p:sp>
      <p:sp>
        <p:nvSpPr>
          <p:cNvPr id="3" name="Freeform 3"/>
          <p:cNvSpPr/>
          <p:nvPr/>
        </p:nvSpPr>
        <p:spPr>
          <a:xfrm>
            <a:off x="9420144" y="4347210"/>
            <a:ext cx="8495716" cy="1175240"/>
          </a:xfrm>
          <a:custGeom>
            <a:avLst/>
            <a:gdLst/>
            <a:ahLst/>
            <a:cxnLst/>
            <a:rect l="l" t="t" r="r" b="b"/>
            <a:pathLst>
              <a:path w="8495716" h="1175240">
                <a:moveTo>
                  <a:pt x="0" y="0"/>
                </a:moveTo>
                <a:lnTo>
                  <a:pt x="8495716" y="0"/>
                </a:lnTo>
                <a:lnTo>
                  <a:pt x="8495716" y="1175240"/>
                </a:lnTo>
                <a:lnTo>
                  <a:pt x="0" y="1175240"/>
                </a:lnTo>
                <a:lnTo>
                  <a:pt x="0" y="0"/>
                </a:lnTo>
                <a:close/>
              </a:path>
            </a:pathLst>
          </a:custGeom>
          <a:blipFill>
            <a:blip r:embed="rId3"/>
            <a:stretch>
              <a:fillRect/>
            </a:stretch>
          </a:blipFill>
        </p:spPr>
      </p:sp>
      <p:sp>
        <p:nvSpPr>
          <p:cNvPr id="4" name="Freeform 4"/>
          <p:cNvSpPr/>
          <p:nvPr/>
        </p:nvSpPr>
        <p:spPr>
          <a:xfrm>
            <a:off x="12675966" y="7886698"/>
            <a:ext cx="5186732" cy="2251186"/>
          </a:xfrm>
          <a:custGeom>
            <a:avLst/>
            <a:gdLst/>
            <a:ahLst/>
            <a:cxnLst/>
            <a:rect l="l" t="t" r="r" b="b"/>
            <a:pathLst>
              <a:path w="5186732" h="2251186">
                <a:moveTo>
                  <a:pt x="0" y="0"/>
                </a:moveTo>
                <a:lnTo>
                  <a:pt x="5186732" y="0"/>
                </a:lnTo>
                <a:lnTo>
                  <a:pt x="5186732" y="2251186"/>
                </a:lnTo>
                <a:lnTo>
                  <a:pt x="0" y="2251186"/>
                </a:lnTo>
                <a:lnTo>
                  <a:pt x="0" y="0"/>
                </a:lnTo>
                <a:close/>
              </a:path>
            </a:pathLst>
          </a:custGeom>
          <a:blipFill>
            <a:blip r:embed="rId4"/>
            <a:stretch>
              <a:fillRect r="-98"/>
            </a:stretch>
          </a:blipFill>
        </p:spPr>
      </p:sp>
      <p:sp>
        <p:nvSpPr>
          <p:cNvPr id="5" name="Freeform 5"/>
          <p:cNvSpPr/>
          <p:nvPr/>
        </p:nvSpPr>
        <p:spPr>
          <a:xfrm>
            <a:off x="8665426" y="338170"/>
            <a:ext cx="8534400" cy="2568606"/>
          </a:xfrm>
          <a:custGeom>
            <a:avLst/>
            <a:gdLst/>
            <a:ahLst/>
            <a:cxnLst/>
            <a:rect l="l" t="t" r="r" b="b"/>
            <a:pathLst>
              <a:path w="8534400" h="2568606">
                <a:moveTo>
                  <a:pt x="0" y="0"/>
                </a:moveTo>
                <a:lnTo>
                  <a:pt x="8534400" y="0"/>
                </a:lnTo>
                <a:lnTo>
                  <a:pt x="8534400" y="2568606"/>
                </a:lnTo>
                <a:lnTo>
                  <a:pt x="0" y="2568606"/>
                </a:lnTo>
                <a:lnTo>
                  <a:pt x="0" y="0"/>
                </a:lnTo>
                <a:close/>
              </a:path>
            </a:pathLst>
          </a:custGeom>
          <a:blipFill>
            <a:blip r:embed="rId5"/>
            <a:stretch>
              <a:fillRect/>
            </a:stretch>
          </a:blipFill>
        </p:spPr>
      </p:sp>
      <p:sp>
        <p:nvSpPr>
          <p:cNvPr id="6" name="Freeform 6"/>
          <p:cNvSpPr/>
          <p:nvPr/>
        </p:nvSpPr>
        <p:spPr>
          <a:xfrm>
            <a:off x="227452" y="157686"/>
            <a:ext cx="6935348" cy="3290750"/>
          </a:xfrm>
          <a:custGeom>
            <a:avLst/>
            <a:gdLst/>
            <a:ahLst/>
            <a:cxnLst/>
            <a:rect l="l" t="t" r="r" b="b"/>
            <a:pathLst>
              <a:path w="6935348" h="3290750">
                <a:moveTo>
                  <a:pt x="0" y="0"/>
                </a:moveTo>
                <a:lnTo>
                  <a:pt x="6935348" y="0"/>
                </a:lnTo>
                <a:lnTo>
                  <a:pt x="6935348" y="3290750"/>
                </a:lnTo>
                <a:lnTo>
                  <a:pt x="0" y="3290750"/>
                </a:lnTo>
                <a:lnTo>
                  <a:pt x="0" y="0"/>
                </a:lnTo>
                <a:close/>
              </a:path>
            </a:pathLst>
          </a:custGeom>
          <a:blipFill>
            <a:blip r:embed="rId6"/>
            <a:stretch>
              <a:fillRect/>
            </a:stretch>
          </a:blipFill>
        </p:spPr>
      </p:sp>
      <p:sp>
        <p:nvSpPr>
          <p:cNvPr id="7" name="Freeform 7"/>
          <p:cNvSpPr/>
          <p:nvPr/>
        </p:nvSpPr>
        <p:spPr>
          <a:xfrm>
            <a:off x="304800" y="7886696"/>
            <a:ext cx="6608062" cy="2041234"/>
          </a:xfrm>
          <a:custGeom>
            <a:avLst/>
            <a:gdLst/>
            <a:ahLst/>
            <a:cxnLst/>
            <a:rect l="l" t="t" r="r" b="b"/>
            <a:pathLst>
              <a:path w="6608062" h="2041234">
                <a:moveTo>
                  <a:pt x="0" y="0"/>
                </a:moveTo>
                <a:lnTo>
                  <a:pt x="6608062" y="0"/>
                </a:lnTo>
                <a:lnTo>
                  <a:pt x="6608062" y="2041234"/>
                </a:lnTo>
                <a:lnTo>
                  <a:pt x="0" y="2041234"/>
                </a:lnTo>
                <a:lnTo>
                  <a:pt x="0" y="0"/>
                </a:lnTo>
                <a:close/>
              </a:path>
            </a:pathLst>
          </a:custGeom>
          <a:blipFill>
            <a:blip r:embed="rId7"/>
            <a:stretch>
              <a:fillRect/>
            </a:stretch>
          </a:blipFill>
        </p:spPr>
      </p:sp>
      <p:sp>
        <p:nvSpPr>
          <p:cNvPr id="8" name="Freeform 8"/>
          <p:cNvSpPr/>
          <p:nvPr/>
        </p:nvSpPr>
        <p:spPr>
          <a:xfrm>
            <a:off x="570612" y="4024808"/>
            <a:ext cx="2352676" cy="3061008"/>
          </a:xfrm>
          <a:custGeom>
            <a:avLst/>
            <a:gdLst/>
            <a:ahLst/>
            <a:cxnLst/>
            <a:rect l="l" t="t" r="r" b="b"/>
            <a:pathLst>
              <a:path w="2352676" h="3061008">
                <a:moveTo>
                  <a:pt x="0" y="0"/>
                </a:moveTo>
                <a:lnTo>
                  <a:pt x="2352676" y="0"/>
                </a:lnTo>
                <a:lnTo>
                  <a:pt x="2352676" y="3061008"/>
                </a:lnTo>
                <a:lnTo>
                  <a:pt x="0" y="3061008"/>
                </a:lnTo>
                <a:lnTo>
                  <a:pt x="0" y="0"/>
                </a:lnTo>
                <a:close/>
              </a:path>
            </a:pathLst>
          </a:custGeom>
          <a:blipFill>
            <a:blip r:embed="rId8"/>
            <a:stretch>
              <a:fillRect r="-1075"/>
            </a:stretch>
          </a:blipFill>
        </p:spPr>
      </p:sp>
      <p:sp>
        <p:nvSpPr>
          <p:cNvPr id="9" name="Freeform 9"/>
          <p:cNvSpPr/>
          <p:nvPr/>
        </p:nvSpPr>
        <p:spPr>
          <a:xfrm>
            <a:off x="5039526" y="6667500"/>
            <a:ext cx="7338364" cy="1942510"/>
          </a:xfrm>
          <a:custGeom>
            <a:avLst/>
            <a:gdLst/>
            <a:ahLst/>
            <a:cxnLst/>
            <a:rect l="l" t="t" r="r" b="b"/>
            <a:pathLst>
              <a:path w="7338364" h="1942510">
                <a:moveTo>
                  <a:pt x="0" y="0"/>
                </a:moveTo>
                <a:lnTo>
                  <a:pt x="7338364" y="0"/>
                </a:lnTo>
                <a:lnTo>
                  <a:pt x="7338364" y="1942510"/>
                </a:lnTo>
                <a:lnTo>
                  <a:pt x="0" y="1942510"/>
                </a:lnTo>
                <a:lnTo>
                  <a:pt x="0" y="0"/>
                </a:lnTo>
                <a:close/>
              </a:path>
            </a:pathLst>
          </a:custGeom>
          <a:blipFill>
            <a:blip r:embed="rId9"/>
            <a:stretch>
              <a:fillRect/>
            </a:stretch>
          </a:blipFill>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2FAF7"/>
        </a:solidFill>
        <a:effectLst/>
      </p:bgPr>
    </p:bg>
    <p:spTree>
      <p:nvGrpSpPr>
        <p:cNvPr id="1" name=""/>
        <p:cNvGrpSpPr/>
        <p:nvPr/>
      </p:nvGrpSpPr>
      <p:grpSpPr>
        <a:xfrm>
          <a:off x="0" y="0"/>
          <a:ext cx="0" cy="0"/>
          <a:chOff x="0" y="0"/>
          <a:chExt cx="0" cy="0"/>
        </a:xfrm>
      </p:grpSpPr>
      <p:sp>
        <p:nvSpPr>
          <p:cNvPr id="2" name="TextBox 2"/>
          <p:cNvSpPr txBox="1"/>
          <p:nvPr/>
        </p:nvSpPr>
        <p:spPr>
          <a:xfrm>
            <a:off x="1463025" y="540098"/>
            <a:ext cx="15361950" cy="1066800"/>
          </a:xfrm>
          <a:prstGeom prst="rect">
            <a:avLst/>
          </a:prstGeom>
        </p:spPr>
        <p:txBody>
          <a:bodyPr lIns="0" tIns="0" rIns="0" bIns="0" rtlCol="0" anchor="t">
            <a:spAutoFit/>
          </a:bodyPr>
          <a:lstStyle/>
          <a:p>
            <a:pPr algn="ctr">
              <a:lnSpc>
                <a:spcPts val="7439"/>
              </a:lnSpc>
            </a:pPr>
            <a:r>
              <a:rPr lang="en-US" sz="6199">
                <a:solidFill>
                  <a:srgbClr val="4F1964"/>
                </a:solidFill>
                <a:latin typeface="Gill Sans Bold"/>
              </a:rPr>
              <a:t>PREMATURE BIRTHS IN DELAWARE</a:t>
            </a:r>
          </a:p>
        </p:txBody>
      </p:sp>
      <p:sp>
        <p:nvSpPr>
          <p:cNvPr id="3" name="Freeform 3"/>
          <p:cNvSpPr/>
          <p:nvPr/>
        </p:nvSpPr>
        <p:spPr>
          <a:xfrm>
            <a:off x="553200" y="1606898"/>
            <a:ext cx="17181600" cy="7912800"/>
          </a:xfrm>
          <a:custGeom>
            <a:avLst/>
            <a:gdLst/>
            <a:ahLst/>
            <a:cxnLst/>
            <a:rect l="l" t="t" r="r" b="b"/>
            <a:pathLst>
              <a:path w="17181600" h="7912800">
                <a:moveTo>
                  <a:pt x="0" y="0"/>
                </a:moveTo>
                <a:lnTo>
                  <a:pt x="17181600" y="0"/>
                </a:lnTo>
                <a:lnTo>
                  <a:pt x="17181600" y="7912800"/>
                </a:lnTo>
                <a:lnTo>
                  <a:pt x="0" y="7912800"/>
                </a:lnTo>
                <a:lnTo>
                  <a:pt x="0" y="0"/>
                </a:lnTo>
                <a:close/>
              </a:path>
            </a:pathLst>
          </a:custGeom>
          <a:blipFill>
            <a:blip r:embed="rId3"/>
            <a:stretch>
              <a:fillRect b="-33177"/>
            </a:stretch>
          </a:blipFill>
        </p:spPr>
      </p:sp>
      <p:sp>
        <p:nvSpPr>
          <p:cNvPr id="4" name="TextBox 4"/>
          <p:cNvSpPr txBox="1"/>
          <p:nvPr/>
        </p:nvSpPr>
        <p:spPr>
          <a:xfrm>
            <a:off x="154905" y="4770100"/>
            <a:ext cx="519750" cy="723400"/>
          </a:xfrm>
          <a:prstGeom prst="rect">
            <a:avLst/>
          </a:prstGeom>
        </p:spPr>
        <p:txBody>
          <a:bodyPr lIns="0" tIns="0" rIns="0" bIns="0" rtlCol="0" anchor="t">
            <a:spAutoFit/>
          </a:bodyPr>
          <a:lstStyle/>
          <a:p>
            <a:pPr algn="l">
              <a:lnSpc>
                <a:spcPts val="4320"/>
              </a:lnSpc>
            </a:pPr>
            <a:r>
              <a:rPr lang="en-US" sz="3600">
                <a:solidFill>
                  <a:srgbClr val="6F1F2E"/>
                </a:solidFill>
                <a:latin typeface="Gill Sans Bold"/>
              </a:rPr>
              <a:t>%</a:t>
            </a:r>
          </a:p>
        </p:txBody>
      </p:sp>
      <p:sp>
        <p:nvSpPr>
          <p:cNvPr id="5" name="TextBox 5"/>
          <p:cNvSpPr txBox="1"/>
          <p:nvPr/>
        </p:nvSpPr>
        <p:spPr>
          <a:xfrm>
            <a:off x="741719" y="9488994"/>
            <a:ext cx="1167750" cy="1277800"/>
          </a:xfrm>
          <a:prstGeom prst="rect">
            <a:avLst/>
          </a:prstGeom>
        </p:spPr>
        <p:txBody>
          <a:bodyPr lIns="0" tIns="0" rIns="0" bIns="0" rtlCol="0" anchor="t">
            <a:spAutoFit/>
          </a:bodyPr>
          <a:lstStyle/>
          <a:p>
            <a:pPr algn="l">
              <a:lnSpc>
                <a:spcPts val="4320"/>
              </a:lnSpc>
            </a:pPr>
            <a:r>
              <a:rPr lang="en-US" sz="3600">
                <a:solidFill>
                  <a:srgbClr val="6F1F2E"/>
                </a:solidFill>
                <a:latin typeface="Gill Sans Bold Italics"/>
              </a:rPr>
              <a:t>CDC</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E2FAF7"/>
        </a:solidFill>
        <a:effectLst/>
      </p:bgPr>
    </p:bg>
    <p:spTree>
      <p:nvGrpSpPr>
        <p:cNvPr id="1" name=""/>
        <p:cNvGrpSpPr/>
        <p:nvPr/>
      </p:nvGrpSpPr>
      <p:grpSpPr>
        <a:xfrm>
          <a:off x="0" y="0"/>
          <a:ext cx="0" cy="0"/>
          <a:chOff x="0" y="0"/>
          <a:chExt cx="0" cy="0"/>
        </a:xfrm>
      </p:grpSpPr>
      <p:sp>
        <p:nvSpPr>
          <p:cNvPr id="2" name="Freeform 2"/>
          <p:cNvSpPr/>
          <p:nvPr/>
        </p:nvSpPr>
        <p:spPr>
          <a:xfrm>
            <a:off x="4765045" y="3674184"/>
            <a:ext cx="8782190" cy="5851134"/>
          </a:xfrm>
          <a:custGeom>
            <a:avLst/>
            <a:gdLst/>
            <a:ahLst/>
            <a:cxnLst/>
            <a:rect l="l" t="t" r="r" b="b"/>
            <a:pathLst>
              <a:path w="8782190" h="5851134">
                <a:moveTo>
                  <a:pt x="0" y="0"/>
                </a:moveTo>
                <a:lnTo>
                  <a:pt x="8782190" y="0"/>
                </a:lnTo>
                <a:lnTo>
                  <a:pt x="8782190" y="5851134"/>
                </a:lnTo>
                <a:lnTo>
                  <a:pt x="0" y="5851134"/>
                </a:lnTo>
                <a:lnTo>
                  <a:pt x="0" y="0"/>
                </a:lnTo>
                <a:close/>
              </a:path>
            </a:pathLst>
          </a:custGeom>
          <a:blipFill>
            <a:blip r:embed="rId2"/>
            <a:stretch>
              <a:fillRect/>
            </a:stretch>
          </a:blipFill>
        </p:spPr>
      </p:sp>
      <p:sp>
        <p:nvSpPr>
          <p:cNvPr id="3" name="TextBox 3"/>
          <p:cNvSpPr txBox="1"/>
          <p:nvPr/>
        </p:nvSpPr>
        <p:spPr>
          <a:xfrm>
            <a:off x="2256226" y="519062"/>
            <a:ext cx="13775548" cy="2828925"/>
          </a:xfrm>
          <a:prstGeom prst="rect">
            <a:avLst/>
          </a:prstGeom>
        </p:spPr>
        <p:txBody>
          <a:bodyPr lIns="0" tIns="0" rIns="0" bIns="0" rtlCol="0" anchor="t">
            <a:spAutoFit/>
          </a:bodyPr>
          <a:lstStyle/>
          <a:p>
            <a:pPr algn="ctr">
              <a:lnSpc>
                <a:spcPts val="7440"/>
              </a:lnSpc>
            </a:pPr>
            <a:r>
              <a:rPr lang="en-US" sz="6200">
                <a:solidFill>
                  <a:srgbClr val="4F1964"/>
                </a:solidFill>
                <a:latin typeface="PT Serif Bold"/>
              </a:rPr>
              <a:t>Module 5: </a:t>
            </a:r>
          </a:p>
          <a:p>
            <a:pPr marL="0" lvl="0" indent="0" algn="ctr">
              <a:lnSpc>
                <a:spcPts val="7440"/>
              </a:lnSpc>
              <a:spcBef>
                <a:spcPct val="0"/>
              </a:spcBef>
            </a:pPr>
            <a:r>
              <a:rPr lang="en-US" sz="6200">
                <a:solidFill>
                  <a:srgbClr val="4F1964"/>
                </a:solidFill>
                <a:latin typeface="PT Serif Bold"/>
              </a:rPr>
              <a:t>Communicating Reproductive Health to Peers</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E2FAF7"/>
        </a:solidFill>
        <a:effectLst/>
      </p:bgPr>
    </p:bg>
    <p:spTree>
      <p:nvGrpSpPr>
        <p:cNvPr id="1" name=""/>
        <p:cNvGrpSpPr/>
        <p:nvPr/>
      </p:nvGrpSpPr>
      <p:grpSpPr>
        <a:xfrm>
          <a:off x="0" y="0"/>
          <a:ext cx="0" cy="0"/>
          <a:chOff x="0" y="0"/>
          <a:chExt cx="0" cy="0"/>
        </a:xfrm>
      </p:grpSpPr>
      <p:sp>
        <p:nvSpPr>
          <p:cNvPr id="2" name="Freeform 2"/>
          <p:cNvSpPr/>
          <p:nvPr/>
        </p:nvSpPr>
        <p:spPr>
          <a:xfrm>
            <a:off x="547463" y="3046331"/>
            <a:ext cx="7665244" cy="5106969"/>
          </a:xfrm>
          <a:custGeom>
            <a:avLst/>
            <a:gdLst/>
            <a:ahLst/>
            <a:cxnLst/>
            <a:rect l="l" t="t" r="r" b="b"/>
            <a:pathLst>
              <a:path w="7665244" h="5106969">
                <a:moveTo>
                  <a:pt x="0" y="0"/>
                </a:moveTo>
                <a:lnTo>
                  <a:pt x="7665244" y="0"/>
                </a:lnTo>
                <a:lnTo>
                  <a:pt x="7665244" y="5106969"/>
                </a:lnTo>
                <a:lnTo>
                  <a:pt x="0" y="5106969"/>
                </a:lnTo>
                <a:lnTo>
                  <a:pt x="0" y="0"/>
                </a:lnTo>
                <a:close/>
              </a:path>
            </a:pathLst>
          </a:custGeom>
          <a:blipFill>
            <a:blip r:embed="rId2"/>
            <a:stretch>
              <a:fillRect/>
            </a:stretch>
          </a:blipFill>
        </p:spPr>
      </p:sp>
      <p:sp>
        <p:nvSpPr>
          <p:cNvPr id="3" name="TextBox 3"/>
          <p:cNvSpPr txBox="1"/>
          <p:nvPr/>
        </p:nvSpPr>
        <p:spPr>
          <a:xfrm>
            <a:off x="8008991" y="1038225"/>
            <a:ext cx="9460785" cy="1895475"/>
          </a:xfrm>
          <a:prstGeom prst="rect">
            <a:avLst/>
          </a:prstGeom>
        </p:spPr>
        <p:txBody>
          <a:bodyPr lIns="0" tIns="0" rIns="0" bIns="0" rtlCol="0" anchor="t">
            <a:spAutoFit/>
          </a:bodyPr>
          <a:lstStyle/>
          <a:p>
            <a:pPr marL="0" lvl="0" indent="0" algn="ctr">
              <a:lnSpc>
                <a:spcPts val="7560"/>
              </a:lnSpc>
              <a:spcBef>
                <a:spcPct val="0"/>
              </a:spcBef>
            </a:pPr>
            <a:r>
              <a:rPr lang="en-US" sz="6300">
                <a:solidFill>
                  <a:srgbClr val="4F1964"/>
                </a:solidFill>
                <a:latin typeface="PT Serif Bold"/>
              </a:rPr>
              <a:t>Importance of Effective Communication</a:t>
            </a:r>
          </a:p>
        </p:txBody>
      </p:sp>
      <p:sp>
        <p:nvSpPr>
          <p:cNvPr id="4" name="TextBox 4"/>
          <p:cNvSpPr txBox="1"/>
          <p:nvPr/>
        </p:nvSpPr>
        <p:spPr>
          <a:xfrm>
            <a:off x="8535181" y="3138204"/>
            <a:ext cx="8408404" cy="4837498"/>
          </a:xfrm>
          <a:prstGeom prst="rect">
            <a:avLst/>
          </a:prstGeom>
        </p:spPr>
        <p:txBody>
          <a:bodyPr lIns="0" tIns="0" rIns="0" bIns="0" rtlCol="0" anchor="t">
            <a:spAutoFit/>
          </a:bodyPr>
          <a:lstStyle/>
          <a:p>
            <a:pPr marL="0" lvl="0" indent="0" algn="ctr">
              <a:lnSpc>
                <a:spcPts val="4172"/>
              </a:lnSpc>
              <a:spcBef>
                <a:spcPct val="0"/>
              </a:spcBef>
            </a:pPr>
            <a:endParaRPr/>
          </a:p>
          <a:p>
            <a:pPr marL="751662" lvl="1" indent="-375831">
              <a:lnSpc>
                <a:spcPts val="5222"/>
              </a:lnSpc>
              <a:buFont typeface="Arial"/>
              <a:buChar char="•"/>
            </a:pPr>
            <a:r>
              <a:rPr lang="en-US" sz="3481">
                <a:solidFill>
                  <a:srgbClr val="4F1964"/>
                </a:solidFill>
                <a:latin typeface="PT Serif"/>
              </a:rPr>
              <a:t>Importance of conveying reproductive health information effectively</a:t>
            </a:r>
          </a:p>
          <a:p>
            <a:pPr>
              <a:lnSpc>
                <a:spcPts val="5222"/>
              </a:lnSpc>
            </a:pPr>
            <a:endParaRPr lang="en-US" sz="3481">
              <a:solidFill>
                <a:srgbClr val="4F1964"/>
              </a:solidFill>
              <a:latin typeface="PT Serif"/>
            </a:endParaRPr>
          </a:p>
          <a:p>
            <a:pPr marL="751662" lvl="1" indent="-375831">
              <a:lnSpc>
                <a:spcPts val="5222"/>
              </a:lnSpc>
              <a:buFont typeface="Arial"/>
              <a:buChar char="•"/>
            </a:pPr>
            <a:r>
              <a:rPr lang="en-US" sz="3481">
                <a:solidFill>
                  <a:srgbClr val="4F1964"/>
                </a:solidFill>
                <a:latin typeface="PT Serif"/>
              </a:rPr>
              <a:t>Clear communication for promoting informed decision-making</a:t>
            </a:r>
          </a:p>
          <a:p>
            <a:pPr>
              <a:lnSpc>
                <a:spcPts val="4172"/>
              </a:lnSpc>
              <a:spcBef>
                <a:spcPct val="0"/>
              </a:spcBef>
            </a:pPr>
            <a:endParaRPr lang="en-US" sz="3481">
              <a:solidFill>
                <a:srgbClr val="4F1964"/>
              </a:solidFill>
              <a:latin typeface="PT Serif"/>
            </a:endParaRPr>
          </a:p>
          <a:p>
            <a:pPr marL="0" lvl="0" indent="0" algn="ctr">
              <a:lnSpc>
                <a:spcPts val="4172"/>
              </a:lnSpc>
              <a:spcBef>
                <a:spcPct val="0"/>
              </a:spcBef>
            </a:pPr>
            <a:endParaRPr lang="en-US" sz="3481">
              <a:solidFill>
                <a:srgbClr val="4F1964"/>
              </a:solidFill>
              <a:latin typeface="PT Serif"/>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E2FAF7"/>
        </a:solidFill>
        <a:effectLst/>
      </p:bgPr>
    </p:bg>
    <p:spTree>
      <p:nvGrpSpPr>
        <p:cNvPr id="1" name=""/>
        <p:cNvGrpSpPr/>
        <p:nvPr/>
      </p:nvGrpSpPr>
      <p:grpSpPr>
        <a:xfrm>
          <a:off x="0" y="0"/>
          <a:ext cx="0" cy="0"/>
          <a:chOff x="0" y="0"/>
          <a:chExt cx="0" cy="0"/>
        </a:xfrm>
      </p:grpSpPr>
      <p:sp>
        <p:nvSpPr>
          <p:cNvPr id="2" name="Freeform 2"/>
          <p:cNvSpPr/>
          <p:nvPr/>
        </p:nvSpPr>
        <p:spPr>
          <a:xfrm>
            <a:off x="1312393" y="3086100"/>
            <a:ext cx="5744921" cy="4114800"/>
          </a:xfrm>
          <a:custGeom>
            <a:avLst/>
            <a:gdLst/>
            <a:ahLst/>
            <a:cxnLst/>
            <a:rect l="l" t="t" r="r" b="b"/>
            <a:pathLst>
              <a:path w="5744921" h="4114800">
                <a:moveTo>
                  <a:pt x="0" y="0"/>
                </a:moveTo>
                <a:lnTo>
                  <a:pt x="5744922" y="0"/>
                </a:lnTo>
                <a:lnTo>
                  <a:pt x="574492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TextBox 3"/>
          <p:cNvSpPr txBox="1"/>
          <p:nvPr/>
        </p:nvSpPr>
        <p:spPr>
          <a:xfrm>
            <a:off x="7824824" y="1562565"/>
            <a:ext cx="8408404" cy="2009775"/>
          </a:xfrm>
          <a:prstGeom prst="rect">
            <a:avLst/>
          </a:prstGeom>
        </p:spPr>
        <p:txBody>
          <a:bodyPr lIns="0" tIns="0" rIns="0" bIns="0" rtlCol="0" anchor="t">
            <a:spAutoFit/>
          </a:bodyPr>
          <a:lstStyle/>
          <a:p>
            <a:pPr marL="0" lvl="0" indent="0" algn="ctr">
              <a:lnSpc>
                <a:spcPts val="7920"/>
              </a:lnSpc>
              <a:spcBef>
                <a:spcPct val="0"/>
              </a:spcBef>
            </a:pPr>
            <a:r>
              <a:rPr lang="en-US" sz="6600">
                <a:solidFill>
                  <a:srgbClr val="4F1964"/>
                </a:solidFill>
                <a:latin typeface="PT Serif Bold"/>
              </a:rPr>
              <a:t>Active Listening Techniques</a:t>
            </a:r>
          </a:p>
        </p:txBody>
      </p:sp>
      <p:sp>
        <p:nvSpPr>
          <p:cNvPr id="4" name="TextBox 4"/>
          <p:cNvSpPr txBox="1"/>
          <p:nvPr/>
        </p:nvSpPr>
        <p:spPr>
          <a:xfrm>
            <a:off x="7824824" y="3788477"/>
            <a:ext cx="8408404" cy="4837498"/>
          </a:xfrm>
          <a:prstGeom prst="rect">
            <a:avLst/>
          </a:prstGeom>
        </p:spPr>
        <p:txBody>
          <a:bodyPr lIns="0" tIns="0" rIns="0" bIns="0" rtlCol="0" anchor="t">
            <a:spAutoFit/>
          </a:bodyPr>
          <a:lstStyle/>
          <a:p>
            <a:pPr marL="0" lvl="0" indent="0" algn="ctr">
              <a:lnSpc>
                <a:spcPts val="4172"/>
              </a:lnSpc>
              <a:spcBef>
                <a:spcPct val="0"/>
              </a:spcBef>
            </a:pPr>
            <a:endParaRPr/>
          </a:p>
          <a:p>
            <a:pPr marL="751662" lvl="1" indent="-375831">
              <a:lnSpc>
                <a:spcPts val="5222"/>
              </a:lnSpc>
              <a:spcBef>
                <a:spcPct val="0"/>
              </a:spcBef>
              <a:buFont typeface="Arial"/>
              <a:buChar char="•"/>
            </a:pPr>
            <a:r>
              <a:rPr lang="en-US" sz="3481">
                <a:solidFill>
                  <a:srgbClr val="4F1964"/>
                </a:solidFill>
                <a:latin typeface="PT Serif"/>
              </a:rPr>
              <a:t>Active listening defined</a:t>
            </a:r>
          </a:p>
          <a:p>
            <a:pPr>
              <a:lnSpc>
                <a:spcPts val="5222"/>
              </a:lnSpc>
              <a:spcBef>
                <a:spcPct val="0"/>
              </a:spcBef>
            </a:pPr>
            <a:endParaRPr lang="en-US" sz="3481">
              <a:solidFill>
                <a:srgbClr val="4F1964"/>
              </a:solidFill>
              <a:latin typeface="PT Serif"/>
            </a:endParaRPr>
          </a:p>
          <a:p>
            <a:pPr marL="751662" lvl="1" indent="-375831">
              <a:lnSpc>
                <a:spcPts val="5222"/>
              </a:lnSpc>
              <a:spcBef>
                <a:spcPct val="0"/>
              </a:spcBef>
              <a:buFont typeface="Arial"/>
              <a:buChar char="•"/>
            </a:pPr>
            <a:r>
              <a:rPr lang="en-US" sz="3481">
                <a:solidFill>
                  <a:srgbClr val="4F1964"/>
                </a:solidFill>
                <a:latin typeface="PT Serif"/>
              </a:rPr>
              <a:t>Benefits of active listening in peer education</a:t>
            </a:r>
          </a:p>
          <a:p>
            <a:pPr>
              <a:lnSpc>
                <a:spcPts val="5222"/>
              </a:lnSpc>
            </a:pPr>
            <a:endParaRPr lang="en-US" sz="3481">
              <a:solidFill>
                <a:srgbClr val="4F1964"/>
              </a:solidFill>
              <a:latin typeface="PT Serif"/>
            </a:endParaRPr>
          </a:p>
          <a:p>
            <a:pPr>
              <a:lnSpc>
                <a:spcPts val="4172"/>
              </a:lnSpc>
              <a:spcBef>
                <a:spcPct val="0"/>
              </a:spcBef>
            </a:pPr>
            <a:endParaRPr lang="en-US" sz="3481">
              <a:solidFill>
                <a:srgbClr val="4F1964"/>
              </a:solidFill>
              <a:latin typeface="PT Serif"/>
            </a:endParaRPr>
          </a:p>
          <a:p>
            <a:pPr marL="0" lvl="0" indent="0" algn="ctr">
              <a:lnSpc>
                <a:spcPts val="4172"/>
              </a:lnSpc>
              <a:spcBef>
                <a:spcPct val="0"/>
              </a:spcBef>
            </a:pPr>
            <a:endParaRPr lang="en-US" sz="3481">
              <a:solidFill>
                <a:srgbClr val="4F1964"/>
              </a:solidFill>
              <a:latin typeface="PT Serif"/>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E2FAF7"/>
        </a:solidFill>
        <a:effectLst/>
      </p:bgPr>
    </p:bg>
    <p:spTree>
      <p:nvGrpSpPr>
        <p:cNvPr id="1" name=""/>
        <p:cNvGrpSpPr/>
        <p:nvPr/>
      </p:nvGrpSpPr>
      <p:grpSpPr>
        <a:xfrm>
          <a:off x="0" y="0"/>
          <a:ext cx="0" cy="0"/>
          <a:chOff x="0" y="0"/>
          <a:chExt cx="0" cy="0"/>
        </a:xfrm>
      </p:grpSpPr>
      <p:sp>
        <p:nvSpPr>
          <p:cNvPr id="2" name="Freeform 2"/>
          <p:cNvSpPr/>
          <p:nvPr/>
        </p:nvSpPr>
        <p:spPr>
          <a:xfrm>
            <a:off x="1180846" y="1869998"/>
            <a:ext cx="2388596" cy="3798959"/>
          </a:xfrm>
          <a:custGeom>
            <a:avLst/>
            <a:gdLst/>
            <a:ahLst/>
            <a:cxnLst/>
            <a:rect l="l" t="t" r="r" b="b"/>
            <a:pathLst>
              <a:path w="2388596" h="3798959">
                <a:moveTo>
                  <a:pt x="0" y="0"/>
                </a:moveTo>
                <a:lnTo>
                  <a:pt x="2388595" y="0"/>
                </a:lnTo>
                <a:lnTo>
                  <a:pt x="2388595" y="3798959"/>
                </a:lnTo>
                <a:lnTo>
                  <a:pt x="0" y="37989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4825876" y="1412671"/>
            <a:ext cx="1399208" cy="3941432"/>
          </a:xfrm>
          <a:custGeom>
            <a:avLst/>
            <a:gdLst/>
            <a:ahLst/>
            <a:cxnLst/>
            <a:rect l="l" t="t" r="r" b="b"/>
            <a:pathLst>
              <a:path w="1399208" h="3941432">
                <a:moveTo>
                  <a:pt x="0" y="0"/>
                </a:moveTo>
                <a:lnTo>
                  <a:pt x="1399209" y="0"/>
                </a:lnTo>
                <a:lnTo>
                  <a:pt x="1399209" y="3941432"/>
                </a:lnTo>
                <a:lnTo>
                  <a:pt x="0" y="394143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2375143" y="6173571"/>
            <a:ext cx="3680296" cy="3445677"/>
          </a:xfrm>
          <a:custGeom>
            <a:avLst/>
            <a:gdLst/>
            <a:ahLst/>
            <a:cxnLst/>
            <a:rect l="l" t="t" r="r" b="b"/>
            <a:pathLst>
              <a:path w="3680296" h="3445677">
                <a:moveTo>
                  <a:pt x="0" y="0"/>
                </a:moveTo>
                <a:lnTo>
                  <a:pt x="3680297" y="0"/>
                </a:lnTo>
                <a:lnTo>
                  <a:pt x="3680297" y="3445677"/>
                </a:lnTo>
                <a:lnTo>
                  <a:pt x="0" y="344567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TextBox 5"/>
          <p:cNvSpPr txBox="1"/>
          <p:nvPr/>
        </p:nvSpPr>
        <p:spPr>
          <a:xfrm>
            <a:off x="7851134" y="907973"/>
            <a:ext cx="8408404" cy="1933575"/>
          </a:xfrm>
          <a:prstGeom prst="rect">
            <a:avLst/>
          </a:prstGeom>
        </p:spPr>
        <p:txBody>
          <a:bodyPr lIns="0" tIns="0" rIns="0" bIns="0" rtlCol="0" anchor="t">
            <a:spAutoFit/>
          </a:bodyPr>
          <a:lstStyle/>
          <a:p>
            <a:pPr marL="0" lvl="0" indent="0" algn="ctr">
              <a:lnSpc>
                <a:spcPts val="7680"/>
              </a:lnSpc>
              <a:spcBef>
                <a:spcPct val="0"/>
              </a:spcBef>
            </a:pPr>
            <a:r>
              <a:rPr lang="en-US" sz="6400">
                <a:solidFill>
                  <a:srgbClr val="4F1964"/>
                </a:solidFill>
                <a:latin typeface="PT Serif Bold"/>
              </a:rPr>
              <a:t>Non-Verbal Communication</a:t>
            </a:r>
          </a:p>
        </p:txBody>
      </p:sp>
      <p:sp>
        <p:nvSpPr>
          <p:cNvPr id="6" name="TextBox 6"/>
          <p:cNvSpPr txBox="1"/>
          <p:nvPr/>
        </p:nvSpPr>
        <p:spPr>
          <a:xfrm>
            <a:off x="7851134" y="2793923"/>
            <a:ext cx="8408404" cy="6132898"/>
          </a:xfrm>
          <a:prstGeom prst="rect">
            <a:avLst/>
          </a:prstGeom>
        </p:spPr>
        <p:txBody>
          <a:bodyPr lIns="0" tIns="0" rIns="0" bIns="0" rtlCol="0" anchor="t">
            <a:spAutoFit/>
          </a:bodyPr>
          <a:lstStyle/>
          <a:p>
            <a:pPr marL="0" lvl="0" indent="0" algn="ctr">
              <a:lnSpc>
                <a:spcPts val="4172"/>
              </a:lnSpc>
              <a:spcBef>
                <a:spcPct val="0"/>
              </a:spcBef>
            </a:pPr>
            <a:endParaRPr/>
          </a:p>
          <a:p>
            <a:pPr marL="751662" lvl="1" indent="-375831">
              <a:lnSpc>
                <a:spcPts val="5222"/>
              </a:lnSpc>
              <a:spcBef>
                <a:spcPct val="0"/>
              </a:spcBef>
              <a:buFont typeface="Arial"/>
              <a:buChar char="•"/>
            </a:pPr>
            <a:r>
              <a:rPr lang="en-US" sz="3481">
                <a:solidFill>
                  <a:srgbClr val="4F1964"/>
                </a:solidFill>
                <a:latin typeface="PT Serif"/>
              </a:rPr>
              <a:t>Non-verbal cues that enhance communication</a:t>
            </a:r>
          </a:p>
          <a:p>
            <a:pPr>
              <a:lnSpc>
                <a:spcPts val="5072"/>
              </a:lnSpc>
              <a:spcBef>
                <a:spcPct val="0"/>
              </a:spcBef>
            </a:pPr>
            <a:endParaRPr lang="en-US" sz="3481">
              <a:solidFill>
                <a:srgbClr val="4F1964"/>
              </a:solidFill>
              <a:latin typeface="PT Serif"/>
            </a:endParaRPr>
          </a:p>
          <a:p>
            <a:pPr marL="751662" lvl="1" indent="-375831">
              <a:lnSpc>
                <a:spcPts val="5222"/>
              </a:lnSpc>
              <a:spcBef>
                <a:spcPct val="0"/>
              </a:spcBef>
              <a:buFont typeface="Arial"/>
              <a:buChar char="•"/>
            </a:pPr>
            <a:r>
              <a:rPr lang="en-US" sz="3481">
                <a:solidFill>
                  <a:srgbClr val="4F1964"/>
                </a:solidFill>
                <a:latin typeface="PT Serif"/>
              </a:rPr>
              <a:t>Importance of body language, facial expressions, and eye contact</a:t>
            </a:r>
          </a:p>
          <a:p>
            <a:pPr>
              <a:lnSpc>
                <a:spcPts val="5222"/>
              </a:lnSpc>
              <a:spcBef>
                <a:spcPct val="0"/>
              </a:spcBef>
            </a:pPr>
            <a:endParaRPr lang="en-US" sz="3481">
              <a:solidFill>
                <a:srgbClr val="4F1964"/>
              </a:solidFill>
              <a:latin typeface="PT Serif"/>
            </a:endParaRPr>
          </a:p>
          <a:p>
            <a:pPr>
              <a:lnSpc>
                <a:spcPts val="5222"/>
              </a:lnSpc>
            </a:pPr>
            <a:endParaRPr lang="en-US" sz="3481">
              <a:solidFill>
                <a:srgbClr val="4F1964"/>
              </a:solidFill>
              <a:latin typeface="PT Serif"/>
            </a:endParaRPr>
          </a:p>
          <a:p>
            <a:pPr>
              <a:lnSpc>
                <a:spcPts val="4172"/>
              </a:lnSpc>
              <a:spcBef>
                <a:spcPct val="0"/>
              </a:spcBef>
            </a:pPr>
            <a:endParaRPr lang="en-US" sz="3481">
              <a:solidFill>
                <a:srgbClr val="4F1964"/>
              </a:solidFill>
              <a:latin typeface="PT Serif"/>
            </a:endParaRPr>
          </a:p>
          <a:p>
            <a:pPr marL="0" lvl="0" indent="0" algn="ctr">
              <a:lnSpc>
                <a:spcPts val="4172"/>
              </a:lnSpc>
              <a:spcBef>
                <a:spcPct val="0"/>
              </a:spcBef>
            </a:pPr>
            <a:endParaRPr lang="en-US" sz="3481">
              <a:solidFill>
                <a:srgbClr val="4F1964"/>
              </a:solidFill>
              <a:latin typeface="PT Serif"/>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E2FAF7"/>
        </a:solidFill>
        <a:effectLst/>
      </p:bgPr>
    </p:bg>
    <p:spTree>
      <p:nvGrpSpPr>
        <p:cNvPr id="1" name=""/>
        <p:cNvGrpSpPr/>
        <p:nvPr/>
      </p:nvGrpSpPr>
      <p:grpSpPr>
        <a:xfrm>
          <a:off x="0" y="0"/>
          <a:ext cx="0" cy="0"/>
          <a:chOff x="0" y="0"/>
          <a:chExt cx="0" cy="0"/>
        </a:xfrm>
      </p:grpSpPr>
      <p:sp>
        <p:nvSpPr>
          <p:cNvPr id="2" name="Freeform 2"/>
          <p:cNvSpPr/>
          <p:nvPr/>
        </p:nvSpPr>
        <p:spPr>
          <a:xfrm>
            <a:off x="824639" y="2802876"/>
            <a:ext cx="7026263" cy="4681248"/>
          </a:xfrm>
          <a:custGeom>
            <a:avLst/>
            <a:gdLst/>
            <a:ahLst/>
            <a:cxnLst/>
            <a:rect l="l" t="t" r="r" b="b"/>
            <a:pathLst>
              <a:path w="7026263" h="4681248">
                <a:moveTo>
                  <a:pt x="0" y="0"/>
                </a:moveTo>
                <a:lnTo>
                  <a:pt x="7026264" y="0"/>
                </a:lnTo>
                <a:lnTo>
                  <a:pt x="7026264" y="4681248"/>
                </a:lnTo>
                <a:lnTo>
                  <a:pt x="0" y="4681248"/>
                </a:lnTo>
                <a:lnTo>
                  <a:pt x="0" y="0"/>
                </a:lnTo>
                <a:close/>
              </a:path>
            </a:pathLst>
          </a:custGeom>
          <a:blipFill>
            <a:blip r:embed="rId3"/>
            <a:stretch>
              <a:fillRect/>
            </a:stretch>
          </a:blipFill>
        </p:spPr>
      </p:sp>
      <p:sp>
        <p:nvSpPr>
          <p:cNvPr id="3" name="TextBox 3"/>
          <p:cNvSpPr txBox="1"/>
          <p:nvPr/>
        </p:nvSpPr>
        <p:spPr>
          <a:xfrm>
            <a:off x="8272086" y="859776"/>
            <a:ext cx="8408404" cy="1895475"/>
          </a:xfrm>
          <a:prstGeom prst="rect">
            <a:avLst/>
          </a:prstGeom>
        </p:spPr>
        <p:txBody>
          <a:bodyPr lIns="0" tIns="0" rIns="0" bIns="0" rtlCol="0" anchor="t">
            <a:spAutoFit/>
          </a:bodyPr>
          <a:lstStyle/>
          <a:p>
            <a:pPr marL="0" lvl="0" indent="0" algn="ctr">
              <a:lnSpc>
                <a:spcPts val="7560"/>
              </a:lnSpc>
              <a:spcBef>
                <a:spcPct val="0"/>
              </a:spcBef>
            </a:pPr>
            <a:r>
              <a:rPr lang="en-US" sz="6300">
                <a:solidFill>
                  <a:srgbClr val="4F1964"/>
                </a:solidFill>
                <a:latin typeface="PT Serif Bold"/>
              </a:rPr>
              <a:t>Building Trust and Rapport</a:t>
            </a:r>
          </a:p>
        </p:txBody>
      </p:sp>
      <p:sp>
        <p:nvSpPr>
          <p:cNvPr id="4" name="TextBox 4"/>
          <p:cNvSpPr txBox="1"/>
          <p:nvPr/>
        </p:nvSpPr>
        <p:spPr>
          <a:xfrm>
            <a:off x="8272086" y="3197210"/>
            <a:ext cx="8408404" cy="6809173"/>
          </a:xfrm>
          <a:prstGeom prst="rect">
            <a:avLst/>
          </a:prstGeom>
        </p:spPr>
        <p:txBody>
          <a:bodyPr lIns="0" tIns="0" rIns="0" bIns="0" rtlCol="0" anchor="t">
            <a:spAutoFit/>
          </a:bodyPr>
          <a:lstStyle/>
          <a:p>
            <a:pPr marL="0" lvl="0" indent="0" algn="ctr">
              <a:lnSpc>
                <a:spcPts val="4172"/>
              </a:lnSpc>
              <a:spcBef>
                <a:spcPct val="0"/>
              </a:spcBef>
            </a:pPr>
            <a:endParaRPr/>
          </a:p>
          <a:p>
            <a:pPr marL="751662" lvl="1" indent="-375831">
              <a:lnSpc>
                <a:spcPts val="5222"/>
              </a:lnSpc>
              <a:spcBef>
                <a:spcPct val="0"/>
              </a:spcBef>
              <a:buFont typeface="Arial"/>
              <a:buChar char="•"/>
            </a:pPr>
            <a:r>
              <a:rPr lang="en-US" sz="3481">
                <a:solidFill>
                  <a:srgbClr val="4F1964"/>
                </a:solidFill>
                <a:latin typeface="PT Serif"/>
              </a:rPr>
              <a:t>Importance of trust in effective communication</a:t>
            </a:r>
          </a:p>
          <a:p>
            <a:pPr>
              <a:lnSpc>
                <a:spcPts val="5222"/>
              </a:lnSpc>
              <a:spcBef>
                <a:spcPct val="0"/>
              </a:spcBef>
            </a:pPr>
            <a:endParaRPr lang="en-US" sz="3481">
              <a:solidFill>
                <a:srgbClr val="4F1964"/>
              </a:solidFill>
              <a:latin typeface="PT Serif"/>
            </a:endParaRPr>
          </a:p>
          <a:p>
            <a:pPr marL="751662" lvl="1" indent="-375831">
              <a:lnSpc>
                <a:spcPts val="5222"/>
              </a:lnSpc>
              <a:spcBef>
                <a:spcPct val="0"/>
              </a:spcBef>
              <a:buFont typeface="Arial"/>
              <a:buChar char="•"/>
            </a:pPr>
            <a:r>
              <a:rPr lang="en-US" sz="3481">
                <a:solidFill>
                  <a:srgbClr val="4F1964"/>
                </a:solidFill>
                <a:latin typeface="PT Serif"/>
              </a:rPr>
              <a:t>Establishing a supportive and comfortable environment</a:t>
            </a:r>
          </a:p>
          <a:p>
            <a:pPr>
              <a:lnSpc>
                <a:spcPts val="5222"/>
              </a:lnSpc>
              <a:spcBef>
                <a:spcPct val="0"/>
              </a:spcBef>
            </a:pPr>
            <a:endParaRPr lang="en-US" sz="3481">
              <a:solidFill>
                <a:srgbClr val="4F1964"/>
              </a:solidFill>
              <a:latin typeface="PT Serif"/>
            </a:endParaRPr>
          </a:p>
          <a:p>
            <a:pPr>
              <a:lnSpc>
                <a:spcPts val="5222"/>
              </a:lnSpc>
              <a:spcBef>
                <a:spcPct val="0"/>
              </a:spcBef>
            </a:pPr>
            <a:endParaRPr lang="en-US" sz="3481">
              <a:solidFill>
                <a:srgbClr val="4F1964"/>
              </a:solidFill>
              <a:latin typeface="PT Serif"/>
            </a:endParaRPr>
          </a:p>
          <a:p>
            <a:pPr>
              <a:lnSpc>
                <a:spcPts val="5222"/>
              </a:lnSpc>
            </a:pPr>
            <a:endParaRPr lang="en-US" sz="3481">
              <a:solidFill>
                <a:srgbClr val="4F1964"/>
              </a:solidFill>
              <a:latin typeface="PT Serif"/>
            </a:endParaRPr>
          </a:p>
          <a:p>
            <a:pPr>
              <a:lnSpc>
                <a:spcPts val="4172"/>
              </a:lnSpc>
              <a:spcBef>
                <a:spcPct val="0"/>
              </a:spcBef>
            </a:pPr>
            <a:endParaRPr lang="en-US" sz="3481">
              <a:solidFill>
                <a:srgbClr val="4F1964"/>
              </a:solidFill>
              <a:latin typeface="PT Serif"/>
            </a:endParaRPr>
          </a:p>
          <a:p>
            <a:pPr marL="0" lvl="0" indent="0" algn="ctr">
              <a:lnSpc>
                <a:spcPts val="4172"/>
              </a:lnSpc>
              <a:spcBef>
                <a:spcPct val="0"/>
              </a:spcBef>
            </a:pPr>
            <a:endParaRPr lang="en-US" sz="3481">
              <a:solidFill>
                <a:srgbClr val="4F1964"/>
              </a:solidFill>
              <a:latin typeface="PT Serif"/>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E2FAF7"/>
        </a:solidFill>
        <a:effectLst/>
      </p:bgPr>
    </p:bg>
    <p:spTree>
      <p:nvGrpSpPr>
        <p:cNvPr id="1" name=""/>
        <p:cNvGrpSpPr/>
        <p:nvPr/>
      </p:nvGrpSpPr>
      <p:grpSpPr>
        <a:xfrm>
          <a:off x="0" y="0"/>
          <a:ext cx="0" cy="0"/>
          <a:chOff x="0" y="0"/>
          <a:chExt cx="0" cy="0"/>
        </a:xfrm>
      </p:grpSpPr>
      <p:sp>
        <p:nvSpPr>
          <p:cNvPr id="2" name="Freeform 2"/>
          <p:cNvSpPr/>
          <p:nvPr/>
        </p:nvSpPr>
        <p:spPr>
          <a:xfrm>
            <a:off x="0" y="1986089"/>
            <a:ext cx="9372097" cy="6294095"/>
          </a:xfrm>
          <a:custGeom>
            <a:avLst/>
            <a:gdLst/>
            <a:ahLst/>
            <a:cxnLst/>
            <a:rect l="l" t="t" r="r" b="b"/>
            <a:pathLst>
              <a:path w="9372097" h="6294095">
                <a:moveTo>
                  <a:pt x="0" y="0"/>
                </a:moveTo>
                <a:lnTo>
                  <a:pt x="9372097" y="0"/>
                </a:lnTo>
                <a:lnTo>
                  <a:pt x="9372097" y="6294095"/>
                </a:lnTo>
                <a:lnTo>
                  <a:pt x="0" y="6294095"/>
                </a:lnTo>
                <a:lnTo>
                  <a:pt x="0" y="0"/>
                </a:lnTo>
                <a:close/>
              </a:path>
            </a:pathLst>
          </a:custGeom>
          <a:blipFill>
            <a:blip r:embed="rId2"/>
            <a:stretch>
              <a:fillRect l="-8880" r="-2124"/>
            </a:stretch>
          </a:blipFill>
        </p:spPr>
      </p:sp>
      <p:sp>
        <p:nvSpPr>
          <p:cNvPr id="3" name="TextBox 3"/>
          <p:cNvSpPr txBox="1"/>
          <p:nvPr/>
        </p:nvSpPr>
        <p:spPr>
          <a:xfrm>
            <a:off x="10228931" y="4485424"/>
            <a:ext cx="6407420" cy="3794761"/>
          </a:xfrm>
          <a:prstGeom prst="rect">
            <a:avLst/>
          </a:prstGeom>
        </p:spPr>
        <p:txBody>
          <a:bodyPr lIns="0" tIns="0" rIns="0" bIns="0" rtlCol="0" anchor="t">
            <a:spAutoFit/>
          </a:bodyPr>
          <a:lstStyle/>
          <a:p>
            <a:pPr marL="734056" lvl="1" indent="-367028" algn="l">
              <a:lnSpc>
                <a:spcPts val="5099"/>
              </a:lnSpc>
              <a:buFont typeface="Arial"/>
              <a:buChar char="•"/>
            </a:pPr>
            <a:r>
              <a:rPr lang="en-US" sz="3399">
                <a:solidFill>
                  <a:srgbClr val="4F1964"/>
                </a:solidFill>
                <a:latin typeface="PT Serif"/>
              </a:rPr>
              <a:t>Open floor for questions and discussion on the module content</a:t>
            </a:r>
          </a:p>
          <a:p>
            <a:pPr algn="l">
              <a:lnSpc>
                <a:spcPts val="5099"/>
              </a:lnSpc>
            </a:pPr>
            <a:endParaRPr lang="en-US" sz="3399">
              <a:solidFill>
                <a:srgbClr val="4F1964"/>
              </a:solidFill>
              <a:latin typeface="PT Serif"/>
            </a:endParaRPr>
          </a:p>
          <a:p>
            <a:pPr marL="734056" lvl="1" indent="-367028" algn="l">
              <a:lnSpc>
                <a:spcPts val="5099"/>
              </a:lnSpc>
              <a:buFont typeface="Arial"/>
              <a:buChar char="•"/>
            </a:pPr>
            <a:r>
              <a:rPr lang="en-US" sz="3399">
                <a:solidFill>
                  <a:srgbClr val="4F1964"/>
                </a:solidFill>
                <a:latin typeface="PT Serif"/>
              </a:rPr>
              <a:t>Share your insights and experiences</a:t>
            </a:r>
          </a:p>
        </p:txBody>
      </p:sp>
      <p:sp>
        <p:nvSpPr>
          <p:cNvPr id="4" name="TextBox 4"/>
          <p:cNvSpPr txBox="1"/>
          <p:nvPr/>
        </p:nvSpPr>
        <p:spPr>
          <a:xfrm>
            <a:off x="10228931" y="1566845"/>
            <a:ext cx="6407420" cy="2228850"/>
          </a:xfrm>
          <a:prstGeom prst="rect">
            <a:avLst/>
          </a:prstGeom>
        </p:spPr>
        <p:txBody>
          <a:bodyPr lIns="0" tIns="0" rIns="0" bIns="0" rtlCol="0" anchor="t">
            <a:spAutoFit/>
          </a:bodyPr>
          <a:lstStyle/>
          <a:p>
            <a:pPr marL="0" lvl="0" indent="0" algn="ctr">
              <a:lnSpc>
                <a:spcPts val="8820"/>
              </a:lnSpc>
              <a:spcBef>
                <a:spcPct val="0"/>
              </a:spcBef>
            </a:pPr>
            <a:r>
              <a:rPr lang="en-US" sz="7350">
                <a:solidFill>
                  <a:srgbClr val="4F1964"/>
                </a:solidFill>
                <a:latin typeface="PT Serif Bold"/>
              </a:rPr>
              <a:t>Q&amp;A and Discussion</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E2FAF7"/>
        </a:solidFill>
        <a:effectLst/>
      </p:bgPr>
    </p:bg>
    <p:spTree>
      <p:nvGrpSpPr>
        <p:cNvPr id="1" name=""/>
        <p:cNvGrpSpPr/>
        <p:nvPr/>
      </p:nvGrpSpPr>
      <p:grpSpPr>
        <a:xfrm>
          <a:off x="0" y="0"/>
          <a:ext cx="0" cy="0"/>
          <a:chOff x="0" y="0"/>
          <a:chExt cx="0" cy="0"/>
        </a:xfrm>
      </p:grpSpPr>
      <p:sp>
        <p:nvSpPr>
          <p:cNvPr id="2" name="Freeform 2"/>
          <p:cNvSpPr/>
          <p:nvPr/>
        </p:nvSpPr>
        <p:spPr>
          <a:xfrm>
            <a:off x="1028700" y="1028700"/>
            <a:ext cx="7713258" cy="8229600"/>
          </a:xfrm>
          <a:custGeom>
            <a:avLst/>
            <a:gdLst/>
            <a:ahLst/>
            <a:cxnLst/>
            <a:rect l="l" t="t" r="r" b="b"/>
            <a:pathLst>
              <a:path w="7713258" h="8229600">
                <a:moveTo>
                  <a:pt x="0" y="0"/>
                </a:moveTo>
                <a:lnTo>
                  <a:pt x="7713258" y="0"/>
                </a:lnTo>
                <a:lnTo>
                  <a:pt x="7713258" y="8229600"/>
                </a:lnTo>
                <a:lnTo>
                  <a:pt x="0" y="8229600"/>
                </a:lnTo>
                <a:lnTo>
                  <a:pt x="0" y="0"/>
                </a:lnTo>
                <a:close/>
              </a:path>
            </a:pathLst>
          </a:custGeom>
          <a:blipFill>
            <a:blip r:embed="rId2"/>
            <a:stretch>
              <a:fillRect l="-24868" r="-35573"/>
            </a:stretch>
          </a:blipFill>
        </p:spPr>
      </p:sp>
      <p:grpSp>
        <p:nvGrpSpPr>
          <p:cNvPr id="3" name="Group 3"/>
          <p:cNvGrpSpPr/>
          <p:nvPr/>
        </p:nvGrpSpPr>
        <p:grpSpPr>
          <a:xfrm>
            <a:off x="9711018" y="3943181"/>
            <a:ext cx="7548282" cy="5315119"/>
            <a:chOff x="0" y="0"/>
            <a:chExt cx="10064375" cy="7086825"/>
          </a:xfrm>
        </p:grpSpPr>
        <p:sp>
          <p:nvSpPr>
            <p:cNvPr id="4" name="TextBox 4"/>
            <p:cNvSpPr txBox="1"/>
            <p:nvPr/>
          </p:nvSpPr>
          <p:spPr>
            <a:xfrm>
              <a:off x="0" y="9525"/>
              <a:ext cx="10064375" cy="1285875"/>
            </a:xfrm>
            <a:prstGeom prst="rect">
              <a:avLst/>
            </a:prstGeom>
          </p:spPr>
          <p:txBody>
            <a:bodyPr lIns="0" tIns="0" rIns="0" bIns="0" rtlCol="0" anchor="t">
              <a:spAutoFit/>
            </a:bodyPr>
            <a:lstStyle/>
            <a:p>
              <a:pPr marL="0" lvl="0" indent="0" algn="l">
                <a:lnSpc>
                  <a:spcPts val="7679"/>
                </a:lnSpc>
                <a:spcBef>
                  <a:spcPct val="0"/>
                </a:spcBef>
              </a:pPr>
              <a:r>
                <a:rPr lang="en-US" sz="6399">
                  <a:solidFill>
                    <a:srgbClr val="4F1964"/>
                  </a:solidFill>
                  <a:latin typeface="PT Serif Bold"/>
                </a:rPr>
                <a:t>Our impact</a:t>
              </a:r>
            </a:p>
          </p:txBody>
        </p:sp>
        <p:sp>
          <p:nvSpPr>
            <p:cNvPr id="5" name="TextBox 5"/>
            <p:cNvSpPr txBox="1"/>
            <p:nvPr/>
          </p:nvSpPr>
          <p:spPr>
            <a:xfrm>
              <a:off x="0" y="2067361"/>
              <a:ext cx="10064375" cy="5019464"/>
            </a:xfrm>
            <a:prstGeom prst="rect">
              <a:avLst/>
            </a:prstGeom>
          </p:spPr>
          <p:txBody>
            <a:bodyPr lIns="0" tIns="0" rIns="0" bIns="0" rtlCol="0" anchor="t">
              <a:spAutoFit/>
            </a:bodyPr>
            <a:lstStyle/>
            <a:p>
              <a:pPr marL="0" lvl="0" indent="0">
                <a:lnSpc>
                  <a:spcPts val="4339"/>
                </a:lnSpc>
                <a:spcBef>
                  <a:spcPct val="0"/>
                </a:spcBef>
              </a:pPr>
              <a:r>
                <a:rPr lang="en-US" sz="3099">
                  <a:solidFill>
                    <a:srgbClr val="4F1964"/>
                  </a:solidFill>
                  <a:latin typeface="PT Serif"/>
                </a:rPr>
                <a:t>Our preconception peer educator program equips young adults with the knowledge and skills to make informed decisions about their sexual and reproductive health.</a:t>
              </a:r>
            </a:p>
            <a:p>
              <a:pPr marL="0" lvl="0" indent="0">
                <a:lnSpc>
                  <a:spcPts val="4339"/>
                </a:lnSpc>
                <a:spcBef>
                  <a:spcPct val="0"/>
                </a:spcBef>
              </a:pPr>
              <a:endParaRPr lang="en-US" sz="3099">
                <a:solidFill>
                  <a:srgbClr val="4F1964"/>
                </a:solidFill>
                <a:latin typeface="PT Serif"/>
              </a:endParaRPr>
            </a:p>
            <a:p>
              <a:pPr marL="0" lvl="0" indent="0">
                <a:lnSpc>
                  <a:spcPts val="4339"/>
                </a:lnSpc>
                <a:spcBef>
                  <a:spcPct val="0"/>
                </a:spcBef>
              </a:pPr>
              <a:r>
                <a:rPr lang="en-US" sz="3099">
                  <a:solidFill>
                    <a:srgbClr val="4F1964"/>
                  </a:solidFill>
                  <a:latin typeface="PT Serif"/>
                </a:rPr>
                <a:t> Together we can build a healthier future!</a:t>
              </a:r>
            </a:p>
          </p:txBody>
        </p:sp>
      </p:gr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E2FAF7"/>
        </a:solidFill>
        <a:effectLst/>
      </p:bgPr>
    </p:bg>
    <p:spTree>
      <p:nvGrpSpPr>
        <p:cNvPr id="1" name=""/>
        <p:cNvGrpSpPr/>
        <p:nvPr/>
      </p:nvGrpSpPr>
      <p:grpSpPr>
        <a:xfrm>
          <a:off x="0" y="0"/>
          <a:ext cx="0" cy="0"/>
          <a:chOff x="0" y="0"/>
          <a:chExt cx="0" cy="0"/>
        </a:xfrm>
      </p:grpSpPr>
      <p:sp>
        <p:nvSpPr>
          <p:cNvPr id="2" name="Freeform 2"/>
          <p:cNvSpPr/>
          <p:nvPr/>
        </p:nvSpPr>
        <p:spPr>
          <a:xfrm>
            <a:off x="9253473" y="1028700"/>
            <a:ext cx="7433482" cy="8229600"/>
          </a:xfrm>
          <a:custGeom>
            <a:avLst/>
            <a:gdLst/>
            <a:ahLst/>
            <a:cxnLst/>
            <a:rect l="l" t="t" r="r" b="b"/>
            <a:pathLst>
              <a:path w="7433482" h="8229600">
                <a:moveTo>
                  <a:pt x="0" y="0"/>
                </a:moveTo>
                <a:lnTo>
                  <a:pt x="7433482" y="0"/>
                </a:lnTo>
                <a:lnTo>
                  <a:pt x="7433482" y="8229600"/>
                </a:lnTo>
                <a:lnTo>
                  <a:pt x="0" y="8229600"/>
                </a:lnTo>
                <a:lnTo>
                  <a:pt x="0" y="0"/>
                </a:lnTo>
                <a:close/>
              </a:path>
            </a:pathLst>
          </a:custGeom>
          <a:blipFill>
            <a:blip r:embed="rId2"/>
            <a:stretch>
              <a:fillRect l="-46614" r="-19866"/>
            </a:stretch>
          </a:blipFill>
        </p:spPr>
      </p:sp>
      <p:sp>
        <p:nvSpPr>
          <p:cNvPr id="3" name="TextBox 3"/>
          <p:cNvSpPr txBox="1"/>
          <p:nvPr/>
        </p:nvSpPr>
        <p:spPr>
          <a:xfrm>
            <a:off x="1478434" y="2375574"/>
            <a:ext cx="6051133" cy="1062705"/>
          </a:xfrm>
          <a:prstGeom prst="rect">
            <a:avLst/>
          </a:prstGeom>
        </p:spPr>
        <p:txBody>
          <a:bodyPr lIns="0" tIns="0" rIns="0" bIns="0" rtlCol="0" anchor="t">
            <a:spAutoFit/>
          </a:bodyPr>
          <a:lstStyle/>
          <a:p>
            <a:pPr marL="0" lvl="0" indent="0" algn="l">
              <a:lnSpc>
                <a:spcPts val="8400"/>
              </a:lnSpc>
              <a:spcBef>
                <a:spcPct val="0"/>
              </a:spcBef>
            </a:pPr>
            <a:r>
              <a:rPr lang="en-US" sz="7000">
                <a:solidFill>
                  <a:srgbClr val="4F1964"/>
                </a:solidFill>
                <a:latin typeface="PT Serif Bold"/>
              </a:rPr>
              <a:t>Get involved</a:t>
            </a:r>
          </a:p>
        </p:txBody>
      </p:sp>
      <p:sp>
        <p:nvSpPr>
          <p:cNvPr id="4" name="TextBox 4"/>
          <p:cNvSpPr txBox="1"/>
          <p:nvPr/>
        </p:nvSpPr>
        <p:spPr>
          <a:xfrm>
            <a:off x="1997477" y="5903582"/>
            <a:ext cx="5532090" cy="2872740"/>
          </a:xfrm>
          <a:prstGeom prst="rect">
            <a:avLst/>
          </a:prstGeom>
        </p:spPr>
        <p:txBody>
          <a:bodyPr lIns="0" tIns="0" rIns="0" bIns="0" rtlCol="0" anchor="t">
            <a:spAutoFit/>
          </a:bodyPr>
          <a:lstStyle/>
          <a:p>
            <a:pPr marL="0" lvl="0" indent="0" algn="l">
              <a:lnSpc>
                <a:spcPts val="4649"/>
              </a:lnSpc>
              <a:spcBef>
                <a:spcPct val="0"/>
              </a:spcBef>
            </a:pPr>
            <a:r>
              <a:rPr lang="en-US" sz="3099">
                <a:solidFill>
                  <a:srgbClr val="4F1964"/>
                </a:solidFill>
                <a:latin typeface="PT Serif"/>
              </a:rPr>
              <a:t>Be a part of our Preconception Peer Educator Program to help promote healthy behaviors and positive reproductive health outcomes in your community.</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E2FAF7"/>
        </a:solidFill>
        <a:effectLst/>
      </p:bgPr>
    </p:bg>
    <p:spTree>
      <p:nvGrpSpPr>
        <p:cNvPr id="1" name=""/>
        <p:cNvGrpSpPr/>
        <p:nvPr/>
      </p:nvGrpSpPr>
      <p:grpSpPr>
        <a:xfrm>
          <a:off x="0" y="0"/>
          <a:ext cx="0" cy="0"/>
          <a:chOff x="0" y="0"/>
          <a:chExt cx="0" cy="0"/>
        </a:xfrm>
      </p:grpSpPr>
      <p:sp>
        <p:nvSpPr>
          <p:cNvPr id="2" name="TextBox 2"/>
          <p:cNvSpPr txBox="1"/>
          <p:nvPr/>
        </p:nvSpPr>
        <p:spPr>
          <a:xfrm>
            <a:off x="1944331" y="1844040"/>
            <a:ext cx="11195394" cy="6694170"/>
          </a:xfrm>
          <a:prstGeom prst="rect">
            <a:avLst/>
          </a:prstGeom>
        </p:spPr>
        <p:txBody>
          <a:bodyPr lIns="0" tIns="0" rIns="0" bIns="0" rtlCol="0" anchor="t">
            <a:spAutoFit/>
          </a:bodyPr>
          <a:lstStyle/>
          <a:p>
            <a:pPr marL="0" lvl="0" indent="0">
              <a:lnSpc>
                <a:spcPts val="10560"/>
              </a:lnSpc>
            </a:pPr>
            <a:r>
              <a:rPr lang="en-US" sz="9600">
                <a:solidFill>
                  <a:srgbClr val="4F1964"/>
                </a:solidFill>
                <a:latin typeface="PT Serif Bold"/>
              </a:rPr>
              <a:t>Thank you for considering our Preconception Peer Educator Program!</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2FAF7"/>
        </a:solidFill>
        <a:effectLst/>
      </p:bgPr>
    </p:bg>
    <p:spTree>
      <p:nvGrpSpPr>
        <p:cNvPr id="1" name=""/>
        <p:cNvGrpSpPr/>
        <p:nvPr/>
      </p:nvGrpSpPr>
      <p:grpSpPr>
        <a:xfrm>
          <a:off x="0" y="0"/>
          <a:ext cx="0" cy="0"/>
          <a:chOff x="0" y="0"/>
          <a:chExt cx="0" cy="0"/>
        </a:xfrm>
      </p:grpSpPr>
      <p:sp>
        <p:nvSpPr>
          <p:cNvPr id="2" name="Freeform 2"/>
          <p:cNvSpPr/>
          <p:nvPr/>
        </p:nvSpPr>
        <p:spPr>
          <a:xfrm>
            <a:off x="1745589" y="1600763"/>
            <a:ext cx="14796822" cy="8295188"/>
          </a:xfrm>
          <a:custGeom>
            <a:avLst/>
            <a:gdLst/>
            <a:ahLst/>
            <a:cxnLst/>
            <a:rect l="l" t="t" r="r" b="b"/>
            <a:pathLst>
              <a:path w="14796822" h="8295188">
                <a:moveTo>
                  <a:pt x="0" y="0"/>
                </a:moveTo>
                <a:lnTo>
                  <a:pt x="14796822" y="0"/>
                </a:lnTo>
                <a:lnTo>
                  <a:pt x="14796822" y="8295188"/>
                </a:lnTo>
                <a:lnTo>
                  <a:pt x="0" y="8295188"/>
                </a:lnTo>
                <a:lnTo>
                  <a:pt x="0" y="0"/>
                </a:lnTo>
                <a:close/>
              </a:path>
            </a:pathLst>
          </a:custGeom>
          <a:blipFill>
            <a:blip r:embed="rId3"/>
            <a:stretch>
              <a:fillRect/>
            </a:stretch>
          </a:blipFill>
        </p:spPr>
      </p:sp>
      <p:sp>
        <p:nvSpPr>
          <p:cNvPr id="3" name="TextBox 3"/>
          <p:cNvSpPr txBox="1"/>
          <p:nvPr/>
        </p:nvSpPr>
        <p:spPr>
          <a:xfrm>
            <a:off x="760389" y="279835"/>
            <a:ext cx="15978274" cy="1320927"/>
          </a:xfrm>
          <a:prstGeom prst="rect">
            <a:avLst/>
          </a:prstGeom>
        </p:spPr>
        <p:txBody>
          <a:bodyPr lIns="0" tIns="0" rIns="0" bIns="0" rtlCol="0" anchor="t">
            <a:spAutoFit/>
          </a:bodyPr>
          <a:lstStyle/>
          <a:p>
            <a:pPr algn="l">
              <a:lnSpc>
                <a:spcPts val="5832"/>
              </a:lnSpc>
            </a:pPr>
            <a:r>
              <a:rPr lang="en-US" sz="5400" spc="-215">
                <a:solidFill>
                  <a:srgbClr val="4F1964"/>
                </a:solidFill>
                <a:latin typeface="Open Sans Bold"/>
              </a:rPr>
              <a:t>Delaware Infant Mortality </a:t>
            </a:r>
          </a:p>
          <a:p>
            <a:pPr algn="l">
              <a:lnSpc>
                <a:spcPts val="4536"/>
              </a:lnSpc>
            </a:pPr>
            <a:r>
              <a:rPr lang="en-US" sz="4200" spc="-167">
                <a:solidFill>
                  <a:srgbClr val="4F1964"/>
                </a:solidFill>
                <a:latin typeface="Open Sans Bold Italics"/>
              </a:rPr>
              <a:t>2016-2020</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5592</Words>
  <Application>Microsoft Office PowerPoint</Application>
  <PresentationFormat>Custom</PresentationFormat>
  <Paragraphs>720</Paragraphs>
  <Slides>88</Slides>
  <Notes>44</Notes>
  <HiddenSlides>0</HiddenSlides>
  <MMClips>0</MMClips>
  <ScaleCrop>false</ScaleCrop>
  <HeadingPairs>
    <vt:vector size="6" baseType="variant">
      <vt:variant>
        <vt:lpstr>Fonts Used</vt:lpstr>
      </vt:variant>
      <vt:variant>
        <vt:i4>22</vt:i4>
      </vt:variant>
      <vt:variant>
        <vt:lpstr>Theme</vt:lpstr>
      </vt:variant>
      <vt:variant>
        <vt:i4>1</vt:i4>
      </vt:variant>
      <vt:variant>
        <vt:lpstr>Slide Titles</vt:lpstr>
      </vt:variant>
      <vt:variant>
        <vt:i4>88</vt:i4>
      </vt:variant>
    </vt:vector>
  </HeadingPairs>
  <TitlesOfParts>
    <vt:vector size="111" baseType="lpstr">
      <vt:lpstr>Heading Now 71-78 Bold</vt:lpstr>
      <vt:lpstr>Gill Sans Bold</vt:lpstr>
      <vt:lpstr>Heading Now 71-78</vt:lpstr>
      <vt:lpstr>Arial</vt:lpstr>
      <vt:lpstr>Gill Sans Bold Italics</vt:lpstr>
      <vt:lpstr>Canva Sans Bold</vt:lpstr>
      <vt:lpstr>Rockwell</vt:lpstr>
      <vt:lpstr>Rockwell Bold</vt:lpstr>
      <vt:lpstr>Arimo</vt:lpstr>
      <vt:lpstr>PT Serif Italics</vt:lpstr>
      <vt:lpstr>Canva Sans</vt:lpstr>
      <vt:lpstr>PT Serif Bold</vt:lpstr>
      <vt:lpstr>Poppins Light</vt:lpstr>
      <vt:lpstr>DM Sans</vt:lpstr>
      <vt:lpstr>Arimo Italics</vt:lpstr>
      <vt:lpstr>Open Sans Bold Italics</vt:lpstr>
      <vt:lpstr>Open Sans Bold</vt:lpstr>
      <vt:lpstr>Poppins Bold</vt:lpstr>
      <vt:lpstr>Calibri</vt:lpstr>
      <vt:lpstr>PT Serif</vt:lpstr>
      <vt:lpstr>Open Sans</vt:lpstr>
      <vt:lpstr>Arimo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Preconception Peer Educator Training</dc:title>
  <dc:creator>Manwiller, Chelsea (DHSS)</dc:creator>
  <cp:lastModifiedBy>Manwiller, Chelsea (DHSS)</cp:lastModifiedBy>
  <cp:revision>1</cp:revision>
  <dcterms:created xsi:type="dcterms:W3CDTF">2006-08-16T00:00:00Z</dcterms:created>
  <dcterms:modified xsi:type="dcterms:W3CDTF">2023-09-21T16:27:13Z</dcterms:modified>
  <dc:identifier>DAFp27zWXB0</dc:identifier>
</cp:coreProperties>
</file>