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47"/>
  </p:notesMasterIdLst>
  <p:sldIdLst>
    <p:sldId id="4338" r:id="rId3"/>
    <p:sldId id="4339" r:id="rId4"/>
    <p:sldId id="587" r:id="rId5"/>
    <p:sldId id="260" r:id="rId6"/>
    <p:sldId id="277" r:id="rId7"/>
    <p:sldId id="588" r:id="rId8"/>
    <p:sldId id="589" r:id="rId9"/>
    <p:sldId id="590" r:id="rId10"/>
    <p:sldId id="4309" r:id="rId11"/>
    <p:sldId id="268" r:id="rId12"/>
    <p:sldId id="4246" r:id="rId13"/>
    <p:sldId id="1089" r:id="rId14"/>
    <p:sldId id="4308" r:id="rId15"/>
    <p:sldId id="373" r:id="rId16"/>
    <p:sldId id="4310" r:id="rId17"/>
    <p:sldId id="4321" r:id="rId18"/>
    <p:sldId id="4313" r:id="rId19"/>
    <p:sldId id="4312" r:id="rId20"/>
    <p:sldId id="4315" r:id="rId21"/>
    <p:sldId id="4322" r:id="rId22"/>
    <p:sldId id="4288" r:id="rId23"/>
    <p:sldId id="4320" r:id="rId24"/>
    <p:sldId id="285" r:id="rId25"/>
    <p:sldId id="287" r:id="rId26"/>
    <p:sldId id="284" r:id="rId27"/>
    <p:sldId id="292" r:id="rId28"/>
    <p:sldId id="4323" r:id="rId29"/>
    <p:sldId id="4325" r:id="rId30"/>
    <p:sldId id="4326" r:id="rId31"/>
    <p:sldId id="4327" r:id="rId32"/>
    <p:sldId id="4328" r:id="rId33"/>
    <p:sldId id="4329" r:id="rId34"/>
    <p:sldId id="4330" r:id="rId35"/>
    <p:sldId id="4331" r:id="rId36"/>
    <p:sldId id="264" r:id="rId37"/>
    <p:sldId id="265" r:id="rId38"/>
    <p:sldId id="266" r:id="rId39"/>
    <p:sldId id="4332" r:id="rId40"/>
    <p:sldId id="4334" r:id="rId41"/>
    <p:sldId id="272" r:id="rId42"/>
    <p:sldId id="4336" r:id="rId43"/>
    <p:sldId id="523" r:id="rId44"/>
    <p:sldId id="275" r:id="rId45"/>
    <p:sldId id="433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6" d="100"/>
          <a:sy n="66" d="100"/>
        </p:scale>
        <p:origin x="69" y="525"/>
      </p:cViewPr>
      <p:guideLst/>
    </p:cSldViewPr>
  </p:slideViewPr>
  <p:notesTextViewPr>
    <p:cViewPr>
      <p:scale>
        <a:sx n="1" d="1"/>
        <a:sy n="1" d="1"/>
      </p:scale>
      <p:origin x="0" y="0"/>
    </p:cViewPr>
  </p:notesTextViewPr>
  <p:sorterViewPr>
    <p:cViewPr>
      <p:scale>
        <a:sx n="100" d="100"/>
        <a:sy n="100" d="100"/>
      </p:scale>
      <p:origin x="0" y="-4914"/>
    </p:cViewPr>
  </p:sorterViewPr>
  <p:notesViewPr>
    <p:cSldViewPr snapToGrid="0">
      <p:cViewPr varScale="1">
        <p:scale>
          <a:sx n="82" d="100"/>
          <a:sy n="82" d="100"/>
        </p:scale>
        <p:origin x="387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11D6E-91A4-4F1E-9385-D1177F63ACFC}" type="doc">
      <dgm:prSet loTypeId="urn:microsoft.com/office/officeart/2016/7/layout/VerticalSolidActionList" loCatId="List" qsTypeId="urn:microsoft.com/office/officeart/2005/8/quickstyle/simple2" qsCatId="simple" csTypeId="urn:microsoft.com/office/officeart/2005/8/colors/accent2_2" csCatId="accent2" phldr="1"/>
      <dgm:spPr/>
      <dgm:t>
        <a:bodyPr/>
        <a:lstStyle/>
        <a:p>
          <a:endParaRPr lang="en-US"/>
        </a:p>
      </dgm:t>
    </dgm:pt>
    <dgm:pt modelId="{1EA8BABF-FE27-4040-9731-DA48FD110379}">
      <dgm:prSet/>
      <dgm:spPr/>
      <dgm:t>
        <a:bodyPr/>
        <a:lstStyle/>
        <a:p>
          <a:r>
            <a:rPr lang="en-US" dirty="0"/>
            <a:t>Background</a:t>
          </a:r>
        </a:p>
      </dgm:t>
    </dgm:pt>
    <dgm:pt modelId="{1E2C4E80-5BA1-46F2-8654-1DAE5BA662C9}" type="parTrans" cxnId="{8C036CAC-BB26-4666-BB22-85A5818141B4}">
      <dgm:prSet/>
      <dgm:spPr/>
      <dgm:t>
        <a:bodyPr/>
        <a:lstStyle/>
        <a:p>
          <a:endParaRPr lang="en-US"/>
        </a:p>
      </dgm:t>
    </dgm:pt>
    <dgm:pt modelId="{FCA0DC89-D3B7-4D54-ADC1-5114491DA75C}" type="sibTrans" cxnId="{8C036CAC-BB26-4666-BB22-85A5818141B4}">
      <dgm:prSet/>
      <dgm:spPr/>
      <dgm:t>
        <a:bodyPr/>
        <a:lstStyle/>
        <a:p>
          <a:endParaRPr lang="en-US"/>
        </a:p>
      </dgm:t>
    </dgm:pt>
    <dgm:pt modelId="{36A65B70-89B5-4B1A-B9EF-729372E90F5E}">
      <dgm:prSet/>
      <dgm:spPr/>
      <dgm:t>
        <a:bodyPr/>
        <a:lstStyle/>
        <a:p>
          <a:r>
            <a:rPr lang="en-US" dirty="0"/>
            <a:t>Learn about the development of Delaware’s model for IECMHC.</a:t>
          </a:r>
        </a:p>
      </dgm:t>
    </dgm:pt>
    <dgm:pt modelId="{F2D10F66-76E2-48DB-9397-F77F50406640}" type="parTrans" cxnId="{A53C4D7D-4779-486E-80F8-11E35ECEDB3E}">
      <dgm:prSet/>
      <dgm:spPr/>
      <dgm:t>
        <a:bodyPr/>
        <a:lstStyle/>
        <a:p>
          <a:endParaRPr lang="en-US"/>
        </a:p>
      </dgm:t>
    </dgm:pt>
    <dgm:pt modelId="{5FADCBE5-EB6F-4E76-8B3D-5D7CCBACF6E0}" type="sibTrans" cxnId="{A53C4D7D-4779-486E-80F8-11E35ECEDB3E}">
      <dgm:prSet/>
      <dgm:spPr/>
      <dgm:t>
        <a:bodyPr/>
        <a:lstStyle/>
        <a:p>
          <a:endParaRPr lang="en-US"/>
        </a:p>
      </dgm:t>
    </dgm:pt>
    <dgm:pt modelId="{18D1A532-1114-41D4-87D5-285FA127E1C1}">
      <dgm:prSet/>
      <dgm:spPr/>
      <dgm:t>
        <a:bodyPr/>
        <a:lstStyle/>
        <a:p>
          <a:r>
            <a:rPr lang="en-US" dirty="0"/>
            <a:t>Early Relationships</a:t>
          </a:r>
        </a:p>
      </dgm:t>
    </dgm:pt>
    <dgm:pt modelId="{B856EE3A-02AA-4D78-8B26-C2692D337A77}" type="parTrans" cxnId="{906E314E-E4EE-4F43-AF75-4CC6527603C8}">
      <dgm:prSet/>
      <dgm:spPr/>
      <dgm:t>
        <a:bodyPr/>
        <a:lstStyle/>
        <a:p>
          <a:endParaRPr lang="en-US"/>
        </a:p>
      </dgm:t>
    </dgm:pt>
    <dgm:pt modelId="{D65A9F89-5E21-4F7E-9982-138C40545A6F}" type="sibTrans" cxnId="{906E314E-E4EE-4F43-AF75-4CC6527603C8}">
      <dgm:prSet/>
      <dgm:spPr/>
      <dgm:t>
        <a:bodyPr/>
        <a:lstStyle/>
        <a:p>
          <a:endParaRPr lang="en-US"/>
        </a:p>
      </dgm:t>
    </dgm:pt>
    <dgm:pt modelId="{BA785434-6522-478A-A98F-194C04C10CA4}">
      <dgm:prSet/>
      <dgm:spPr/>
      <dgm:t>
        <a:bodyPr/>
        <a:lstStyle/>
        <a:p>
          <a:r>
            <a:rPr lang="en-US" b="0" i="0" dirty="0"/>
            <a:t>Identify the importance of early relationships.</a:t>
          </a:r>
        </a:p>
      </dgm:t>
    </dgm:pt>
    <dgm:pt modelId="{A89BED22-D4EF-41C5-913C-82928A966244}" type="parTrans" cxnId="{31961A25-83C1-4168-9EDA-554C66DFA661}">
      <dgm:prSet/>
      <dgm:spPr/>
      <dgm:t>
        <a:bodyPr/>
        <a:lstStyle/>
        <a:p>
          <a:endParaRPr lang="en-US"/>
        </a:p>
      </dgm:t>
    </dgm:pt>
    <dgm:pt modelId="{3E61E6A1-D7B5-496F-9E9A-AA5D818ADA57}" type="sibTrans" cxnId="{31961A25-83C1-4168-9EDA-554C66DFA661}">
      <dgm:prSet/>
      <dgm:spPr/>
      <dgm:t>
        <a:bodyPr/>
        <a:lstStyle/>
        <a:p>
          <a:endParaRPr lang="en-US"/>
        </a:p>
      </dgm:t>
    </dgm:pt>
    <dgm:pt modelId="{D6F72CFC-CD28-41E2-8BB6-584787638EF6}">
      <dgm:prSet/>
      <dgm:spPr/>
      <dgm:t>
        <a:bodyPr/>
        <a:lstStyle/>
        <a:p>
          <a:r>
            <a:rPr lang="en-US" dirty="0"/>
            <a:t>What is IECMH?</a:t>
          </a:r>
        </a:p>
      </dgm:t>
    </dgm:pt>
    <dgm:pt modelId="{79942F47-8C47-4579-9C9E-97157334FDE5}" type="parTrans" cxnId="{54301D03-8DDE-4B61-9EAF-137C54CDCD0F}">
      <dgm:prSet/>
      <dgm:spPr/>
      <dgm:t>
        <a:bodyPr/>
        <a:lstStyle/>
        <a:p>
          <a:endParaRPr lang="en-US"/>
        </a:p>
      </dgm:t>
    </dgm:pt>
    <dgm:pt modelId="{8BFE152C-96C3-4C7D-B320-A9A2AC4A5755}" type="sibTrans" cxnId="{54301D03-8DDE-4B61-9EAF-137C54CDCD0F}">
      <dgm:prSet/>
      <dgm:spPr/>
      <dgm:t>
        <a:bodyPr/>
        <a:lstStyle/>
        <a:p>
          <a:endParaRPr lang="en-US"/>
        </a:p>
      </dgm:t>
    </dgm:pt>
    <dgm:pt modelId="{AD1E8113-CB8C-427D-97AF-3D8FCC06398E}">
      <dgm:prSet/>
      <dgm:spPr/>
      <dgm:t>
        <a:bodyPr/>
        <a:lstStyle/>
        <a:p>
          <a:endParaRPr lang="en-US" dirty="0"/>
        </a:p>
      </dgm:t>
    </dgm:pt>
    <dgm:pt modelId="{C170F18B-2615-47C8-A370-A34494C08588}" type="parTrans" cxnId="{871C8EA2-D69B-4693-BB82-2D9CD04FBD50}">
      <dgm:prSet/>
      <dgm:spPr/>
      <dgm:t>
        <a:bodyPr/>
        <a:lstStyle/>
        <a:p>
          <a:endParaRPr lang="en-US"/>
        </a:p>
      </dgm:t>
    </dgm:pt>
    <dgm:pt modelId="{F556E30A-2326-4278-80FF-C7B9654E4637}" type="sibTrans" cxnId="{871C8EA2-D69B-4693-BB82-2D9CD04FBD50}">
      <dgm:prSet/>
      <dgm:spPr/>
      <dgm:t>
        <a:bodyPr/>
        <a:lstStyle/>
        <a:p>
          <a:endParaRPr lang="en-US"/>
        </a:p>
      </dgm:t>
    </dgm:pt>
    <dgm:pt modelId="{E230DC16-7F13-4BDF-8D7E-BBFEBF4B221E}">
      <dgm:prSet/>
      <dgm:spPr/>
      <dgm:t>
        <a:bodyPr/>
        <a:lstStyle/>
        <a:p>
          <a:r>
            <a:rPr lang="en-US" dirty="0"/>
            <a:t>The DE IECMHC Model</a:t>
          </a:r>
        </a:p>
      </dgm:t>
    </dgm:pt>
    <dgm:pt modelId="{B7904B35-4248-4CC2-A0BC-F61805B66027}" type="parTrans" cxnId="{64D18592-D57A-40B6-991D-5BDF062645A4}">
      <dgm:prSet/>
      <dgm:spPr/>
      <dgm:t>
        <a:bodyPr/>
        <a:lstStyle/>
        <a:p>
          <a:endParaRPr lang="en-US"/>
        </a:p>
      </dgm:t>
    </dgm:pt>
    <dgm:pt modelId="{D048504F-F192-4655-ABDE-AADF980C4AD6}" type="sibTrans" cxnId="{64D18592-D57A-40B6-991D-5BDF062645A4}">
      <dgm:prSet/>
      <dgm:spPr/>
      <dgm:t>
        <a:bodyPr/>
        <a:lstStyle/>
        <a:p>
          <a:endParaRPr lang="en-US"/>
        </a:p>
      </dgm:t>
    </dgm:pt>
    <dgm:pt modelId="{2424FD6C-4204-4883-98DB-5F45F18E5794}">
      <dgm:prSet/>
      <dgm:spPr/>
      <dgm:t>
        <a:bodyPr/>
        <a:lstStyle/>
        <a:p>
          <a:r>
            <a:rPr lang="en-US" b="0" i="0" dirty="0"/>
            <a:t>Exploring the types of IECMHC support that are in Delaware’s model.</a:t>
          </a:r>
        </a:p>
      </dgm:t>
    </dgm:pt>
    <dgm:pt modelId="{9877E6F6-A67D-4C65-BED6-8D10EB89AE79}" type="parTrans" cxnId="{59222DAD-E5B2-4E4A-B4A6-19CE287C6C40}">
      <dgm:prSet/>
      <dgm:spPr/>
      <dgm:t>
        <a:bodyPr/>
        <a:lstStyle/>
        <a:p>
          <a:endParaRPr lang="en-US"/>
        </a:p>
      </dgm:t>
    </dgm:pt>
    <dgm:pt modelId="{DAB78F35-18D2-496B-BB92-4F40CC35EC04}" type="sibTrans" cxnId="{59222DAD-E5B2-4E4A-B4A6-19CE287C6C40}">
      <dgm:prSet/>
      <dgm:spPr/>
      <dgm:t>
        <a:bodyPr/>
        <a:lstStyle/>
        <a:p>
          <a:endParaRPr lang="en-US"/>
        </a:p>
      </dgm:t>
    </dgm:pt>
    <dgm:pt modelId="{16E523F0-1671-45E6-A715-8EA982861E36}">
      <dgm:prSet/>
      <dgm:spPr/>
      <dgm:t>
        <a:bodyPr/>
        <a:lstStyle/>
        <a:p>
          <a:r>
            <a:rPr lang="en-US" b="0" i="0" dirty="0"/>
            <a:t>Defining Infant and Early Childhood Mental Health and IECMHC. </a:t>
          </a:r>
        </a:p>
      </dgm:t>
    </dgm:pt>
    <dgm:pt modelId="{37347651-4E8C-4EEB-AD01-2CD1F9A5F4A4}" type="parTrans" cxnId="{551FF0E3-6C0B-45A6-B82F-E5CEF9FC543C}">
      <dgm:prSet/>
      <dgm:spPr/>
      <dgm:t>
        <a:bodyPr/>
        <a:lstStyle/>
        <a:p>
          <a:endParaRPr lang="en-US"/>
        </a:p>
      </dgm:t>
    </dgm:pt>
    <dgm:pt modelId="{7E729F09-1F0B-4EAD-811E-69FD2BE845AD}" type="sibTrans" cxnId="{551FF0E3-6C0B-45A6-B82F-E5CEF9FC543C}">
      <dgm:prSet/>
      <dgm:spPr/>
      <dgm:t>
        <a:bodyPr/>
        <a:lstStyle/>
        <a:p>
          <a:endParaRPr lang="en-US"/>
        </a:p>
      </dgm:t>
    </dgm:pt>
    <dgm:pt modelId="{B5C7D287-8BCF-4856-9222-0022292DE297}" type="pres">
      <dgm:prSet presAssocID="{89B11D6E-91A4-4F1E-9385-D1177F63ACFC}" presName="Name0" presStyleCnt="0">
        <dgm:presLayoutVars>
          <dgm:dir/>
          <dgm:animLvl val="lvl"/>
          <dgm:resizeHandles val="exact"/>
        </dgm:presLayoutVars>
      </dgm:prSet>
      <dgm:spPr/>
    </dgm:pt>
    <dgm:pt modelId="{C8B29C96-CA92-42FA-87AA-3A2BF85C77A0}" type="pres">
      <dgm:prSet presAssocID="{1EA8BABF-FE27-4040-9731-DA48FD110379}" presName="linNode" presStyleCnt="0"/>
      <dgm:spPr/>
    </dgm:pt>
    <dgm:pt modelId="{BDCC941A-9EFE-4A5F-9F77-A0CD72361706}" type="pres">
      <dgm:prSet presAssocID="{1EA8BABF-FE27-4040-9731-DA48FD110379}" presName="parentText" presStyleLbl="alignNode1" presStyleIdx="0" presStyleCnt="4">
        <dgm:presLayoutVars>
          <dgm:chMax val="1"/>
          <dgm:bulletEnabled/>
        </dgm:presLayoutVars>
      </dgm:prSet>
      <dgm:spPr/>
    </dgm:pt>
    <dgm:pt modelId="{B3958E31-DA0E-4555-B310-A7B700AEBBFD}" type="pres">
      <dgm:prSet presAssocID="{1EA8BABF-FE27-4040-9731-DA48FD110379}" presName="descendantText" presStyleLbl="alignAccFollowNode1" presStyleIdx="0" presStyleCnt="4">
        <dgm:presLayoutVars>
          <dgm:bulletEnabled/>
        </dgm:presLayoutVars>
      </dgm:prSet>
      <dgm:spPr/>
    </dgm:pt>
    <dgm:pt modelId="{7AC0A971-C9D2-4B75-80E7-AF5D90462552}" type="pres">
      <dgm:prSet presAssocID="{FCA0DC89-D3B7-4D54-ADC1-5114491DA75C}" presName="sp" presStyleCnt="0"/>
      <dgm:spPr/>
    </dgm:pt>
    <dgm:pt modelId="{626C2ECC-6249-4884-93DE-8BE3115B138D}" type="pres">
      <dgm:prSet presAssocID="{18D1A532-1114-41D4-87D5-285FA127E1C1}" presName="linNode" presStyleCnt="0"/>
      <dgm:spPr/>
    </dgm:pt>
    <dgm:pt modelId="{33D6DD7D-8030-4B03-8D3C-EABA42C32D37}" type="pres">
      <dgm:prSet presAssocID="{18D1A532-1114-41D4-87D5-285FA127E1C1}" presName="parentText" presStyleLbl="alignNode1" presStyleIdx="1" presStyleCnt="4">
        <dgm:presLayoutVars>
          <dgm:chMax val="1"/>
          <dgm:bulletEnabled/>
        </dgm:presLayoutVars>
      </dgm:prSet>
      <dgm:spPr/>
    </dgm:pt>
    <dgm:pt modelId="{19D6872C-FD95-47F7-8D7B-DFA26CF16562}" type="pres">
      <dgm:prSet presAssocID="{18D1A532-1114-41D4-87D5-285FA127E1C1}" presName="descendantText" presStyleLbl="alignAccFollowNode1" presStyleIdx="1" presStyleCnt="4">
        <dgm:presLayoutVars>
          <dgm:bulletEnabled/>
        </dgm:presLayoutVars>
      </dgm:prSet>
      <dgm:spPr/>
    </dgm:pt>
    <dgm:pt modelId="{1748E3F2-5114-4F04-BF5A-958F92827EAC}" type="pres">
      <dgm:prSet presAssocID="{D65A9F89-5E21-4F7E-9982-138C40545A6F}" presName="sp" presStyleCnt="0"/>
      <dgm:spPr/>
    </dgm:pt>
    <dgm:pt modelId="{8FB2DAF7-8E49-4A7D-A6DA-8B79457B82F1}" type="pres">
      <dgm:prSet presAssocID="{D6F72CFC-CD28-41E2-8BB6-584787638EF6}" presName="linNode" presStyleCnt="0"/>
      <dgm:spPr/>
    </dgm:pt>
    <dgm:pt modelId="{8DF3963E-61C1-4010-9D79-5EDC68D91753}" type="pres">
      <dgm:prSet presAssocID="{D6F72CFC-CD28-41E2-8BB6-584787638EF6}" presName="parentText" presStyleLbl="alignNode1" presStyleIdx="2" presStyleCnt="4">
        <dgm:presLayoutVars>
          <dgm:chMax val="1"/>
          <dgm:bulletEnabled/>
        </dgm:presLayoutVars>
      </dgm:prSet>
      <dgm:spPr/>
    </dgm:pt>
    <dgm:pt modelId="{E7F0646E-A525-49F0-B87A-146B47BC8DEB}" type="pres">
      <dgm:prSet presAssocID="{D6F72CFC-CD28-41E2-8BB6-584787638EF6}" presName="descendantText" presStyleLbl="alignAccFollowNode1" presStyleIdx="2" presStyleCnt="4">
        <dgm:presLayoutVars>
          <dgm:bulletEnabled/>
        </dgm:presLayoutVars>
      </dgm:prSet>
      <dgm:spPr/>
    </dgm:pt>
    <dgm:pt modelId="{203FB703-4295-4A76-A1E4-453A4FA7E441}" type="pres">
      <dgm:prSet presAssocID="{8BFE152C-96C3-4C7D-B320-A9A2AC4A5755}" presName="sp" presStyleCnt="0"/>
      <dgm:spPr/>
    </dgm:pt>
    <dgm:pt modelId="{67EEB726-3346-4BEA-B3F5-C9A61FB3D9C6}" type="pres">
      <dgm:prSet presAssocID="{E230DC16-7F13-4BDF-8D7E-BBFEBF4B221E}" presName="linNode" presStyleCnt="0"/>
      <dgm:spPr/>
    </dgm:pt>
    <dgm:pt modelId="{D9804B7D-091C-4D95-90CE-324A390C0244}" type="pres">
      <dgm:prSet presAssocID="{E230DC16-7F13-4BDF-8D7E-BBFEBF4B221E}" presName="parentText" presStyleLbl="alignNode1" presStyleIdx="3" presStyleCnt="4">
        <dgm:presLayoutVars>
          <dgm:chMax val="1"/>
          <dgm:bulletEnabled/>
        </dgm:presLayoutVars>
      </dgm:prSet>
      <dgm:spPr/>
    </dgm:pt>
    <dgm:pt modelId="{2FDEEBA9-E784-4ED4-8457-3179225BC694}" type="pres">
      <dgm:prSet presAssocID="{E230DC16-7F13-4BDF-8D7E-BBFEBF4B221E}" presName="descendantText" presStyleLbl="alignAccFollowNode1" presStyleIdx="3" presStyleCnt="4">
        <dgm:presLayoutVars>
          <dgm:bulletEnabled/>
        </dgm:presLayoutVars>
      </dgm:prSet>
      <dgm:spPr/>
    </dgm:pt>
  </dgm:ptLst>
  <dgm:cxnLst>
    <dgm:cxn modelId="{54301D03-8DDE-4B61-9EAF-137C54CDCD0F}" srcId="{89B11D6E-91A4-4F1E-9385-D1177F63ACFC}" destId="{D6F72CFC-CD28-41E2-8BB6-584787638EF6}" srcOrd="2" destOrd="0" parTransId="{79942F47-8C47-4579-9C9E-97157334FDE5}" sibTransId="{8BFE152C-96C3-4C7D-B320-A9A2AC4A5755}"/>
    <dgm:cxn modelId="{00B0EA19-128C-45DB-9F7A-6CCD2BF171D0}" type="presOf" srcId="{D6F72CFC-CD28-41E2-8BB6-584787638EF6}" destId="{8DF3963E-61C1-4010-9D79-5EDC68D91753}" srcOrd="0" destOrd="0" presId="urn:microsoft.com/office/officeart/2016/7/layout/VerticalSolidActionList"/>
    <dgm:cxn modelId="{BBA6C620-D044-400F-9127-E9AEC47CFB2C}" type="presOf" srcId="{E230DC16-7F13-4BDF-8D7E-BBFEBF4B221E}" destId="{D9804B7D-091C-4D95-90CE-324A390C0244}" srcOrd="0" destOrd="0" presId="urn:microsoft.com/office/officeart/2016/7/layout/VerticalSolidActionList"/>
    <dgm:cxn modelId="{50509F23-D2CE-4ED1-8086-A708FCB8F2EA}" type="presOf" srcId="{16E523F0-1671-45E6-A715-8EA982861E36}" destId="{E7F0646E-A525-49F0-B87A-146B47BC8DEB}" srcOrd="0" destOrd="1" presId="urn:microsoft.com/office/officeart/2016/7/layout/VerticalSolidActionList"/>
    <dgm:cxn modelId="{31961A25-83C1-4168-9EDA-554C66DFA661}" srcId="{18D1A532-1114-41D4-87D5-285FA127E1C1}" destId="{BA785434-6522-478A-A98F-194C04C10CA4}" srcOrd="0" destOrd="0" parTransId="{A89BED22-D4EF-41C5-913C-82928A966244}" sibTransId="{3E61E6A1-D7B5-496F-9E9A-AA5D818ADA57}"/>
    <dgm:cxn modelId="{07CB724A-FAC6-417F-8707-A292F5B25CDA}" type="presOf" srcId="{BA785434-6522-478A-A98F-194C04C10CA4}" destId="{19D6872C-FD95-47F7-8D7B-DFA26CF16562}" srcOrd="0" destOrd="0" presId="urn:microsoft.com/office/officeart/2016/7/layout/VerticalSolidActionList"/>
    <dgm:cxn modelId="{906E314E-E4EE-4F43-AF75-4CC6527603C8}" srcId="{89B11D6E-91A4-4F1E-9385-D1177F63ACFC}" destId="{18D1A532-1114-41D4-87D5-285FA127E1C1}" srcOrd="1" destOrd="0" parTransId="{B856EE3A-02AA-4D78-8B26-C2692D337A77}" sibTransId="{D65A9F89-5E21-4F7E-9982-138C40545A6F}"/>
    <dgm:cxn modelId="{A53C4D7D-4779-486E-80F8-11E35ECEDB3E}" srcId="{1EA8BABF-FE27-4040-9731-DA48FD110379}" destId="{36A65B70-89B5-4B1A-B9EF-729372E90F5E}" srcOrd="0" destOrd="0" parTransId="{F2D10F66-76E2-48DB-9397-F77F50406640}" sibTransId="{5FADCBE5-EB6F-4E76-8B3D-5D7CCBACF6E0}"/>
    <dgm:cxn modelId="{6CE66F82-7148-4ADC-9914-135E693504B9}" type="presOf" srcId="{1EA8BABF-FE27-4040-9731-DA48FD110379}" destId="{BDCC941A-9EFE-4A5F-9F77-A0CD72361706}" srcOrd="0" destOrd="0" presId="urn:microsoft.com/office/officeart/2016/7/layout/VerticalSolidActionList"/>
    <dgm:cxn modelId="{64D18592-D57A-40B6-991D-5BDF062645A4}" srcId="{89B11D6E-91A4-4F1E-9385-D1177F63ACFC}" destId="{E230DC16-7F13-4BDF-8D7E-BBFEBF4B221E}" srcOrd="3" destOrd="0" parTransId="{B7904B35-4248-4CC2-A0BC-F61805B66027}" sibTransId="{D048504F-F192-4655-ABDE-AADF980C4AD6}"/>
    <dgm:cxn modelId="{C79470A2-0BDF-4BF9-A077-D02863453F67}" type="presOf" srcId="{36A65B70-89B5-4B1A-B9EF-729372E90F5E}" destId="{B3958E31-DA0E-4555-B310-A7B700AEBBFD}" srcOrd="0" destOrd="0" presId="urn:microsoft.com/office/officeart/2016/7/layout/VerticalSolidActionList"/>
    <dgm:cxn modelId="{871C8EA2-D69B-4693-BB82-2D9CD04FBD50}" srcId="{D6F72CFC-CD28-41E2-8BB6-584787638EF6}" destId="{AD1E8113-CB8C-427D-97AF-3D8FCC06398E}" srcOrd="0" destOrd="0" parTransId="{C170F18B-2615-47C8-A370-A34494C08588}" sibTransId="{F556E30A-2326-4278-80FF-C7B9654E4637}"/>
    <dgm:cxn modelId="{8C036CAC-BB26-4666-BB22-85A5818141B4}" srcId="{89B11D6E-91A4-4F1E-9385-D1177F63ACFC}" destId="{1EA8BABF-FE27-4040-9731-DA48FD110379}" srcOrd="0" destOrd="0" parTransId="{1E2C4E80-5BA1-46F2-8654-1DAE5BA662C9}" sibTransId="{FCA0DC89-D3B7-4D54-ADC1-5114491DA75C}"/>
    <dgm:cxn modelId="{59222DAD-E5B2-4E4A-B4A6-19CE287C6C40}" srcId="{E230DC16-7F13-4BDF-8D7E-BBFEBF4B221E}" destId="{2424FD6C-4204-4883-98DB-5F45F18E5794}" srcOrd="0" destOrd="0" parTransId="{9877E6F6-A67D-4C65-BED6-8D10EB89AE79}" sibTransId="{DAB78F35-18D2-496B-BB92-4F40CC35EC04}"/>
    <dgm:cxn modelId="{4E8C50D3-A68C-479B-883D-52E65E2B661E}" type="presOf" srcId="{18D1A532-1114-41D4-87D5-285FA127E1C1}" destId="{33D6DD7D-8030-4B03-8D3C-EABA42C32D37}" srcOrd="0" destOrd="0" presId="urn:microsoft.com/office/officeart/2016/7/layout/VerticalSolidActionList"/>
    <dgm:cxn modelId="{551FF0E3-6C0B-45A6-B82F-E5CEF9FC543C}" srcId="{D6F72CFC-CD28-41E2-8BB6-584787638EF6}" destId="{16E523F0-1671-45E6-A715-8EA982861E36}" srcOrd="1" destOrd="0" parTransId="{37347651-4E8C-4EEB-AD01-2CD1F9A5F4A4}" sibTransId="{7E729F09-1F0B-4EAD-811E-69FD2BE845AD}"/>
    <dgm:cxn modelId="{ECCEFBE3-1BE8-4006-9D98-1FE1C1FD697C}" type="presOf" srcId="{AD1E8113-CB8C-427D-97AF-3D8FCC06398E}" destId="{E7F0646E-A525-49F0-B87A-146B47BC8DEB}" srcOrd="0" destOrd="0" presId="urn:microsoft.com/office/officeart/2016/7/layout/VerticalSolidActionList"/>
    <dgm:cxn modelId="{661983EF-3196-488B-BFFA-46B5726AE49F}" type="presOf" srcId="{89B11D6E-91A4-4F1E-9385-D1177F63ACFC}" destId="{B5C7D287-8BCF-4856-9222-0022292DE297}" srcOrd="0" destOrd="0" presId="urn:microsoft.com/office/officeart/2016/7/layout/VerticalSolidActionList"/>
    <dgm:cxn modelId="{2EAA3CFA-B700-4A33-A3E5-1D70B30F2C43}" type="presOf" srcId="{2424FD6C-4204-4883-98DB-5F45F18E5794}" destId="{2FDEEBA9-E784-4ED4-8457-3179225BC694}" srcOrd="0" destOrd="0" presId="urn:microsoft.com/office/officeart/2016/7/layout/VerticalSolidActionList"/>
    <dgm:cxn modelId="{EEC58608-FD79-4E0C-8777-7B96C8CD773F}" type="presParOf" srcId="{B5C7D287-8BCF-4856-9222-0022292DE297}" destId="{C8B29C96-CA92-42FA-87AA-3A2BF85C77A0}" srcOrd="0" destOrd="0" presId="urn:microsoft.com/office/officeart/2016/7/layout/VerticalSolidActionList"/>
    <dgm:cxn modelId="{1084D9F3-E383-4EFF-9F63-8623DED1533C}" type="presParOf" srcId="{C8B29C96-CA92-42FA-87AA-3A2BF85C77A0}" destId="{BDCC941A-9EFE-4A5F-9F77-A0CD72361706}" srcOrd="0" destOrd="0" presId="urn:microsoft.com/office/officeart/2016/7/layout/VerticalSolidActionList"/>
    <dgm:cxn modelId="{E6095506-CCCE-43A3-BE95-22163468EEA3}" type="presParOf" srcId="{C8B29C96-CA92-42FA-87AA-3A2BF85C77A0}" destId="{B3958E31-DA0E-4555-B310-A7B700AEBBFD}" srcOrd="1" destOrd="0" presId="urn:microsoft.com/office/officeart/2016/7/layout/VerticalSolidActionList"/>
    <dgm:cxn modelId="{D8F9ACD2-905F-4C3F-ADEE-2F5715057A29}" type="presParOf" srcId="{B5C7D287-8BCF-4856-9222-0022292DE297}" destId="{7AC0A971-C9D2-4B75-80E7-AF5D90462552}" srcOrd="1" destOrd="0" presId="urn:microsoft.com/office/officeart/2016/7/layout/VerticalSolidActionList"/>
    <dgm:cxn modelId="{D7E66E38-D3DD-4E6C-AB0F-BC05206309DA}" type="presParOf" srcId="{B5C7D287-8BCF-4856-9222-0022292DE297}" destId="{626C2ECC-6249-4884-93DE-8BE3115B138D}" srcOrd="2" destOrd="0" presId="urn:microsoft.com/office/officeart/2016/7/layout/VerticalSolidActionList"/>
    <dgm:cxn modelId="{0442766F-7636-4566-8347-4080EEE8C8B8}" type="presParOf" srcId="{626C2ECC-6249-4884-93DE-8BE3115B138D}" destId="{33D6DD7D-8030-4B03-8D3C-EABA42C32D37}" srcOrd="0" destOrd="0" presId="urn:microsoft.com/office/officeart/2016/7/layout/VerticalSolidActionList"/>
    <dgm:cxn modelId="{55C7EE8C-0E37-4143-A282-346B8E3C4513}" type="presParOf" srcId="{626C2ECC-6249-4884-93DE-8BE3115B138D}" destId="{19D6872C-FD95-47F7-8D7B-DFA26CF16562}" srcOrd="1" destOrd="0" presId="urn:microsoft.com/office/officeart/2016/7/layout/VerticalSolidActionList"/>
    <dgm:cxn modelId="{5FF88043-E79B-4E43-83FC-A1145710D29F}" type="presParOf" srcId="{B5C7D287-8BCF-4856-9222-0022292DE297}" destId="{1748E3F2-5114-4F04-BF5A-958F92827EAC}" srcOrd="3" destOrd="0" presId="urn:microsoft.com/office/officeart/2016/7/layout/VerticalSolidActionList"/>
    <dgm:cxn modelId="{DEBC0209-0000-48D3-B3A0-FF0CE996751D}" type="presParOf" srcId="{B5C7D287-8BCF-4856-9222-0022292DE297}" destId="{8FB2DAF7-8E49-4A7D-A6DA-8B79457B82F1}" srcOrd="4" destOrd="0" presId="urn:microsoft.com/office/officeart/2016/7/layout/VerticalSolidActionList"/>
    <dgm:cxn modelId="{A6BB02A4-500B-4FF8-917C-8FF8E06278CF}" type="presParOf" srcId="{8FB2DAF7-8E49-4A7D-A6DA-8B79457B82F1}" destId="{8DF3963E-61C1-4010-9D79-5EDC68D91753}" srcOrd="0" destOrd="0" presId="urn:microsoft.com/office/officeart/2016/7/layout/VerticalSolidActionList"/>
    <dgm:cxn modelId="{F2F7EB1A-469F-4C0C-BA4A-E5458E34EA53}" type="presParOf" srcId="{8FB2DAF7-8E49-4A7D-A6DA-8B79457B82F1}" destId="{E7F0646E-A525-49F0-B87A-146B47BC8DEB}" srcOrd="1" destOrd="0" presId="urn:microsoft.com/office/officeart/2016/7/layout/VerticalSolidActionList"/>
    <dgm:cxn modelId="{0191E64B-0116-44B4-A8D6-245774BB865E}" type="presParOf" srcId="{B5C7D287-8BCF-4856-9222-0022292DE297}" destId="{203FB703-4295-4A76-A1E4-453A4FA7E441}" srcOrd="5" destOrd="0" presId="urn:microsoft.com/office/officeart/2016/7/layout/VerticalSolidActionList"/>
    <dgm:cxn modelId="{12B145BF-CBAC-43BA-A902-5F0B8470D5C6}" type="presParOf" srcId="{B5C7D287-8BCF-4856-9222-0022292DE297}" destId="{67EEB726-3346-4BEA-B3F5-C9A61FB3D9C6}" srcOrd="6" destOrd="0" presId="urn:microsoft.com/office/officeart/2016/7/layout/VerticalSolidActionList"/>
    <dgm:cxn modelId="{2F75EA3F-09CD-4C98-A88A-F891860AD8B0}" type="presParOf" srcId="{67EEB726-3346-4BEA-B3F5-C9A61FB3D9C6}" destId="{D9804B7D-091C-4D95-90CE-324A390C0244}" srcOrd="0" destOrd="0" presId="urn:microsoft.com/office/officeart/2016/7/layout/VerticalSolidActionList"/>
    <dgm:cxn modelId="{749F3ABF-5419-4223-B8D1-8916B38FA075}" type="presParOf" srcId="{67EEB726-3346-4BEA-B3F5-C9A61FB3D9C6}" destId="{2FDEEBA9-E784-4ED4-8457-3179225BC69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1D3606-4B39-493A-A9EB-FE141D691551}" type="doc">
      <dgm:prSet loTypeId="urn:microsoft.com/office/officeart/2018/2/layout/IconCircleList" loCatId="icon" qsTypeId="urn:microsoft.com/office/officeart/2005/8/quickstyle/simple1" qsCatId="simple" csTypeId="urn:microsoft.com/office/officeart/2005/8/colors/accent2_2" csCatId="accent2" phldr="1"/>
      <dgm:spPr/>
    </dgm:pt>
    <dgm:pt modelId="{08C247C5-DCE1-4861-AC6C-7B1D2CF4431F}">
      <dgm:prSet phldrT="[Text]"/>
      <dgm:spPr/>
      <dgm:t>
        <a:bodyPr/>
        <a:lstStyle/>
        <a:p>
          <a:pPr>
            <a:lnSpc>
              <a:spcPct val="100000"/>
            </a:lnSpc>
          </a:pPr>
          <a:r>
            <a:rPr lang="en-US" dirty="0"/>
            <a:t>DE MIECHV Leadership and PAT Explore Model Development within TARC Peer Community</a:t>
          </a:r>
        </a:p>
      </dgm:t>
    </dgm:pt>
    <dgm:pt modelId="{5F17BAE5-61DE-4444-B7AD-C5E912B1BFA8}" type="parTrans" cxnId="{F10A6455-FA51-4003-93ED-63B98BB1CC4A}">
      <dgm:prSet/>
      <dgm:spPr/>
      <dgm:t>
        <a:bodyPr/>
        <a:lstStyle/>
        <a:p>
          <a:endParaRPr lang="en-US"/>
        </a:p>
      </dgm:t>
    </dgm:pt>
    <dgm:pt modelId="{453EB0EB-BD76-44D6-A30F-07691C24D277}" type="sibTrans" cxnId="{F10A6455-FA51-4003-93ED-63B98BB1CC4A}">
      <dgm:prSet/>
      <dgm:spPr/>
      <dgm:t>
        <a:bodyPr/>
        <a:lstStyle/>
        <a:p>
          <a:pPr>
            <a:lnSpc>
              <a:spcPct val="100000"/>
            </a:lnSpc>
          </a:pPr>
          <a:endParaRPr lang="en-US" dirty="0"/>
        </a:p>
      </dgm:t>
    </dgm:pt>
    <dgm:pt modelId="{8015D441-7E6B-4E47-AB47-FE60242BDB34}">
      <dgm:prSet phldrT="[Text]"/>
      <dgm:spPr/>
      <dgm:t>
        <a:bodyPr/>
        <a:lstStyle/>
        <a:p>
          <a:pPr>
            <a:lnSpc>
              <a:spcPct val="100000"/>
            </a:lnSpc>
          </a:pPr>
          <a:r>
            <a:rPr lang="en-US" dirty="0"/>
            <a:t>DDE and DDPH Decide to Pursue! </a:t>
          </a:r>
        </a:p>
      </dgm:t>
    </dgm:pt>
    <dgm:pt modelId="{74C33F31-15C1-4767-B32E-36CEDCD61716}" type="parTrans" cxnId="{7F596BD0-6424-4956-9567-C3B9DA8C6BBB}">
      <dgm:prSet/>
      <dgm:spPr/>
      <dgm:t>
        <a:bodyPr/>
        <a:lstStyle/>
        <a:p>
          <a:endParaRPr lang="en-US"/>
        </a:p>
      </dgm:t>
    </dgm:pt>
    <dgm:pt modelId="{E1B45A03-953F-46A9-8F80-096893FF17FB}" type="sibTrans" cxnId="{7F596BD0-6424-4956-9567-C3B9DA8C6BBB}">
      <dgm:prSet/>
      <dgm:spPr/>
      <dgm:t>
        <a:bodyPr/>
        <a:lstStyle/>
        <a:p>
          <a:pPr>
            <a:lnSpc>
              <a:spcPct val="100000"/>
            </a:lnSpc>
          </a:pPr>
          <a:endParaRPr lang="en-US" dirty="0"/>
        </a:p>
      </dgm:t>
    </dgm:pt>
    <dgm:pt modelId="{CE703817-C855-42EF-A2B8-CCC180B879FF}">
      <dgm:prSet phldrT="[Text]"/>
      <dgm:spPr/>
      <dgm:t>
        <a:bodyPr/>
        <a:lstStyle/>
        <a:p>
          <a:pPr>
            <a:lnSpc>
              <a:spcPct val="100000"/>
            </a:lnSpc>
          </a:pPr>
          <a:r>
            <a:rPr lang="en-US" dirty="0"/>
            <a:t>Model Drafted in 2023 with Consultant Support and Resources from IL, MI and the COE for IECMHC and check ins with existing IECMHC in early care and education team</a:t>
          </a:r>
        </a:p>
      </dgm:t>
    </dgm:pt>
    <dgm:pt modelId="{6CB493C3-99F6-453D-BE03-2804761C9A13}" type="parTrans" cxnId="{808E36FA-2D8B-41BE-92C7-6270AC7F16D6}">
      <dgm:prSet/>
      <dgm:spPr/>
      <dgm:t>
        <a:bodyPr/>
        <a:lstStyle/>
        <a:p>
          <a:endParaRPr lang="en-US"/>
        </a:p>
      </dgm:t>
    </dgm:pt>
    <dgm:pt modelId="{A0F62603-CBEA-4675-8AA1-369F4B72148F}" type="sibTrans" cxnId="{808E36FA-2D8B-41BE-92C7-6270AC7F16D6}">
      <dgm:prSet/>
      <dgm:spPr/>
      <dgm:t>
        <a:bodyPr/>
        <a:lstStyle/>
        <a:p>
          <a:pPr>
            <a:lnSpc>
              <a:spcPct val="100000"/>
            </a:lnSpc>
          </a:pPr>
          <a:endParaRPr lang="en-US" dirty="0"/>
        </a:p>
      </dgm:t>
    </dgm:pt>
    <dgm:pt modelId="{0C0D7C5B-D21E-445B-BD50-1B209CB069CF}">
      <dgm:prSet/>
      <dgm:spPr/>
      <dgm:t>
        <a:bodyPr/>
        <a:lstStyle/>
        <a:p>
          <a:pPr>
            <a:lnSpc>
              <a:spcPct val="100000"/>
            </a:lnSpc>
          </a:pPr>
          <a:r>
            <a:rPr lang="en-US" dirty="0"/>
            <a:t>Kicking off our Orientation!</a:t>
          </a:r>
        </a:p>
      </dgm:t>
    </dgm:pt>
    <dgm:pt modelId="{A6152499-72ED-47F3-A09D-1CE55447E16F}" type="parTrans" cxnId="{7FA640C7-E26C-413C-B6EE-225049EDBA39}">
      <dgm:prSet/>
      <dgm:spPr/>
      <dgm:t>
        <a:bodyPr/>
        <a:lstStyle/>
        <a:p>
          <a:endParaRPr lang="en-US"/>
        </a:p>
      </dgm:t>
    </dgm:pt>
    <dgm:pt modelId="{69877160-D6D9-46F3-AC15-5A94A80A15A5}" type="sibTrans" cxnId="{7FA640C7-E26C-413C-B6EE-225049EDBA39}">
      <dgm:prSet/>
      <dgm:spPr/>
      <dgm:t>
        <a:bodyPr/>
        <a:lstStyle/>
        <a:p>
          <a:endParaRPr lang="en-US"/>
        </a:p>
      </dgm:t>
    </dgm:pt>
    <dgm:pt modelId="{2E422B92-6655-44D9-B280-B64C74695F30}" type="pres">
      <dgm:prSet presAssocID="{651D3606-4B39-493A-A9EB-FE141D691551}" presName="root" presStyleCnt="0">
        <dgm:presLayoutVars>
          <dgm:dir/>
          <dgm:resizeHandles val="exact"/>
        </dgm:presLayoutVars>
      </dgm:prSet>
      <dgm:spPr/>
    </dgm:pt>
    <dgm:pt modelId="{9984C32B-F963-4DC7-9E16-02BC6CB1052B}" type="pres">
      <dgm:prSet presAssocID="{651D3606-4B39-493A-A9EB-FE141D691551}" presName="container" presStyleCnt="0">
        <dgm:presLayoutVars>
          <dgm:dir/>
          <dgm:resizeHandles val="exact"/>
        </dgm:presLayoutVars>
      </dgm:prSet>
      <dgm:spPr/>
    </dgm:pt>
    <dgm:pt modelId="{D06CD27E-5828-4EED-AEED-6CFB0914A11F}" type="pres">
      <dgm:prSet presAssocID="{08C247C5-DCE1-4861-AC6C-7B1D2CF4431F}" presName="compNode" presStyleCnt="0"/>
      <dgm:spPr/>
    </dgm:pt>
    <dgm:pt modelId="{5D2F9518-EA2A-497A-B282-A7E123615083}" type="pres">
      <dgm:prSet presAssocID="{08C247C5-DCE1-4861-AC6C-7B1D2CF4431F}" presName="iconBgRect" presStyleLbl="bgShp" presStyleIdx="0" presStyleCnt="4"/>
      <dgm:spPr/>
    </dgm:pt>
    <dgm:pt modelId="{E6A3AB4B-7B53-440A-80DA-F77B9EB6A8D2}" type="pres">
      <dgm:prSet presAssocID="{08C247C5-DCE1-4861-AC6C-7B1D2CF443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559CE9C-435D-4077-98C2-B0F118CFB846}" type="pres">
      <dgm:prSet presAssocID="{08C247C5-DCE1-4861-AC6C-7B1D2CF4431F}" presName="spaceRect" presStyleCnt="0"/>
      <dgm:spPr/>
    </dgm:pt>
    <dgm:pt modelId="{C9696231-BDEE-43DE-9D7F-8BE2C80D641F}" type="pres">
      <dgm:prSet presAssocID="{08C247C5-DCE1-4861-AC6C-7B1D2CF4431F}" presName="textRect" presStyleLbl="revTx" presStyleIdx="0" presStyleCnt="4">
        <dgm:presLayoutVars>
          <dgm:chMax val="1"/>
          <dgm:chPref val="1"/>
        </dgm:presLayoutVars>
      </dgm:prSet>
      <dgm:spPr/>
    </dgm:pt>
    <dgm:pt modelId="{BFAAF3A6-9C7E-4172-A205-3594446F8BB0}" type="pres">
      <dgm:prSet presAssocID="{453EB0EB-BD76-44D6-A30F-07691C24D277}" presName="sibTrans" presStyleLbl="sibTrans2D1" presStyleIdx="0" presStyleCnt="0"/>
      <dgm:spPr/>
    </dgm:pt>
    <dgm:pt modelId="{9FAE4A9D-DC46-4DAA-A730-D5570F6C1771}" type="pres">
      <dgm:prSet presAssocID="{8015D441-7E6B-4E47-AB47-FE60242BDB34}" presName="compNode" presStyleCnt="0"/>
      <dgm:spPr/>
    </dgm:pt>
    <dgm:pt modelId="{33C5480B-506D-4BCD-A0A9-D0E0929F2162}" type="pres">
      <dgm:prSet presAssocID="{8015D441-7E6B-4E47-AB47-FE60242BDB34}" presName="iconBgRect" presStyleLbl="bgShp" presStyleIdx="1" presStyleCnt="4"/>
      <dgm:spPr/>
    </dgm:pt>
    <dgm:pt modelId="{7BB2DE5D-D117-47C0-8D4D-A8EF7CADFE67}" type="pres">
      <dgm:prSet presAssocID="{8015D441-7E6B-4E47-AB47-FE60242BDB3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sion chart"/>
        </a:ext>
      </dgm:extLst>
    </dgm:pt>
    <dgm:pt modelId="{0F1BF42A-CDB6-40F9-BBF5-DA28CC7A8DB2}" type="pres">
      <dgm:prSet presAssocID="{8015D441-7E6B-4E47-AB47-FE60242BDB34}" presName="spaceRect" presStyleCnt="0"/>
      <dgm:spPr/>
    </dgm:pt>
    <dgm:pt modelId="{F1C51D9A-53F2-4040-AE55-6DFCACB29EAB}" type="pres">
      <dgm:prSet presAssocID="{8015D441-7E6B-4E47-AB47-FE60242BDB34}" presName="textRect" presStyleLbl="revTx" presStyleIdx="1" presStyleCnt="4">
        <dgm:presLayoutVars>
          <dgm:chMax val="1"/>
          <dgm:chPref val="1"/>
        </dgm:presLayoutVars>
      </dgm:prSet>
      <dgm:spPr/>
    </dgm:pt>
    <dgm:pt modelId="{7F65A9B6-4223-4349-9BAD-EFA10CBBB47E}" type="pres">
      <dgm:prSet presAssocID="{E1B45A03-953F-46A9-8F80-096893FF17FB}" presName="sibTrans" presStyleLbl="sibTrans2D1" presStyleIdx="0" presStyleCnt="0"/>
      <dgm:spPr/>
    </dgm:pt>
    <dgm:pt modelId="{E67BC9F6-C38D-4C60-84BF-1CF5AEDC7CFC}" type="pres">
      <dgm:prSet presAssocID="{CE703817-C855-42EF-A2B8-CCC180B879FF}" presName="compNode" presStyleCnt="0"/>
      <dgm:spPr/>
    </dgm:pt>
    <dgm:pt modelId="{D82FD658-3E4A-4FF8-9895-59D6BC3F58EF}" type="pres">
      <dgm:prSet presAssocID="{CE703817-C855-42EF-A2B8-CCC180B879FF}" presName="iconBgRect" presStyleLbl="bgShp" presStyleIdx="2" presStyleCnt="4"/>
      <dgm:spPr/>
    </dgm:pt>
    <dgm:pt modelId="{A0C1A37C-16A6-4FEF-A14D-BB00C664D85B}" type="pres">
      <dgm:prSet presAssocID="{CE703817-C855-42EF-A2B8-CCC180B879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43737CB8-B25E-42F2-8918-09C2B7F5AB9A}" type="pres">
      <dgm:prSet presAssocID="{CE703817-C855-42EF-A2B8-CCC180B879FF}" presName="spaceRect" presStyleCnt="0"/>
      <dgm:spPr/>
    </dgm:pt>
    <dgm:pt modelId="{376A42A2-CC06-4031-A7FC-29AC17367ADF}" type="pres">
      <dgm:prSet presAssocID="{CE703817-C855-42EF-A2B8-CCC180B879FF}" presName="textRect" presStyleLbl="revTx" presStyleIdx="2" presStyleCnt="4">
        <dgm:presLayoutVars>
          <dgm:chMax val="1"/>
          <dgm:chPref val="1"/>
        </dgm:presLayoutVars>
      </dgm:prSet>
      <dgm:spPr/>
    </dgm:pt>
    <dgm:pt modelId="{478984E0-AA3B-495B-8282-9572AD2EB17A}" type="pres">
      <dgm:prSet presAssocID="{A0F62603-CBEA-4675-8AA1-369F4B72148F}" presName="sibTrans" presStyleLbl="sibTrans2D1" presStyleIdx="0" presStyleCnt="0"/>
      <dgm:spPr/>
    </dgm:pt>
    <dgm:pt modelId="{BCFC642B-5EF4-416D-B29E-611519F07E66}" type="pres">
      <dgm:prSet presAssocID="{0C0D7C5B-D21E-445B-BD50-1B209CB069CF}" presName="compNode" presStyleCnt="0"/>
      <dgm:spPr/>
    </dgm:pt>
    <dgm:pt modelId="{3C2BF306-D8CE-4669-9581-38CA4BF2C12F}" type="pres">
      <dgm:prSet presAssocID="{0C0D7C5B-D21E-445B-BD50-1B209CB069CF}" presName="iconBgRect" presStyleLbl="bgShp" presStyleIdx="3" presStyleCnt="4"/>
      <dgm:spPr/>
    </dgm:pt>
    <dgm:pt modelId="{4FAC83AD-0FCF-4278-B816-2787855DB9EF}" type="pres">
      <dgm:prSet presAssocID="{0C0D7C5B-D21E-445B-BD50-1B209CB069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ort Balls"/>
        </a:ext>
      </dgm:extLst>
    </dgm:pt>
    <dgm:pt modelId="{0F7A5E34-F1AC-4FDE-A767-F270927ADF23}" type="pres">
      <dgm:prSet presAssocID="{0C0D7C5B-D21E-445B-BD50-1B209CB069CF}" presName="spaceRect" presStyleCnt="0"/>
      <dgm:spPr/>
    </dgm:pt>
    <dgm:pt modelId="{8A8AE2D9-BEA7-4D3C-8797-5212F7CA7FCC}" type="pres">
      <dgm:prSet presAssocID="{0C0D7C5B-D21E-445B-BD50-1B209CB069CF}" presName="textRect" presStyleLbl="revTx" presStyleIdx="3" presStyleCnt="4">
        <dgm:presLayoutVars>
          <dgm:chMax val="1"/>
          <dgm:chPref val="1"/>
        </dgm:presLayoutVars>
      </dgm:prSet>
      <dgm:spPr/>
    </dgm:pt>
  </dgm:ptLst>
  <dgm:cxnLst>
    <dgm:cxn modelId="{01257B2C-0096-4D77-8BAB-A91FAF030EF8}" type="presOf" srcId="{651D3606-4B39-493A-A9EB-FE141D691551}" destId="{2E422B92-6655-44D9-B280-B64C74695F30}" srcOrd="0" destOrd="0" presId="urn:microsoft.com/office/officeart/2018/2/layout/IconCircleList"/>
    <dgm:cxn modelId="{F10A6455-FA51-4003-93ED-63B98BB1CC4A}" srcId="{651D3606-4B39-493A-A9EB-FE141D691551}" destId="{08C247C5-DCE1-4861-AC6C-7B1D2CF4431F}" srcOrd="0" destOrd="0" parTransId="{5F17BAE5-61DE-4444-B7AD-C5E912B1BFA8}" sibTransId="{453EB0EB-BD76-44D6-A30F-07691C24D277}"/>
    <dgm:cxn modelId="{BA3EB675-B280-401D-B73E-B7897E4F9A7B}" type="presOf" srcId="{0C0D7C5B-D21E-445B-BD50-1B209CB069CF}" destId="{8A8AE2D9-BEA7-4D3C-8797-5212F7CA7FCC}" srcOrd="0" destOrd="0" presId="urn:microsoft.com/office/officeart/2018/2/layout/IconCircleList"/>
    <dgm:cxn modelId="{EDF6C156-E8E5-494B-89BC-780BEF44D3E0}" type="presOf" srcId="{CE703817-C855-42EF-A2B8-CCC180B879FF}" destId="{376A42A2-CC06-4031-A7FC-29AC17367ADF}" srcOrd="0" destOrd="0" presId="urn:microsoft.com/office/officeart/2018/2/layout/IconCircleList"/>
    <dgm:cxn modelId="{3BB79C9A-ABF0-406F-A2E5-A9AA4443DDA9}" type="presOf" srcId="{E1B45A03-953F-46A9-8F80-096893FF17FB}" destId="{7F65A9B6-4223-4349-9BAD-EFA10CBBB47E}" srcOrd="0" destOrd="0" presId="urn:microsoft.com/office/officeart/2018/2/layout/IconCircleList"/>
    <dgm:cxn modelId="{98F555A0-CD60-4A2E-A013-3AA58CB68D3D}" type="presOf" srcId="{A0F62603-CBEA-4675-8AA1-369F4B72148F}" destId="{478984E0-AA3B-495B-8282-9572AD2EB17A}" srcOrd="0" destOrd="0" presId="urn:microsoft.com/office/officeart/2018/2/layout/IconCircleList"/>
    <dgm:cxn modelId="{8B9F15B5-E2DA-44D9-8A51-C3EDA2748830}" type="presOf" srcId="{08C247C5-DCE1-4861-AC6C-7B1D2CF4431F}" destId="{C9696231-BDEE-43DE-9D7F-8BE2C80D641F}" srcOrd="0" destOrd="0" presId="urn:microsoft.com/office/officeart/2018/2/layout/IconCircleList"/>
    <dgm:cxn modelId="{C725BCC2-64E9-4047-B833-EAD6BD54E5DC}" type="presOf" srcId="{453EB0EB-BD76-44D6-A30F-07691C24D277}" destId="{BFAAF3A6-9C7E-4172-A205-3594446F8BB0}" srcOrd="0" destOrd="0" presId="urn:microsoft.com/office/officeart/2018/2/layout/IconCircleList"/>
    <dgm:cxn modelId="{7FA640C7-E26C-413C-B6EE-225049EDBA39}" srcId="{651D3606-4B39-493A-A9EB-FE141D691551}" destId="{0C0D7C5B-D21E-445B-BD50-1B209CB069CF}" srcOrd="3" destOrd="0" parTransId="{A6152499-72ED-47F3-A09D-1CE55447E16F}" sibTransId="{69877160-D6D9-46F3-AC15-5A94A80A15A5}"/>
    <dgm:cxn modelId="{7F596BD0-6424-4956-9567-C3B9DA8C6BBB}" srcId="{651D3606-4B39-493A-A9EB-FE141D691551}" destId="{8015D441-7E6B-4E47-AB47-FE60242BDB34}" srcOrd="1" destOrd="0" parTransId="{74C33F31-15C1-4767-B32E-36CEDCD61716}" sibTransId="{E1B45A03-953F-46A9-8F80-096893FF17FB}"/>
    <dgm:cxn modelId="{06AAF6D5-4B64-46B1-A99B-F674EC0354C0}" type="presOf" srcId="{8015D441-7E6B-4E47-AB47-FE60242BDB34}" destId="{F1C51D9A-53F2-4040-AE55-6DFCACB29EAB}" srcOrd="0" destOrd="0" presId="urn:microsoft.com/office/officeart/2018/2/layout/IconCircleList"/>
    <dgm:cxn modelId="{808E36FA-2D8B-41BE-92C7-6270AC7F16D6}" srcId="{651D3606-4B39-493A-A9EB-FE141D691551}" destId="{CE703817-C855-42EF-A2B8-CCC180B879FF}" srcOrd="2" destOrd="0" parTransId="{6CB493C3-99F6-453D-BE03-2804761C9A13}" sibTransId="{A0F62603-CBEA-4675-8AA1-369F4B72148F}"/>
    <dgm:cxn modelId="{AB2FF225-DCB7-4499-B8A2-586E2229361B}" type="presParOf" srcId="{2E422B92-6655-44D9-B280-B64C74695F30}" destId="{9984C32B-F963-4DC7-9E16-02BC6CB1052B}" srcOrd="0" destOrd="0" presId="urn:microsoft.com/office/officeart/2018/2/layout/IconCircleList"/>
    <dgm:cxn modelId="{EEBB3DDF-361A-49B7-B591-02C7F0362F86}" type="presParOf" srcId="{9984C32B-F963-4DC7-9E16-02BC6CB1052B}" destId="{D06CD27E-5828-4EED-AEED-6CFB0914A11F}" srcOrd="0" destOrd="0" presId="urn:microsoft.com/office/officeart/2018/2/layout/IconCircleList"/>
    <dgm:cxn modelId="{54D8FEE2-9ECD-41C8-9F42-C96236584684}" type="presParOf" srcId="{D06CD27E-5828-4EED-AEED-6CFB0914A11F}" destId="{5D2F9518-EA2A-497A-B282-A7E123615083}" srcOrd="0" destOrd="0" presId="urn:microsoft.com/office/officeart/2018/2/layout/IconCircleList"/>
    <dgm:cxn modelId="{14EF6C61-BB0A-4B88-9A73-7CFC9C6457F7}" type="presParOf" srcId="{D06CD27E-5828-4EED-AEED-6CFB0914A11F}" destId="{E6A3AB4B-7B53-440A-80DA-F77B9EB6A8D2}" srcOrd="1" destOrd="0" presId="urn:microsoft.com/office/officeart/2018/2/layout/IconCircleList"/>
    <dgm:cxn modelId="{A59C8E31-6010-4A2B-9655-37936E14C612}" type="presParOf" srcId="{D06CD27E-5828-4EED-AEED-6CFB0914A11F}" destId="{6559CE9C-435D-4077-98C2-B0F118CFB846}" srcOrd="2" destOrd="0" presId="urn:microsoft.com/office/officeart/2018/2/layout/IconCircleList"/>
    <dgm:cxn modelId="{6914F818-86F7-46B1-AEF8-BF2C7E5213DB}" type="presParOf" srcId="{D06CD27E-5828-4EED-AEED-6CFB0914A11F}" destId="{C9696231-BDEE-43DE-9D7F-8BE2C80D641F}" srcOrd="3" destOrd="0" presId="urn:microsoft.com/office/officeart/2018/2/layout/IconCircleList"/>
    <dgm:cxn modelId="{9C989221-78E6-42C8-885C-7F8F6A904D69}" type="presParOf" srcId="{9984C32B-F963-4DC7-9E16-02BC6CB1052B}" destId="{BFAAF3A6-9C7E-4172-A205-3594446F8BB0}" srcOrd="1" destOrd="0" presId="urn:microsoft.com/office/officeart/2018/2/layout/IconCircleList"/>
    <dgm:cxn modelId="{94F216DB-4AEB-479F-808F-F3CC76261104}" type="presParOf" srcId="{9984C32B-F963-4DC7-9E16-02BC6CB1052B}" destId="{9FAE4A9D-DC46-4DAA-A730-D5570F6C1771}" srcOrd="2" destOrd="0" presId="urn:microsoft.com/office/officeart/2018/2/layout/IconCircleList"/>
    <dgm:cxn modelId="{B174A628-4E4B-4513-A5FF-C3B7659815E5}" type="presParOf" srcId="{9FAE4A9D-DC46-4DAA-A730-D5570F6C1771}" destId="{33C5480B-506D-4BCD-A0A9-D0E0929F2162}" srcOrd="0" destOrd="0" presId="urn:microsoft.com/office/officeart/2018/2/layout/IconCircleList"/>
    <dgm:cxn modelId="{7767A048-B0DB-4977-AF77-89A33A752AE8}" type="presParOf" srcId="{9FAE4A9D-DC46-4DAA-A730-D5570F6C1771}" destId="{7BB2DE5D-D117-47C0-8D4D-A8EF7CADFE67}" srcOrd="1" destOrd="0" presId="urn:microsoft.com/office/officeart/2018/2/layout/IconCircleList"/>
    <dgm:cxn modelId="{34BECAEE-8C8F-4885-A66B-B80D0F0820D1}" type="presParOf" srcId="{9FAE4A9D-DC46-4DAA-A730-D5570F6C1771}" destId="{0F1BF42A-CDB6-40F9-BBF5-DA28CC7A8DB2}" srcOrd="2" destOrd="0" presId="urn:microsoft.com/office/officeart/2018/2/layout/IconCircleList"/>
    <dgm:cxn modelId="{4DC698B3-447B-4238-8066-D61B2353C29D}" type="presParOf" srcId="{9FAE4A9D-DC46-4DAA-A730-D5570F6C1771}" destId="{F1C51D9A-53F2-4040-AE55-6DFCACB29EAB}" srcOrd="3" destOrd="0" presId="urn:microsoft.com/office/officeart/2018/2/layout/IconCircleList"/>
    <dgm:cxn modelId="{FACB5A3A-168D-4F6B-BADE-1739125A8132}" type="presParOf" srcId="{9984C32B-F963-4DC7-9E16-02BC6CB1052B}" destId="{7F65A9B6-4223-4349-9BAD-EFA10CBBB47E}" srcOrd="3" destOrd="0" presId="urn:microsoft.com/office/officeart/2018/2/layout/IconCircleList"/>
    <dgm:cxn modelId="{EFD8D1C1-31CA-4B7C-8251-112F32A06FBD}" type="presParOf" srcId="{9984C32B-F963-4DC7-9E16-02BC6CB1052B}" destId="{E67BC9F6-C38D-4C60-84BF-1CF5AEDC7CFC}" srcOrd="4" destOrd="0" presId="urn:microsoft.com/office/officeart/2018/2/layout/IconCircleList"/>
    <dgm:cxn modelId="{FA439FEF-DDF9-4F31-A6E2-F14442EF45A2}" type="presParOf" srcId="{E67BC9F6-C38D-4C60-84BF-1CF5AEDC7CFC}" destId="{D82FD658-3E4A-4FF8-9895-59D6BC3F58EF}" srcOrd="0" destOrd="0" presId="urn:microsoft.com/office/officeart/2018/2/layout/IconCircleList"/>
    <dgm:cxn modelId="{61BA9C93-4AEE-4591-9CAF-3CF877D88C31}" type="presParOf" srcId="{E67BC9F6-C38D-4C60-84BF-1CF5AEDC7CFC}" destId="{A0C1A37C-16A6-4FEF-A14D-BB00C664D85B}" srcOrd="1" destOrd="0" presId="urn:microsoft.com/office/officeart/2018/2/layout/IconCircleList"/>
    <dgm:cxn modelId="{4668BACB-7984-43DA-8742-E845AD577D73}" type="presParOf" srcId="{E67BC9F6-C38D-4C60-84BF-1CF5AEDC7CFC}" destId="{43737CB8-B25E-42F2-8918-09C2B7F5AB9A}" srcOrd="2" destOrd="0" presId="urn:microsoft.com/office/officeart/2018/2/layout/IconCircleList"/>
    <dgm:cxn modelId="{B00CE135-D1E4-4F11-9229-19FB77A47E8E}" type="presParOf" srcId="{E67BC9F6-C38D-4C60-84BF-1CF5AEDC7CFC}" destId="{376A42A2-CC06-4031-A7FC-29AC17367ADF}" srcOrd="3" destOrd="0" presId="urn:microsoft.com/office/officeart/2018/2/layout/IconCircleList"/>
    <dgm:cxn modelId="{19B10499-AB00-405D-8192-6EBB7391A159}" type="presParOf" srcId="{9984C32B-F963-4DC7-9E16-02BC6CB1052B}" destId="{478984E0-AA3B-495B-8282-9572AD2EB17A}" srcOrd="5" destOrd="0" presId="urn:microsoft.com/office/officeart/2018/2/layout/IconCircleList"/>
    <dgm:cxn modelId="{47AF9A07-5264-4FD4-AC24-9908FB550DB7}" type="presParOf" srcId="{9984C32B-F963-4DC7-9E16-02BC6CB1052B}" destId="{BCFC642B-5EF4-416D-B29E-611519F07E66}" srcOrd="6" destOrd="0" presId="urn:microsoft.com/office/officeart/2018/2/layout/IconCircleList"/>
    <dgm:cxn modelId="{76C5B00B-00F9-4A3E-85EB-F771ADE87325}" type="presParOf" srcId="{BCFC642B-5EF4-416D-B29E-611519F07E66}" destId="{3C2BF306-D8CE-4669-9581-38CA4BF2C12F}" srcOrd="0" destOrd="0" presId="urn:microsoft.com/office/officeart/2018/2/layout/IconCircleList"/>
    <dgm:cxn modelId="{AB206ECA-254B-4CBD-8CAE-5448169F6D25}" type="presParOf" srcId="{BCFC642B-5EF4-416D-B29E-611519F07E66}" destId="{4FAC83AD-0FCF-4278-B816-2787855DB9EF}" srcOrd="1" destOrd="0" presId="urn:microsoft.com/office/officeart/2018/2/layout/IconCircleList"/>
    <dgm:cxn modelId="{9FC7AEE4-76C6-4E61-BBB7-C2827FA22013}" type="presParOf" srcId="{BCFC642B-5EF4-416D-B29E-611519F07E66}" destId="{0F7A5E34-F1AC-4FDE-A767-F270927ADF23}" srcOrd="2" destOrd="0" presId="urn:microsoft.com/office/officeart/2018/2/layout/IconCircleList"/>
    <dgm:cxn modelId="{8D2B58F2-75EE-410C-855D-E2075D617965}" type="presParOf" srcId="{BCFC642B-5EF4-416D-B29E-611519F07E66}" destId="{8A8AE2D9-BEA7-4D3C-8797-5212F7CA7FC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1DAACE-8B3A-4044-A7FD-456FD8A178C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927C387-0FA0-479C-B77E-58118555C7AC}">
      <dgm:prSet custT="1"/>
      <dgm:spPr/>
      <dgm:t>
        <a:bodyPr/>
        <a:lstStyle/>
        <a:p>
          <a:r>
            <a:rPr lang="en-US" sz="3200" b="1" dirty="0"/>
            <a:t>The Primary Goal of Home Visiting: </a:t>
          </a:r>
          <a:r>
            <a:rPr lang="en-US" sz="3200" dirty="0"/>
            <a:t>Home visitors support the ability of caregiver(s) to create a nurturing, caring and responsive environment so the caregiver(s) can support the development of their child.</a:t>
          </a:r>
        </a:p>
      </dgm:t>
    </dgm:pt>
    <dgm:pt modelId="{E4663CC1-4C82-4A3F-9727-98937DC0E0C1}" type="parTrans" cxnId="{2A7741C2-BD4B-40FA-B324-0186956172BB}">
      <dgm:prSet/>
      <dgm:spPr/>
      <dgm:t>
        <a:bodyPr/>
        <a:lstStyle/>
        <a:p>
          <a:endParaRPr lang="en-US"/>
        </a:p>
      </dgm:t>
    </dgm:pt>
    <dgm:pt modelId="{D29DDEA4-E360-436F-B8D2-6F28EBB6B819}" type="sibTrans" cxnId="{2A7741C2-BD4B-40FA-B324-0186956172BB}">
      <dgm:prSet/>
      <dgm:spPr/>
      <dgm:t>
        <a:bodyPr/>
        <a:lstStyle/>
        <a:p>
          <a:endParaRPr lang="en-US"/>
        </a:p>
      </dgm:t>
    </dgm:pt>
    <dgm:pt modelId="{F67B1D6E-4C59-419D-8F43-5B689BEBC6E2}">
      <dgm:prSet custT="1"/>
      <dgm:spPr/>
      <dgm:t>
        <a:bodyPr/>
        <a:lstStyle/>
        <a:p>
          <a:r>
            <a:rPr lang="en-US" sz="3200" b="1" dirty="0"/>
            <a:t>The Role of a Home Visitor: </a:t>
          </a:r>
          <a:r>
            <a:rPr lang="en-US" sz="3200" dirty="0"/>
            <a:t>Home visitors assess and address issues that impact the parent-child relationship, including issues involving mental health and stressful life experiences.</a:t>
          </a:r>
        </a:p>
      </dgm:t>
    </dgm:pt>
    <dgm:pt modelId="{12350E2D-4BEE-4D8A-B4F6-BA9186897C43}" type="parTrans" cxnId="{D0977822-925A-46B3-9462-DD7C8D210410}">
      <dgm:prSet/>
      <dgm:spPr/>
      <dgm:t>
        <a:bodyPr/>
        <a:lstStyle/>
        <a:p>
          <a:endParaRPr lang="en-US"/>
        </a:p>
      </dgm:t>
    </dgm:pt>
    <dgm:pt modelId="{AF45E07C-C810-4A50-93DC-519F181EDB0A}" type="sibTrans" cxnId="{D0977822-925A-46B3-9462-DD7C8D210410}">
      <dgm:prSet/>
      <dgm:spPr/>
      <dgm:t>
        <a:bodyPr/>
        <a:lstStyle/>
        <a:p>
          <a:endParaRPr lang="en-US"/>
        </a:p>
      </dgm:t>
    </dgm:pt>
    <dgm:pt modelId="{02F896AD-0C56-47B5-B594-6F4574555BED}" type="pres">
      <dgm:prSet presAssocID="{151DAACE-8B3A-4044-A7FD-456FD8A178C4}" presName="vert0" presStyleCnt="0">
        <dgm:presLayoutVars>
          <dgm:dir/>
          <dgm:animOne val="branch"/>
          <dgm:animLvl val="lvl"/>
        </dgm:presLayoutVars>
      </dgm:prSet>
      <dgm:spPr/>
    </dgm:pt>
    <dgm:pt modelId="{4B53C87B-6ABA-4AEE-A55A-37D56330ECAA}" type="pres">
      <dgm:prSet presAssocID="{4927C387-0FA0-479C-B77E-58118555C7AC}" presName="thickLine" presStyleLbl="alignNode1" presStyleIdx="0" presStyleCnt="2"/>
      <dgm:spPr/>
    </dgm:pt>
    <dgm:pt modelId="{EC8F3921-AFDD-4C3D-8152-1F9FAB7BFAC2}" type="pres">
      <dgm:prSet presAssocID="{4927C387-0FA0-479C-B77E-58118555C7AC}" presName="horz1" presStyleCnt="0"/>
      <dgm:spPr/>
    </dgm:pt>
    <dgm:pt modelId="{FFF29229-3F7F-41DC-A29C-AB15F08A11D8}" type="pres">
      <dgm:prSet presAssocID="{4927C387-0FA0-479C-B77E-58118555C7AC}" presName="tx1" presStyleLbl="revTx" presStyleIdx="0" presStyleCnt="2"/>
      <dgm:spPr/>
    </dgm:pt>
    <dgm:pt modelId="{9EF3B89E-C6A5-419E-9948-03CA093E1420}" type="pres">
      <dgm:prSet presAssocID="{4927C387-0FA0-479C-B77E-58118555C7AC}" presName="vert1" presStyleCnt="0"/>
      <dgm:spPr/>
    </dgm:pt>
    <dgm:pt modelId="{CF0E9845-4B26-41C9-97CD-23848C1EA0C4}" type="pres">
      <dgm:prSet presAssocID="{F67B1D6E-4C59-419D-8F43-5B689BEBC6E2}" presName="thickLine" presStyleLbl="alignNode1" presStyleIdx="1" presStyleCnt="2"/>
      <dgm:spPr/>
    </dgm:pt>
    <dgm:pt modelId="{038684A8-618F-40D2-8FBB-9DC5CBDDAD5A}" type="pres">
      <dgm:prSet presAssocID="{F67B1D6E-4C59-419D-8F43-5B689BEBC6E2}" presName="horz1" presStyleCnt="0"/>
      <dgm:spPr/>
    </dgm:pt>
    <dgm:pt modelId="{CEAE6476-BAF0-4E0E-B370-85D04DC320D3}" type="pres">
      <dgm:prSet presAssocID="{F67B1D6E-4C59-419D-8F43-5B689BEBC6E2}" presName="tx1" presStyleLbl="revTx" presStyleIdx="1" presStyleCnt="2"/>
      <dgm:spPr/>
    </dgm:pt>
    <dgm:pt modelId="{B3319BBE-AC02-4AF2-ACA5-F83D55A887F7}" type="pres">
      <dgm:prSet presAssocID="{F67B1D6E-4C59-419D-8F43-5B689BEBC6E2}" presName="vert1" presStyleCnt="0"/>
      <dgm:spPr/>
    </dgm:pt>
  </dgm:ptLst>
  <dgm:cxnLst>
    <dgm:cxn modelId="{D0977822-925A-46B3-9462-DD7C8D210410}" srcId="{151DAACE-8B3A-4044-A7FD-456FD8A178C4}" destId="{F67B1D6E-4C59-419D-8F43-5B689BEBC6E2}" srcOrd="1" destOrd="0" parTransId="{12350E2D-4BEE-4D8A-B4F6-BA9186897C43}" sibTransId="{AF45E07C-C810-4A50-93DC-519F181EDB0A}"/>
    <dgm:cxn modelId="{2A7741C2-BD4B-40FA-B324-0186956172BB}" srcId="{151DAACE-8B3A-4044-A7FD-456FD8A178C4}" destId="{4927C387-0FA0-479C-B77E-58118555C7AC}" srcOrd="0" destOrd="0" parTransId="{E4663CC1-4C82-4A3F-9727-98937DC0E0C1}" sibTransId="{D29DDEA4-E360-436F-B8D2-6F28EBB6B819}"/>
    <dgm:cxn modelId="{32B687E8-78E7-417A-912F-8E9650D8179D}" type="presOf" srcId="{151DAACE-8B3A-4044-A7FD-456FD8A178C4}" destId="{02F896AD-0C56-47B5-B594-6F4574555BED}" srcOrd="0" destOrd="0" presId="urn:microsoft.com/office/officeart/2008/layout/LinedList"/>
    <dgm:cxn modelId="{781DF7F5-6543-4A28-B5CC-D4B941A25408}" type="presOf" srcId="{F67B1D6E-4C59-419D-8F43-5B689BEBC6E2}" destId="{CEAE6476-BAF0-4E0E-B370-85D04DC320D3}" srcOrd="0" destOrd="0" presId="urn:microsoft.com/office/officeart/2008/layout/LinedList"/>
    <dgm:cxn modelId="{A1DEFBFF-7CA3-4D07-9E22-C00D665667AF}" type="presOf" srcId="{4927C387-0FA0-479C-B77E-58118555C7AC}" destId="{FFF29229-3F7F-41DC-A29C-AB15F08A11D8}" srcOrd="0" destOrd="0" presId="urn:microsoft.com/office/officeart/2008/layout/LinedList"/>
    <dgm:cxn modelId="{505FA0D9-11F9-43F7-B7BA-1B6ED66B7226}" type="presParOf" srcId="{02F896AD-0C56-47B5-B594-6F4574555BED}" destId="{4B53C87B-6ABA-4AEE-A55A-37D56330ECAA}" srcOrd="0" destOrd="0" presId="urn:microsoft.com/office/officeart/2008/layout/LinedList"/>
    <dgm:cxn modelId="{F40045B9-9177-4702-B668-2C724DD1C652}" type="presParOf" srcId="{02F896AD-0C56-47B5-B594-6F4574555BED}" destId="{EC8F3921-AFDD-4C3D-8152-1F9FAB7BFAC2}" srcOrd="1" destOrd="0" presId="urn:microsoft.com/office/officeart/2008/layout/LinedList"/>
    <dgm:cxn modelId="{63A9424A-573B-4428-81B6-EEA06D5F1273}" type="presParOf" srcId="{EC8F3921-AFDD-4C3D-8152-1F9FAB7BFAC2}" destId="{FFF29229-3F7F-41DC-A29C-AB15F08A11D8}" srcOrd="0" destOrd="0" presId="urn:microsoft.com/office/officeart/2008/layout/LinedList"/>
    <dgm:cxn modelId="{9127DAB6-31D9-4D26-A513-CE5F62D83991}" type="presParOf" srcId="{EC8F3921-AFDD-4C3D-8152-1F9FAB7BFAC2}" destId="{9EF3B89E-C6A5-419E-9948-03CA093E1420}" srcOrd="1" destOrd="0" presId="urn:microsoft.com/office/officeart/2008/layout/LinedList"/>
    <dgm:cxn modelId="{5A422A84-033D-41ED-AFD2-2F076D8E24F1}" type="presParOf" srcId="{02F896AD-0C56-47B5-B594-6F4574555BED}" destId="{CF0E9845-4B26-41C9-97CD-23848C1EA0C4}" srcOrd="2" destOrd="0" presId="urn:microsoft.com/office/officeart/2008/layout/LinedList"/>
    <dgm:cxn modelId="{EB4548E0-6B6D-42FA-B787-1035031795A0}" type="presParOf" srcId="{02F896AD-0C56-47B5-B594-6F4574555BED}" destId="{038684A8-618F-40D2-8FBB-9DC5CBDDAD5A}" srcOrd="3" destOrd="0" presId="urn:microsoft.com/office/officeart/2008/layout/LinedList"/>
    <dgm:cxn modelId="{9D1CBEFA-0C4A-42D2-8E8E-EFA166D121A8}" type="presParOf" srcId="{038684A8-618F-40D2-8FBB-9DC5CBDDAD5A}" destId="{CEAE6476-BAF0-4E0E-B370-85D04DC320D3}" srcOrd="0" destOrd="0" presId="urn:microsoft.com/office/officeart/2008/layout/LinedList"/>
    <dgm:cxn modelId="{FB9E1109-D467-4D5E-8ACB-26C95FEC3155}" type="presParOf" srcId="{038684A8-618F-40D2-8FBB-9DC5CBDDAD5A}" destId="{B3319BBE-AC02-4AF2-ACA5-F83D55A887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214A9-AE17-4C8C-A9F7-7E1DB5C1D695}"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594EB191-7182-45D0-AFC6-F2987F855644}">
      <dgm:prSet/>
      <dgm:spPr/>
      <dgm:t>
        <a:bodyPr/>
        <a:lstStyle/>
        <a:p>
          <a:r>
            <a:rPr lang="en-US" dirty="0"/>
            <a:t>Envision yourself in the role of a home visitor who is feeling overwhelmed and unsure how to support a father of two children under the age of three. The mother of the children recently died from an overdose, the father has a history of mental illness, and the children are showing signs of developmental delays from their most recent screening. </a:t>
          </a:r>
        </a:p>
      </dgm:t>
    </dgm:pt>
    <dgm:pt modelId="{9461F62D-008C-4E37-9F0E-CC41BC088A3C}" type="parTrans" cxnId="{B031197C-AE9F-49AA-A505-36FDD4C4B79A}">
      <dgm:prSet/>
      <dgm:spPr/>
      <dgm:t>
        <a:bodyPr/>
        <a:lstStyle/>
        <a:p>
          <a:endParaRPr lang="en-US"/>
        </a:p>
      </dgm:t>
    </dgm:pt>
    <dgm:pt modelId="{2F0622CC-BBAC-450D-B6B7-CFAD51BA7066}" type="sibTrans" cxnId="{B031197C-AE9F-49AA-A505-36FDD4C4B79A}">
      <dgm:prSet/>
      <dgm:spPr/>
      <dgm:t>
        <a:bodyPr/>
        <a:lstStyle/>
        <a:p>
          <a:endParaRPr lang="en-US" dirty="0"/>
        </a:p>
      </dgm:t>
    </dgm:pt>
    <dgm:pt modelId="{5610CFC7-F6AC-4DB8-8B16-F0DB801BF4BA}">
      <dgm:prSet/>
      <dgm:spPr/>
      <dgm:t>
        <a:bodyPr/>
        <a:lstStyle/>
        <a:p>
          <a:r>
            <a:rPr lang="en-US" dirty="0"/>
            <a:t>How would you want an Infant and Early Childhood Mental Health Consultant to support you with this family? </a:t>
          </a:r>
        </a:p>
      </dgm:t>
    </dgm:pt>
    <dgm:pt modelId="{E01F5220-C4E5-4E99-A67D-CF4AD09AD0BB}" type="parTrans" cxnId="{22746559-3B66-4458-8510-993C201CB048}">
      <dgm:prSet/>
      <dgm:spPr/>
      <dgm:t>
        <a:bodyPr/>
        <a:lstStyle/>
        <a:p>
          <a:endParaRPr lang="en-US"/>
        </a:p>
      </dgm:t>
    </dgm:pt>
    <dgm:pt modelId="{FDA05860-61F1-4BD0-9B3B-B4BA4822BD75}" type="sibTrans" cxnId="{22746559-3B66-4458-8510-993C201CB048}">
      <dgm:prSet/>
      <dgm:spPr/>
      <dgm:t>
        <a:bodyPr/>
        <a:lstStyle/>
        <a:p>
          <a:endParaRPr lang="en-US"/>
        </a:p>
      </dgm:t>
    </dgm:pt>
    <dgm:pt modelId="{50ACD841-CCFD-4D7D-BEF6-E0574E90F289}" type="pres">
      <dgm:prSet presAssocID="{B7E214A9-AE17-4C8C-A9F7-7E1DB5C1D695}" presName="Name0" presStyleCnt="0">
        <dgm:presLayoutVars>
          <dgm:dir/>
          <dgm:resizeHandles val="exact"/>
        </dgm:presLayoutVars>
      </dgm:prSet>
      <dgm:spPr/>
    </dgm:pt>
    <dgm:pt modelId="{A6159482-B931-48E9-B9EE-939638FB20DE}" type="pres">
      <dgm:prSet presAssocID="{594EB191-7182-45D0-AFC6-F2987F855644}" presName="node" presStyleLbl="node1" presStyleIdx="0" presStyleCnt="2" custScaleY="153141">
        <dgm:presLayoutVars>
          <dgm:bulletEnabled val="1"/>
        </dgm:presLayoutVars>
      </dgm:prSet>
      <dgm:spPr/>
    </dgm:pt>
    <dgm:pt modelId="{D6EAC509-2CAA-4650-B1D2-5DC217CA5E6B}" type="pres">
      <dgm:prSet presAssocID="{2F0622CC-BBAC-450D-B6B7-CFAD51BA7066}" presName="sibTrans" presStyleLbl="sibTrans2D1" presStyleIdx="0" presStyleCnt="1" custScaleX="165984"/>
      <dgm:spPr/>
    </dgm:pt>
    <dgm:pt modelId="{F78F85A3-96F2-41F9-B531-F4115E6D1158}" type="pres">
      <dgm:prSet presAssocID="{2F0622CC-BBAC-450D-B6B7-CFAD51BA7066}" presName="connectorText" presStyleLbl="sibTrans2D1" presStyleIdx="0" presStyleCnt="1"/>
      <dgm:spPr/>
    </dgm:pt>
    <dgm:pt modelId="{8B1ECC32-CF53-4192-BB9E-782A31EBFA70}" type="pres">
      <dgm:prSet presAssocID="{5610CFC7-F6AC-4DB8-8B16-F0DB801BF4BA}" presName="node" presStyleLbl="node1" presStyleIdx="1" presStyleCnt="2" custScaleY="62679">
        <dgm:presLayoutVars>
          <dgm:bulletEnabled val="1"/>
        </dgm:presLayoutVars>
      </dgm:prSet>
      <dgm:spPr/>
    </dgm:pt>
  </dgm:ptLst>
  <dgm:cxnLst>
    <dgm:cxn modelId="{833BF70B-FFB2-4FED-B57D-C2EC60A3D2BE}" type="presOf" srcId="{2F0622CC-BBAC-450D-B6B7-CFAD51BA7066}" destId="{D6EAC509-2CAA-4650-B1D2-5DC217CA5E6B}" srcOrd="0" destOrd="0" presId="urn:microsoft.com/office/officeart/2005/8/layout/process1"/>
    <dgm:cxn modelId="{A71A4415-EDDB-47ED-8A06-6A16E110E228}" type="presOf" srcId="{594EB191-7182-45D0-AFC6-F2987F855644}" destId="{A6159482-B931-48E9-B9EE-939638FB20DE}" srcOrd="0" destOrd="0" presId="urn:microsoft.com/office/officeart/2005/8/layout/process1"/>
    <dgm:cxn modelId="{E0BA801E-9DAF-4508-9091-AAC4C8B39D68}" type="presOf" srcId="{B7E214A9-AE17-4C8C-A9F7-7E1DB5C1D695}" destId="{50ACD841-CCFD-4D7D-BEF6-E0574E90F289}" srcOrd="0" destOrd="0" presId="urn:microsoft.com/office/officeart/2005/8/layout/process1"/>
    <dgm:cxn modelId="{6698D031-87D4-4428-A39D-78C8EF2C215C}" type="presOf" srcId="{2F0622CC-BBAC-450D-B6B7-CFAD51BA7066}" destId="{F78F85A3-96F2-41F9-B531-F4115E6D1158}" srcOrd="1" destOrd="0" presId="urn:microsoft.com/office/officeart/2005/8/layout/process1"/>
    <dgm:cxn modelId="{22746559-3B66-4458-8510-993C201CB048}" srcId="{B7E214A9-AE17-4C8C-A9F7-7E1DB5C1D695}" destId="{5610CFC7-F6AC-4DB8-8B16-F0DB801BF4BA}" srcOrd="1" destOrd="0" parTransId="{E01F5220-C4E5-4E99-A67D-CF4AD09AD0BB}" sibTransId="{FDA05860-61F1-4BD0-9B3B-B4BA4822BD75}"/>
    <dgm:cxn modelId="{B031197C-AE9F-49AA-A505-36FDD4C4B79A}" srcId="{B7E214A9-AE17-4C8C-A9F7-7E1DB5C1D695}" destId="{594EB191-7182-45D0-AFC6-F2987F855644}" srcOrd="0" destOrd="0" parTransId="{9461F62D-008C-4E37-9F0E-CC41BC088A3C}" sibTransId="{2F0622CC-BBAC-450D-B6B7-CFAD51BA7066}"/>
    <dgm:cxn modelId="{403C9A8C-59A6-4A6F-9D46-2A627C14FDEF}" type="presOf" srcId="{5610CFC7-F6AC-4DB8-8B16-F0DB801BF4BA}" destId="{8B1ECC32-CF53-4192-BB9E-782A31EBFA70}" srcOrd="0" destOrd="0" presId="urn:microsoft.com/office/officeart/2005/8/layout/process1"/>
    <dgm:cxn modelId="{4C895AAF-A431-4E4F-BE5E-66AAAA4ADAC4}" type="presParOf" srcId="{50ACD841-CCFD-4D7D-BEF6-E0574E90F289}" destId="{A6159482-B931-48E9-B9EE-939638FB20DE}" srcOrd="0" destOrd="0" presId="urn:microsoft.com/office/officeart/2005/8/layout/process1"/>
    <dgm:cxn modelId="{EEBD7701-0D74-47AD-AE0B-86538FC5823E}" type="presParOf" srcId="{50ACD841-CCFD-4D7D-BEF6-E0574E90F289}" destId="{D6EAC509-2CAA-4650-B1D2-5DC217CA5E6B}" srcOrd="1" destOrd="0" presId="urn:microsoft.com/office/officeart/2005/8/layout/process1"/>
    <dgm:cxn modelId="{7E848AB0-AF27-41CB-B3AE-E0BE6572A37F}" type="presParOf" srcId="{D6EAC509-2CAA-4650-B1D2-5DC217CA5E6B}" destId="{F78F85A3-96F2-41F9-B531-F4115E6D1158}" srcOrd="0" destOrd="0" presId="urn:microsoft.com/office/officeart/2005/8/layout/process1"/>
    <dgm:cxn modelId="{9B42B7BE-0C22-4F66-A25D-3BA544AAEE6F}" type="presParOf" srcId="{50ACD841-CCFD-4D7D-BEF6-E0574E90F289}" destId="{8B1ECC32-CF53-4192-BB9E-782A31EBFA7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ECB987-610F-4B0F-B0F8-D5E13F190C95}"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AC3F39D2-649C-4010-8C78-AAA1407A56C1}">
      <dgm:prSet custT="1"/>
      <dgm:spPr/>
      <dgm:t>
        <a:bodyPr/>
        <a:lstStyle/>
        <a:p>
          <a:r>
            <a:rPr lang="en-US" sz="2800" b="1" dirty="0"/>
            <a:t>Reflective consultation provides an opportunity for home visitors to:</a:t>
          </a:r>
        </a:p>
      </dgm:t>
    </dgm:pt>
    <dgm:pt modelId="{CBF28008-A179-4ADA-BEBC-EA159002952B}" type="parTrans" cxnId="{05E8D8A3-4947-43BB-940C-CD8D97AA2F7A}">
      <dgm:prSet/>
      <dgm:spPr/>
      <dgm:t>
        <a:bodyPr/>
        <a:lstStyle/>
        <a:p>
          <a:endParaRPr lang="en-US"/>
        </a:p>
      </dgm:t>
    </dgm:pt>
    <dgm:pt modelId="{9AB69100-9831-4AD9-83BF-226F39063232}" type="sibTrans" cxnId="{05E8D8A3-4947-43BB-940C-CD8D97AA2F7A}">
      <dgm:prSet/>
      <dgm:spPr/>
      <dgm:t>
        <a:bodyPr/>
        <a:lstStyle/>
        <a:p>
          <a:endParaRPr lang="en-US" dirty="0"/>
        </a:p>
      </dgm:t>
    </dgm:pt>
    <dgm:pt modelId="{3B1C0F3B-A232-4188-A8B1-ED751BFB7416}">
      <dgm:prSet custT="1"/>
      <dgm:spPr/>
      <dgm:t>
        <a:bodyPr/>
        <a:lstStyle/>
        <a:p>
          <a:r>
            <a:rPr lang="en-US" sz="2400" b="1" dirty="0"/>
            <a:t>Think deeply about each family system.</a:t>
          </a:r>
        </a:p>
      </dgm:t>
    </dgm:pt>
    <dgm:pt modelId="{36165FCD-8C9E-4AC0-93EB-DBDFE704C435}" type="parTrans" cxnId="{4D4FEFAB-681B-4868-BDD6-205CC28EE7C0}">
      <dgm:prSet/>
      <dgm:spPr/>
      <dgm:t>
        <a:bodyPr/>
        <a:lstStyle/>
        <a:p>
          <a:endParaRPr lang="en-US"/>
        </a:p>
      </dgm:t>
    </dgm:pt>
    <dgm:pt modelId="{D605D78B-349A-4624-9AF7-3BBBAD6BACBD}" type="sibTrans" cxnId="{4D4FEFAB-681B-4868-BDD6-205CC28EE7C0}">
      <dgm:prSet/>
      <dgm:spPr/>
      <dgm:t>
        <a:bodyPr/>
        <a:lstStyle/>
        <a:p>
          <a:endParaRPr lang="en-US" dirty="0"/>
        </a:p>
      </dgm:t>
    </dgm:pt>
    <dgm:pt modelId="{9D5F7E10-DCC3-4F7E-A600-1C134D4DE99A}">
      <dgm:prSet custT="1"/>
      <dgm:spPr/>
      <dgm:t>
        <a:bodyPr/>
        <a:lstStyle/>
        <a:p>
          <a:r>
            <a:rPr lang="en-US" sz="2400" b="1" dirty="0"/>
            <a:t>Pause for self-awareness to  acknowledge the impact of their work.</a:t>
          </a:r>
        </a:p>
      </dgm:t>
    </dgm:pt>
    <dgm:pt modelId="{A5304D0A-6194-40D3-A282-47F36630FC8C}" type="parTrans" cxnId="{7A235CAA-5857-42E6-84A6-7032268BC924}">
      <dgm:prSet/>
      <dgm:spPr/>
      <dgm:t>
        <a:bodyPr/>
        <a:lstStyle/>
        <a:p>
          <a:endParaRPr lang="en-US"/>
        </a:p>
      </dgm:t>
    </dgm:pt>
    <dgm:pt modelId="{BF245E27-2B53-4788-8457-19813AFCD3A2}" type="sibTrans" cxnId="{7A235CAA-5857-42E6-84A6-7032268BC924}">
      <dgm:prSet/>
      <dgm:spPr/>
      <dgm:t>
        <a:bodyPr/>
        <a:lstStyle/>
        <a:p>
          <a:endParaRPr lang="en-US"/>
        </a:p>
      </dgm:t>
    </dgm:pt>
    <dgm:pt modelId="{EC5BB901-1B4F-4116-A1A8-903BF2194C63}">
      <dgm:prSet custT="1"/>
      <dgm:spPr/>
      <dgm:t>
        <a:bodyPr/>
        <a:lstStyle/>
        <a:p>
          <a:r>
            <a:rPr lang="en-US" sz="2400" b="1" dirty="0"/>
            <a:t>Explore mental health concerns of families.</a:t>
          </a:r>
        </a:p>
      </dgm:t>
    </dgm:pt>
    <dgm:pt modelId="{99576CA2-2C0F-4FF9-966B-DA1BC37664D7}" type="sibTrans" cxnId="{9E2847E6-1B4D-45FB-B798-9E6416F9AD2A}">
      <dgm:prSet/>
      <dgm:spPr/>
      <dgm:t>
        <a:bodyPr/>
        <a:lstStyle/>
        <a:p>
          <a:endParaRPr lang="en-US" dirty="0"/>
        </a:p>
      </dgm:t>
    </dgm:pt>
    <dgm:pt modelId="{0E2A485C-0866-4483-A532-468F23E570BF}" type="parTrans" cxnId="{9E2847E6-1B4D-45FB-B798-9E6416F9AD2A}">
      <dgm:prSet/>
      <dgm:spPr/>
      <dgm:t>
        <a:bodyPr/>
        <a:lstStyle/>
        <a:p>
          <a:endParaRPr lang="en-US"/>
        </a:p>
      </dgm:t>
    </dgm:pt>
    <dgm:pt modelId="{57F7D72B-CF81-4C33-BE3C-672AF96EEB35}" type="pres">
      <dgm:prSet presAssocID="{7EECB987-610F-4B0F-B0F8-D5E13F190C95}" presName="Name0" presStyleCnt="0">
        <dgm:presLayoutVars>
          <dgm:dir/>
          <dgm:resizeHandles val="exact"/>
        </dgm:presLayoutVars>
      </dgm:prSet>
      <dgm:spPr/>
    </dgm:pt>
    <dgm:pt modelId="{D33BCBEC-7607-4CA9-B26E-10A14E6471E2}" type="pres">
      <dgm:prSet presAssocID="{AC3F39D2-649C-4010-8C78-AAA1407A56C1}" presName="node" presStyleLbl="node1" presStyleIdx="0" presStyleCnt="4" custScaleX="259037" custScaleY="87797" custLinFactNeighborX="49283" custLinFactNeighborY="14146">
        <dgm:presLayoutVars>
          <dgm:bulletEnabled val="1"/>
        </dgm:presLayoutVars>
      </dgm:prSet>
      <dgm:spPr/>
    </dgm:pt>
    <dgm:pt modelId="{73761D1A-11E8-4CE6-A9DC-0E0A1246DFA9}" type="pres">
      <dgm:prSet presAssocID="{9AB69100-9831-4AD9-83BF-226F39063232}" presName="sibTrans" presStyleLbl="sibTrans1D1" presStyleIdx="0" presStyleCnt="3"/>
      <dgm:spPr/>
    </dgm:pt>
    <dgm:pt modelId="{BFEC8841-D41C-4162-B75D-1174E1A9F006}" type="pres">
      <dgm:prSet presAssocID="{9AB69100-9831-4AD9-83BF-226F39063232}" presName="connectorText" presStyleLbl="sibTrans1D1" presStyleIdx="0" presStyleCnt="3"/>
      <dgm:spPr/>
    </dgm:pt>
    <dgm:pt modelId="{FD336986-89BF-4421-BFFC-2BC3AF5AC746}" type="pres">
      <dgm:prSet presAssocID="{EC5BB901-1B4F-4116-A1A8-903BF2194C63}" presName="node" presStyleLbl="node1" presStyleIdx="1" presStyleCnt="4" custScaleY="67038">
        <dgm:presLayoutVars>
          <dgm:bulletEnabled val="1"/>
        </dgm:presLayoutVars>
      </dgm:prSet>
      <dgm:spPr/>
    </dgm:pt>
    <dgm:pt modelId="{378552DD-1810-48F8-B6A2-5E8316C70AB9}" type="pres">
      <dgm:prSet presAssocID="{99576CA2-2C0F-4FF9-966B-DA1BC37664D7}" presName="sibTrans" presStyleLbl="sibTrans1D1" presStyleIdx="1" presStyleCnt="3"/>
      <dgm:spPr/>
    </dgm:pt>
    <dgm:pt modelId="{F539B16B-8084-4589-B738-87F9A81330A0}" type="pres">
      <dgm:prSet presAssocID="{99576CA2-2C0F-4FF9-966B-DA1BC37664D7}" presName="connectorText" presStyleLbl="sibTrans1D1" presStyleIdx="1" presStyleCnt="3"/>
      <dgm:spPr/>
    </dgm:pt>
    <dgm:pt modelId="{3D75B138-2450-437C-B1AB-89791A4EEB60}" type="pres">
      <dgm:prSet presAssocID="{3B1C0F3B-A232-4188-A8B1-ED751BFB7416}" presName="node" presStyleLbl="node1" presStyleIdx="2" presStyleCnt="4" custScaleY="69378">
        <dgm:presLayoutVars>
          <dgm:bulletEnabled val="1"/>
        </dgm:presLayoutVars>
      </dgm:prSet>
      <dgm:spPr/>
    </dgm:pt>
    <dgm:pt modelId="{F7072E2A-49AE-469F-BC6E-9538434D8E72}" type="pres">
      <dgm:prSet presAssocID="{D605D78B-349A-4624-9AF7-3BBBAD6BACBD}" presName="sibTrans" presStyleLbl="sibTrans1D1" presStyleIdx="2" presStyleCnt="3"/>
      <dgm:spPr/>
    </dgm:pt>
    <dgm:pt modelId="{EB5E1D37-760C-4D04-A727-DCFAFE5E8DB5}" type="pres">
      <dgm:prSet presAssocID="{D605D78B-349A-4624-9AF7-3BBBAD6BACBD}" presName="connectorText" presStyleLbl="sibTrans1D1" presStyleIdx="2" presStyleCnt="3"/>
      <dgm:spPr/>
    </dgm:pt>
    <dgm:pt modelId="{51C706EF-FEE0-4216-801E-84241BE92465}" type="pres">
      <dgm:prSet presAssocID="{9D5F7E10-DCC3-4F7E-A600-1C134D4DE99A}" presName="node" presStyleLbl="node1" presStyleIdx="3" presStyleCnt="4" custScaleY="76398">
        <dgm:presLayoutVars>
          <dgm:bulletEnabled val="1"/>
        </dgm:presLayoutVars>
      </dgm:prSet>
      <dgm:spPr/>
    </dgm:pt>
  </dgm:ptLst>
  <dgm:cxnLst>
    <dgm:cxn modelId="{0426DD15-9CFA-41A2-B3D2-4E81C10872B6}" type="presOf" srcId="{9AB69100-9831-4AD9-83BF-226F39063232}" destId="{73761D1A-11E8-4CE6-A9DC-0E0A1246DFA9}" srcOrd="0" destOrd="0" presId="urn:microsoft.com/office/officeart/2016/7/layout/RepeatingBendingProcessNew"/>
    <dgm:cxn modelId="{D5080318-0E93-4FDA-9358-85B15FCDBD57}" type="presOf" srcId="{99576CA2-2C0F-4FF9-966B-DA1BC37664D7}" destId="{378552DD-1810-48F8-B6A2-5E8316C70AB9}" srcOrd="0" destOrd="0" presId="urn:microsoft.com/office/officeart/2016/7/layout/RepeatingBendingProcessNew"/>
    <dgm:cxn modelId="{80C65447-8028-4A73-A364-2B6FDFE7A09C}" type="presOf" srcId="{3B1C0F3B-A232-4188-A8B1-ED751BFB7416}" destId="{3D75B138-2450-437C-B1AB-89791A4EEB60}" srcOrd="0" destOrd="0" presId="urn:microsoft.com/office/officeart/2016/7/layout/RepeatingBendingProcessNew"/>
    <dgm:cxn modelId="{5CCCC959-0B5D-4CCC-9A3E-FFD13B3A4DA0}" type="presOf" srcId="{D605D78B-349A-4624-9AF7-3BBBAD6BACBD}" destId="{F7072E2A-49AE-469F-BC6E-9538434D8E72}" srcOrd="0" destOrd="0" presId="urn:microsoft.com/office/officeart/2016/7/layout/RepeatingBendingProcessNew"/>
    <dgm:cxn modelId="{3F89FD7A-9F32-4ECA-8727-EF5282927487}" type="presOf" srcId="{D605D78B-349A-4624-9AF7-3BBBAD6BACBD}" destId="{EB5E1D37-760C-4D04-A727-DCFAFE5E8DB5}" srcOrd="1" destOrd="0" presId="urn:microsoft.com/office/officeart/2016/7/layout/RepeatingBendingProcessNew"/>
    <dgm:cxn modelId="{97682981-2DFD-4E71-B41F-B2B7F25637C6}" type="presOf" srcId="{9D5F7E10-DCC3-4F7E-A600-1C134D4DE99A}" destId="{51C706EF-FEE0-4216-801E-84241BE92465}" srcOrd="0" destOrd="0" presId="urn:microsoft.com/office/officeart/2016/7/layout/RepeatingBendingProcessNew"/>
    <dgm:cxn modelId="{05E8D8A3-4947-43BB-940C-CD8D97AA2F7A}" srcId="{7EECB987-610F-4B0F-B0F8-D5E13F190C95}" destId="{AC3F39D2-649C-4010-8C78-AAA1407A56C1}" srcOrd="0" destOrd="0" parTransId="{CBF28008-A179-4ADA-BEBC-EA159002952B}" sibTransId="{9AB69100-9831-4AD9-83BF-226F39063232}"/>
    <dgm:cxn modelId="{770B59A9-98F4-439B-B7FA-0012E36D9118}" type="presOf" srcId="{99576CA2-2C0F-4FF9-966B-DA1BC37664D7}" destId="{F539B16B-8084-4589-B738-87F9A81330A0}" srcOrd="1" destOrd="0" presId="urn:microsoft.com/office/officeart/2016/7/layout/RepeatingBendingProcessNew"/>
    <dgm:cxn modelId="{7A235CAA-5857-42E6-84A6-7032268BC924}" srcId="{7EECB987-610F-4B0F-B0F8-D5E13F190C95}" destId="{9D5F7E10-DCC3-4F7E-A600-1C134D4DE99A}" srcOrd="3" destOrd="0" parTransId="{A5304D0A-6194-40D3-A282-47F36630FC8C}" sibTransId="{BF245E27-2B53-4788-8457-19813AFCD3A2}"/>
    <dgm:cxn modelId="{FFDE1EAB-1D5F-4FB6-A95F-76CABFB84C1C}" type="presOf" srcId="{9AB69100-9831-4AD9-83BF-226F39063232}" destId="{BFEC8841-D41C-4162-B75D-1174E1A9F006}" srcOrd="1" destOrd="0" presId="urn:microsoft.com/office/officeart/2016/7/layout/RepeatingBendingProcessNew"/>
    <dgm:cxn modelId="{4D4FEFAB-681B-4868-BDD6-205CC28EE7C0}" srcId="{7EECB987-610F-4B0F-B0F8-D5E13F190C95}" destId="{3B1C0F3B-A232-4188-A8B1-ED751BFB7416}" srcOrd="2" destOrd="0" parTransId="{36165FCD-8C9E-4AC0-93EB-DBDFE704C435}" sibTransId="{D605D78B-349A-4624-9AF7-3BBBAD6BACBD}"/>
    <dgm:cxn modelId="{0927A1B8-AF79-48BB-A31F-8CEF69C22D9C}" type="presOf" srcId="{AC3F39D2-649C-4010-8C78-AAA1407A56C1}" destId="{D33BCBEC-7607-4CA9-B26E-10A14E6471E2}" srcOrd="0" destOrd="0" presId="urn:microsoft.com/office/officeart/2016/7/layout/RepeatingBendingProcessNew"/>
    <dgm:cxn modelId="{57E40DCD-5ED0-4713-84D6-054430E64AB1}" type="presOf" srcId="{EC5BB901-1B4F-4116-A1A8-903BF2194C63}" destId="{FD336986-89BF-4421-BFFC-2BC3AF5AC746}" srcOrd="0" destOrd="0" presId="urn:microsoft.com/office/officeart/2016/7/layout/RepeatingBendingProcessNew"/>
    <dgm:cxn modelId="{06DBB1DC-3444-4DAD-AE3D-372DD7743828}" type="presOf" srcId="{7EECB987-610F-4B0F-B0F8-D5E13F190C95}" destId="{57F7D72B-CF81-4C33-BE3C-672AF96EEB35}" srcOrd="0" destOrd="0" presId="urn:microsoft.com/office/officeart/2016/7/layout/RepeatingBendingProcessNew"/>
    <dgm:cxn modelId="{9E2847E6-1B4D-45FB-B798-9E6416F9AD2A}" srcId="{7EECB987-610F-4B0F-B0F8-D5E13F190C95}" destId="{EC5BB901-1B4F-4116-A1A8-903BF2194C63}" srcOrd="1" destOrd="0" parTransId="{0E2A485C-0866-4483-A532-468F23E570BF}" sibTransId="{99576CA2-2C0F-4FF9-966B-DA1BC37664D7}"/>
    <dgm:cxn modelId="{D7BD82D5-2B7A-40B7-8E21-6D08F7E2C794}" type="presParOf" srcId="{57F7D72B-CF81-4C33-BE3C-672AF96EEB35}" destId="{D33BCBEC-7607-4CA9-B26E-10A14E6471E2}" srcOrd="0" destOrd="0" presId="urn:microsoft.com/office/officeart/2016/7/layout/RepeatingBendingProcessNew"/>
    <dgm:cxn modelId="{E5386A11-2D5F-4891-BAD5-FDFBA40CC070}" type="presParOf" srcId="{57F7D72B-CF81-4C33-BE3C-672AF96EEB35}" destId="{73761D1A-11E8-4CE6-A9DC-0E0A1246DFA9}" srcOrd="1" destOrd="0" presId="urn:microsoft.com/office/officeart/2016/7/layout/RepeatingBendingProcessNew"/>
    <dgm:cxn modelId="{120E8B6F-5A73-4EC6-9883-4659042902CC}" type="presParOf" srcId="{73761D1A-11E8-4CE6-A9DC-0E0A1246DFA9}" destId="{BFEC8841-D41C-4162-B75D-1174E1A9F006}" srcOrd="0" destOrd="0" presId="urn:microsoft.com/office/officeart/2016/7/layout/RepeatingBendingProcessNew"/>
    <dgm:cxn modelId="{EAFBDF13-51DC-44B3-8805-007EC5E44FDA}" type="presParOf" srcId="{57F7D72B-CF81-4C33-BE3C-672AF96EEB35}" destId="{FD336986-89BF-4421-BFFC-2BC3AF5AC746}" srcOrd="2" destOrd="0" presId="urn:microsoft.com/office/officeart/2016/7/layout/RepeatingBendingProcessNew"/>
    <dgm:cxn modelId="{C4D98763-8793-45F6-9EE9-655F0BB6ED0B}" type="presParOf" srcId="{57F7D72B-CF81-4C33-BE3C-672AF96EEB35}" destId="{378552DD-1810-48F8-B6A2-5E8316C70AB9}" srcOrd="3" destOrd="0" presId="urn:microsoft.com/office/officeart/2016/7/layout/RepeatingBendingProcessNew"/>
    <dgm:cxn modelId="{94FA03A8-37E4-4122-B6E8-52477F1835BA}" type="presParOf" srcId="{378552DD-1810-48F8-B6A2-5E8316C70AB9}" destId="{F539B16B-8084-4589-B738-87F9A81330A0}" srcOrd="0" destOrd="0" presId="urn:microsoft.com/office/officeart/2016/7/layout/RepeatingBendingProcessNew"/>
    <dgm:cxn modelId="{9CF440F5-388E-4819-AE31-7DCD44D84FEA}" type="presParOf" srcId="{57F7D72B-CF81-4C33-BE3C-672AF96EEB35}" destId="{3D75B138-2450-437C-B1AB-89791A4EEB60}" srcOrd="4" destOrd="0" presId="urn:microsoft.com/office/officeart/2016/7/layout/RepeatingBendingProcessNew"/>
    <dgm:cxn modelId="{0D10E6B9-36C0-4805-9C5B-9A2DFD473D37}" type="presParOf" srcId="{57F7D72B-CF81-4C33-BE3C-672AF96EEB35}" destId="{F7072E2A-49AE-469F-BC6E-9538434D8E72}" srcOrd="5" destOrd="0" presId="urn:microsoft.com/office/officeart/2016/7/layout/RepeatingBendingProcessNew"/>
    <dgm:cxn modelId="{6E3CDC76-8FF0-4FB7-8F2C-0475F450AFC9}" type="presParOf" srcId="{F7072E2A-49AE-469F-BC6E-9538434D8E72}" destId="{EB5E1D37-760C-4D04-A727-DCFAFE5E8DB5}" srcOrd="0" destOrd="0" presId="urn:microsoft.com/office/officeart/2016/7/layout/RepeatingBendingProcessNew"/>
    <dgm:cxn modelId="{A837B115-DE42-4794-A6B1-70AA79E31581}" type="presParOf" srcId="{57F7D72B-CF81-4C33-BE3C-672AF96EEB35}" destId="{51C706EF-FEE0-4216-801E-84241BE92465}"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8E31-DA0E-4555-B310-A7B700AEBBFD}">
      <dsp:nvSpPr>
        <dsp:cNvPr id="0" name=""/>
        <dsp:cNvSpPr/>
      </dsp:nvSpPr>
      <dsp:spPr>
        <a:xfrm>
          <a:off x="1756727" y="2698"/>
          <a:ext cx="7026910" cy="139783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342" tIns="355050" rIns="136342" bIns="355050" numCol="1" spcCol="1270" anchor="ctr" anchorCtr="0">
          <a:noAutofit/>
        </a:bodyPr>
        <a:lstStyle/>
        <a:p>
          <a:pPr marL="0" lvl="0" indent="0" algn="l" defTabSz="800100">
            <a:lnSpc>
              <a:spcPct val="90000"/>
            </a:lnSpc>
            <a:spcBef>
              <a:spcPct val="0"/>
            </a:spcBef>
            <a:spcAft>
              <a:spcPct val="35000"/>
            </a:spcAft>
            <a:buNone/>
          </a:pPr>
          <a:r>
            <a:rPr lang="en-US" sz="1800" kern="1200" dirty="0"/>
            <a:t>Learn about the development of Delaware’s model for IECMHC.</a:t>
          </a:r>
        </a:p>
      </dsp:txBody>
      <dsp:txXfrm>
        <a:off x="1756727" y="2698"/>
        <a:ext cx="7026910" cy="1397835"/>
      </dsp:txXfrm>
    </dsp:sp>
    <dsp:sp modelId="{BDCC941A-9EFE-4A5F-9F77-A0CD72361706}">
      <dsp:nvSpPr>
        <dsp:cNvPr id="0" name=""/>
        <dsp:cNvSpPr/>
      </dsp:nvSpPr>
      <dsp:spPr>
        <a:xfrm>
          <a:off x="0" y="2698"/>
          <a:ext cx="1756727" cy="13978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960" tIns="138075" rIns="92960" bIns="138075" numCol="1" spcCol="1270" anchor="ctr" anchorCtr="0">
          <a:noAutofit/>
        </a:bodyPr>
        <a:lstStyle/>
        <a:p>
          <a:pPr marL="0" lvl="0" indent="0" algn="ctr" defTabSz="977900">
            <a:lnSpc>
              <a:spcPct val="90000"/>
            </a:lnSpc>
            <a:spcBef>
              <a:spcPct val="0"/>
            </a:spcBef>
            <a:spcAft>
              <a:spcPct val="35000"/>
            </a:spcAft>
            <a:buNone/>
          </a:pPr>
          <a:r>
            <a:rPr lang="en-US" sz="2200" kern="1200" dirty="0"/>
            <a:t>Background</a:t>
          </a:r>
        </a:p>
      </dsp:txBody>
      <dsp:txXfrm>
        <a:off x="0" y="2698"/>
        <a:ext cx="1756727" cy="1397835"/>
      </dsp:txXfrm>
    </dsp:sp>
    <dsp:sp modelId="{19D6872C-FD95-47F7-8D7B-DFA26CF16562}">
      <dsp:nvSpPr>
        <dsp:cNvPr id="0" name=""/>
        <dsp:cNvSpPr/>
      </dsp:nvSpPr>
      <dsp:spPr>
        <a:xfrm>
          <a:off x="1756727" y="1484404"/>
          <a:ext cx="7026910" cy="139783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342" tIns="355050" rIns="136342" bIns="355050" numCol="1" spcCol="1270" anchor="ctr" anchorCtr="0">
          <a:noAutofit/>
        </a:bodyPr>
        <a:lstStyle/>
        <a:p>
          <a:pPr marL="0" lvl="0" indent="0" algn="l" defTabSz="800100">
            <a:lnSpc>
              <a:spcPct val="90000"/>
            </a:lnSpc>
            <a:spcBef>
              <a:spcPct val="0"/>
            </a:spcBef>
            <a:spcAft>
              <a:spcPct val="35000"/>
            </a:spcAft>
            <a:buNone/>
          </a:pPr>
          <a:r>
            <a:rPr lang="en-US" sz="1800" b="0" i="0" kern="1200" dirty="0"/>
            <a:t>Identify the importance of early relationships.</a:t>
          </a:r>
        </a:p>
      </dsp:txBody>
      <dsp:txXfrm>
        <a:off x="1756727" y="1484404"/>
        <a:ext cx="7026910" cy="1397835"/>
      </dsp:txXfrm>
    </dsp:sp>
    <dsp:sp modelId="{33D6DD7D-8030-4B03-8D3C-EABA42C32D37}">
      <dsp:nvSpPr>
        <dsp:cNvPr id="0" name=""/>
        <dsp:cNvSpPr/>
      </dsp:nvSpPr>
      <dsp:spPr>
        <a:xfrm>
          <a:off x="0" y="1484404"/>
          <a:ext cx="1756727" cy="13978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960" tIns="138075" rIns="92960" bIns="138075" numCol="1" spcCol="1270" anchor="ctr" anchorCtr="0">
          <a:noAutofit/>
        </a:bodyPr>
        <a:lstStyle/>
        <a:p>
          <a:pPr marL="0" lvl="0" indent="0" algn="ctr" defTabSz="977900">
            <a:lnSpc>
              <a:spcPct val="90000"/>
            </a:lnSpc>
            <a:spcBef>
              <a:spcPct val="0"/>
            </a:spcBef>
            <a:spcAft>
              <a:spcPct val="35000"/>
            </a:spcAft>
            <a:buNone/>
          </a:pPr>
          <a:r>
            <a:rPr lang="en-US" sz="2200" kern="1200" dirty="0"/>
            <a:t>Early Relationships</a:t>
          </a:r>
        </a:p>
      </dsp:txBody>
      <dsp:txXfrm>
        <a:off x="0" y="1484404"/>
        <a:ext cx="1756727" cy="1397835"/>
      </dsp:txXfrm>
    </dsp:sp>
    <dsp:sp modelId="{E7F0646E-A525-49F0-B87A-146B47BC8DEB}">
      <dsp:nvSpPr>
        <dsp:cNvPr id="0" name=""/>
        <dsp:cNvSpPr/>
      </dsp:nvSpPr>
      <dsp:spPr>
        <a:xfrm>
          <a:off x="1756727" y="2966109"/>
          <a:ext cx="7026910" cy="139783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342" tIns="355050" rIns="136342" bIns="355050" numCol="1" spcCol="1270" anchor="ctr"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b="0" i="0" kern="1200" dirty="0"/>
            <a:t>Defining Infant and Early Childhood Mental Health and IECMHC. </a:t>
          </a:r>
        </a:p>
      </dsp:txBody>
      <dsp:txXfrm>
        <a:off x="1756727" y="2966109"/>
        <a:ext cx="7026910" cy="1397835"/>
      </dsp:txXfrm>
    </dsp:sp>
    <dsp:sp modelId="{8DF3963E-61C1-4010-9D79-5EDC68D91753}">
      <dsp:nvSpPr>
        <dsp:cNvPr id="0" name=""/>
        <dsp:cNvSpPr/>
      </dsp:nvSpPr>
      <dsp:spPr>
        <a:xfrm>
          <a:off x="0" y="2966109"/>
          <a:ext cx="1756727" cy="13978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960" tIns="138075" rIns="92960" bIns="138075" numCol="1" spcCol="1270" anchor="ctr" anchorCtr="0">
          <a:noAutofit/>
        </a:bodyPr>
        <a:lstStyle/>
        <a:p>
          <a:pPr marL="0" lvl="0" indent="0" algn="ctr" defTabSz="977900">
            <a:lnSpc>
              <a:spcPct val="90000"/>
            </a:lnSpc>
            <a:spcBef>
              <a:spcPct val="0"/>
            </a:spcBef>
            <a:spcAft>
              <a:spcPct val="35000"/>
            </a:spcAft>
            <a:buNone/>
          </a:pPr>
          <a:r>
            <a:rPr lang="en-US" sz="2200" kern="1200" dirty="0"/>
            <a:t>What is IECMH?</a:t>
          </a:r>
        </a:p>
      </dsp:txBody>
      <dsp:txXfrm>
        <a:off x="0" y="2966109"/>
        <a:ext cx="1756727" cy="1397835"/>
      </dsp:txXfrm>
    </dsp:sp>
    <dsp:sp modelId="{2FDEEBA9-E784-4ED4-8457-3179225BC694}">
      <dsp:nvSpPr>
        <dsp:cNvPr id="0" name=""/>
        <dsp:cNvSpPr/>
      </dsp:nvSpPr>
      <dsp:spPr>
        <a:xfrm>
          <a:off x="1756727" y="4447815"/>
          <a:ext cx="7026910" cy="139783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342" tIns="355050" rIns="136342" bIns="355050" numCol="1" spcCol="1270" anchor="ctr" anchorCtr="0">
          <a:noAutofit/>
        </a:bodyPr>
        <a:lstStyle/>
        <a:p>
          <a:pPr marL="0" lvl="0" indent="0" algn="l" defTabSz="800100">
            <a:lnSpc>
              <a:spcPct val="90000"/>
            </a:lnSpc>
            <a:spcBef>
              <a:spcPct val="0"/>
            </a:spcBef>
            <a:spcAft>
              <a:spcPct val="35000"/>
            </a:spcAft>
            <a:buNone/>
          </a:pPr>
          <a:r>
            <a:rPr lang="en-US" sz="1800" b="0" i="0" kern="1200" dirty="0"/>
            <a:t>Exploring the types of IECMHC support that are in Delaware’s model.</a:t>
          </a:r>
        </a:p>
      </dsp:txBody>
      <dsp:txXfrm>
        <a:off x="1756727" y="4447815"/>
        <a:ext cx="7026910" cy="1397835"/>
      </dsp:txXfrm>
    </dsp:sp>
    <dsp:sp modelId="{D9804B7D-091C-4D95-90CE-324A390C0244}">
      <dsp:nvSpPr>
        <dsp:cNvPr id="0" name=""/>
        <dsp:cNvSpPr/>
      </dsp:nvSpPr>
      <dsp:spPr>
        <a:xfrm>
          <a:off x="0" y="4447815"/>
          <a:ext cx="1756727" cy="13978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960" tIns="138075" rIns="92960" bIns="138075" numCol="1" spcCol="1270" anchor="ctr" anchorCtr="0">
          <a:noAutofit/>
        </a:bodyPr>
        <a:lstStyle/>
        <a:p>
          <a:pPr marL="0" lvl="0" indent="0" algn="ctr" defTabSz="977900">
            <a:lnSpc>
              <a:spcPct val="90000"/>
            </a:lnSpc>
            <a:spcBef>
              <a:spcPct val="0"/>
            </a:spcBef>
            <a:spcAft>
              <a:spcPct val="35000"/>
            </a:spcAft>
            <a:buNone/>
          </a:pPr>
          <a:r>
            <a:rPr lang="en-US" sz="2200" kern="1200" dirty="0"/>
            <a:t>The DE IECMHC Model</a:t>
          </a:r>
        </a:p>
      </dsp:txBody>
      <dsp:txXfrm>
        <a:off x="0" y="4447815"/>
        <a:ext cx="1756727" cy="1397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9518-EA2A-497A-B282-A7E123615083}">
      <dsp:nvSpPr>
        <dsp:cNvPr id="0" name=""/>
        <dsp:cNvSpPr/>
      </dsp:nvSpPr>
      <dsp:spPr>
        <a:xfrm>
          <a:off x="266968" y="441692"/>
          <a:ext cx="1364112" cy="136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3AB4B-7B53-440A-80DA-F77B9EB6A8D2}">
      <dsp:nvSpPr>
        <dsp:cNvPr id="0" name=""/>
        <dsp:cNvSpPr/>
      </dsp:nvSpPr>
      <dsp:spPr>
        <a:xfrm>
          <a:off x="553432" y="728156"/>
          <a:ext cx="791185" cy="7911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696231-BDEE-43DE-9D7F-8BE2C80D641F}">
      <dsp:nvSpPr>
        <dsp:cNvPr id="0" name=""/>
        <dsp:cNvSpPr/>
      </dsp:nvSpPr>
      <dsp:spPr>
        <a:xfrm>
          <a:off x="1923391" y="441692"/>
          <a:ext cx="3215409" cy="136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DE MIECHV Leadership and PAT Explore Model Development within TARC Peer Community</a:t>
          </a:r>
        </a:p>
      </dsp:txBody>
      <dsp:txXfrm>
        <a:off x="1923391" y="441692"/>
        <a:ext cx="3215409" cy="1364112"/>
      </dsp:txXfrm>
    </dsp:sp>
    <dsp:sp modelId="{33C5480B-506D-4BCD-A0A9-D0E0929F2162}">
      <dsp:nvSpPr>
        <dsp:cNvPr id="0" name=""/>
        <dsp:cNvSpPr/>
      </dsp:nvSpPr>
      <dsp:spPr>
        <a:xfrm>
          <a:off x="5699061" y="441692"/>
          <a:ext cx="1364112" cy="136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2DE5D-D117-47C0-8D4D-A8EF7CADFE67}">
      <dsp:nvSpPr>
        <dsp:cNvPr id="0" name=""/>
        <dsp:cNvSpPr/>
      </dsp:nvSpPr>
      <dsp:spPr>
        <a:xfrm>
          <a:off x="5985525" y="728156"/>
          <a:ext cx="791185" cy="7911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C51D9A-53F2-4040-AE55-6DFCACB29EAB}">
      <dsp:nvSpPr>
        <dsp:cNvPr id="0" name=""/>
        <dsp:cNvSpPr/>
      </dsp:nvSpPr>
      <dsp:spPr>
        <a:xfrm>
          <a:off x="7355484" y="441692"/>
          <a:ext cx="3215409" cy="136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DDE and DDPH Decide to Pursue! </a:t>
          </a:r>
        </a:p>
      </dsp:txBody>
      <dsp:txXfrm>
        <a:off x="7355484" y="441692"/>
        <a:ext cx="3215409" cy="1364112"/>
      </dsp:txXfrm>
    </dsp:sp>
    <dsp:sp modelId="{D82FD658-3E4A-4FF8-9895-59D6BC3F58EF}">
      <dsp:nvSpPr>
        <dsp:cNvPr id="0" name=""/>
        <dsp:cNvSpPr/>
      </dsp:nvSpPr>
      <dsp:spPr>
        <a:xfrm>
          <a:off x="266968" y="2545532"/>
          <a:ext cx="1364112" cy="136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C1A37C-16A6-4FEF-A14D-BB00C664D85B}">
      <dsp:nvSpPr>
        <dsp:cNvPr id="0" name=""/>
        <dsp:cNvSpPr/>
      </dsp:nvSpPr>
      <dsp:spPr>
        <a:xfrm>
          <a:off x="553432" y="2831996"/>
          <a:ext cx="791185" cy="7911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6A42A2-CC06-4031-A7FC-29AC17367ADF}">
      <dsp:nvSpPr>
        <dsp:cNvPr id="0" name=""/>
        <dsp:cNvSpPr/>
      </dsp:nvSpPr>
      <dsp:spPr>
        <a:xfrm>
          <a:off x="1923391" y="2545532"/>
          <a:ext cx="3215409" cy="136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Model Drafted in 2023 with Consultant Support and Resources from IL, MI and the COE for IECMHC and check ins with existing IECMHC in early care and education team</a:t>
          </a:r>
        </a:p>
      </dsp:txBody>
      <dsp:txXfrm>
        <a:off x="1923391" y="2545532"/>
        <a:ext cx="3215409" cy="1364112"/>
      </dsp:txXfrm>
    </dsp:sp>
    <dsp:sp modelId="{3C2BF306-D8CE-4669-9581-38CA4BF2C12F}">
      <dsp:nvSpPr>
        <dsp:cNvPr id="0" name=""/>
        <dsp:cNvSpPr/>
      </dsp:nvSpPr>
      <dsp:spPr>
        <a:xfrm>
          <a:off x="5699061" y="2545532"/>
          <a:ext cx="1364112" cy="136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AC83AD-0FCF-4278-B816-2787855DB9EF}">
      <dsp:nvSpPr>
        <dsp:cNvPr id="0" name=""/>
        <dsp:cNvSpPr/>
      </dsp:nvSpPr>
      <dsp:spPr>
        <a:xfrm>
          <a:off x="5985525" y="2831996"/>
          <a:ext cx="791185" cy="7911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AE2D9-BEA7-4D3C-8797-5212F7CA7FCC}">
      <dsp:nvSpPr>
        <dsp:cNvPr id="0" name=""/>
        <dsp:cNvSpPr/>
      </dsp:nvSpPr>
      <dsp:spPr>
        <a:xfrm>
          <a:off x="7355484" y="2545532"/>
          <a:ext cx="3215409" cy="136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Kicking off our Orientation!</a:t>
          </a:r>
        </a:p>
      </dsp:txBody>
      <dsp:txXfrm>
        <a:off x="7355484" y="2545532"/>
        <a:ext cx="3215409" cy="1364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3C87B-6ABA-4AEE-A55A-37D56330ECAA}">
      <dsp:nvSpPr>
        <dsp:cNvPr id="0" name=""/>
        <dsp:cNvSpPr/>
      </dsp:nvSpPr>
      <dsp:spPr>
        <a:xfrm>
          <a:off x="0" y="0"/>
          <a:ext cx="10837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29229-3F7F-41DC-A29C-AB15F08A11D8}">
      <dsp:nvSpPr>
        <dsp:cNvPr id="0" name=""/>
        <dsp:cNvSpPr/>
      </dsp:nvSpPr>
      <dsp:spPr>
        <a:xfrm>
          <a:off x="0" y="0"/>
          <a:ext cx="10837862"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The Primary Goal of Home Visiting: </a:t>
          </a:r>
          <a:r>
            <a:rPr lang="en-US" sz="3200" kern="1200" dirty="0"/>
            <a:t>Home visitors support the ability of caregiver(s) to create a nurturing, caring and responsive environment so the caregiver(s) can support the development of their child.</a:t>
          </a:r>
        </a:p>
      </dsp:txBody>
      <dsp:txXfrm>
        <a:off x="0" y="0"/>
        <a:ext cx="10837862" cy="2175669"/>
      </dsp:txXfrm>
    </dsp:sp>
    <dsp:sp modelId="{CF0E9845-4B26-41C9-97CD-23848C1EA0C4}">
      <dsp:nvSpPr>
        <dsp:cNvPr id="0" name=""/>
        <dsp:cNvSpPr/>
      </dsp:nvSpPr>
      <dsp:spPr>
        <a:xfrm>
          <a:off x="0" y="2175669"/>
          <a:ext cx="10837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E6476-BAF0-4E0E-B370-85D04DC320D3}">
      <dsp:nvSpPr>
        <dsp:cNvPr id="0" name=""/>
        <dsp:cNvSpPr/>
      </dsp:nvSpPr>
      <dsp:spPr>
        <a:xfrm>
          <a:off x="0" y="2175669"/>
          <a:ext cx="10837862"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The Role of a Home Visitor: </a:t>
          </a:r>
          <a:r>
            <a:rPr lang="en-US" sz="3200" kern="1200" dirty="0"/>
            <a:t>Home visitors assess and address issues that impact the parent-child relationship, including issues involving mental health and stressful life experiences.</a:t>
          </a:r>
        </a:p>
      </dsp:txBody>
      <dsp:txXfrm>
        <a:off x="0" y="2175669"/>
        <a:ext cx="10837862" cy="2175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9482-B931-48E9-B9EE-939638FB20DE}">
      <dsp:nvSpPr>
        <dsp:cNvPr id="0" name=""/>
        <dsp:cNvSpPr/>
      </dsp:nvSpPr>
      <dsp:spPr>
        <a:xfrm>
          <a:off x="2116" y="238057"/>
          <a:ext cx="4514011" cy="41476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Envision yourself in the role of a home visitor who is feeling overwhelmed and unsure how to support a father of two children under the age of three. The mother of the children recently died from an overdose, the father has a history of mental illness, and the children are showing signs of developmental delays from their most recent screening. </a:t>
          </a:r>
        </a:p>
      </dsp:txBody>
      <dsp:txXfrm>
        <a:off x="123597" y="359538"/>
        <a:ext cx="4271049" cy="3904719"/>
      </dsp:txXfrm>
    </dsp:sp>
    <dsp:sp modelId="{D6EAC509-2CAA-4650-B1D2-5DC217CA5E6B}">
      <dsp:nvSpPr>
        <dsp:cNvPr id="0" name=""/>
        <dsp:cNvSpPr/>
      </dsp:nvSpPr>
      <dsp:spPr>
        <a:xfrm>
          <a:off x="4651806" y="1752160"/>
          <a:ext cx="1588417" cy="11194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651806" y="1976055"/>
        <a:ext cx="1252575" cy="671684"/>
      </dsp:txXfrm>
    </dsp:sp>
    <dsp:sp modelId="{8B1ECC32-CF53-4192-BB9E-782A31EBFA70}">
      <dsp:nvSpPr>
        <dsp:cNvPr id="0" name=""/>
        <dsp:cNvSpPr/>
      </dsp:nvSpPr>
      <dsp:spPr>
        <a:xfrm>
          <a:off x="6321733" y="1463096"/>
          <a:ext cx="4514011" cy="16976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would you want an Infant and Early Childhood Mental Health Consultant to support you with this family? </a:t>
          </a:r>
        </a:p>
      </dsp:txBody>
      <dsp:txXfrm>
        <a:off x="6371454" y="1512817"/>
        <a:ext cx="4414569" cy="1598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1D1A-11E8-4CE6-A9DC-0E0A1246DFA9}">
      <dsp:nvSpPr>
        <dsp:cNvPr id="0" name=""/>
        <dsp:cNvSpPr/>
      </dsp:nvSpPr>
      <dsp:spPr>
        <a:xfrm>
          <a:off x="1562640" y="2262272"/>
          <a:ext cx="3990687" cy="506042"/>
        </a:xfrm>
        <a:custGeom>
          <a:avLst/>
          <a:gdLst/>
          <a:ahLst/>
          <a:cxnLst/>
          <a:rect l="0" t="0" r="0" b="0"/>
          <a:pathLst>
            <a:path>
              <a:moveTo>
                <a:pt x="3990687" y="0"/>
              </a:moveTo>
              <a:lnTo>
                <a:pt x="3990687" y="270121"/>
              </a:lnTo>
              <a:lnTo>
                <a:pt x="0" y="270121"/>
              </a:lnTo>
              <a:lnTo>
                <a:pt x="0" y="50604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457319" y="2511727"/>
        <a:ext cx="201330" cy="7133"/>
      </dsp:txXfrm>
    </dsp:sp>
    <dsp:sp modelId="{D33BCBEC-7607-4CA9-B26E-10A14E6471E2}">
      <dsp:nvSpPr>
        <dsp:cNvPr id="0" name=""/>
        <dsp:cNvSpPr/>
      </dsp:nvSpPr>
      <dsp:spPr>
        <a:xfrm>
          <a:off x="1540425" y="631931"/>
          <a:ext cx="8025805" cy="16321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1820" tIns="159362" rIns="151820" bIns="159362" numCol="1" spcCol="1270" anchor="ctr" anchorCtr="0">
          <a:noAutofit/>
        </a:bodyPr>
        <a:lstStyle/>
        <a:p>
          <a:pPr marL="0" lvl="0" indent="0" algn="ctr" defTabSz="1244600">
            <a:lnSpc>
              <a:spcPct val="90000"/>
            </a:lnSpc>
            <a:spcBef>
              <a:spcPct val="0"/>
            </a:spcBef>
            <a:spcAft>
              <a:spcPct val="35000"/>
            </a:spcAft>
            <a:buNone/>
          </a:pPr>
          <a:r>
            <a:rPr lang="en-US" sz="2800" b="1" kern="1200" dirty="0"/>
            <a:t>Reflective consultation provides an opportunity for home visitors to:</a:t>
          </a:r>
        </a:p>
      </dsp:txBody>
      <dsp:txXfrm>
        <a:off x="1540425" y="631931"/>
        <a:ext cx="8025805" cy="1632141"/>
      </dsp:txXfrm>
    </dsp:sp>
    <dsp:sp modelId="{378552DD-1810-48F8-B6A2-5E8316C70AB9}">
      <dsp:nvSpPr>
        <dsp:cNvPr id="0" name=""/>
        <dsp:cNvSpPr/>
      </dsp:nvSpPr>
      <dsp:spPr>
        <a:xfrm>
          <a:off x="3110002" y="3378111"/>
          <a:ext cx="682014" cy="91440"/>
        </a:xfrm>
        <a:custGeom>
          <a:avLst/>
          <a:gdLst/>
          <a:ahLst/>
          <a:cxnLst/>
          <a:rect l="0" t="0" r="0" b="0"/>
          <a:pathLst>
            <a:path>
              <a:moveTo>
                <a:pt x="0" y="45720"/>
              </a:moveTo>
              <a:lnTo>
                <a:pt x="68201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433194" y="3420264"/>
        <a:ext cx="35630" cy="7133"/>
      </dsp:txXfrm>
    </dsp:sp>
    <dsp:sp modelId="{FD336986-89BF-4421-BFFC-2BC3AF5AC746}">
      <dsp:nvSpPr>
        <dsp:cNvPr id="0" name=""/>
        <dsp:cNvSpPr/>
      </dsp:nvSpPr>
      <dsp:spPr>
        <a:xfrm>
          <a:off x="13478" y="2800715"/>
          <a:ext cx="3098324" cy="12462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1820" tIns="159362" rIns="151820" bIns="159362" numCol="1" spcCol="1270" anchor="ctr" anchorCtr="0">
          <a:noAutofit/>
        </a:bodyPr>
        <a:lstStyle/>
        <a:p>
          <a:pPr marL="0" lvl="0" indent="0" algn="ctr" defTabSz="1066800">
            <a:lnSpc>
              <a:spcPct val="90000"/>
            </a:lnSpc>
            <a:spcBef>
              <a:spcPct val="0"/>
            </a:spcBef>
            <a:spcAft>
              <a:spcPct val="35000"/>
            </a:spcAft>
            <a:buNone/>
          </a:pPr>
          <a:r>
            <a:rPr lang="en-US" sz="2400" b="1" kern="1200" dirty="0"/>
            <a:t>Explore mental health concerns of families.</a:t>
          </a:r>
        </a:p>
      </dsp:txBody>
      <dsp:txXfrm>
        <a:off x="13478" y="2800715"/>
        <a:ext cx="3098324" cy="1246232"/>
      </dsp:txXfrm>
    </dsp:sp>
    <dsp:sp modelId="{F7072E2A-49AE-469F-BC6E-9538434D8E72}">
      <dsp:nvSpPr>
        <dsp:cNvPr id="0" name=""/>
        <dsp:cNvSpPr/>
      </dsp:nvSpPr>
      <dsp:spPr>
        <a:xfrm>
          <a:off x="6920941" y="3378111"/>
          <a:ext cx="682014" cy="91440"/>
        </a:xfrm>
        <a:custGeom>
          <a:avLst/>
          <a:gdLst/>
          <a:ahLst/>
          <a:cxnLst/>
          <a:rect l="0" t="0" r="0" b="0"/>
          <a:pathLst>
            <a:path>
              <a:moveTo>
                <a:pt x="0" y="45720"/>
              </a:moveTo>
              <a:lnTo>
                <a:pt x="68201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244132" y="3420264"/>
        <a:ext cx="35630" cy="7133"/>
      </dsp:txXfrm>
    </dsp:sp>
    <dsp:sp modelId="{3D75B138-2450-437C-B1AB-89791A4EEB60}">
      <dsp:nvSpPr>
        <dsp:cNvPr id="0" name=""/>
        <dsp:cNvSpPr/>
      </dsp:nvSpPr>
      <dsp:spPr>
        <a:xfrm>
          <a:off x="3824416" y="2778964"/>
          <a:ext cx="3098324" cy="12897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1820" tIns="159362" rIns="151820" bIns="159362" numCol="1" spcCol="1270" anchor="ctr" anchorCtr="0">
          <a:noAutofit/>
        </a:bodyPr>
        <a:lstStyle/>
        <a:p>
          <a:pPr marL="0" lvl="0" indent="0" algn="ctr" defTabSz="1066800">
            <a:lnSpc>
              <a:spcPct val="90000"/>
            </a:lnSpc>
            <a:spcBef>
              <a:spcPct val="0"/>
            </a:spcBef>
            <a:spcAft>
              <a:spcPct val="35000"/>
            </a:spcAft>
            <a:buNone/>
          </a:pPr>
          <a:r>
            <a:rPr lang="en-US" sz="2400" b="1" kern="1200" dirty="0"/>
            <a:t>Think deeply about each family system.</a:t>
          </a:r>
        </a:p>
      </dsp:txBody>
      <dsp:txXfrm>
        <a:off x="3824416" y="2778964"/>
        <a:ext cx="3098324" cy="1289733"/>
      </dsp:txXfrm>
    </dsp:sp>
    <dsp:sp modelId="{51C706EF-FEE0-4216-801E-84241BE92465}">
      <dsp:nvSpPr>
        <dsp:cNvPr id="0" name=""/>
        <dsp:cNvSpPr/>
      </dsp:nvSpPr>
      <dsp:spPr>
        <a:xfrm>
          <a:off x="7635355" y="2713714"/>
          <a:ext cx="3098324" cy="142023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1820" tIns="159362" rIns="151820" bIns="159362" numCol="1" spcCol="1270" anchor="ctr" anchorCtr="0">
          <a:noAutofit/>
        </a:bodyPr>
        <a:lstStyle/>
        <a:p>
          <a:pPr marL="0" lvl="0" indent="0" algn="ctr" defTabSz="1066800">
            <a:lnSpc>
              <a:spcPct val="90000"/>
            </a:lnSpc>
            <a:spcBef>
              <a:spcPct val="0"/>
            </a:spcBef>
            <a:spcAft>
              <a:spcPct val="35000"/>
            </a:spcAft>
            <a:buNone/>
          </a:pPr>
          <a:r>
            <a:rPr lang="en-US" sz="2400" b="1" kern="1200" dirty="0"/>
            <a:t>Pause for self-awareness to  acknowledge the impact of their work.</a:t>
          </a:r>
        </a:p>
      </dsp:txBody>
      <dsp:txXfrm>
        <a:off x="7635355" y="2713714"/>
        <a:ext cx="3098324" cy="142023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DCF0B-B0C8-4DEC-8D74-BB839C89811B}" type="datetimeFigureOut">
              <a:rPr lang="en-US" smtClean="0"/>
              <a:t>4/25/2024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26E-EA48-44BD-BB6A-019602E93877}" type="slidenum">
              <a:rPr lang="en-US" smtClean="0"/>
              <a:t>‹#›</a:t>
            </a:fld>
            <a:endParaRPr lang="en-US" dirty="0"/>
          </a:p>
        </p:txBody>
      </p:sp>
    </p:spTree>
    <p:extLst>
      <p:ext uri="{BB962C8B-B14F-4D97-AF65-F5344CB8AC3E}">
        <p14:creationId xmlns:p14="http://schemas.microsoft.com/office/powerpoint/2010/main" val="279486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Uyw9F7FrQk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7Pcr1Rmr1r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nline.notredamecollege.edu/wp-content/uploads/2019/07/Perceived-Social-Support-NDC.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Fatherandchild.p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Fatherandchild.p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bisd.edu/domain/12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onilad/138935346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excited to have everyone here today for this IECMHC in Home Visiting Orientation Series, Welcome!</a:t>
            </a:r>
          </a:p>
          <a:p>
            <a:endParaRPr lang="en-US" dirty="0"/>
          </a:p>
          <a:p>
            <a:r>
              <a:rPr lang="en-US" dirty="0"/>
              <a:t>[if virtual]- ask participants to use their cameras</a:t>
            </a:r>
          </a:p>
          <a:p>
            <a:endParaRPr lang="en-US" dirty="0"/>
          </a:p>
          <a:p>
            <a:r>
              <a:rPr lang="en-US" dirty="0"/>
              <a:t>We will be spending time together  over the next few months and we hope to be able to develop connections and build a peer support network of those of you doing IECMHC in HV.</a:t>
            </a:r>
          </a:p>
          <a:p>
            <a:endParaRPr lang="en-US" dirty="0"/>
          </a:p>
          <a:p>
            <a:r>
              <a:rPr lang="en-US" dirty="0"/>
              <a:t>Lets start by getting to know on another,  We will go around and share our name, role and 1 fun fact or joyful activity we have engaged in over the last week. </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77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Watch the video: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https://www.youtube.com/watch?v=Uyw9F7FrQkA</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 </a:t>
            </a:r>
          </a:p>
          <a:p>
            <a:pPr marL="0" marR="0">
              <a:spcBef>
                <a:spcPts val="0"/>
              </a:spcBef>
              <a:spcAft>
                <a:spcPts val="0"/>
              </a:spcAft>
            </a:pPr>
            <a:endPar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babies and young children, these nurturing back and forth(day to day)  relationships with their caregivers build </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infant and early childhood mental health.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Infant and early childhood mental health is deﬁned as the developing capacity of a child from birth to age ﬁve 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experience, regulate, and express emotions;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 and secure close, interpersonal relationships; and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explore the environment and learn in the context of family, community, and cultural expectations for young children. (Zero to Three).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who experience positive and nurturing interactions with parents in infancy and early childhood develop healthy and secure attachments and are significantly better prepared to succeed in school (Connell &amp; Prinz, 2002; </a:t>
            </a:r>
            <a:r>
              <a:rPr lang="en-US" sz="1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Pianta</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al., 1997). </a:t>
            </a:r>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12</a:t>
            </a:fld>
            <a:endParaRPr lang="en-US" dirty="0"/>
          </a:p>
        </p:txBody>
      </p:sp>
    </p:spTree>
    <p:extLst>
      <p:ext uri="{BB962C8B-B14F-4D97-AF65-F5344CB8AC3E}">
        <p14:creationId xmlns:p14="http://schemas.microsoft.com/office/powerpoint/2010/main" val="258172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3" name="Google Shape;183;p15:notes"/>
          <p:cNvSpPr txBox="1">
            <a:spLocks noGrp="1"/>
          </p:cNvSpPr>
          <p:nvPr>
            <p:ph type="body" idx="1"/>
          </p:nvPr>
        </p:nvSpPr>
        <p:spPr>
          <a:xfrm>
            <a:off x="708025" y="4448175"/>
            <a:ext cx="5661025" cy="4213225"/>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r>
              <a:rPr lang="en-US" dirty="0"/>
              <a:t>Not only are relationships critical to children they also benefit the overall happiness and well being of caregivers impacting the whole family.</a:t>
            </a:r>
            <a:endParaRPr dirty="0"/>
          </a:p>
        </p:txBody>
      </p:sp>
      <p:sp>
        <p:nvSpPr>
          <p:cNvPr id="184" name="Google Shape;184;p15:notes"/>
          <p:cNvSpPr txBox="1"/>
          <p:nvPr/>
        </p:nvSpPr>
        <p:spPr>
          <a:xfrm>
            <a:off x="4008437" y="8893175"/>
            <a:ext cx="3067050" cy="468312"/>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13</a:t>
            </a:fld>
            <a:endParaRPr/>
          </a:p>
        </p:txBody>
      </p:sp>
    </p:spTree>
    <p:extLst>
      <p:ext uri="{BB962C8B-B14F-4D97-AF65-F5344CB8AC3E}">
        <p14:creationId xmlns:p14="http://schemas.microsoft.com/office/powerpoint/2010/main" val="118861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a:t>
            </a:r>
            <a:r>
              <a:rPr lang="en-US" dirty="0">
                <a:hlinkClick r:id="rId3"/>
              </a:rPr>
              <a:t>https://www.youtube.com/watch?v=7Pcr1Rmr1rM</a:t>
            </a:r>
            <a:endParaRPr lang="en-US" dirty="0"/>
          </a:p>
          <a:p>
            <a:endParaRPr lang="en-US" dirty="0"/>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 the impact of what can happen if relationships are missed or not developing in a healthy way…</a:t>
            </a:r>
          </a:p>
          <a:p>
            <a:endPar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absence of nurturing care can lead to long-term physical and emotional health challenges such as anxiety and depression throughout life.</a:t>
            </a: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families with young children, access to intervention in the current mental health environment can be challenging due to the multitude of barriers that exist between them and necessary services and supports. These barriers include mental health stigma; a lack of awareness and understanding of infant and early childhood mental health; lack of an adequately trained workforce with specialization in early childhood mental health; complicated or unnecessary paperwork and other administrative issues that decrease the “family friendliness” of the mental health system; and funding policies that do not recognize the mental health needs of young children. One strategy to address these barriers is infant and early childhood mental health consultation (IECMHC).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8F4C31-7F1A-44EC-A28B-3EF76B1419C8}" type="slidenum">
              <a:rPr lang="en-US" smtClean="0"/>
              <a:t>14</a:t>
            </a:fld>
            <a:endParaRPr lang="en-US" dirty="0"/>
          </a:p>
        </p:txBody>
      </p:sp>
    </p:spTree>
    <p:extLst>
      <p:ext uri="{BB962C8B-B14F-4D97-AF65-F5344CB8AC3E}">
        <p14:creationId xmlns:p14="http://schemas.microsoft.com/office/powerpoint/2010/main" val="85864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https://journals.rcni.com/nursing-standard/feature/reflective-practice-your-questions-ns.34.5.40.s16/abs</a:t>
            </a:r>
          </a:p>
          <a:p>
            <a:endParaRPr lang="en-US" dirty="0"/>
          </a:p>
          <a:p>
            <a:r>
              <a:rPr lang="en-US" dirty="0"/>
              <a:t>Engage in a reflection activity.  Allow a minute for participants to reflect on the question and then do a group share on their feedback bringing back to the key message that home visitors face challenges when supporting families mental health needs and relationships and IECMHC can help to offset those challenges.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A226E-EA48-44BD-BB6A-019602E938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3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26E-EA48-44BD-BB6A-019602E93877}" type="slidenum">
              <a:rPr lang="en-US" smtClean="0"/>
              <a:t>16</a:t>
            </a:fld>
            <a:endParaRPr lang="en-US" dirty="0"/>
          </a:p>
        </p:txBody>
      </p:sp>
    </p:spTree>
    <p:extLst>
      <p:ext uri="{BB962C8B-B14F-4D97-AF65-F5344CB8AC3E}">
        <p14:creationId xmlns:p14="http://schemas.microsoft.com/office/powerpoint/2010/main" val="1442676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to let participants reflect. Introduce the activity letting participants know there are no wrong answers, and we are just dipping into wondering about the work of IECMHC together.</a:t>
            </a:r>
          </a:p>
        </p:txBody>
      </p:sp>
      <p:sp>
        <p:nvSpPr>
          <p:cNvPr id="4" name="Slide Number Placeholder 3"/>
          <p:cNvSpPr>
            <a:spLocks noGrp="1"/>
          </p:cNvSpPr>
          <p:nvPr>
            <p:ph type="sldNum" sz="quarter" idx="5"/>
          </p:nvPr>
        </p:nvSpPr>
        <p:spPr/>
        <p:txBody>
          <a:bodyPr/>
          <a:lstStyle/>
          <a:p>
            <a:fld id="{313A226E-EA48-44BD-BB6A-019602E93877}" type="slidenum">
              <a:rPr lang="en-US" smtClean="0"/>
              <a:t>17</a:t>
            </a:fld>
            <a:endParaRPr lang="en-US" dirty="0"/>
          </a:p>
        </p:txBody>
      </p:sp>
    </p:spTree>
    <p:extLst>
      <p:ext uri="{BB962C8B-B14F-4D97-AF65-F5344CB8AC3E}">
        <p14:creationId xmlns:p14="http://schemas.microsoft.com/office/powerpoint/2010/main" val="388599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definition and pause for any questions or reactions .</a:t>
            </a:r>
          </a:p>
        </p:txBody>
      </p:sp>
      <p:sp>
        <p:nvSpPr>
          <p:cNvPr id="4" name="Slide Number Placeholder 3"/>
          <p:cNvSpPr>
            <a:spLocks noGrp="1"/>
          </p:cNvSpPr>
          <p:nvPr>
            <p:ph type="sldNum" sz="quarter" idx="5"/>
          </p:nvPr>
        </p:nvSpPr>
        <p:spPr/>
        <p:txBody>
          <a:bodyPr/>
          <a:lstStyle/>
          <a:p>
            <a:fld id="{313A226E-EA48-44BD-BB6A-019602E93877}" type="slidenum">
              <a:rPr lang="en-US" smtClean="0"/>
              <a:t>18</a:t>
            </a:fld>
            <a:endParaRPr lang="en-US" dirty="0"/>
          </a:p>
        </p:txBody>
      </p:sp>
    </p:spTree>
    <p:extLst>
      <p:ext uri="{BB962C8B-B14F-4D97-AF65-F5344CB8AC3E}">
        <p14:creationId xmlns:p14="http://schemas.microsoft.com/office/powerpoint/2010/main" val="10004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https://online.notredamecollege.edu/wp-content/uploads/2019/07/Perceived-Social-Support-NDC.jpg</a:t>
            </a:r>
            <a:endParaRPr lang="en-US" dirty="0"/>
          </a:p>
          <a:p>
            <a:endParaRPr lang="en-US" dirty="0"/>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 som</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e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examples, letting participants know these come from MI/IL and other best practices across the country.  </a:t>
            </a:r>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Service providers in each early childhood system—including home visiting–are in a prime position to recognize the mental health needs of young children and families, strengthen a caregiver’s capacity to address the social emotional needs of the child, reduce mental health stigma, and create linkages to services when needed (Zero to Three Policy Center, 2004). However, early childhood providers do not always feel prepared to address these needs. For this reason, IECMHC is a key strategy for improving the mental health outcomes of young children and their families (Center for Prevention Research and Development, 2011).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19</a:t>
            </a:fld>
            <a:endParaRPr lang="en-US" dirty="0"/>
          </a:p>
        </p:txBody>
      </p:sp>
    </p:spTree>
    <p:extLst>
      <p:ext uri="{BB962C8B-B14F-4D97-AF65-F5344CB8AC3E}">
        <p14:creationId xmlns:p14="http://schemas.microsoft.com/office/powerpoint/2010/main" val="97600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each person reflect on their own and write what comes to mind on a large sticky note- then everyone can post on flip charts posted around the room- ask volunteers to share</a:t>
            </a:r>
          </a:p>
        </p:txBody>
      </p:sp>
      <p:sp>
        <p:nvSpPr>
          <p:cNvPr id="4" name="Slide Number Placeholder 3"/>
          <p:cNvSpPr>
            <a:spLocks noGrp="1"/>
          </p:cNvSpPr>
          <p:nvPr>
            <p:ph type="sldNum" sz="quarter" idx="5"/>
          </p:nvPr>
        </p:nvSpPr>
        <p:spPr/>
        <p:txBody>
          <a:bodyPr/>
          <a:lstStyle/>
          <a:p>
            <a:fld id="{313A226E-EA48-44BD-BB6A-019602E93877}" type="slidenum">
              <a:rPr lang="en-US" smtClean="0"/>
              <a:t>20</a:t>
            </a:fld>
            <a:endParaRPr lang="en-US" dirty="0"/>
          </a:p>
        </p:txBody>
      </p:sp>
    </p:spTree>
    <p:extLst>
      <p:ext uri="{BB962C8B-B14F-4D97-AF65-F5344CB8AC3E}">
        <p14:creationId xmlns:p14="http://schemas.microsoft.com/office/powerpoint/2010/main" val="150543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26E-EA48-44BD-BB6A-019602E93877}" type="slidenum">
              <a:rPr lang="en-US" smtClean="0"/>
              <a:t>21</a:t>
            </a:fld>
            <a:endParaRPr lang="en-US" dirty="0"/>
          </a:p>
        </p:txBody>
      </p:sp>
    </p:spTree>
    <p:extLst>
      <p:ext uri="{BB962C8B-B14F-4D97-AF65-F5344CB8AC3E}">
        <p14:creationId xmlns:p14="http://schemas.microsoft.com/office/powerpoint/2010/main" val="304606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objectives of this training are to:</a:t>
            </a:r>
          </a:p>
          <a:p>
            <a:r>
              <a:rPr lang="en-US" dirty="0"/>
              <a:t>- Review the objectives briefly.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05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for a final moment of stillness before we continue with our day.</a:t>
            </a:r>
          </a:p>
          <a:p>
            <a:endParaRPr lang="en-US" dirty="0"/>
          </a:p>
          <a:p>
            <a:r>
              <a:rPr lang="en-US" dirty="0"/>
              <a:t>Thank you all </a:t>
            </a:r>
            <a:r>
              <a:rPr lang="en-US"/>
              <a:t>for joining!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141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000000"/>
                </a:solidFill>
                <a:effectLst/>
                <a:latin typeface="Calibri" panose="020F0502020204030204" pitchFamily="34" charset="0"/>
                <a:ea typeface="Times New Roman" panose="02020603050405020304" pitchFamily="18" charset="0"/>
              </a:rPr>
              <a:t>One of the primary goals for home visiting is to support the ability of adults to create a nurturing, caring, and responsive environment that supports the cognitive, physical, social, and emotional development of children, leading to positive health, including mental health. </a:t>
            </a:r>
          </a:p>
          <a:p>
            <a:endParaRPr lang="en-US" sz="1200" kern="0" dirty="0">
              <a:solidFill>
                <a:srgbClr val="000000"/>
              </a:solidFill>
              <a:effectLst/>
              <a:latin typeface="Calibri" panose="020F0502020204030204" pitchFamily="34" charset="0"/>
              <a:ea typeface="Times New Roman" panose="02020603050405020304" pitchFamily="18" charset="0"/>
            </a:endParaRPr>
          </a:p>
          <a:p>
            <a:r>
              <a:rPr lang="en-US" sz="1200" kern="0" dirty="0">
                <a:solidFill>
                  <a:srgbClr val="000000"/>
                </a:solidFill>
                <a:effectLst/>
                <a:latin typeface="Calibri" panose="020F0502020204030204" pitchFamily="34" charset="0"/>
                <a:ea typeface="Times New Roman" panose="02020603050405020304" pitchFamily="18" charset="0"/>
              </a:rPr>
              <a:t>As a result, the home visitor must assess and address any issues that impact the parent-child relationship. The home visitor is not always trained in mental health issues, and yet they face them routinely.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2439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large group, please listen to the following story and respond to the question.  </a:t>
            </a:r>
          </a:p>
          <a:p>
            <a:endParaRPr lang="en-US" dirty="0"/>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b="0" u="none" strike="noStrike" kern="0" cap="none" spc="0" normalizeH="0" baseline="0" noProof="0" dirty="0">
                <a:ln>
                  <a:noFill/>
                </a:ln>
                <a:solidFill>
                  <a:prstClr val="black"/>
                </a:solidFill>
                <a:effectLst/>
                <a:uLnTx/>
                <a:uFillTx/>
                <a:latin typeface="Corbel" panose="020B0503020204020204" pitchFamily="34" charset="0"/>
                <a:ea typeface="Times New Roman" panose="02020603050405020304" pitchFamily="18" charset="0"/>
                <a:cs typeface="Times New Roman" panose="02020603050405020304" pitchFamily="18" charset="0"/>
              </a:rPr>
              <a:t>Envision yourself in the role of a home visitor who is feeling overwhelmed and unsure how to support a father of two children under the age of three. The mother of the children recently died from an overdose, the father has a history of mental illness, and the children are showing signs of developmental delays from their most recent screening.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b="0" u="none" strike="noStrike" kern="0" cap="none" spc="0" normalizeH="0" baseline="0" noProof="0" dirty="0">
              <a:ln>
                <a:noFill/>
              </a:ln>
              <a:solidFill>
                <a:prstClr val="black"/>
              </a:solidFill>
              <a:effectLst/>
              <a:uLnTx/>
              <a:uFillTx/>
              <a:latin typeface="Corbel" panose="020B0503020204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b="0" u="none" strike="noStrike" kern="0" cap="none" spc="0" normalizeH="0" baseline="0" noProof="0" dirty="0">
                <a:ln>
                  <a:noFill/>
                </a:ln>
                <a:solidFill>
                  <a:prstClr val="black"/>
                </a:solidFill>
                <a:effectLst/>
                <a:uLnTx/>
                <a:uFillTx/>
                <a:latin typeface="Corbel" panose="020B0503020204020204" pitchFamily="34" charset="0"/>
                <a:ea typeface="Times New Roman" panose="02020603050405020304" pitchFamily="18" charset="0"/>
                <a:cs typeface="Times New Roman" panose="02020603050405020304" pitchFamily="18" charset="0"/>
              </a:rPr>
              <a:t>How would you want an Infant and Early Childhood Mental Health Consultant to support you with this family?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b="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385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solidFill>
                  <a:srgbClr val="000000"/>
                </a:solidFill>
                <a:effectLst/>
                <a:latin typeface="Calibri" panose="020F0502020204030204" pitchFamily="34" charset="0"/>
                <a:ea typeface="Times New Roman" panose="02020603050405020304" pitchFamily="18" charset="0"/>
              </a:rPr>
              <a:t>IECMH consultants offer reflective consultation to home visitors as they explore mental health concerns with families and search for greater understanding of the child, the parent/family, and oneself. Reflection offers the home visitor valuable space to process the work and their own experiences as they address sensitive issues and think through options and subsequent next steps. </a:t>
            </a:r>
          </a:p>
          <a:p>
            <a:pPr marL="0" marR="0">
              <a:spcBef>
                <a:spcPts val="0"/>
              </a:spcBef>
              <a:spcAft>
                <a:spcPts val="800"/>
              </a:spcAft>
            </a:pPr>
            <a:endPar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8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Additionally, reflective consultation: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Allows the home visitor to consider their reactions and emotions that have surfaced during their interactions and experiences with the family. What is coming up for them?</a:t>
            </a:r>
          </a:p>
          <a:p>
            <a:pPr marL="342900" marR="0" lvl="0" indent="-342900">
              <a:spcBef>
                <a:spcPts val="0"/>
              </a:spcBef>
              <a:spcAft>
                <a:spcPts val="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Helps home visitors to become more self-aware, and able to process how they can best support this family without allowing their issues to interfere, thus being more objective.</a:t>
            </a:r>
          </a:p>
          <a:p>
            <a:pPr marL="342900" marR="0" lvl="0" indent="-342900">
              <a:spcBef>
                <a:spcPts val="0"/>
              </a:spcBef>
              <a:spcAft>
                <a:spcPts val="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Allows the home visitor to slow down, better understand the </a:t>
            </a: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story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the family, and think through options and actions with an IECMH consultant.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99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Qualifications show that a professional has the knowledge necessary to understand the intention of the IECMHC role. </a:t>
            </a:r>
          </a:p>
          <a:p>
            <a:pPr marL="0" marR="0">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create what we would want for an IECMHC serving HV programs in DE.</a:t>
            </a:r>
          </a:p>
          <a:p>
            <a:pPr marL="0" marR="0">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Participants will use materials on tables to create their IECH consultant!  Mary can bring construction paper, scissors, glue etc.</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932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Picture from: </a:t>
            </a:r>
            <a:r>
              <a:rPr lang="en-US" sz="1800" dirty="0">
                <a:effectLst/>
                <a:latin typeface="Calibri" panose="020F0502020204030204" pitchFamily="34" charset="0"/>
                <a:ea typeface="Times New Roman" panose="02020603050405020304" pitchFamily="18" charset="0"/>
                <a:cs typeface="Calibri" panose="020F0502020204030204" pitchFamily="34" charset="0"/>
                <a:hlinkClick r:id="rId3"/>
              </a:rPr>
              <a:t>https://commons.wikimedia.org/wiki/File:Fatherandchild.png</a:t>
            </a: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071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Delaware Model for providing IECMHC within home visiting, the IECMH consultant may engage in five main activities. Depending on the needs of the provider, the consultant may enter the work in any of the activities as they build rapport and explore the needs of the program.</a:t>
            </a:r>
          </a:p>
          <a:p>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watch a short video to learn more about these 5 activities.</a:t>
            </a:r>
          </a:p>
          <a:p>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Link to MI Part 1 video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6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https://journals.rcni.com/nursing-standard/feature/reflective-practice-your-questions-ns.34.5.40.s16/abs</a:t>
            </a:r>
          </a:p>
          <a:p>
            <a:endParaRPr lang="en-US" dirty="0"/>
          </a:p>
          <a:p>
            <a:r>
              <a:rPr lang="en-US" dirty="0"/>
              <a:t>Engage in a reflection activity.  Allow a minute for participants to reflect on the questions and their own thoughts and then join w/2 people to discuss,  come back and ask for people to share and the facilitator can answer questions posed.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A226E-EA48-44BD-BB6A-019602E938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64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consultant meets at a minimum monthly with the program supervisor/manager to provide an opportunity for reflection, problem-solving, planning staff interactions, and embedding the skills and knowledge that the consultant brings into the program. These meetings help develop an agreement between the consultant and the supervisor and clarify the differences between consultation and supervision, reinforcing the supervisor’s ongoing commitment to the consultation process. This is an essential step that helps to sustain the work by promoting reflective practice within the supervisory activities.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0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https://journals.rcni.com/nursing-standard/feature/reflective-practice-your-questions-ns.34.5.40.s16/abs</a:t>
            </a:r>
          </a:p>
          <a:p>
            <a:endParaRPr lang="en-US" dirty="0"/>
          </a:p>
          <a:p>
            <a:r>
              <a:rPr lang="en-US" dirty="0"/>
              <a:t>Engage in a reflection activity.  Allow a minute for participants to reflect on the question and then do a group share on their feedback and making the point that those same characteristics are aligned with our work in HV.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A226E-EA48-44BD-BB6A-019602E938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84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Picture from: </a:t>
            </a:r>
            <a:r>
              <a:rPr lang="en-US" sz="1800" dirty="0">
                <a:effectLst/>
                <a:latin typeface="Calibri" panose="020F0502020204030204" pitchFamily="34" charset="0"/>
                <a:ea typeface="Times New Roman" panose="02020603050405020304" pitchFamily="18" charset="0"/>
                <a:cs typeface="Calibri" panose="020F0502020204030204" pitchFamily="34" charset="0"/>
                <a:hlinkClick r:id="rId3"/>
              </a:rPr>
              <a:t>https://commons.wikimedia.org/wiki/File:Fatherandchild.png</a:t>
            </a: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Welcome to Part 1 where, you will learn about how Delaware’s Model for IECMHC developed and also explore the important context for this important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Introduce facilitators.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0718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non linear approach to this work and talk about some helpful tips for entering into a rapport and structure to get started.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79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Supervisor-Consultant in action and then reflect on their approach pros and any cons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46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Reflective case consultation with individual staff:</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 parallel process, the consultant and the supervisor meet with individual staff monthly to provide reflective consultation as described previously. Home visiting staff may have little prior training on mental health topics, and sometimes struggle with issues of boundaries and judgments regarding a parent’s life choices or parenting practices. A reflective mental health approach can assist home visitors in thinking about the impacts of issues such as a history of abuse or living with a parent with mental illness and how to address these issues within their role as a home visitor. Consultation helps staff gain confidence when raising mental health concerns, using the trusting relationship that they have established with a parent/family to make a referral to mental health services and addressing how the parent’s mental health issues impact the relationship with their infant or young child. Consultants and program supervisors alike report that training is more effective when it happens naturally. If a subject comes up during a case consultation, the consultant may spend time relying upon their knowledge and experience to share information with the team. The consultant may return to the next visit with additional information and materials, if appropriate.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 reflective case consultation: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Like reflective consultation with individual staff, the consultant works with the supervisor and the staff monthly. Often staff members present cases for discussion. The consultant helps the group to wonder aloud, thinking about the meaning of behaviors. The home visitors are encouraged to hold steady, observe, and wonder with their clients (parents/families), as opposed to problem solving and finding a “solution”.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99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p:nvPr/>
        </p:nvSpPr>
        <p:spPr>
          <a:xfrm>
            <a:off x="4008437" y="8893175"/>
            <a:ext cx="3067050" cy="468312"/>
          </a:xfrm>
          <a:prstGeom prst="rect">
            <a:avLst/>
          </a:prstGeom>
          <a:noFill/>
          <a:ln>
            <a:noFill/>
          </a:ln>
        </p:spPr>
        <p:txBody>
          <a:bodyPr spcFirstLastPara="1" wrap="square" lIns="93925" tIns="46950" rIns="93925" bIns="469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36;p1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7" name="Google Shape;137;p10:notes"/>
          <p:cNvSpPr txBox="1">
            <a:spLocks noGrp="1"/>
          </p:cNvSpPr>
          <p:nvPr>
            <p:ph type="body" idx="1"/>
          </p:nvPr>
        </p:nvSpPr>
        <p:spPr>
          <a:xfrm>
            <a:off x="708025" y="4448175"/>
            <a:ext cx="5661025" cy="4213225"/>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SzPts val="1800"/>
              <a:buNone/>
            </a:pPr>
            <a:r>
              <a:rPr lang="en-US" dirty="0"/>
              <a:t>There are many definitions of RC out there – this is the one that I think captures it the best in a succinct manner – </a:t>
            </a:r>
            <a:r>
              <a:rPr lang="en-US" i="1" dirty="0"/>
              <a:t>read slowly pause at end of each word cluster</a:t>
            </a:r>
            <a:endParaRPr dirty="0"/>
          </a:p>
        </p:txBody>
      </p:sp>
    </p:spTree>
    <p:extLst>
      <p:ext uri="{BB962C8B-B14F-4D97-AF65-F5344CB8AC3E}">
        <p14:creationId xmlns:p14="http://schemas.microsoft.com/office/powerpoint/2010/main" val="2764301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p:nvPr/>
        </p:nvSpPr>
        <p:spPr>
          <a:xfrm>
            <a:off x="4008437" y="8893175"/>
            <a:ext cx="3067050" cy="468312"/>
          </a:xfrm>
          <a:prstGeom prst="rect">
            <a:avLst/>
          </a:prstGeom>
          <a:noFill/>
          <a:ln>
            <a:noFill/>
          </a:ln>
        </p:spPr>
        <p:txBody>
          <a:bodyPr spcFirstLastPara="1" wrap="square" lIns="93925" tIns="46950" rIns="93925" bIns="469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143;p1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4" name="Google Shape;144;p11:notes"/>
          <p:cNvSpPr txBox="1">
            <a:spLocks noGrp="1"/>
          </p:cNvSpPr>
          <p:nvPr>
            <p:ph type="body" idx="1"/>
          </p:nvPr>
        </p:nvSpPr>
        <p:spPr>
          <a:xfrm>
            <a:off x="914400" y="4343400"/>
            <a:ext cx="5029200" cy="4114800"/>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SzPts val="1800"/>
              <a:buNone/>
            </a:pPr>
            <a:r>
              <a:rPr lang="en-US" dirty="0"/>
              <a:t>In interviews conducted with individuals who participate in reflective consultation.</a:t>
            </a:r>
            <a:endParaRPr dirty="0"/>
          </a:p>
        </p:txBody>
      </p:sp>
    </p:spTree>
    <p:extLst>
      <p:ext uri="{BB962C8B-B14F-4D97-AF65-F5344CB8AC3E}">
        <p14:creationId xmlns:p14="http://schemas.microsoft.com/office/powerpoint/2010/main" val="4076389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txBox="1"/>
          <p:nvPr/>
        </p:nvSpPr>
        <p:spPr>
          <a:xfrm>
            <a:off x="4008437" y="8893175"/>
            <a:ext cx="3067050" cy="468312"/>
          </a:xfrm>
          <a:prstGeom prst="rect">
            <a:avLst/>
          </a:prstGeom>
          <a:noFill/>
          <a:ln>
            <a:noFill/>
          </a:ln>
        </p:spPr>
        <p:txBody>
          <a:bodyPr spcFirstLastPara="1" wrap="square" lIns="93925" tIns="46950" rIns="93925" bIns="469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0;p12: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1" name="Google Shape;151;p12:notes"/>
          <p:cNvSpPr txBox="1">
            <a:spLocks noGrp="1"/>
          </p:cNvSpPr>
          <p:nvPr>
            <p:ph type="body" idx="1"/>
          </p:nvPr>
        </p:nvSpPr>
        <p:spPr>
          <a:xfrm>
            <a:off x="708025" y="4448175"/>
            <a:ext cx="5661025" cy="4213225"/>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SzPts val="1800"/>
              <a:buNone/>
            </a:pPr>
            <a:r>
              <a:rPr lang="en-US"/>
              <a:t>Continuation of list – highlight that not only is the supervisee growing as a professional in regards to the services they provide or the work they do – that is in their interactions with the client (Be it a child, parent or other)  -- but also with their colleagues – so that reflective practice and RS has a positive impact on the work environment as well</a:t>
            </a:r>
            <a:endParaRPr/>
          </a:p>
        </p:txBody>
      </p:sp>
    </p:spTree>
    <p:extLst>
      <p:ext uri="{BB962C8B-B14F-4D97-AF65-F5344CB8AC3E}">
        <p14:creationId xmlns:p14="http://schemas.microsoft.com/office/powerpoint/2010/main" val="425713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4: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67" name="Google Shape;167;p14:notes"/>
          <p:cNvSpPr txBox="1"/>
          <p:nvPr/>
        </p:nvSpPr>
        <p:spPr>
          <a:xfrm>
            <a:off x="4008437" y="8893175"/>
            <a:ext cx="3067050" cy="468312"/>
          </a:xfrm>
          <a:prstGeom prst="rect">
            <a:avLst/>
          </a:prstGeom>
          <a:noFill/>
          <a:ln>
            <a:noFill/>
          </a:ln>
        </p:spPr>
        <p:txBody>
          <a:bodyPr spcFirstLastPara="1" wrap="square" lIns="93925" tIns="46950" rIns="93925" bIns="469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C38F2123-A783-286D-AE16-4BE4EE8E2B33}"/>
              </a:ext>
            </a:extLst>
          </p:cNvPr>
          <p:cNvSpPr>
            <a:spLocks noGrp="1"/>
          </p:cNvSpPr>
          <p:nvPr>
            <p:ph type="body" sz="quarter" idx="3"/>
          </p:nvPr>
        </p:nvSpPr>
        <p:spPr/>
        <p:txBody>
          <a:bodyPr/>
          <a:lstStyle/>
          <a:p>
            <a:r>
              <a:rPr lang="en-US" dirty="0"/>
              <a:t>Briefly list</a:t>
            </a:r>
          </a:p>
        </p:txBody>
      </p:sp>
    </p:spTree>
    <p:extLst>
      <p:ext uri="{BB962C8B-B14F-4D97-AF65-F5344CB8AC3E}">
        <p14:creationId xmlns:p14="http://schemas.microsoft.com/office/powerpoint/2010/main" val="723494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consultant watch this segment of the MI video part 2- IECMHC in action then reflect and discuss what they saw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658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txBox="1">
            <a:spLocks noGrp="1"/>
          </p:cNvSpPr>
          <p:nvPr>
            <p:ph type="body" idx="1"/>
          </p:nvPr>
        </p:nvSpPr>
        <p:spPr>
          <a:xfrm>
            <a:off x="708025" y="4448175"/>
            <a:ext cx="5661025" cy="4213225"/>
          </a:xfrm>
          <a:prstGeom prst="rect">
            <a:avLst/>
          </a:prstGeom>
        </p:spPr>
        <p:txBody>
          <a:bodyPr spcFirstLastPara="1" wrap="square" lIns="93925" tIns="46950" rIns="93925" bIns="46950" anchor="t" anchorCtr="0">
            <a:noAutofit/>
          </a:bodyPr>
          <a:lstStyle/>
          <a:p>
            <a:pPr marL="0" lvl="0" indent="0" algn="l" rtl="0">
              <a:spcBef>
                <a:spcPts val="0"/>
              </a:spcBef>
              <a:spcAft>
                <a:spcPts val="0"/>
              </a:spcAft>
              <a:buNone/>
            </a:pPr>
            <a:endParaRPr/>
          </a:p>
        </p:txBody>
      </p:sp>
      <p:sp>
        <p:nvSpPr>
          <p:cNvPr id="199" name="Google Shape;199;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717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reflective approach is balanced with training that is content specific. The IECMH consultant develops “mini trainings” on topics that staff members identify such as attachment, self-regulation, postpartum depression, substance abuse, and sleep disturbance. The home visiting staff gain knowledge and skills. The consultant then reinforces this information in supervision and during ongoing meetings.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1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912427" cy="3600450"/>
          </a:xfrm>
        </p:spPr>
        <p:txBody>
          <a:bodyPr/>
          <a:lstStyle/>
          <a:p>
            <a:pPr marL="0" marR="0">
              <a:spcBef>
                <a:spcPts val="0"/>
              </a:spcBef>
              <a:spcAft>
                <a:spcPts val="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2022, Delaware </a:t>
            </a:r>
            <a:r>
              <a:rPr lang="en-US"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leaders from the Maternal Infant and Early Childhood Home Visiting (MIECHV) Program and Parents as Teachers (PAT) program model explored the potential of integrating infant and early childhood mental health consultation services as an enhancement to home visiting. Together, MIECHV and PAT leaders, along with other awardees, attended a six-week peer group facilitated by the MIECHV TA Resource Center (TARC). The purpose of this peer group was to explore development and implementation of a model.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solidFill>
                  <a:srgbClr val="000000"/>
                </a:solidFill>
                <a:effectLst/>
                <a:latin typeface="Calibri" panose="020F0502020204030204" pitchFamily="34" charset="0"/>
                <a:ea typeface="Times New Roman" panose="02020603050405020304" pitchFamily="18" charset="0"/>
              </a:rPr>
              <a:t>Following the conclusion of the peer group, the Delaware Department of Education (DDE), Office of Early Learning (OEL), and the Delaware Department of Public Health (DDPH) embarked on developing a model for IECMHC.  By December 2023, a team of national IECMHC consultants developed the </a:t>
            </a:r>
            <a:r>
              <a:rPr lang="en-US" i="1" dirty="0">
                <a:solidFill>
                  <a:srgbClr val="000000"/>
                </a:solidFill>
                <a:effectLst/>
                <a:latin typeface="Calibri" panose="020F0502020204030204" pitchFamily="34" charset="0"/>
                <a:ea typeface="Times New Roman" panose="02020603050405020304" pitchFamily="18" charset="0"/>
              </a:rPr>
              <a:t>Delaware Model for Infant and Early Childhood Mental Health Consultation</a:t>
            </a:r>
            <a:r>
              <a:rPr lang="en-US" dirty="0">
                <a:solidFill>
                  <a:srgbClr val="000000"/>
                </a:solidFill>
                <a:effectLst/>
                <a:latin typeface="Calibri" panose="020F0502020204030204" pitchFamily="34" charset="0"/>
                <a:ea typeface="Times New Roman" panose="02020603050405020304" pitchFamily="18" charset="0"/>
              </a:rPr>
              <a:t> in partnership with the Delaware Department of Education, Office of Early Learning, the Department of Public Health and in collaboration with the </a:t>
            </a:r>
            <a:r>
              <a:rPr lang="en-US" dirty="0">
                <a:solidFill>
                  <a:srgbClr val="222222"/>
                </a:solidFill>
                <a:effectLst/>
                <a:latin typeface="Calibri" panose="020F0502020204030204" pitchFamily="34" charset="0"/>
                <a:ea typeface="Times New Roman" panose="02020603050405020304" pitchFamily="18" charset="0"/>
              </a:rPr>
              <a:t>Home Visiting Community Advisory Board (HV CAB).  The HV CAB oversees home visiting services coordination within the early childhood system and ensures quality service delivery. The HV CAB also promotes a cross-sector collaboration among relevant state and community-based organizations to reduce duplication and advance common goals.</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solidFill>
                  <a:srgbClr val="000000"/>
                </a:solidFill>
                <a:effectLst/>
                <a:latin typeface="Calibri" panose="020F0502020204030204" pitchFamily="34" charset="0"/>
                <a:ea typeface="Times New Roman" panose="02020603050405020304" pitchFamily="18" charset="0"/>
              </a:rPr>
              <a:t>This model has the potential to support infants, young children, family and provider social emotional health and well-being for years to come.   Additionally, we want to thank the Illinois Mental Health Consultation Initiative and the Michigan Department of Health and Human Services, </a:t>
            </a:r>
            <a:r>
              <a:rPr lang="en-US" dirty="0">
                <a:solidFill>
                  <a:srgbClr val="242424"/>
                </a:solidFill>
                <a:effectLst/>
                <a:latin typeface="Calibri" panose="020F0502020204030204" pitchFamily="34" charset="0"/>
                <a:ea typeface="Times New Roman" panose="02020603050405020304" pitchFamily="18" charset="0"/>
              </a:rPr>
              <a:t>Division of Program and Grant Development and Quality Monitoring within the Bureau of Children’s Coordinated Health Policy and Supports,</a:t>
            </a:r>
            <a:r>
              <a:rPr lang="en-US" dirty="0">
                <a:solidFill>
                  <a:srgbClr val="000000"/>
                </a:solidFill>
                <a:effectLst/>
                <a:latin typeface="Calibri" panose="020F0502020204030204" pitchFamily="34" charset="0"/>
                <a:ea typeface="Times New Roman" panose="02020603050405020304" pitchFamily="18" charset="0"/>
              </a:rPr>
              <a:t> for sharing their models.  These models are based on state and national best practices, evaluation results, and lessons learned and create the foundation for Delaware’s approach to IECMHC in Home Visiting.  See Appendix A  in your Model Guide for a full list of consultants and advisory members.</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6</a:t>
            </a:fld>
            <a:endParaRPr lang="en-US" dirty="0"/>
          </a:p>
        </p:txBody>
      </p:sp>
    </p:spTree>
    <p:extLst>
      <p:ext uri="{BB962C8B-B14F-4D97-AF65-F5344CB8AC3E}">
        <p14:creationId xmlns:p14="http://schemas.microsoft.com/office/powerpoint/2010/main" val="748647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600"/>
              </a:spcAft>
              <a:buClr>
                <a:srgbClr val="73C169"/>
              </a:buClr>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rPr>
              <a:t>The focus of home visiting is often on the dyad (or relationship) between the caregiver(s) in the home and the child, often addressing issues or concerns that might impact the child's development and the caregivers ability to provide nurturing and responsive caregiving. The work of the home visitor often includes promotion and prevention strategies focused on relationship building, health and child development, parenting practices, and helping the parent identify and work toward various short- and long-term family goals. It is important that the IECMH consultant be aware of challenges that the home visitor may face. In addition to training on Delaware’s Model for IECMHC, consultants should access ongoing training to hone their knowledge and skills in areas critical to home visitors’’ work such as;</a:t>
            </a:r>
            <a:endParaRPr lang="en-US" sz="1800" dirty="0">
              <a:solidFill>
                <a:srgbClr val="000000"/>
              </a:solidFill>
              <a:effectLst/>
              <a:latin typeface="Calibri" panose="020F0502020204030204" pitchFamily="34" charset="0"/>
              <a:ea typeface="Times New Roman" panose="02020603050405020304" pitchFamily="18" charset="0"/>
            </a:endParaRP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Historical Trauma</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Toxic Stress</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Domestic Abuse</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Substance Abuse</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Adult Mental Health Concerns</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Financial Stress</a:t>
            </a:r>
          </a:p>
          <a:p>
            <a:pPr marL="457200" indent="-457200">
              <a:spcAft>
                <a:spcPts val="600"/>
              </a:spcAft>
              <a:buClr>
                <a:srgbClr val="73C169"/>
              </a:buClr>
              <a:buFont typeface="Arial" panose="020B0604020202020204" pitchFamily="34" charset="0"/>
              <a:buChar char="•"/>
            </a:pPr>
            <a:r>
              <a:rPr lang="en-US" sz="1200" dirty="0">
                <a:solidFill>
                  <a:srgbClr val="444444"/>
                </a:solidFill>
                <a:latin typeface="Tw Cen MT"/>
              </a:rPr>
              <a:t>Chronic Health issues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C3192-9451-43DD-AC7E-EB5F88D19A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46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We look forward to continuing our support to this group.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a:rPr>
              <a:t>This concludes the overview of the model.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Reach out to XX for any questions or follow 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0440F-388D-43BF-B90C-B22D0DE26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83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26E-EA48-44BD-BB6A-019602E93877}" type="slidenum">
              <a:rPr lang="en-US" smtClean="0"/>
              <a:t>44</a:t>
            </a:fld>
            <a:endParaRPr lang="en-US" dirty="0"/>
          </a:p>
        </p:txBody>
      </p:sp>
    </p:spTree>
    <p:extLst>
      <p:ext uri="{BB962C8B-B14F-4D97-AF65-F5344CB8AC3E}">
        <p14:creationId xmlns:p14="http://schemas.microsoft.com/office/powerpoint/2010/main" val="347746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600"/>
              </a:spcAft>
              <a:buNone/>
            </a:pPr>
            <a:r>
              <a:rPr lang="en-US" sz="1200" kern="100" dirty="0">
                <a:effectLst/>
              </a:rPr>
              <a:t>Photo: </a:t>
            </a:r>
            <a:r>
              <a:rPr lang="en-US" sz="1200" kern="100" dirty="0">
                <a:effectLst/>
                <a:hlinkClick r:id="rId3"/>
              </a:rPr>
              <a:t>https://www.hebisd.edu/domain/129</a:t>
            </a:r>
            <a:endParaRPr lang="en-US" sz="1200" kern="100" dirty="0">
              <a:effectLst/>
            </a:endParaRPr>
          </a:p>
          <a:p>
            <a:pPr marL="0" marR="0" indent="0">
              <a:spcBef>
                <a:spcPts val="0"/>
              </a:spcBef>
              <a:spcAft>
                <a:spcPts val="600"/>
              </a:spcAft>
              <a:buNone/>
            </a:pPr>
            <a:r>
              <a:rPr lang="en-US" kern="100" dirty="0"/>
              <a:t>Help to stress that home visiting is not a stand alone and integrates into a system of support for families as they learn and grow.</a:t>
            </a:r>
          </a:p>
          <a:p>
            <a:pPr marL="0" marR="0" indent="0">
              <a:spcBef>
                <a:spcPts val="0"/>
              </a:spcBef>
              <a:spcAft>
                <a:spcPts val="600"/>
              </a:spcAft>
              <a:buNone/>
            </a:pPr>
            <a:r>
              <a:rPr lang="en-US" sz="1200" kern="100" dirty="0">
                <a:effectLst/>
              </a:rPr>
              <a:t>Pregnancy and early childhood are </a:t>
            </a:r>
            <a:r>
              <a:rPr lang="en-US" sz="1200" strike="noStrike" kern="100" dirty="0">
                <a:effectLst/>
              </a:rPr>
              <a:t>optimal periods for adult learning and intervention</a:t>
            </a:r>
            <a:r>
              <a:rPr lang="en-US" sz="1200" kern="100" dirty="0">
                <a:effectLst/>
              </a:rPr>
              <a:t> to set the foundation for positive health and developmental trajectories for parents and children. </a:t>
            </a:r>
          </a:p>
          <a:p>
            <a:pPr marL="0" marR="0" indent="0">
              <a:spcBef>
                <a:spcPts val="0"/>
              </a:spcBef>
              <a:spcAft>
                <a:spcPts val="600"/>
              </a:spcAft>
              <a:buNone/>
            </a:pPr>
            <a:endParaRPr lang="en-US" sz="1200" kern="100" dirty="0"/>
          </a:p>
          <a:p>
            <a:pPr marL="0" marR="0" indent="0">
              <a:spcBef>
                <a:spcPts val="0"/>
              </a:spcBef>
              <a:spcAft>
                <a:spcPts val="600"/>
              </a:spcAft>
              <a:buNone/>
            </a:pPr>
            <a:r>
              <a:rPr lang="en-US" sz="1200" kern="100" dirty="0">
                <a:effectLst/>
              </a:rPr>
              <a:t>The Maternal, Infant, and Early Childhood Home Visiting (MIECHV) Programs in Delaware support pregnant people and parents with young children in achieving positive maternal and child health outcomes during this period. Home visiting is part of Delaware’s early childhood system of care that addresses all aspects of </a:t>
            </a:r>
            <a:r>
              <a:rPr lang="en-US" sz="1200" strike="noStrike" kern="100" dirty="0">
                <a:effectLst/>
              </a:rPr>
              <a:t>early childhood health and well-being</a:t>
            </a:r>
            <a:r>
              <a:rPr lang="en-US" sz="1200" kern="100" dirty="0">
                <a:effectLst/>
              </a:rPr>
              <a:t>, improves health equity, and puts family needs and experiences first.</a:t>
            </a:r>
            <a:endParaRPr lang="en-US" sz="1200" dirty="0">
              <a:effectLst/>
            </a:endParaRPr>
          </a:p>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7</a:t>
            </a:fld>
            <a:endParaRPr lang="en-US" dirty="0"/>
          </a:p>
        </p:txBody>
      </p:sp>
    </p:spTree>
    <p:extLst>
      <p:ext uri="{BB962C8B-B14F-4D97-AF65-F5344CB8AC3E}">
        <p14:creationId xmlns:p14="http://schemas.microsoft.com/office/powerpoint/2010/main" val="112000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https://journals.rcni.com/nursing-standard/feature/reflective-practice-your-questions-ns.34.5.40.s16/abs</a:t>
            </a:r>
          </a:p>
          <a:p>
            <a:endParaRPr lang="en-US" dirty="0"/>
          </a:p>
          <a:p>
            <a:r>
              <a:rPr lang="en-US" dirty="0"/>
              <a:t>Engage in a reflection activity.  Allow a minute for participants to reflect on the questions and their own thoughts and then ask them to chat at their tables</a:t>
            </a:r>
          </a:p>
          <a:p>
            <a:endParaRPr lang="en-US" dirty="0"/>
          </a:p>
          <a:p>
            <a:r>
              <a:rPr lang="en-US" dirty="0"/>
              <a:t>Use this activity to summarize the work that home visitors do often connects to the larger EC system of care so consultants need to be familiar with the larger system and linkages that may be helpful for families.</a:t>
            </a:r>
          </a:p>
        </p:txBody>
      </p:sp>
      <p:sp>
        <p:nvSpPr>
          <p:cNvPr id="4" name="Slide Number Placeholder 3"/>
          <p:cNvSpPr>
            <a:spLocks noGrp="1"/>
          </p:cNvSpPr>
          <p:nvPr>
            <p:ph type="sldNum" sz="quarter" idx="5"/>
          </p:nvPr>
        </p:nvSpPr>
        <p:spPr/>
        <p:txBody>
          <a:bodyPr/>
          <a:lstStyle/>
          <a:p>
            <a:fld id="{313A226E-EA48-44BD-BB6A-019602E93877}" type="slidenum">
              <a:rPr lang="en-US" smtClean="0"/>
              <a:t>8</a:t>
            </a:fld>
            <a:endParaRPr lang="en-US" dirty="0"/>
          </a:p>
        </p:txBody>
      </p:sp>
    </p:spTree>
    <p:extLst>
      <p:ext uri="{BB962C8B-B14F-4D97-AF65-F5344CB8AC3E}">
        <p14:creationId xmlns:p14="http://schemas.microsoft.com/office/powerpoint/2010/main" val="76146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https://www.flickr.com/photos/onilad/1389353469</a:t>
            </a:r>
            <a:endParaRPr lang="en-US" dirty="0"/>
          </a:p>
          <a:p>
            <a:endParaRPr lang="en-US" dirty="0"/>
          </a:p>
          <a:p>
            <a:r>
              <a:rPr lang="en-US" dirty="0"/>
              <a:t>Transition from Objective 1 to Objective 2- the Importance of relationships</a:t>
            </a:r>
          </a:p>
        </p:txBody>
      </p:sp>
      <p:sp>
        <p:nvSpPr>
          <p:cNvPr id="4" name="Slide Number Placeholder 3"/>
          <p:cNvSpPr>
            <a:spLocks noGrp="1"/>
          </p:cNvSpPr>
          <p:nvPr>
            <p:ph type="sldNum" sz="quarter" idx="5"/>
          </p:nvPr>
        </p:nvSpPr>
        <p:spPr/>
        <p:txBody>
          <a:bodyPr/>
          <a:lstStyle/>
          <a:p>
            <a:fld id="{313A226E-EA48-44BD-BB6A-019602E93877}" type="slidenum">
              <a:rPr lang="en-US" smtClean="0"/>
              <a:t>9</a:t>
            </a:fld>
            <a:endParaRPr lang="en-US" dirty="0"/>
          </a:p>
        </p:txBody>
      </p:sp>
    </p:spTree>
    <p:extLst>
      <p:ext uri="{BB962C8B-B14F-4D97-AF65-F5344CB8AC3E}">
        <p14:creationId xmlns:p14="http://schemas.microsoft.com/office/powerpoint/2010/main" val="325864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txBox="1">
            <a:spLocks noGrp="1"/>
          </p:cNvSpPr>
          <p:nvPr>
            <p:ph type="body" idx="1"/>
          </p:nvPr>
        </p:nvSpPr>
        <p:spPr>
          <a:xfrm>
            <a:off x="711200" y="4460875"/>
            <a:ext cx="5680075" cy="4224337"/>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r>
              <a:rPr lang="en-US" dirty="0"/>
              <a:t>Ask participants to take a minute to think about a simple early childhood attachment memory of their own- they do not need to put too much thought into it, just  simple interaction with a familiar caregiver that they remember.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a few people to share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how these early in the moment day to day interactions stay with us and help to form our own way of being and sense of security that impacts throughout life.</a:t>
            </a:r>
            <a:endParaRPr dirty="0"/>
          </a:p>
        </p:txBody>
      </p:sp>
      <p:sp>
        <p:nvSpPr>
          <p:cNvPr id="199" name="Google Shape;199;p1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a:t>Share some of the points on the slide emphasizing  the impact relationships have on infant and young child development- healthy relationships can serve as buffers to adversity and stress.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E8F4C31-7F1A-44EC-A28B-3EF76B1419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32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jpg"/><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close-up of a logo&#10;&#10;Description automatically generated">
            <a:extLst>
              <a:ext uri="{FF2B5EF4-FFF2-40B4-BE49-F238E27FC236}">
                <a16:creationId xmlns:a16="http://schemas.microsoft.com/office/drawing/2014/main" id="{EF57AB43-5A38-CC33-7F1B-90D4BA299628}"/>
              </a:ext>
            </a:extLst>
          </p:cNvPr>
          <p:cNvPicPr>
            <a:picLocks noChangeAspect="1"/>
          </p:cNvPicPr>
          <p:nvPr userDrawn="1"/>
        </p:nvPicPr>
        <p:blipFill>
          <a:blip r:embed="rId2"/>
          <a:stretch>
            <a:fillRect/>
          </a:stretch>
        </p:blipFill>
        <p:spPr>
          <a:xfrm>
            <a:off x="6343650" y="1020030"/>
            <a:ext cx="3100222"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984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pic>
        <p:nvPicPr>
          <p:cNvPr id="6" name="Picture 5" descr="A close-up of a logo&#10;&#10;Description automatically generated">
            <a:extLst>
              <a:ext uri="{FF2B5EF4-FFF2-40B4-BE49-F238E27FC236}">
                <a16:creationId xmlns:a16="http://schemas.microsoft.com/office/drawing/2014/main" id="{28216080-4363-832B-EB7F-2894FCCD242F}"/>
              </a:ext>
            </a:extLst>
          </p:cNvPr>
          <p:cNvPicPr>
            <a:picLocks noChangeAspect="1"/>
          </p:cNvPicPr>
          <p:nvPr userDrawn="1"/>
        </p:nvPicPr>
        <p:blipFill>
          <a:blip r:embed="rId6"/>
          <a:stretch>
            <a:fillRect/>
          </a:stretch>
        </p:blipFill>
        <p:spPr>
          <a:xfrm>
            <a:off x="6541475" y="1571782"/>
            <a:ext cx="3303165" cy="717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58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3A8FB1DB-7888-FCDF-0A88-4E93E641C948}"/>
              </a:ext>
            </a:extLst>
          </p:cNvPr>
          <p:cNvSpPr/>
          <p:nvPr userDrawn="1"/>
        </p:nvSpPr>
        <p:spPr>
          <a:xfrm>
            <a:off x="6540107" y="4944345"/>
            <a:ext cx="373441" cy="42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Receiver with solid fill">
            <a:extLst>
              <a:ext uri="{FF2B5EF4-FFF2-40B4-BE49-F238E27FC236}">
                <a16:creationId xmlns:a16="http://schemas.microsoft.com/office/drawing/2014/main" id="{460C8169-012B-451A-A6C2-6FEC0DC82AF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41475" y="4944345"/>
            <a:ext cx="389164" cy="389164"/>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E9D6E8CC-F4A1-508C-F59B-4CF340891A29}"/>
              </a:ext>
            </a:extLst>
          </p:cNvPr>
          <p:cNvPicPr>
            <a:picLocks noChangeAspect="1"/>
          </p:cNvPicPr>
          <p:nvPr userDrawn="1"/>
        </p:nvPicPr>
        <p:blipFill>
          <a:blip r:embed="rId5"/>
          <a:stretch>
            <a:fillRect/>
          </a:stretch>
        </p:blipFill>
        <p:spPr>
          <a:xfrm>
            <a:off x="8796293" y="413279"/>
            <a:ext cx="3100222"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phic 19" descr="Network">
            <a:extLst>
              <a:ext uri="{FF2B5EF4-FFF2-40B4-BE49-F238E27FC236}">
                <a16:creationId xmlns:a16="http://schemas.microsoft.com/office/drawing/2014/main" id="{F2080E13-74BD-85FC-66C6-325B39E01A2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541475" y="5455892"/>
            <a:ext cx="387795" cy="426575"/>
          </a:xfrm>
          <a:prstGeom prst="rect">
            <a:avLst/>
          </a:prstGeom>
        </p:spPr>
      </p:pic>
    </p:spTree>
    <p:extLst>
      <p:ext uri="{BB962C8B-B14F-4D97-AF65-F5344CB8AC3E}">
        <p14:creationId xmlns:p14="http://schemas.microsoft.com/office/powerpoint/2010/main" val="1919770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logo&#10;&#10;Description automatically generated">
            <a:extLst>
              <a:ext uri="{FF2B5EF4-FFF2-40B4-BE49-F238E27FC236}">
                <a16:creationId xmlns:a16="http://schemas.microsoft.com/office/drawing/2014/main" id="{B3EFB8E4-0763-07B6-57B3-35CF0DD66FBE}"/>
              </a:ext>
            </a:extLst>
          </p:cNvPr>
          <p:cNvPicPr>
            <a:picLocks noChangeAspect="1"/>
          </p:cNvPicPr>
          <p:nvPr userDrawn="1"/>
        </p:nvPicPr>
        <p:blipFill>
          <a:blip r:embed="rId2"/>
          <a:stretch>
            <a:fillRect/>
          </a:stretch>
        </p:blipFill>
        <p:spPr>
          <a:xfrm>
            <a:off x="8796293" y="413279"/>
            <a:ext cx="3100222"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4494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3" name="Picture 2" descr="A close-up of a logo&#10;&#10;Description automatically generated">
            <a:extLst>
              <a:ext uri="{FF2B5EF4-FFF2-40B4-BE49-F238E27FC236}">
                <a16:creationId xmlns:a16="http://schemas.microsoft.com/office/drawing/2014/main" id="{1DCCF5DD-59CD-D50E-C12A-D0B529564C23}"/>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8557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6B9D7C45-114C-C06E-DFC1-FFCA97B9BC2E}"/>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7413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0DB08786-F15D-1E08-77AB-FE5B9226ECA4}"/>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951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8C818663-5E34-1BB8-C4BC-63BD9B9B8DB0}"/>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22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descr="A close-up of a logo&#10;&#10;Description automatically generated">
            <a:extLst>
              <a:ext uri="{FF2B5EF4-FFF2-40B4-BE49-F238E27FC236}">
                <a16:creationId xmlns:a16="http://schemas.microsoft.com/office/drawing/2014/main" id="{28304DA4-B838-424D-0A3F-5514794B89E9}"/>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606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close-up of a logo&#10;&#10;Description automatically generated">
            <a:extLst>
              <a:ext uri="{FF2B5EF4-FFF2-40B4-BE49-F238E27FC236}">
                <a16:creationId xmlns:a16="http://schemas.microsoft.com/office/drawing/2014/main" id="{477F6C19-B7C1-8F0F-3D41-29EF6EE19689}"/>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1370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White Background with Bullet Numbers">
    <p:spTree>
      <p:nvGrpSpPr>
        <p:cNvPr id="1" name=""/>
        <p:cNvGrpSpPr/>
        <p:nvPr/>
      </p:nvGrpSpPr>
      <p:grpSpPr>
        <a:xfrm>
          <a:off x="0" y="0"/>
          <a:ext cx="0" cy="0"/>
          <a:chOff x="0" y="0"/>
          <a:chExt cx="0" cy="0"/>
        </a:xfrm>
      </p:grpSpPr>
      <p:sp>
        <p:nvSpPr>
          <p:cNvPr id="6" name="Round Diagonal Corner Rectangle 18">
            <a:extLst>
              <a:ext uri="{FF2B5EF4-FFF2-40B4-BE49-F238E27FC236}">
                <a16:creationId xmlns:a16="http://schemas.microsoft.com/office/drawing/2014/main" id="{8424781B-7FD6-C54A-988F-C0923BA01BD8}"/>
              </a:ext>
            </a:extLst>
          </p:cNvPr>
          <p:cNvSpPr/>
          <p:nvPr userDrawn="1"/>
        </p:nvSpPr>
        <p:spPr>
          <a:xfrm>
            <a:off x="-1" y="0"/>
            <a:ext cx="10632553" cy="1624613"/>
          </a:xfrm>
          <a:prstGeom prst="round2DiagRect">
            <a:avLst/>
          </a:prstGeom>
          <a:solidFill>
            <a:srgbClr val="37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dirty="0"/>
          </a:p>
        </p:txBody>
      </p:sp>
      <p:sp>
        <p:nvSpPr>
          <p:cNvPr id="7" name="Content Placeholder 6"/>
          <p:cNvSpPr>
            <a:spLocks noGrp="1"/>
          </p:cNvSpPr>
          <p:nvPr>
            <p:ph sz="quarter" idx="13"/>
          </p:nvPr>
        </p:nvSpPr>
        <p:spPr>
          <a:xfrm>
            <a:off x="612648" y="2232211"/>
            <a:ext cx="10019904" cy="3625799"/>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a:p>
            <a:pPr lvl="1"/>
            <a:r>
              <a:rPr lang="en-US"/>
              <a:t>Second level</a:t>
            </a:r>
          </a:p>
          <a:p>
            <a:pPr lvl="2"/>
            <a:r>
              <a:rPr lang="en-US"/>
              <a:t>Third level</a:t>
            </a:r>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a:defRPr/>
            </a:pPr>
            <a:r>
              <a:rPr lang="en-US" dirty="0">
                <a:solidFill>
                  <a:srgbClr val="FFFFFF"/>
                </a:solidFill>
              </a:rPr>
              <a:t>HV CoIIN 2.0 Kickoff Meeting for Health Equity</a:t>
            </a:r>
            <a:endParaRPr lang="en-US" dirty="0">
              <a:solidFill>
                <a:schemeClr val="tx1">
                  <a:lumMod val="25000"/>
                  <a:lumOff val="75000"/>
                </a:schemeClr>
              </a:solidFill>
            </a:endParaRPr>
          </a:p>
        </p:txBody>
      </p:sp>
      <p:sp>
        <p:nvSpPr>
          <p:cNvPr id="2" name="Rectangle 1">
            <a:extLst>
              <a:ext uri="{FF2B5EF4-FFF2-40B4-BE49-F238E27FC236}">
                <a16:creationId xmlns:a16="http://schemas.microsoft.com/office/drawing/2014/main" id="{E23EF6FD-20C0-2348-B7D7-F0FDAA701A29}"/>
              </a:ext>
            </a:extLst>
          </p:cNvPr>
          <p:cNvSpPr/>
          <p:nvPr userDrawn="1"/>
        </p:nvSpPr>
        <p:spPr>
          <a:xfrm>
            <a:off x="0" y="0"/>
            <a:ext cx="3412671" cy="1624613"/>
          </a:xfrm>
          <a:prstGeom prst="rect">
            <a:avLst/>
          </a:prstGeom>
          <a:solidFill>
            <a:srgbClr val="37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612648" y="-1"/>
            <a:ext cx="10972800" cy="1624613"/>
          </a:xfrm>
        </p:spPr>
        <p:txBody>
          <a:bodyPr anchor="ctr"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65720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Description automatically generated">
            <a:extLst>
              <a:ext uri="{FF2B5EF4-FFF2-40B4-BE49-F238E27FC236}">
                <a16:creationId xmlns:a16="http://schemas.microsoft.com/office/drawing/2014/main" id="{9D063EAE-46BC-CB09-F42E-D9589EA2253B}"/>
              </a:ext>
            </a:extLst>
          </p:cNvPr>
          <p:cNvPicPr>
            <a:picLocks noChangeAspect="1"/>
          </p:cNvPicPr>
          <p:nvPr userDrawn="1"/>
        </p:nvPicPr>
        <p:blipFill>
          <a:blip r:embed="rId2"/>
          <a:stretch>
            <a:fillRect/>
          </a:stretch>
        </p:blipFill>
        <p:spPr>
          <a:xfrm>
            <a:off x="8796293" y="413279"/>
            <a:ext cx="3100222"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323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lvl1pPr>
              <a:defRPr sz="1000"/>
            </a:lvl1pPr>
          </a:lstStyle>
          <a:p>
            <a:pPr>
              <a:defRPr/>
            </a:pPr>
            <a:r>
              <a:rPr lang="en-US" dirty="0">
                <a:solidFill>
                  <a:srgbClr val="FFFFFF"/>
                </a:solidFill>
              </a:rPr>
              <a:t>HV CoIIN 2.0 Kickoff Meeting for Health Equity</a:t>
            </a:r>
            <a:endParaRPr lang="en-US" dirty="0">
              <a:solidFill>
                <a:schemeClr val="tx1">
                  <a:lumMod val="25000"/>
                  <a:lumOff val="75000"/>
                </a:schemeClr>
              </a:solidFill>
            </a:endParaRPr>
          </a:p>
        </p:txBody>
      </p:sp>
    </p:spTree>
    <p:extLst>
      <p:ext uri="{BB962C8B-B14F-4D97-AF65-F5344CB8AC3E}">
        <p14:creationId xmlns:p14="http://schemas.microsoft.com/office/powerpoint/2010/main" val="1229106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Background with Bullet Numbers">
  <p:cSld name="2_White Background with Bullet Numbers">
    <p:spTree>
      <p:nvGrpSpPr>
        <p:cNvPr id="1" name="Shape 21"/>
        <p:cNvGrpSpPr/>
        <p:nvPr/>
      </p:nvGrpSpPr>
      <p:grpSpPr>
        <a:xfrm>
          <a:off x="0" y="0"/>
          <a:ext cx="0" cy="0"/>
          <a:chOff x="0" y="0"/>
          <a:chExt cx="0" cy="0"/>
        </a:xfrm>
      </p:grpSpPr>
      <p:sp>
        <p:nvSpPr>
          <p:cNvPr id="22" name="Google Shape;22;p17"/>
          <p:cNvSpPr/>
          <p:nvPr/>
        </p:nvSpPr>
        <p:spPr>
          <a:xfrm>
            <a:off x="-1" y="0"/>
            <a:ext cx="10632553" cy="1624613"/>
          </a:xfrm>
          <a:prstGeom prst="round2DiagRect">
            <a:avLst>
              <a:gd name="adj1" fmla="val 16667"/>
              <a:gd name="adj2" fmla="val 0"/>
            </a:avLst>
          </a:prstGeom>
          <a:solidFill>
            <a:srgbClr val="379B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17"/>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7"/>
          <p:cNvSpPr txBox="1">
            <a:spLocks noGrp="1"/>
          </p:cNvSpPr>
          <p:nvPr>
            <p:ph type="body" idx="1"/>
          </p:nvPr>
        </p:nvSpPr>
        <p:spPr>
          <a:xfrm>
            <a:off x="1648254" y="1722573"/>
            <a:ext cx="9934146" cy="413543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CB1F54"/>
              </a:buClr>
              <a:buSzPts val="3000"/>
              <a:buFont typeface="Arial"/>
              <a:buNone/>
              <a:defRPr sz="3000">
                <a:solidFill>
                  <a:schemeClr val="dk1"/>
                </a:solidFill>
              </a:defRPr>
            </a:lvl1pPr>
            <a:lvl2pPr marL="914400" lvl="1" indent="-228600" algn="l">
              <a:lnSpc>
                <a:spcPct val="110000"/>
              </a:lnSpc>
              <a:spcBef>
                <a:spcPts val="500"/>
              </a:spcBef>
              <a:spcAft>
                <a:spcPts val="0"/>
              </a:spcAft>
              <a:buSzPts val="3000"/>
              <a:buNone/>
              <a:defRPr sz="3000"/>
            </a:lvl2pPr>
            <a:lvl3pPr marL="1371600" lvl="2" indent="-228600" algn="l">
              <a:lnSpc>
                <a:spcPct val="110000"/>
              </a:lnSpc>
              <a:spcBef>
                <a:spcPts val="500"/>
              </a:spcBef>
              <a:spcAft>
                <a:spcPts val="0"/>
              </a:spcAft>
              <a:buSzPts val="3000"/>
              <a:buNone/>
              <a:defRPr sz="3000"/>
            </a:lvl3pPr>
            <a:lvl4pPr marL="1828800" lvl="3" indent="-228600" algn="l">
              <a:lnSpc>
                <a:spcPct val="110000"/>
              </a:lnSpc>
              <a:spcBef>
                <a:spcPts val="500"/>
              </a:spcBef>
              <a:spcAft>
                <a:spcPts val="0"/>
              </a:spcAft>
              <a:buSzPts val="3000"/>
              <a:buNone/>
              <a:defRPr sz="3000"/>
            </a:lvl4pPr>
            <a:lvl5pPr marL="2286000" lvl="4" indent="-228600" algn="l">
              <a:lnSpc>
                <a:spcPct val="90000"/>
              </a:lnSpc>
              <a:spcBef>
                <a:spcPts val="500"/>
              </a:spcBef>
              <a:spcAft>
                <a:spcPts val="0"/>
              </a:spcAft>
              <a:buSzPts val="3000"/>
              <a:buNone/>
              <a:defRPr sz="3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7"/>
          <p:cNvSpPr txBox="1">
            <a:spLocks noGrp="1"/>
          </p:cNvSpPr>
          <p:nvPr>
            <p:ph type="ftr" idx="11"/>
          </p:nvPr>
        </p:nvSpPr>
        <p:spPr>
          <a:xfrm>
            <a:off x="612648" y="6519672"/>
            <a:ext cx="6150102" cy="3383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97B2C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p:nvPr/>
        </p:nvSpPr>
        <p:spPr>
          <a:xfrm>
            <a:off x="0" y="0"/>
            <a:ext cx="3412671" cy="1624613"/>
          </a:xfrm>
          <a:prstGeom prst="rect">
            <a:avLst/>
          </a:prstGeom>
          <a:solidFill>
            <a:srgbClr val="37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17"/>
          <p:cNvSpPr txBox="1">
            <a:spLocks noGrp="1"/>
          </p:cNvSpPr>
          <p:nvPr>
            <p:ph type="title"/>
          </p:nvPr>
        </p:nvSpPr>
        <p:spPr>
          <a:xfrm>
            <a:off x="612648" y="0"/>
            <a:ext cx="10972800" cy="15939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47304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4867CA-3775-47AD-9B7C-CACB6A81872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1638699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867CA-3775-47AD-9B7C-CACB6A81872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1350700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4867CA-3775-47AD-9B7C-CACB6A81872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241111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4867CA-3775-47AD-9B7C-CACB6A81872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1451061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867CA-3775-47AD-9B7C-CACB6A81872E}"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886478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4867CA-3775-47AD-9B7C-CACB6A81872E}"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1645334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867CA-3775-47AD-9B7C-CACB6A81872E}"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2980486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4867CA-3775-47AD-9B7C-CACB6A81872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23175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pic>
        <p:nvPicPr>
          <p:cNvPr id="4" name="Picture 3" descr="A close-up of a logo&#10;&#10;Description automatically generated">
            <a:extLst>
              <a:ext uri="{FF2B5EF4-FFF2-40B4-BE49-F238E27FC236}">
                <a16:creationId xmlns:a16="http://schemas.microsoft.com/office/drawing/2014/main" id="{73950DA0-64D5-98B7-6820-EF74A6D01872}"/>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4080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4867CA-3775-47AD-9B7C-CACB6A81872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4020857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867CA-3775-47AD-9B7C-CACB6A81872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3046970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867CA-3775-47AD-9B7C-CACB6A81872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25B6F-510A-4904-8B02-1C169140083C}" type="slidenum">
              <a:rPr lang="en-US" smtClean="0"/>
              <a:t>‹#›</a:t>
            </a:fld>
            <a:endParaRPr lang="en-US"/>
          </a:p>
        </p:txBody>
      </p:sp>
    </p:spTree>
    <p:extLst>
      <p:ext uri="{BB962C8B-B14F-4D97-AF65-F5344CB8AC3E}">
        <p14:creationId xmlns:p14="http://schemas.microsoft.com/office/powerpoint/2010/main" val="940905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dirty="0"/>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dirty="0"/>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dirty="0"/>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dirty="0"/>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4235703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pic>
        <p:nvPicPr>
          <p:cNvPr id="5" name="Picture 4" descr="A close-up of a logo&#10;&#10;Description automatically generated">
            <a:extLst>
              <a:ext uri="{FF2B5EF4-FFF2-40B4-BE49-F238E27FC236}">
                <a16:creationId xmlns:a16="http://schemas.microsoft.com/office/drawing/2014/main" id="{E1656D26-1313-D578-0BA1-CBB37D400B50}"/>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810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pic>
        <p:nvPicPr>
          <p:cNvPr id="6" name="Picture 5" descr="A close-up of a logo&#10;&#10;Description automatically generated">
            <a:extLst>
              <a:ext uri="{FF2B5EF4-FFF2-40B4-BE49-F238E27FC236}">
                <a16:creationId xmlns:a16="http://schemas.microsoft.com/office/drawing/2014/main" id="{412B6D4A-4CD7-FA7F-DE91-178DADB50214}"/>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2279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7945583" y="1630018"/>
            <a:ext cx="4246418"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3" y="1229346"/>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9" y="139396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4246418"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193" y="1229346"/>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4246418" y="1630018"/>
            <a:ext cx="3699164"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809" y="139396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descr="A close-up of a logo&#10;&#10;Description automatically generated">
            <a:extLst>
              <a:ext uri="{FF2B5EF4-FFF2-40B4-BE49-F238E27FC236}">
                <a16:creationId xmlns:a16="http://schemas.microsoft.com/office/drawing/2014/main" id="{6C8430A9-9608-9659-6A43-C10C24A19774}"/>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379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pic>
        <p:nvPicPr>
          <p:cNvPr id="5" name="Picture 4" descr="A close-up of a logo&#10;&#10;Description automatically generated">
            <a:extLst>
              <a:ext uri="{FF2B5EF4-FFF2-40B4-BE49-F238E27FC236}">
                <a16:creationId xmlns:a16="http://schemas.microsoft.com/office/drawing/2014/main" id="{30447D34-2E5A-D0D9-C1BD-42469D34D3CF}"/>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606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 name="Picture 1" descr="A close-up of a logo&#10;&#10;Description automatically generated">
            <a:extLst>
              <a:ext uri="{FF2B5EF4-FFF2-40B4-BE49-F238E27FC236}">
                <a16:creationId xmlns:a16="http://schemas.microsoft.com/office/drawing/2014/main" id="{0E044053-227C-05F1-9535-332A2CE514F6}"/>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9859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2" name="Picture 1" descr="A close-up of a logo&#10;&#10;Description automatically generated">
            <a:extLst>
              <a:ext uri="{FF2B5EF4-FFF2-40B4-BE49-F238E27FC236}">
                <a16:creationId xmlns:a16="http://schemas.microsoft.com/office/drawing/2014/main" id="{D707AEAA-E681-1E40-4D5D-0D72FF864744}"/>
              </a:ext>
            </a:extLst>
          </p:cNvPr>
          <p:cNvPicPr>
            <a:picLocks noChangeAspect="1"/>
          </p:cNvPicPr>
          <p:nvPr userDrawn="1"/>
        </p:nvPicPr>
        <p:blipFill>
          <a:blip r:embed="rId2"/>
          <a:stretch>
            <a:fillRect/>
          </a:stretch>
        </p:blipFill>
        <p:spPr>
          <a:xfrm>
            <a:off x="344948" y="6201932"/>
            <a:ext cx="191036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47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4/25/2024</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470424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867CA-3775-47AD-9B7C-CACB6A81872E}"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25B6F-510A-4904-8B02-1C169140083C}" type="slidenum">
              <a:rPr lang="en-US" smtClean="0"/>
              <a:t>‹#›</a:t>
            </a:fld>
            <a:endParaRPr lang="en-US"/>
          </a:p>
        </p:txBody>
      </p:sp>
    </p:spTree>
    <p:extLst>
      <p:ext uri="{BB962C8B-B14F-4D97-AF65-F5344CB8AC3E}">
        <p14:creationId xmlns:p14="http://schemas.microsoft.com/office/powerpoint/2010/main" val="30776386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ideo" Target="https://www.youtube.com/embed/Uyw9F7FrQkA?feature=oembed" TargetMode="Externa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video" Target="https://www.youtube.com/embed/7Pcr1Rmr1rM?feature=oembed" TargetMode="Externa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pI9bm3lTQw"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vimeo.com/823722243/75ef918e1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mailto:mackrainm@michigan.gov" TargetMode="External"/><Relationship Id="rId4" Type="http://schemas.openxmlformats.org/officeDocument/2006/relationships/hyperlink" Target="mailto:lindadelimata@hot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10DB-0830-7C6C-5BD7-309C38E79DDE}"/>
              </a:ext>
            </a:extLst>
          </p:cNvPr>
          <p:cNvSpPr>
            <a:spLocks noGrp="1"/>
          </p:cNvSpPr>
          <p:nvPr>
            <p:ph type="ctrTitle"/>
          </p:nvPr>
        </p:nvSpPr>
        <p:spPr/>
        <p:txBody>
          <a:bodyPr/>
          <a:lstStyle/>
          <a:p>
            <a:r>
              <a:rPr lang="en-US" sz="3200" dirty="0"/>
              <a:t>Infant and Early Childhood mental health consultation in Home Visiting</a:t>
            </a:r>
          </a:p>
        </p:txBody>
      </p:sp>
      <p:sp>
        <p:nvSpPr>
          <p:cNvPr id="3" name="Subtitle 2">
            <a:extLst>
              <a:ext uri="{FF2B5EF4-FFF2-40B4-BE49-F238E27FC236}">
                <a16:creationId xmlns:a16="http://schemas.microsoft.com/office/drawing/2014/main" id="{65D9A66E-AF7D-2A78-4269-73824CD89733}"/>
              </a:ext>
            </a:extLst>
          </p:cNvPr>
          <p:cNvSpPr>
            <a:spLocks noGrp="1"/>
          </p:cNvSpPr>
          <p:nvPr>
            <p:ph type="subTitle" idx="1"/>
          </p:nvPr>
        </p:nvSpPr>
        <p:spPr/>
        <p:txBody>
          <a:bodyPr/>
          <a:lstStyle/>
          <a:p>
            <a:r>
              <a:rPr lang="en-US" dirty="0"/>
              <a:t>Mary </a:t>
            </a:r>
            <a:r>
              <a:rPr lang="en-US" dirty="0" err="1"/>
              <a:t>Mackrain</a:t>
            </a:r>
            <a:r>
              <a:rPr lang="en-US" dirty="0"/>
              <a:t>, PhD, IMH-E (P)</a:t>
            </a:r>
          </a:p>
          <a:p>
            <a:r>
              <a:rPr lang="en-US" dirty="0"/>
              <a:t>Infant and Early Childhood Mental Health Consultant</a:t>
            </a:r>
          </a:p>
          <a:p>
            <a:endParaRPr lang="en-US" dirty="0"/>
          </a:p>
        </p:txBody>
      </p:sp>
      <p:pic>
        <p:nvPicPr>
          <p:cNvPr id="6" name="Picture Placeholder 5" descr="A baby smiling in a white sweater&#10;&#10;Description automatically generated">
            <a:extLst>
              <a:ext uri="{FF2B5EF4-FFF2-40B4-BE49-F238E27FC236}">
                <a16:creationId xmlns:a16="http://schemas.microsoft.com/office/drawing/2014/main" id="{33EA721A-8C5A-376B-3223-54C63A8917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28" b="6628"/>
          <a:stretch>
            <a:fillRect/>
          </a:stretch>
        </p:blipFill>
        <p:spPr/>
      </p:pic>
    </p:spTree>
    <p:extLst>
      <p:ext uri="{BB962C8B-B14F-4D97-AF65-F5344CB8AC3E}">
        <p14:creationId xmlns:p14="http://schemas.microsoft.com/office/powerpoint/2010/main" val="36168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F1C0504A-D28E-B828-A30C-8B64A6856B2E}"/>
              </a:ext>
            </a:extLst>
          </p:cNvPr>
          <p:cNvSpPr>
            <a:spLocks noGrp="1"/>
          </p:cNvSpPr>
          <p:nvPr>
            <p:ph type="ctrTitle"/>
          </p:nvPr>
        </p:nvSpPr>
        <p:spPr>
          <a:xfrm>
            <a:off x="6343650" y="2173288"/>
            <a:ext cx="5143500" cy="2090808"/>
          </a:xfrm>
        </p:spPr>
        <p:txBody>
          <a:bodyPr vert="horz" lIns="91440" tIns="45720" rIns="91440" bIns="45720" rtlCol="0" anchor="b">
            <a:normAutofit/>
          </a:bodyPr>
          <a:lstStyle/>
          <a:p>
            <a:pPr>
              <a:buClr>
                <a:schemeClr val="lt1"/>
              </a:buClr>
              <a:buSzPts val="4000"/>
            </a:pPr>
            <a:r>
              <a:rPr lang="en-US" sz="3800" b="1" dirty="0"/>
              <a:t>What is one of your early relationship memories?</a:t>
            </a:r>
            <a:endParaRPr lang="en-US" sz="3800" dirty="0"/>
          </a:p>
        </p:txBody>
      </p:sp>
      <p:pic>
        <p:nvPicPr>
          <p:cNvPr id="201" name="Google Shape;201;p14" descr="10-mom-tickling-toddler.jpg"/>
          <p:cNvPicPr preferRelativeResize="0">
            <a:picLocks noGrp="1"/>
          </p:cNvPicPr>
          <p:nvPr>
            <p:ph type="pic" sz="quarter" idx="10"/>
          </p:nvPr>
        </p:nvPicPr>
        <p:blipFill rotWithShape="1">
          <a:blip r:embed="rId3"/>
          <a:srcRect l="21296" r="12204"/>
          <a:stretch/>
        </p:blipFill>
        <p:spPr>
          <a:xfrm>
            <a:off x="710812" y="728545"/>
            <a:ext cx="5305661" cy="530566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22D45B-A489-3CEA-7191-06C832A2DD10}"/>
              </a:ext>
            </a:extLst>
          </p:cNvPr>
          <p:cNvSpPr txBox="1"/>
          <p:nvPr/>
        </p:nvSpPr>
        <p:spPr>
          <a:xfrm>
            <a:off x="538960" y="1825625"/>
            <a:ext cx="4914189" cy="4351338"/>
          </a:xfrm>
          <a:prstGeom prst="rect">
            <a:avLst/>
          </a:prstGeom>
        </p:spPr>
        <p:txBody>
          <a:bodyPr vert="horz" lIns="0" tIns="0" rIns="0" bIns="0" rtlCol="0">
            <a:normAutofit/>
          </a:bodyPr>
          <a:lstStyle/>
          <a:p>
            <a:pPr marL="228600" indent="-228600">
              <a:lnSpc>
                <a:spcPct val="90000"/>
              </a:lnSpc>
              <a:spcBef>
                <a:spcPts val="1000"/>
              </a:spcBef>
              <a:spcAft>
                <a:spcPts val="600"/>
              </a:spcAft>
              <a:buFont typeface="Arial" panose="020B0604020202020204" pitchFamily="34" charset="0"/>
              <a:buChar char="•"/>
              <a:defRPr/>
            </a:pPr>
            <a:r>
              <a:rPr lang="en-US" sz="2400"/>
              <a:t>Even one human relationship can help us weather adversity and protect our youngest from harm</a:t>
            </a:r>
          </a:p>
          <a:p>
            <a:pPr marL="228600" indent="-228600">
              <a:lnSpc>
                <a:spcPct val="90000"/>
              </a:lnSpc>
              <a:spcBef>
                <a:spcPts val="1000"/>
              </a:spcBef>
              <a:spcAft>
                <a:spcPts val="600"/>
              </a:spcAft>
              <a:buFont typeface="Arial" panose="020B0604020202020204" pitchFamily="34" charset="0"/>
              <a:buChar char="•"/>
              <a:defRPr/>
            </a:pPr>
            <a:endParaRPr lang="en-US" sz="2400"/>
          </a:p>
          <a:p>
            <a:pPr marL="228600" indent="-228600">
              <a:lnSpc>
                <a:spcPct val="90000"/>
              </a:lnSpc>
              <a:spcBef>
                <a:spcPts val="1000"/>
              </a:spcBef>
              <a:spcAft>
                <a:spcPts val="600"/>
              </a:spcAft>
              <a:buFont typeface="Arial" panose="020B0604020202020204" pitchFamily="34" charset="0"/>
              <a:buChar char="•"/>
              <a:defRPr/>
            </a:pPr>
            <a:r>
              <a:rPr lang="en-US" sz="2400"/>
              <a:t>The power of human relationships comes from simple and ordinary interactions </a:t>
            </a:r>
          </a:p>
          <a:p>
            <a:pPr marL="228600" indent="-228600">
              <a:lnSpc>
                <a:spcPct val="90000"/>
              </a:lnSpc>
              <a:spcBef>
                <a:spcPts val="1000"/>
              </a:spcBef>
              <a:spcAft>
                <a:spcPts val="600"/>
              </a:spcAft>
              <a:buFont typeface="Arial" panose="020B0604020202020204" pitchFamily="34" charset="0"/>
              <a:buChar char="•"/>
              <a:defRPr/>
            </a:pPr>
            <a:endParaRPr lang="en-US" sz="2400"/>
          </a:p>
          <a:p>
            <a:pPr marL="228600" indent="-228600">
              <a:lnSpc>
                <a:spcPct val="90000"/>
              </a:lnSpc>
              <a:spcBef>
                <a:spcPts val="1000"/>
              </a:spcBef>
              <a:spcAft>
                <a:spcPts val="600"/>
              </a:spcAft>
              <a:buFont typeface="Arial" panose="020B0604020202020204" pitchFamily="34" charset="0"/>
              <a:buChar char="•"/>
              <a:defRPr/>
            </a:pPr>
            <a:r>
              <a:rPr lang="en-US" sz="2400"/>
              <a:t>We do not need to be perfect in every human interaction to be helpful </a:t>
            </a:r>
          </a:p>
        </p:txBody>
      </p:sp>
      <p:sp>
        <p:nvSpPr>
          <p:cNvPr id="2" name="Slide Number Placeholder 1">
            <a:extLst>
              <a:ext uri="{FF2B5EF4-FFF2-40B4-BE49-F238E27FC236}">
                <a16:creationId xmlns:a16="http://schemas.microsoft.com/office/drawing/2014/main" id="{C0962705-6B85-4B21-8F19-FC776E71E962}"/>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defRPr/>
            </a:pPr>
            <a:fld id="{CA49D0EE-DE7F-324B-A84C-F36708423CDB}" type="slidenum">
              <a:rPr lang="en-US"/>
              <a:pPr>
                <a:spcAft>
                  <a:spcPts val="600"/>
                </a:spcAft>
                <a:defRPr/>
              </a:pPr>
              <a:t>11</a:t>
            </a:fld>
            <a:endParaRPr lang="en-US"/>
          </a:p>
        </p:txBody>
      </p:sp>
      <p:pic>
        <p:nvPicPr>
          <p:cNvPr id="4" name="Picture 3">
            <a:extLst>
              <a:ext uri="{FF2B5EF4-FFF2-40B4-BE49-F238E27FC236}">
                <a16:creationId xmlns:a16="http://schemas.microsoft.com/office/drawing/2014/main" id="{6EDB782F-B635-ADEF-6E27-44A1FCD4D4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466" b="17466"/>
          <a:stretch/>
        </p:blipFill>
        <p:spPr>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5" name="Title 4">
            <a:extLst>
              <a:ext uri="{FF2B5EF4-FFF2-40B4-BE49-F238E27FC236}">
                <a16:creationId xmlns:a16="http://schemas.microsoft.com/office/drawing/2014/main" id="{0AB60963-AB79-4D74-BF2B-2D9B3EFF0C39}"/>
              </a:ext>
            </a:extLst>
          </p:cNvPr>
          <p:cNvSpPr>
            <a:spLocks noGrp="1"/>
          </p:cNvSpPr>
          <p:nvPr>
            <p:ph type="title"/>
          </p:nvPr>
        </p:nvSpPr>
        <p:spPr>
          <a:xfrm>
            <a:off x="515938" y="499595"/>
            <a:ext cx="4937211" cy="1325563"/>
          </a:xfrm>
        </p:spPr>
        <p:txBody>
          <a:bodyPr vert="horz" lIns="0" tIns="0" rIns="0" bIns="0" rtlCol="0" anchor="ctr">
            <a:normAutofit/>
          </a:bodyPr>
          <a:lstStyle/>
          <a:p>
            <a:r>
              <a:rPr lang="en-US" b="1" kern="1200" cap="all" baseline="0">
                <a:latin typeface="+mj-lt"/>
                <a:ea typeface="+mj-ea"/>
                <a:cs typeface="+mj-cs"/>
              </a:rPr>
              <a:t>The Power of Human Connections</a:t>
            </a:r>
          </a:p>
        </p:txBody>
      </p:sp>
    </p:spTree>
    <p:extLst>
      <p:ext uri="{BB962C8B-B14F-4D97-AF65-F5344CB8AC3E}">
        <p14:creationId xmlns:p14="http://schemas.microsoft.com/office/powerpoint/2010/main" val="4911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6D3678B0-A604-BF80-4F45-34833E3BACC2}"/>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12</a:t>
            </a:fld>
            <a:endParaRPr lang="en-US" noProof="0"/>
          </a:p>
        </p:txBody>
      </p:sp>
      <p:sp>
        <p:nvSpPr>
          <p:cNvPr id="4" name="TextBox 3">
            <a:extLst>
              <a:ext uri="{FF2B5EF4-FFF2-40B4-BE49-F238E27FC236}">
                <a16:creationId xmlns:a16="http://schemas.microsoft.com/office/drawing/2014/main" id="{9E454CB4-D7C0-61B7-A668-8E4D02C810F3}"/>
              </a:ext>
            </a:extLst>
          </p:cNvPr>
          <p:cNvSpPr txBox="1"/>
          <p:nvPr/>
        </p:nvSpPr>
        <p:spPr>
          <a:xfrm>
            <a:off x="515938" y="246621"/>
            <a:ext cx="11150600" cy="920336"/>
          </a:xfrm>
          <a:prstGeom prst="rect">
            <a:avLst/>
          </a:prstGeom>
        </p:spPr>
        <p:txBody>
          <a:bodyPr vert="horz" lIns="0" tIns="0" rIns="0" bIns="0" rtlCol="0" anchor="b">
            <a:normAutofit/>
          </a:bodyPr>
          <a:lstStyle/>
          <a:p>
            <a:pPr>
              <a:lnSpc>
                <a:spcPct val="90000"/>
              </a:lnSpc>
              <a:spcBef>
                <a:spcPct val="0"/>
              </a:spcBef>
              <a:spcAft>
                <a:spcPts val="600"/>
              </a:spcAft>
            </a:pPr>
            <a:r>
              <a:rPr lang="en-US" sz="3200" b="1" kern="1200" cap="all" baseline="0">
                <a:latin typeface="+mj-lt"/>
                <a:ea typeface="+mj-ea"/>
                <a:cs typeface="+mj-cs"/>
              </a:rPr>
              <a:t>Video</a:t>
            </a:r>
          </a:p>
        </p:txBody>
      </p:sp>
      <p:sp>
        <p:nvSpPr>
          <p:cNvPr id="2" name="Slide Number Placeholder 1">
            <a:extLst>
              <a:ext uri="{FF2B5EF4-FFF2-40B4-BE49-F238E27FC236}">
                <a16:creationId xmlns:a16="http://schemas.microsoft.com/office/drawing/2014/main" id="{68E99691-F870-235C-F508-2F7EF384F924}"/>
              </a:ext>
            </a:extLst>
          </p:cNvPr>
          <p:cNvSpPr>
            <a:spLocks/>
          </p:cNvSpPr>
          <p:nvPr/>
        </p:nvSpPr>
        <p:spPr>
          <a:xfrm>
            <a:off x="6408695" y="5882658"/>
            <a:ext cx="1576633" cy="2943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algn="r" defTabSz="521208">
              <a:spcAft>
                <a:spcPts val="600"/>
              </a:spcAft>
              <a:defRPr/>
            </a:pPr>
            <a:fld id="{F9ECA865-404D-4A57-9AC1-FD3038CC100D}" type="slidenum">
              <a:rPr lang="en-US" sz="1064" b="0" i="0" u="none" strike="noStrike" kern="1200" cap="none">
                <a:solidFill>
                  <a:schemeClr val="dk1"/>
                </a:solidFill>
                <a:latin typeface="Calibri"/>
                <a:ea typeface="Calibri"/>
                <a:cs typeface="Calibri"/>
                <a:sym typeface="Calibri"/>
              </a:rPr>
              <a:pPr algn="r" defTabSz="521208">
                <a:spcAft>
                  <a:spcPts val="600"/>
                </a:spcAft>
                <a:defRPr/>
              </a:pPr>
              <a:t>12</a:t>
            </a:fld>
            <a:endParaRPr lang="en-US" sz="900">
              <a:solidFill>
                <a:srgbClr val="2A3C4E">
                  <a:lumMod val="40000"/>
                  <a:lumOff val="60000"/>
                </a:srgbClr>
              </a:solidFill>
            </a:endParaRPr>
          </a:p>
        </p:txBody>
      </p:sp>
      <p:pic>
        <p:nvPicPr>
          <p:cNvPr id="5" name="Online Media 4" title="More than I deserve">
            <a:hlinkClick r:id="" action="ppaction://media"/>
            <a:extLst>
              <a:ext uri="{FF2B5EF4-FFF2-40B4-BE49-F238E27FC236}">
                <a16:creationId xmlns:a16="http://schemas.microsoft.com/office/drawing/2014/main" id="{44127926-C495-0D9C-747F-CAA5A9394712}"/>
              </a:ext>
            </a:extLst>
          </p:cNvPr>
          <p:cNvPicPr>
            <a:picLocks noRot="1" noChangeAspect="1"/>
          </p:cNvPicPr>
          <p:nvPr>
            <a:videoFile r:link="rId1"/>
          </p:nvPr>
        </p:nvPicPr>
        <p:blipFill>
          <a:blip r:embed="rId4"/>
          <a:stretch>
            <a:fillRect/>
          </a:stretch>
        </p:blipFill>
        <p:spPr>
          <a:xfrm>
            <a:off x="2027608" y="791549"/>
            <a:ext cx="9336088" cy="5274902"/>
          </a:xfrm>
          <a:prstGeom prst="rect">
            <a:avLst/>
          </a:prstGeom>
        </p:spPr>
      </p:pic>
    </p:spTree>
    <p:extLst>
      <p:ext uri="{BB962C8B-B14F-4D97-AF65-F5344CB8AC3E}">
        <p14:creationId xmlns:p14="http://schemas.microsoft.com/office/powerpoint/2010/main" val="15511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4C5207C2-8B00-AA53-CF0A-A5504C1B134C}"/>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13</a:t>
            </a:fld>
            <a:endParaRPr lang="en-US" noProof="0"/>
          </a:p>
        </p:txBody>
      </p:sp>
      <p:sp>
        <p:nvSpPr>
          <p:cNvPr id="15" name="Text Placeholder 2">
            <a:extLst>
              <a:ext uri="{FF2B5EF4-FFF2-40B4-BE49-F238E27FC236}">
                <a16:creationId xmlns:a16="http://schemas.microsoft.com/office/drawing/2014/main" id="{5883AF6B-01FF-29A7-8CD9-419074C81246}"/>
              </a:ext>
            </a:extLst>
          </p:cNvPr>
          <p:cNvSpPr>
            <a:spLocks noGrp="1"/>
          </p:cNvSpPr>
          <p:nvPr>
            <p:ph type="body" idx="1"/>
          </p:nvPr>
        </p:nvSpPr>
        <p:spPr>
          <a:xfrm>
            <a:off x="515938" y="1681163"/>
            <a:ext cx="5157787" cy="823912"/>
          </a:xfrm>
        </p:spPr>
        <p:txBody>
          <a:bodyPr/>
          <a:lstStyle/>
          <a:p>
            <a:endParaRPr lang="en-US"/>
          </a:p>
        </p:txBody>
      </p:sp>
      <p:pic>
        <p:nvPicPr>
          <p:cNvPr id="8" name="Picture 2" descr="Fathers Day Happy Proud Dad Hugging Newborn Baby Boy At , 53% OFF">
            <a:extLst>
              <a:ext uri="{FF2B5EF4-FFF2-40B4-BE49-F238E27FC236}">
                <a16:creationId xmlns:a16="http://schemas.microsoft.com/office/drawing/2014/main" id="{40C77389-EE76-CD31-466E-88F02BCFBF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800"/>
                    </a14:imgEffect>
                  </a14:imgLayer>
                </a14:imgProps>
              </a:ext>
              <a:ext uri="{28A0092B-C50C-407E-A947-70E740481C1C}">
                <a14:useLocalDpi xmlns:a14="http://schemas.microsoft.com/office/drawing/2010/main" val="0"/>
              </a:ext>
            </a:extLst>
          </a:blip>
          <a:srcRect l="4200" r="2362"/>
          <a:stretch/>
        </p:blipFill>
        <p:spPr bwMode="auto">
          <a:xfrm>
            <a:off x="515938" y="1681163"/>
            <a:ext cx="5157787" cy="368458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CEF820E-5383-9063-A88C-232EC7F52226}"/>
              </a:ext>
            </a:extLst>
          </p:cNvPr>
          <p:cNvSpPr txBox="1"/>
          <p:nvPr/>
        </p:nvSpPr>
        <p:spPr>
          <a:xfrm>
            <a:off x="6410325" y="5351464"/>
            <a:ext cx="4857750" cy="823912"/>
          </a:xfrm>
          <a:prstGeom prst="rect">
            <a:avLst/>
          </a:prstGeom>
        </p:spPr>
        <p:txBody>
          <a:bodyPr vert="horz" lIns="91440" tIns="45720" rIns="91440" bIns="45720" rtlCol="0" anchor="b">
            <a:normAutofit/>
          </a:bodyPr>
          <a:lstStyle/>
          <a:p>
            <a:pPr>
              <a:lnSpc>
                <a:spcPct val="90000"/>
              </a:lnSpc>
              <a:spcBef>
                <a:spcPts val="1000"/>
              </a:spcBef>
              <a:defRPr/>
            </a:pPr>
            <a:r>
              <a:rPr lang="en-US" sz="1400" i="1" kern="1200" dirty="0">
                <a:solidFill>
                  <a:schemeClr val="accent5"/>
                </a:solidFill>
                <a:latin typeface="+mn-lt"/>
                <a:ea typeface="+mn-ea"/>
                <a:cs typeface="+mn-cs"/>
              </a:rPr>
              <a:t>Frameworks Institute. Building Relationships: Framing Early Relational Health. Prepared in collaboration with the Center for the Study of Social Policy. 2020</a:t>
            </a:r>
          </a:p>
        </p:txBody>
      </p:sp>
      <p:sp>
        <p:nvSpPr>
          <p:cNvPr id="6" name="TextBox 5">
            <a:extLst>
              <a:ext uri="{FF2B5EF4-FFF2-40B4-BE49-F238E27FC236}">
                <a16:creationId xmlns:a16="http://schemas.microsoft.com/office/drawing/2014/main" id="{EE408841-DAF0-B129-970E-5EBA2086D429}"/>
              </a:ext>
            </a:extLst>
          </p:cNvPr>
          <p:cNvSpPr txBox="1"/>
          <p:nvPr/>
        </p:nvSpPr>
        <p:spPr>
          <a:xfrm>
            <a:off x="6180508" y="1671638"/>
            <a:ext cx="5183188" cy="368458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defRPr/>
            </a:pPr>
            <a:r>
              <a:rPr lang="en-US" sz="2000" dirty="0"/>
              <a:t>The </a:t>
            </a:r>
            <a:r>
              <a:rPr lang="en-US" sz="2000" b="1" dirty="0"/>
              <a:t>two-way nature </a:t>
            </a:r>
            <a:r>
              <a:rPr lang="en-US" sz="2000" dirty="0"/>
              <a:t>of early relationships affects two-generational health and well-being in the moment and long term.</a:t>
            </a:r>
          </a:p>
          <a:p>
            <a:pPr marL="228600" indent="-228600">
              <a:lnSpc>
                <a:spcPct val="90000"/>
              </a:lnSpc>
              <a:spcBef>
                <a:spcPts val="1000"/>
              </a:spcBef>
              <a:buFont typeface="Arial" panose="020B0604020202020204" pitchFamily="34" charset="0"/>
              <a:buChar char="•"/>
              <a:defRPr/>
            </a:pPr>
            <a:endParaRPr lang="en-US" sz="2000" dirty="0"/>
          </a:p>
          <a:p>
            <a:pPr marL="228600" indent="-228600">
              <a:lnSpc>
                <a:spcPct val="90000"/>
              </a:lnSpc>
              <a:spcBef>
                <a:spcPts val="1000"/>
              </a:spcBef>
              <a:buFont typeface="Arial" panose="020B0604020202020204" pitchFamily="34" charset="0"/>
              <a:buChar char="•"/>
              <a:defRPr/>
            </a:pPr>
            <a:r>
              <a:rPr lang="en-US" sz="2000" dirty="0"/>
              <a:t>When we focus on this foundation and support the contexts around these relationships, </a:t>
            </a:r>
            <a:r>
              <a:rPr lang="en-US" sz="2000" b="1" dirty="0"/>
              <a:t>children and their caregivers thrive</a:t>
            </a:r>
            <a:r>
              <a:rPr lang="en-US" sz="2000" dirty="0"/>
              <a:t>—now and into the future</a:t>
            </a:r>
            <a:r>
              <a:rPr lang="en-US" sz="2000" b="1" dirty="0"/>
              <a:t>.   </a:t>
            </a:r>
          </a:p>
          <a:p>
            <a:pPr marL="228600" indent="-228600">
              <a:lnSpc>
                <a:spcPct val="90000"/>
              </a:lnSpc>
              <a:spcBef>
                <a:spcPts val="1000"/>
              </a:spcBef>
              <a:buFont typeface="Arial" panose="020B0604020202020204" pitchFamily="34" charset="0"/>
              <a:buChar char="•"/>
              <a:defRPr/>
            </a:pPr>
            <a:endParaRPr lang="en-US" sz="2000" b="1" dirty="0"/>
          </a:p>
          <a:p>
            <a:pPr marL="228600" indent="-228600">
              <a:lnSpc>
                <a:spcPct val="90000"/>
              </a:lnSpc>
              <a:spcBef>
                <a:spcPts val="1000"/>
              </a:spcBef>
              <a:buFont typeface="Arial" panose="020B0604020202020204" pitchFamily="34" charset="0"/>
              <a:buChar char="•"/>
              <a:defRPr/>
            </a:pPr>
            <a:r>
              <a:rPr lang="en-US" sz="2000" dirty="0"/>
              <a:t>For infants, 1 million neural connections are formed per minute through </a:t>
            </a:r>
            <a:r>
              <a:rPr lang="en-US" sz="2000" b="1" dirty="0"/>
              <a:t>serve and return!</a:t>
            </a:r>
          </a:p>
        </p:txBody>
      </p:sp>
      <p:sp>
        <p:nvSpPr>
          <p:cNvPr id="3" name="TextBox 2">
            <a:extLst>
              <a:ext uri="{FF2B5EF4-FFF2-40B4-BE49-F238E27FC236}">
                <a16:creationId xmlns:a16="http://schemas.microsoft.com/office/drawing/2014/main" id="{1FD600AB-E454-4093-19DB-BAAD5DDD30F8}"/>
              </a:ext>
            </a:extLst>
          </p:cNvPr>
          <p:cNvSpPr txBox="1"/>
          <p:nvPr/>
        </p:nvSpPr>
        <p:spPr>
          <a:xfrm>
            <a:off x="515938" y="246621"/>
            <a:ext cx="11150600" cy="920336"/>
          </a:xfrm>
          <a:prstGeom prst="rect">
            <a:avLst/>
          </a:prstGeom>
        </p:spPr>
        <p:txBody>
          <a:bodyPr vert="horz" lIns="0" tIns="0" rIns="0" bIns="0" rtlCol="0" anchor="b">
            <a:normAutofit/>
          </a:bodyPr>
          <a:lstStyle/>
          <a:p>
            <a:pPr marL="0" indent="0">
              <a:lnSpc>
                <a:spcPct val="90000"/>
              </a:lnSpc>
              <a:spcBef>
                <a:spcPct val="0"/>
              </a:spcBef>
              <a:spcAft>
                <a:spcPts val="600"/>
              </a:spcAft>
            </a:pPr>
            <a:r>
              <a:rPr lang="en-US" sz="3200" b="1" kern="1200" cap="all" baseline="0">
                <a:latin typeface="+mj-lt"/>
                <a:ea typeface="+mj-ea"/>
                <a:cs typeface="+mj-cs"/>
              </a:rPr>
              <a:t>Shape the well-being of both the child and the caregiver!</a:t>
            </a:r>
          </a:p>
        </p:txBody>
      </p:sp>
    </p:spTree>
    <p:extLst>
      <p:ext uri="{BB962C8B-B14F-4D97-AF65-F5344CB8AC3E}">
        <p14:creationId xmlns:p14="http://schemas.microsoft.com/office/powerpoint/2010/main" val="3192286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8B380EDD-6DE6-897D-057C-4725750D5FC9}"/>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14</a:t>
            </a:fld>
            <a:endParaRPr lang="en-US" noProof="0"/>
          </a:p>
        </p:txBody>
      </p:sp>
      <p:sp>
        <p:nvSpPr>
          <p:cNvPr id="5" name="Title 4">
            <a:extLst>
              <a:ext uri="{FF2B5EF4-FFF2-40B4-BE49-F238E27FC236}">
                <a16:creationId xmlns:a16="http://schemas.microsoft.com/office/drawing/2014/main" id="{848F117B-476D-4882-879E-EB50CEB1A0AA}"/>
              </a:ext>
            </a:extLst>
          </p:cNvPr>
          <p:cNvSpPr>
            <a:spLocks noGrp="1"/>
          </p:cNvSpPr>
          <p:nvPr>
            <p:ph type="title"/>
          </p:nvPr>
        </p:nvSpPr>
        <p:spPr>
          <a:xfrm>
            <a:off x="515938" y="246621"/>
            <a:ext cx="11150600" cy="920336"/>
          </a:xfrm>
        </p:spPr>
        <p:txBody>
          <a:bodyPr vert="horz" lIns="91440" tIns="45720" rIns="91440" bIns="45720" rtlCol="0" anchor="b">
            <a:normAutofit/>
          </a:bodyPr>
          <a:lstStyle/>
          <a:p>
            <a:r>
              <a:rPr lang="en-US" kern="1200" dirty="0"/>
              <a:t>What if relationships are Missed?</a:t>
            </a:r>
          </a:p>
        </p:txBody>
      </p:sp>
      <p:sp>
        <p:nvSpPr>
          <p:cNvPr id="2" name="Slide Number Placeholder 1">
            <a:extLst>
              <a:ext uri="{FF2B5EF4-FFF2-40B4-BE49-F238E27FC236}">
                <a16:creationId xmlns:a16="http://schemas.microsoft.com/office/drawing/2014/main" id="{F41EFB11-2594-4871-BBBA-AEA8C742F498}"/>
              </a:ext>
            </a:extLst>
          </p:cNvPr>
          <p:cNvSpPr>
            <a:spLocks/>
          </p:cNvSpPr>
          <p:nvPr/>
        </p:nvSpPr>
        <p:spPr>
          <a:xfrm>
            <a:off x="7345618" y="5798526"/>
            <a:ext cx="2843216" cy="378437"/>
          </a:xfrm>
          <a:prstGeom prst="rect">
            <a:avLst/>
          </a:prstGeom>
        </p:spPr>
        <p:txBody>
          <a:bodyPr vert="horz" lIns="91440" tIns="45720" rIns="91440" bIns="45720" rtlCol="0" anchor="ctr">
            <a:normAutofit/>
          </a:bodyPr>
          <a:lstStyle/>
          <a:p>
            <a:pPr defTabSz="941832">
              <a:spcAft>
                <a:spcPts val="618"/>
              </a:spcAft>
            </a:pPr>
            <a:fld id="{CA49D0EE-DE7F-324B-A84C-F36708423CDB}" type="slidenum">
              <a:rPr lang="en-US" sz="1854" kern="1200">
                <a:solidFill>
                  <a:schemeClr val="tx1">
                    <a:tint val="75000"/>
                  </a:schemeClr>
                </a:solidFill>
                <a:latin typeface="+mn-lt"/>
                <a:ea typeface="+mn-ea"/>
                <a:cs typeface="+mn-cs"/>
              </a:rPr>
              <a:pPr defTabSz="941832">
                <a:spcAft>
                  <a:spcPts val="618"/>
                </a:spcAft>
              </a:pPr>
              <a:t>14</a:t>
            </a:fld>
            <a:endParaRPr lang="en-US">
              <a:solidFill>
                <a:schemeClr val="tx1">
                  <a:tint val="75000"/>
                </a:schemeClr>
              </a:solidFill>
            </a:endParaRPr>
          </a:p>
        </p:txBody>
      </p:sp>
      <p:pic>
        <p:nvPicPr>
          <p:cNvPr id="3" name="Online Media 2" title="Still Face with Dads">
            <a:hlinkClick r:id="" action="ppaction://media"/>
            <a:extLst>
              <a:ext uri="{FF2B5EF4-FFF2-40B4-BE49-F238E27FC236}">
                <a16:creationId xmlns:a16="http://schemas.microsoft.com/office/drawing/2014/main" id="{4C8CDE09-63B4-2967-1572-05082D850B05}"/>
              </a:ext>
            </a:extLst>
          </p:cNvPr>
          <p:cNvPicPr>
            <a:picLocks noRot="1" noChangeAspect="1"/>
          </p:cNvPicPr>
          <p:nvPr>
            <a:videoFile r:link="rId1"/>
          </p:nvPr>
        </p:nvPicPr>
        <p:blipFill>
          <a:blip r:embed="rId4"/>
          <a:stretch>
            <a:fillRect/>
          </a:stretch>
        </p:blipFill>
        <p:spPr>
          <a:xfrm>
            <a:off x="1747044" y="1268012"/>
            <a:ext cx="8688388" cy="4908951"/>
          </a:xfrm>
          <a:prstGeom prst="rect">
            <a:avLst/>
          </a:prstGeom>
        </p:spPr>
      </p:pic>
    </p:spTree>
    <p:extLst>
      <p:ext uri="{BB962C8B-B14F-4D97-AF65-F5344CB8AC3E}">
        <p14:creationId xmlns:p14="http://schemas.microsoft.com/office/powerpoint/2010/main" val="27347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A1F03-2E32-BC4C-90EE-07F44879F0BA}"/>
              </a:ext>
            </a:extLst>
          </p:cNvPr>
          <p:cNvSpPr>
            <a:spLocks noGrp="1"/>
          </p:cNvSpPr>
          <p:nvPr>
            <p:ph type="title"/>
          </p:nvPr>
        </p:nvSpPr>
        <p:spPr>
          <a:xfrm>
            <a:off x="515938" y="499595"/>
            <a:ext cx="4937211" cy="1325563"/>
          </a:xfrm>
        </p:spPr>
        <p:txBody>
          <a:bodyPr anchor="ctr">
            <a:normAutofit/>
          </a:bodyPr>
          <a:lstStyle/>
          <a:p>
            <a:r>
              <a:rPr lang="en-US" dirty="0"/>
              <a:t>Reflection</a:t>
            </a:r>
          </a:p>
        </p:txBody>
      </p:sp>
      <p:sp>
        <p:nvSpPr>
          <p:cNvPr id="6" name="Content Placeholder 5">
            <a:extLst>
              <a:ext uri="{FF2B5EF4-FFF2-40B4-BE49-F238E27FC236}">
                <a16:creationId xmlns:a16="http://schemas.microsoft.com/office/drawing/2014/main" id="{F75A3CFA-F71E-E597-ADF8-2C5BB9EFD38F}"/>
              </a:ext>
            </a:extLst>
          </p:cNvPr>
          <p:cNvSpPr>
            <a:spLocks noGrp="1"/>
          </p:cNvSpPr>
          <p:nvPr>
            <p:ph idx="1"/>
          </p:nvPr>
        </p:nvSpPr>
        <p:spPr>
          <a:xfrm>
            <a:off x="538960" y="1825625"/>
            <a:ext cx="4914189" cy="4351338"/>
          </a:xfrm>
        </p:spPr>
        <p:txBody>
          <a:bodyPr>
            <a:normAutofit/>
          </a:bodyPr>
          <a:lstStyle/>
          <a:p>
            <a:r>
              <a:rPr lang="en-US" dirty="0"/>
              <a:t>What gets in the way of your ability  to support early relationships and Infant and Early Childhood Mental Health of children and families?</a:t>
            </a:r>
          </a:p>
        </p:txBody>
      </p:sp>
      <p:sp>
        <p:nvSpPr>
          <p:cNvPr id="2" name="Slide Number Placeholder 1">
            <a:extLst>
              <a:ext uri="{FF2B5EF4-FFF2-40B4-BE49-F238E27FC236}">
                <a16:creationId xmlns:a16="http://schemas.microsoft.com/office/drawing/2014/main" id="{F29A8A4D-0237-BCC3-4826-D552B6B0810C}"/>
              </a:ext>
            </a:extLst>
          </p:cNvPr>
          <p:cNvSpPr>
            <a:spLocks noGrp="1"/>
          </p:cNvSpPr>
          <p:nvPr>
            <p:ph type="sldNum" sz="quarter" idx="12"/>
          </p:nvPr>
        </p:nvSpPr>
        <p:spPr>
          <a:xfrm>
            <a:off x="11363696" y="6455739"/>
            <a:ext cx="294460" cy="18736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EC71654-96A5-4280-94F3-931C61A9F92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15</a:t>
            </a:fld>
            <a:endParaRPr kumimoji="0" lang="en-US" b="0" i="0" u="none" strike="noStrike" kern="1200" cap="none" spc="0" normalizeH="0" baseline="0" noProof="0">
              <a:ln>
                <a:noFill/>
              </a:ln>
              <a:effectLst/>
              <a:uLnTx/>
              <a:uFillTx/>
            </a:endParaRPr>
          </a:p>
        </p:txBody>
      </p:sp>
      <p:pic>
        <p:nvPicPr>
          <p:cNvPr id="3074" name="Picture 2" descr="Reflective practice: your questions">
            <a:extLst>
              <a:ext uri="{FF2B5EF4-FFF2-40B4-BE49-F238E27FC236}">
                <a16:creationId xmlns:a16="http://schemas.microsoft.com/office/drawing/2014/main" id="{CD554A35-1614-5351-C1A8-48F00B925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751"/>
          <a:stretch/>
        </p:blipFill>
        <p:spPr bwMode="auto">
          <a:xfrm>
            <a:off x="5455212" y="988536"/>
            <a:ext cx="4884848" cy="4884848"/>
          </a:xfrm>
          <a:prstGeom prst="ellipse">
            <a:avLst/>
          </a:prstGeom>
          <a:solidFill>
            <a:srgbClr val="FFFFFF"/>
          </a:solidFill>
        </p:spPr>
      </p:pic>
    </p:spTree>
    <p:extLst>
      <p:ext uri="{BB962C8B-B14F-4D97-AF65-F5344CB8AC3E}">
        <p14:creationId xmlns:p14="http://schemas.microsoft.com/office/powerpoint/2010/main" val="331129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4A0776-3691-52A2-AF80-0E86CF45586A}"/>
              </a:ext>
            </a:extLst>
          </p:cNvPr>
          <p:cNvSpPr>
            <a:spLocks noGrp="1"/>
          </p:cNvSpPr>
          <p:nvPr>
            <p:ph type="ctrTitle"/>
          </p:nvPr>
        </p:nvSpPr>
        <p:spPr>
          <a:xfrm>
            <a:off x="6343650" y="2173288"/>
            <a:ext cx="5143500" cy="2090808"/>
          </a:xfrm>
        </p:spPr>
        <p:txBody>
          <a:bodyPr anchor="b">
            <a:normAutofit/>
          </a:bodyPr>
          <a:lstStyle/>
          <a:p>
            <a:r>
              <a:rPr lang="en-US" sz="3400" dirty="0"/>
              <a:t>Part 2: What is Infant and Early Childhood Mental Health Consultation?</a:t>
            </a:r>
          </a:p>
        </p:txBody>
      </p:sp>
      <p:sp>
        <p:nvSpPr>
          <p:cNvPr id="1031" name="Subtitle 2">
            <a:extLst>
              <a:ext uri="{FF2B5EF4-FFF2-40B4-BE49-F238E27FC236}">
                <a16:creationId xmlns:a16="http://schemas.microsoft.com/office/drawing/2014/main" id="{7FBC2227-6DEF-4D1F-51BA-1832AB8BCA75}"/>
              </a:ext>
            </a:extLst>
          </p:cNvPr>
          <p:cNvSpPr>
            <a:spLocks noGrp="1"/>
          </p:cNvSpPr>
          <p:nvPr>
            <p:ph type="subTitle" idx="1"/>
          </p:nvPr>
        </p:nvSpPr>
        <p:spPr>
          <a:xfrm>
            <a:off x="6343650" y="4279971"/>
            <a:ext cx="5143500" cy="503167"/>
          </a:xfrm>
        </p:spPr>
        <p:txBody>
          <a:bodyPr/>
          <a:lstStyle/>
          <a:p>
            <a:r>
              <a:rPr lang="en-US" dirty="0"/>
              <a:t>Defining</a:t>
            </a:r>
          </a:p>
        </p:txBody>
      </p:sp>
      <p:pic>
        <p:nvPicPr>
          <p:cNvPr id="1026" name="Picture 2">
            <a:extLst>
              <a:ext uri="{FF2B5EF4-FFF2-40B4-BE49-F238E27FC236}">
                <a16:creationId xmlns:a16="http://schemas.microsoft.com/office/drawing/2014/main" id="{80359DFB-FEEB-80F0-C0FC-1DDF47ED3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50" r="1" b="1"/>
          <a:stretch/>
        </p:blipFill>
        <p:spPr bwMode="auto">
          <a:xfrm>
            <a:off x="710812" y="728545"/>
            <a:ext cx="5305661" cy="5305661"/>
          </a:xfrm>
          <a:prstGeom prst="ellipse">
            <a:avLst/>
          </a:prstGeom>
          <a:solidFill>
            <a:srgbClr val="FFFFFF"/>
          </a:solidFill>
        </p:spPr>
      </p:pic>
      <p:sp>
        <p:nvSpPr>
          <p:cNvPr id="4" name="Slide Number Placeholder 3" hidden="1">
            <a:extLst>
              <a:ext uri="{FF2B5EF4-FFF2-40B4-BE49-F238E27FC236}">
                <a16:creationId xmlns:a16="http://schemas.microsoft.com/office/drawing/2014/main" id="{DCD16BD2-AF94-DE0E-F3E5-C23D74BAF621}"/>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16</a:t>
            </a:fld>
            <a:endParaRPr lang="en-US" noProof="0"/>
          </a:p>
        </p:txBody>
      </p:sp>
    </p:spTree>
    <p:extLst>
      <p:ext uri="{BB962C8B-B14F-4D97-AF65-F5344CB8AC3E}">
        <p14:creationId xmlns:p14="http://schemas.microsoft.com/office/powerpoint/2010/main" val="93650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80E5-E434-2C59-0382-3CFCA1FA5C97}"/>
              </a:ext>
            </a:extLst>
          </p:cNvPr>
          <p:cNvSpPr>
            <a:spLocks noGrp="1"/>
          </p:cNvSpPr>
          <p:nvPr>
            <p:ph type="title"/>
          </p:nvPr>
        </p:nvSpPr>
        <p:spPr>
          <a:xfrm>
            <a:off x="1258888" y="341871"/>
            <a:ext cx="11150600" cy="920336"/>
          </a:xfrm>
        </p:spPr>
        <p:txBody>
          <a:bodyPr/>
          <a:lstStyle/>
          <a:p>
            <a:r>
              <a:rPr lang="en-US" dirty="0"/>
              <a:t>Activity</a:t>
            </a:r>
          </a:p>
        </p:txBody>
      </p:sp>
      <p:sp>
        <p:nvSpPr>
          <p:cNvPr id="3" name="Slide Number Placeholder 2">
            <a:extLst>
              <a:ext uri="{FF2B5EF4-FFF2-40B4-BE49-F238E27FC236}">
                <a16:creationId xmlns:a16="http://schemas.microsoft.com/office/drawing/2014/main" id="{074B51D9-E6AE-4277-6894-31BA82E838B5}"/>
              </a:ext>
            </a:extLst>
          </p:cNvPr>
          <p:cNvSpPr>
            <a:spLocks noGrp="1"/>
          </p:cNvSpPr>
          <p:nvPr>
            <p:ph type="sldNum" sz="quarter" idx="12"/>
          </p:nvPr>
        </p:nvSpPr>
        <p:spPr/>
        <p:txBody>
          <a:bodyPr/>
          <a:lstStyle/>
          <a:p>
            <a:fld id="{9EC71654-96A5-4280-94F3-931C61A9F92C}" type="slidenum">
              <a:rPr lang="en-US" noProof="0" smtClean="0"/>
              <a:pPr/>
              <a:t>17</a:t>
            </a:fld>
            <a:endParaRPr lang="en-US" noProof="0" dirty="0"/>
          </a:p>
        </p:txBody>
      </p:sp>
      <p:pic>
        <p:nvPicPr>
          <p:cNvPr id="8194" name="Picture 2" descr="Girl female woman person people avatar - Avatar &amp; Emoticons Icons">
            <a:extLst>
              <a:ext uri="{FF2B5EF4-FFF2-40B4-BE49-F238E27FC236}">
                <a16:creationId xmlns:a16="http://schemas.microsoft.com/office/drawing/2014/main" id="{250FC61C-1519-6777-263A-03CD04838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39647"/>
            <a:ext cx="3408603" cy="3408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5393DA-564E-50F1-FA1C-BAD96ED10661}"/>
              </a:ext>
            </a:extLst>
          </p:cNvPr>
          <p:cNvSpPr txBox="1"/>
          <p:nvPr/>
        </p:nvSpPr>
        <p:spPr>
          <a:xfrm>
            <a:off x="3429000" y="2951946"/>
            <a:ext cx="6019800" cy="1384995"/>
          </a:xfrm>
          <a:prstGeom prst="rect">
            <a:avLst/>
          </a:prstGeom>
          <a:noFill/>
        </p:spPr>
        <p:txBody>
          <a:bodyPr wrap="square" rtlCol="0">
            <a:spAutoFit/>
          </a:bodyPr>
          <a:lstStyle/>
          <a:p>
            <a:r>
              <a:rPr lang="en-US" sz="2800" dirty="0"/>
              <a:t>What comes to mind when you hear the Term Infant and Early Childhood Mental Health Consultation?</a:t>
            </a:r>
          </a:p>
        </p:txBody>
      </p:sp>
    </p:spTree>
    <p:extLst>
      <p:ext uri="{BB962C8B-B14F-4D97-AF65-F5344CB8AC3E}">
        <p14:creationId xmlns:p14="http://schemas.microsoft.com/office/powerpoint/2010/main" val="3218959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4FD83-2E91-1CED-C6AF-29FE3B8C7CA9}"/>
              </a:ext>
            </a:extLst>
          </p:cNvPr>
          <p:cNvSpPr>
            <a:spLocks noGrp="1"/>
          </p:cNvSpPr>
          <p:nvPr>
            <p:ph type="title"/>
          </p:nvPr>
        </p:nvSpPr>
        <p:spPr/>
        <p:txBody>
          <a:bodyPr/>
          <a:lstStyle/>
          <a:p>
            <a:r>
              <a:rPr lang="en-US" dirty="0"/>
              <a:t>What is IECMHC in Home Visiting? </a:t>
            </a:r>
          </a:p>
        </p:txBody>
      </p:sp>
      <p:sp>
        <p:nvSpPr>
          <p:cNvPr id="4" name="Slide Number Placeholder 3">
            <a:extLst>
              <a:ext uri="{FF2B5EF4-FFF2-40B4-BE49-F238E27FC236}">
                <a16:creationId xmlns:a16="http://schemas.microsoft.com/office/drawing/2014/main" id="{6669584B-8815-A53C-4265-1003E9FE85A3}"/>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pic>
        <p:nvPicPr>
          <p:cNvPr id="8" name="Picture 7">
            <a:extLst>
              <a:ext uri="{FF2B5EF4-FFF2-40B4-BE49-F238E27FC236}">
                <a16:creationId xmlns:a16="http://schemas.microsoft.com/office/drawing/2014/main" id="{B4D40545-369B-7CF5-48EC-684D43117378}"/>
              </a:ext>
            </a:extLst>
          </p:cNvPr>
          <p:cNvPicPr>
            <a:picLocks noChangeAspect="1"/>
          </p:cNvPicPr>
          <p:nvPr/>
        </p:nvPicPr>
        <p:blipFill>
          <a:blip r:embed="rId3"/>
          <a:stretch>
            <a:fillRect/>
          </a:stretch>
        </p:blipFill>
        <p:spPr>
          <a:xfrm>
            <a:off x="590549" y="1981200"/>
            <a:ext cx="6888729" cy="4199207"/>
          </a:xfrm>
          <a:prstGeom prst="rect">
            <a:avLst/>
          </a:prstGeom>
        </p:spPr>
      </p:pic>
      <p:sp>
        <p:nvSpPr>
          <p:cNvPr id="9" name="TextBox 8">
            <a:extLst>
              <a:ext uri="{FF2B5EF4-FFF2-40B4-BE49-F238E27FC236}">
                <a16:creationId xmlns:a16="http://schemas.microsoft.com/office/drawing/2014/main" id="{F2F21EC2-AC37-64D3-B881-74670580227B}"/>
              </a:ext>
            </a:extLst>
          </p:cNvPr>
          <p:cNvSpPr txBox="1"/>
          <p:nvPr/>
        </p:nvSpPr>
        <p:spPr>
          <a:xfrm>
            <a:off x="7367551" y="2457450"/>
            <a:ext cx="4143375" cy="286232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IECMHC in home visiting is deﬁned as a prevention-based </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process to enhance the capacity of those that provide direct care to children and their families</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through training, reﬂective supervision, reﬂective group learning, case consultation or, at times, joint visits with the home visitor. </a:t>
            </a:r>
            <a:endParaRPr lang="en-US" sz="2000" dirty="0"/>
          </a:p>
        </p:txBody>
      </p:sp>
    </p:spTree>
    <p:extLst>
      <p:ext uri="{BB962C8B-B14F-4D97-AF65-F5344CB8AC3E}">
        <p14:creationId xmlns:p14="http://schemas.microsoft.com/office/powerpoint/2010/main" val="506952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E63D39-D28E-A169-2E1C-97DA2F6114C7}"/>
              </a:ext>
            </a:extLst>
          </p:cNvPr>
          <p:cNvSpPr txBox="1"/>
          <p:nvPr/>
        </p:nvSpPr>
        <p:spPr>
          <a:xfrm>
            <a:off x="538960" y="1825625"/>
            <a:ext cx="4914189" cy="4351338"/>
          </a:xfrm>
          <a:prstGeom prst="rect">
            <a:avLst/>
          </a:prstGeom>
        </p:spPr>
        <p:txBody>
          <a:bodyPr vert="horz" lIns="0" tIns="0" rIns="0" bIns="0" rtlCol="0">
            <a:normAutofit/>
          </a:bodyPr>
          <a:lstStyle/>
          <a:p>
            <a:pPr marL="228600" marR="0" lvl="0" indent="-228600">
              <a:lnSpc>
                <a:spcPct val="90000"/>
              </a:lnSpc>
              <a:spcBef>
                <a:spcPts val="1000"/>
              </a:spcBef>
              <a:spcAft>
                <a:spcPts val="0"/>
              </a:spcAft>
              <a:buFont typeface="Arial" panose="020B0604020202020204" pitchFamily="34" charset="0"/>
              <a:buChar char="•"/>
            </a:pPr>
            <a:r>
              <a:rPr lang="en-US" sz="1900">
                <a:effectLst/>
              </a:rPr>
              <a:t>Strengthening policies and procedures for supporting and linking families to services for mental health.</a:t>
            </a:r>
          </a:p>
          <a:p>
            <a:pPr marL="228600" marR="0" lvl="0" indent="-228600">
              <a:lnSpc>
                <a:spcPct val="90000"/>
              </a:lnSpc>
              <a:spcBef>
                <a:spcPts val="1000"/>
              </a:spcBef>
              <a:spcAft>
                <a:spcPts val="0"/>
              </a:spcAft>
              <a:buFont typeface="Arial" panose="020B0604020202020204" pitchFamily="34" charset="0"/>
              <a:buChar char="•"/>
            </a:pPr>
            <a:r>
              <a:rPr lang="en-US" sz="1900">
                <a:effectLst/>
              </a:rPr>
              <a:t>Building home visitor capacity to recognize, interpret, and support the mental health needs of children and families.</a:t>
            </a:r>
          </a:p>
          <a:p>
            <a:pPr marL="228600" marR="0" lvl="0" indent="-228600">
              <a:lnSpc>
                <a:spcPct val="90000"/>
              </a:lnSpc>
              <a:spcBef>
                <a:spcPts val="1000"/>
              </a:spcBef>
              <a:spcAft>
                <a:spcPts val="0"/>
              </a:spcAft>
              <a:buFont typeface="Arial" panose="020B0604020202020204" pitchFamily="34" charset="0"/>
              <a:buChar char="•"/>
            </a:pPr>
            <a:r>
              <a:rPr lang="en-US" sz="1900">
                <a:effectLst/>
              </a:rPr>
              <a:t>Assisting home visitors to support families in creating emotionally safe home environments that support children’s learning and growth.</a:t>
            </a:r>
          </a:p>
          <a:p>
            <a:pPr marL="228600" marR="0" lvl="0" indent="-228600">
              <a:lnSpc>
                <a:spcPct val="90000"/>
              </a:lnSpc>
              <a:spcBef>
                <a:spcPts val="1000"/>
              </a:spcBef>
              <a:spcAft>
                <a:spcPts val="0"/>
              </a:spcAft>
              <a:buFont typeface="Arial" panose="020B0604020202020204" pitchFamily="34" charset="0"/>
              <a:buChar char="•"/>
            </a:pPr>
            <a:r>
              <a:rPr lang="en-US" sz="1900">
                <a:effectLst/>
              </a:rPr>
              <a:t>Providing an ongoing and regular opportunity for supervisor and home visitor reflection to sort out and cope with strong feelings brought on by complex work with families</a:t>
            </a:r>
          </a:p>
        </p:txBody>
      </p:sp>
      <p:sp>
        <p:nvSpPr>
          <p:cNvPr id="3" name="Slide Number Placeholder 2">
            <a:extLst>
              <a:ext uri="{FF2B5EF4-FFF2-40B4-BE49-F238E27FC236}">
                <a16:creationId xmlns:a16="http://schemas.microsoft.com/office/drawing/2014/main" id="{971C91F8-EEF8-CCAB-E3E7-207CB04CF106}"/>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19</a:t>
            </a:fld>
            <a:endParaRPr lang="en-US"/>
          </a:p>
        </p:txBody>
      </p:sp>
      <p:pic>
        <p:nvPicPr>
          <p:cNvPr id="10242" name="Picture 2" descr="Perceived Social Support - Psychology | Notre Dame Online">
            <a:extLst>
              <a:ext uri="{FF2B5EF4-FFF2-40B4-BE49-F238E27FC236}">
                <a16:creationId xmlns:a16="http://schemas.microsoft.com/office/drawing/2014/main" id="{947F3AA3-E230-361E-E95D-D7E5C03BC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44" r="26698" b="1"/>
          <a:stretch/>
        </p:blipFill>
        <p:spPr bwMode="auto">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FFFFFF"/>
          </a:solidFill>
        </p:spPr>
      </p:pic>
      <p:sp>
        <p:nvSpPr>
          <p:cNvPr id="2" name="Title 1">
            <a:extLst>
              <a:ext uri="{FF2B5EF4-FFF2-40B4-BE49-F238E27FC236}">
                <a16:creationId xmlns:a16="http://schemas.microsoft.com/office/drawing/2014/main" id="{6C3CF487-AB79-697A-B2FD-E5FE8E236F6F}"/>
              </a:ext>
            </a:extLst>
          </p:cNvPr>
          <p:cNvSpPr>
            <a:spLocks noGrp="1"/>
          </p:cNvSpPr>
          <p:nvPr>
            <p:ph type="title"/>
          </p:nvPr>
        </p:nvSpPr>
        <p:spPr>
          <a:xfrm>
            <a:off x="515938" y="499595"/>
            <a:ext cx="4937211" cy="1325563"/>
          </a:xfrm>
        </p:spPr>
        <p:txBody>
          <a:bodyPr vert="horz" lIns="0" tIns="0" rIns="0" bIns="0" rtlCol="0" anchor="ctr">
            <a:normAutofit/>
          </a:bodyPr>
          <a:lstStyle/>
          <a:p>
            <a:pPr marL="0" marR="0">
              <a:spcAft>
                <a:spcPts val="0"/>
              </a:spcAft>
            </a:pPr>
            <a:r>
              <a:rPr lang="en-US" sz="1800" b="1" kern="1200" cap="all" baseline="0">
                <a:latin typeface="+mj-lt"/>
                <a:ea typeface="+mj-ea"/>
                <a:cs typeface="+mj-cs"/>
              </a:rPr>
              <a:t>Examples of how consultants can help home visiting programs include:</a:t>
            </a:r>
            <a:br>
              <a:rPr lang="en-US" sz="1800" b="1" kern="1200" cap="all" baseline="0">
                <a:latin typeface="+mj-lt"/>
                <a:ea typeface="+mj-ea"/>
                <a:cs typeface="+mj-cs"/>
              </a:rPr>
            </a:br>
            <a:r>
              <a:rPr lang="en-US" sz="1800" b="1" kern="1200" cap="all" baseline="0">
                <a:latin typeface="+mj-lt"/>
                <a:ea typeface="+mj-ea"/>
                <a:cs typeface="+mj-cs"/>
              </a:rPr>
              <a:t> </a:t>
            </a:r>
            <a:br>
              <a:rPr lang="en-US" sz="1800" b="1" kern="1200" cap="all" baseline="0">
                <a:latin typeface="+mj-lt"/>
                <a:ea typeface="+mj-ea"/>
                <a:cs typeface="+mj-cs"/>
              </a:rPr>
            </a:br>
            <a:endParaRPr lang="en-US" sz="1800" b="1" kern="1200" cap="all" baseline="0">
              <a:latin typeface="+mj-lt"/>
              <a:ea typeface="+mj-ea"/>
              <a:cs typeface="+mj-cs"/>
            </a:endParaRPr>
          </a:p>
        </p:txBody>
      </p:sp>
    </p:spTree>
    <p:extLst>
      <p:ext uri="{BB962C8B-B14F-4D97-AF65-F5344CB8AC3E}">
        <p14:creationId xmlns:p14="http://schemas.microsoft.com/office/powerpoint/2010/main" val="411615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30966A-C289-F629-DEE9-C6A905C70489}"/>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53D17547-AF9C-C0F8-97DA-1FC6F3FC8496}"/>
              </a:ext>
            </a:extLst>
          </p:cNvPr>
          <p:cNvSpPr>
            <a:spLocks noGrp="1"/>
          </p:cNvSpPr>
          <p:nvPr>
            <p:ph type="title" idx="4294967295"/>
          </p:nvPr>
        </p:nvSpPr>
        <p:spPr>
          <a:xfrm>
            <a:off x="145143" y="0"/>
            <a:ext cx="11150600" cy="920750"/>
          </a:xfrm>
        </p:spPr>
        <p:txBody>
          <a:bodyPr/>
          <a:lstStyle/>
          <a:p>
            <a:r>
              <a:rPr lang="en-US" dirty="0"/>
              <a:t>My Journey</a:t>
            </a:r>
          </a:p>
        </p:txBody>
      </p:sp>
      <p:pic>
        <p:nvPicPr>
          <p:cNvPr id="8" name="Picture 7">
            <a:extLst>
              <a:ext uri="{FF2B5EF4-FFF2-40B4-BE49-F238E27FC236}">
                <a16:creationId xmlns:a16="http://schemas.microsoft.com/office/drawing/2014/main" id="{12B27C7E-B823-58E2-BDCD-06E94CE1F210}"/>
              </a:ext>
            </a:extLst>
          </p:cNvPr>
          <p:cNvPicPr>
            <a:picLocks noChangeAspect="1"/>
          </p:cNvPicPr>
          <p:nvPr/>
        </p:nvPicPr>
        <p:blipFill>
          <a:blip r:embed="rId2"/>
          <a:stretch>
            <a:fillRect/>
          </a:stretch>
        </p:blipFill>
        <p:spPr>
          <a:xfrm>
            <a:off x="0" y="112686"/>
            <a:ext cx="12192000" cy="6632628"/>
          </a:xfrm>
          <a:prstGeom prst="rect">
            <a:avLst/>
          </a:prstGeom>
        </p:spPr>
      </p:pic>
    </p:spTree>
    <p:extLst>
      <p:ext uri="{BB962C8B-B14F-4D97-AF65-F5344CB8AC3E}">
        <p14:creationId xmlns:p14="http://schemas.microsoft.com/office/powerpoint/2010/main" val="3896033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883AFE-57CD-0EAD-A45A-1919621EC770}"/>
              </a:ext>
            </a:extLst>
          </p:cNvPr>
          <p:cNvSpPr>
            <a:spLocks noGrp="1"/>
          </p:cNvSpPr>
          <p:nvPr>
            <p:ph type="ctrTitle"/>
          </p:nvPr>
        </p:nvSpPr>
        <p:spPr>
          <a:xfrm>
            <a:off x="6343650" y="2173288"/>
            <a:ext cx="5143500" cy="2090808"/>
          </a:xfrm>
        </p:spPr>
        <p:txBody>
          <a:bodyPr anchor="b">
            <a:normAutofit/>
          </a:bodyPr>
          <a:lstStyle/>
          <a:p>
            <a:r>
              <a:rPr lang="en-US" sz="3000"/>
              <a:t>What Do You Need to Feel Valued and Supported so That you Can Support Families?</a:t>
            </a:r>
          </a:p>
        </p:txBody>
      </p:sp>
      <p:sp>
        <p:nvSpPr>
          <p:cNvPr id="2055" name="Subtitle 2">
            <a:extLst>
              <a:ext uri="{FF2B5EF4-FFF2-40B4-BE49-F238E27FC236}">
                <a16:creationId xmlns:a16="http://schemas.microsoft.com/office/drawing/2014/main" id="{404DD014-8FD9-FB15-8C02-08C2872E8C34}"/>
              </a:ext>
            </a:extLst>
          </p:cNvPr>
          <p:cNvSpPr>
            <a:spLocks noGrp="1"/>
          </p:cNvSpPr>
          <p:nvPr>
            <p:ph type="subTitle" idx="1"/>
          </p:nvPr>
        </p:nvSpPr>
        <p:spPr>
          <a:xfrm>
            <a:off x="6343650" y="4279971"/>
            <a:ext cx="5143500" cy="503167"/>
          </a:xfrm>
        </p:spPr>
        <p:txBody>
          <a:bodyPr/>
          <a:lstStyle/>
          <a:p>
            <a:r>
              <a:rPr lang="en-US" dirty="0"/>
              <a:t>Write one thing on a post it note and put it on the flip chart closest to you</a:t>
            </a:r>
          </a:p>
        </p:txBody>
      </p:sp>
      <p:pic>
        <p:nvPicPr>
          <p:cNvPr id="2050" name="Picture 2" descr="Gallery Walk - CTL - Collaborative for Teaching and Learning">
            <a:extLst>
              <a:ext uri="{FF2B5EF4-FFF2-40B4-BE49-F238E27FC236}">
                <a16:creationId xmlns:a16="http://schemas.microsoft.com/office/drawing/2014/main" id="{4ACE0CB4-3480-E631-5205-9D4D77246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7" r="12194" b="1"/>
          <a:stretch/>
        </p:blipFill>
        <p:spPr bwMode="auto">
          <a:xfrm>
            <a:off x="710812" y="728545"/>
            <a:ext cx="5305661" cy="5305661"/>
          </a:xfrm>
          <a:prstGeom prst="ellipse">
            <a:avLst/>
          </a:prstGeom>
          <a:solidFill>
            <a:srgbClr val="FFFFFF"/>
          </a:solidFill>
        </p:spPr>
      </p:pic>
      <p:sp>
        <p:nvSpPr>
          <p:cNvPr id="3" name="Slide Number Placeholder 2" hidden="1">
            <a:extLst>
              <a:ext uri="{FF2B5EF4-FFF2-40B4-BE49-F238E27FC236}">
                <a16:creationId xmlns:a16="http://schemas.microsoft.com/office/drawing/2014/main" id="{903F3E6E-CD10-CB3B-D0F0-B1DBE1D9ABF6}"/>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20</a:t>
            </a:fld>
            <a:endParaRPr lang="en-US" noProof="0"/>
          </a:p>
        </p:txBody>
      </p:sp>
    </p:spTree>
    <p:extLst>
      <p:ext uri="{BB962C8B-B14F-4D97-AF65-F5344CB8AC3E}">
        <p14:creationId xmlns:p14="http://schemas.microsoft.com/office/powerpoint/2010/main" val="233871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64CA-79F9-11DE-2466-6E9B3B67A4CE}"/>
              </a:ext>
            </a:extLst>
          </p:cNvPr>
          <p:cNvSpPr>
            <a:spLocks noGrp="1"/>
          </p:cNvSpPr>
          <p:nvPr>
            <p:ph type="title"/>
          </p:nvPr>
        </p:nvSpPr>
        <p:spPr>
          <a:xfrm>
            <a:off x="7910283" y="741391"/>
            <a:ext cx="3767367" cy="1616203"/>
          </a:xfrm>
        </p:spPr>
        <p:txBody>
          <a:bodyPr vert="horz" lIns="91440" tIns="45720" rIns="91440" bIns="45720" rtlCol="0" anchor="b">
            <a:normAutofit/>
          </a:bodyPr>
          <a:lstStyle/>
          <a:p>
            <a:r>
              <a:rPr lang="en-US" sz="3200" dirty="0">
                <a:latin typeface="Abadi" panose="020B0604020104020204" pitchFamily="34" charset="0"/>
              </a:rPr>
              <a:t>Vision for IECMHC in Delaware</a:t>
            </a:r>
          </a:p>
        </p:txBody>
      </p:sp>
      <p:pic>
        <p:nvPicPr>
          <p:cNvPr id="1030" name="Picture 6" descr="Support for New Parents - Aunt Martha's">
            <a:extLst>
              <a:ext uri="{FF2B5EF4-FFF2-40B4-BE49-F238E27FC236}">
                <a16:creationId xmlns:a16="http://schemas.microsoft.com/office/drawing/2014/main" id="{233D60CE-0089-D89E-DC95-52690949F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8" r="-2" b="17767"/>
          <a:stretch/>
        </p:blipFill>
        <p:spPr bwMode="auto">
          <a:xfrm>
            <a:off x="884698" y="877413"/>
            <a:ext cx="6406903"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1049" name="Group 1048">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050" name="Rectangle 1049">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Rectangle 1050">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Content Placeholder 5">
            <a:extLst>
              <a:ext uri="{FF2B5EF4-FFF2-40B4-BE49-F238E27FC236}">
                <a16:creationId xmlns:a16="http://schemas.microsoft.com/office/drawing/2014/main" id="{0E90AE5D-58AA-9681-D566-561218D00DBA}"/>
              </a:ext>
            </a:extLst>
          </p:cNvPr>
          <p:cNvSpPr>
            <a:spLocks noGrp="1"/>
          </p:cNvSpPr>
          <p:nvPr>
            <p:ph idx="1"/>
          </p:nvPr>
        </p:nvSpPr>
        <p:spPr>
          <a:xfrm>
            <a:off x="7910284" y="2533476"/>
            <a:ext cx="4053116" cy="3447832"/>
          </a:xfrm>
        </p:spPr>
        <p:txBody>
          <a:bodyPr vert="horz" lIns="91440" tIns="45720" rIns="91440" bIns="45720" rtlCol="0" anchor="t">
            <a:noAutofit/>
          </a:bodyPr>
          <a:lstStyle/>
          <a:p>
            <a:r>
              <a:rPr lang="en-US" sz="2000" dirty="0">
                <a:latin typeface="Abadi" panose="020B0604020104020204" pitchFamily="34" charset="0"/>
              </a:rPr>
              <a:t>All infants, young children, their families, and those that support them [within home visiting] in Delaware have access to high-quality, equitable, and culturally sensitive infant and early childhood mental health consultation, creating environments where child and adult social, emotional, and mental wellness and capacity for mutually beneficial, nurturing relationships thrive.</a:t>
            </a:r>
          </a:p>
        </p:txBody>
      </p:sp>
      <p:sp>
        <p:nvSpPr>
          <p:cNvPr id="8" name="Date Placeholder 7">
            <a:extLst>
              <a:ext uri="{FF2B5EF4-FFF2-40B4-BE49-F238E27FC236}">
                <a16:creationId xmlns:a16="http://schemas.microsoft.com/office/drawing/2014/main" id="{20D670A1-1AE9-742D-B318-3E6A3704B73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10/25/2023</a:t>
            </a:r>
          </a:p>
        </p:txBody>
      </p:sp>
    </p:spTree>
    <p:extLst>
      <p:ext uri="{BB962C8B-B14F-4D97-AF65-F5344CB8AC3E}">
        <p14:creationId xmlns:p14="http://schemas.microsoft.com/office/powerpoint/2010/main" val="199891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5E4B-7A73-46C0-A69A-9D4B91B3AC06}"/>
              </a:ext>
            </a:extLst>
          </p:cNvPr>
          <p:cNvSpPr>
            <a:spLocks noGrp="1"/>
          </p:cNvSpPr>
          <p:nvPr>
            <p:ph type="title"/>
          </p:nvPr>
        </p:nvSpPr>
        <p:spPr>
          <a:xfrm>
            <a:off x="515938" y="499595"/>
            <a:ext cx="4937211" cy="1325563"/>
          </a:xfrm>
        </p:spPr>
        <p:txBody>
          <a:bodyPr anchor="ctr">
            <a:normAutofit/>
          </a:bodyPr>
          <a:lstStyle/>
          <a:p>
            <a:r>
              <a:rPr lang="en-US" cap="none"/>
              <a:t>Mindfulness Moment</a:t>
            </a:r>
          </a:p>
        </p:txBody>
      </p:sp>
      <p:sp>
        <p:nvSpPr>
          <p:cNvPr id="4" name="Content Placeholder 3">
            <a:extLst>
              <a:ext uri="{FF2B5EF4-FFF2-40B4-BE49-F238E27FC236}">
                <a16:creationId xmlns:a16="http://schemas.microsoft.com/office/drawing/2014/main" id="{D4A3730D-2AA5-1336-529A-DCDF70ED6C05}"/>
              </a:ext>
            </a:extLst>
          </p:cNvPr>
          <p:cNvSpPr>
            <a:spLocks noGrp="1"/>
          </p:cNvSpPr>
          <p:nvPr>
            <p:ph idx="1"/>
          </p:nvPr>
        </p:nvSpPr>
        <p:spPr>
          <a:xfrm>
            <a:off x="513875" y="1825158"/>
            <a:ext cx="4480512" cy="4351338"/>
          </a:xfrm>
        </p:spPr>
        <p:txBody>
          <a:bodyPr>
            <a:normAutofit/>
          </a:bodyPr>
          <a:lstStyle/>
          <a:p>
            <a:pPr marL="0" indent="0">
              <a:buNone/>
            </a:pPr>
            <a:endParaRPr lang="en-US" dirty="0"/>
          </a:p>
          <a:p>
            <a:pPr marL="0" indent="0">
              <a:buNone/>
            </a:pPr>
            <a:endParaRPr lang="en-US" dirty="0"/>
          </a:p>
          <a:p>
            <a:pPr marL="0" indent="0">
              <a:buNone/>
            </a:pPr>
            <a:endParaRPr lang="en-US" b="1" dirty="0"/>
          </a:p>
          <a:p>
            <a:pPr marL="0" indent="0">
              <a:buNone/>
            </a:pPr>
            <a:r>
              <a:rPr lang="en-US" b="1" dirty="0"/>
              <a:t>Triangle Breathing</a:t>
            </a:r>
          </a:p>
          <a:p>
            <a:pPr marL="0" indent="0">
              <a:buNone/>
            </a:pPr>
            <a:r>
              <a:rPr lang="en-US" b="1" dirty="0">
                <a:hlinkClick r:id="rId3"/>
              </a:rPr>
              <a:t>https://www.youtube.com/watch?v=RpI9bm3lTQw</a:t>
            </a:r>
            <a:endParaRPr lang="en-US" b="1" dirty="0"/>
          </a:p>
          <a:p>
            <a:pPr marL="0" indent="0">
              <a:buNone/>
            </a:pPr>
            <a:endParaRPr lang="en-US" b="1" dirty="0"/>
          </a:p>
        </p:txBody>
      </p:sp>
      <p:sp>
        <p:nvSpPr>
          <p:cNvPr id="10" name="Slide Number Placeholder 3">
            <a:extLst>
              <a:ext uri="{FF2B5EF4-FFF2-40B4-BE49-F238E27FC236}">
                <a16:creationId xmlns:a16="http://schemas.microsoft.com/office/drawing/2014/main" id="{5D48D1EA-D041-6B61-6B18-88BDD5EE909B}"/>
              </a:ext>
            </a:extLst>
          </p:cNvPr>
          <p:cNvSpPr>
            <a:spLocks noGrp="1"/>
          </p:cNvSpPr>
          <p:nvPr>
            <p:ph type="sldNum" sz="quarter" idx="12"/>
          </p:nvPr>
        </p:nvSpPr>
        <p:spPr>
          <a:xfrm>
            <a:off x="11363696" y="6455739"/>
            <a:ext cx="294460" cy="18736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22</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F81DA0A-5FA2-C639-6626-1A4C82F43F0D}"/>
              </a:ext>
            </a:extLst>
          </p:cNvPr>
          <p:cNvPicPr>
            <a:picLocks noChangeAspect="1"/>
          </p:cNvPicPr>
          <p:nvPr/>
        </p:nvPicPr>
        <p:blipFill rotWithShape="1">
          <a:blip r:embed="rId4"/>
          <a:srcRect l="13238" r="6514" b="3"/>
          <a:stretch/>
        </p:blipFill>
        <p:spPr>
          <a:xfrm>
            <a:off x="5455212" y="988536"/>
            <a:ext cx="4884848" cy="4884848"/>
          </a:xfrm>
          <a:prstGeom prst="ellipse">
            <a:avLst/>
          </a:prstGeom>
          <a:noFill/>
        </p:spPr>
      </p:pic>
    </p:spTree>
    <p:extLst>
      <p:ext uri="{BB962C8B-B14F-4D97-AF65-F5344CB8AC3E}">
        <p14:creationId xmlns:p14="http://schemas.microsoft.com/office/powerpoint/2010/main" val="327418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7727F34-76EB-6FE5-AC94-CA73863F517A}"/>
              </a:ext>
            </a:extLst>
          </p:cNvPr>
          <p:cNvSpPr>
            <a:spLocks noGrp="1"/>
          </p:cNvSpPr>
          <p:nvPr>
            <p:ph type="sldNum" sz="quarter" idx="12"/>
          </p:nvPr>
        </p:nvSpPr>
        <p:spPr>
          <a:xfrm>
            <a:off x="11363696" y="6455739"/>
            <a:ext cx="294460" cy="18736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23</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67235CD6-F018-8053-D896-DFA2BD75D2CB}"/>
              </a:ext>
            </a:extLst>
          </p:cNvPr>
          <p:cNvSpPr>
            <a:spLocks noGrp="1"/>
          </p:cNvSpPr>
          <p:nvPr>
            <p:ph type="title"/>
          </p:nvPr>
        </p:nvSpPr>
        <p:spPr>
          <a:xfrm>
            <a:off x="515938" y="246620"/>
            <a:ext cx="11150600" cy="1166543"/>
          </a:xfrm>
        </p:spPr>
        <p:txBody>
          <a:bodyPr anchor="b">
            <a:normAutofit fontScale="90000"/>
          </a:bodyPr>
          <a:lstStyle/>
          <a:p>
            <a:pPr lvl="0" algn="ctr"/>
            <a:br>
              <a:rPr lang="en-US" sz="1300" cap="none" dirty="0"/>
            </a:br>
            <a:br>
              <a:rPr lang="en-US" sz="1300" cap="none" dirty="0"/>
            </a:br>
            <a:br>
              <a:rPr lang="en-US" sz="1300" cap="none" dirty="0"/>
            </a:br>
            <a:r>
              <a:rPr lang="en-US" sz="3600" cap="none" dirty="0"/>
              <a:t>The Complexities of Home Visiting</a:t>
            </a:r>
            <a:br>
              <a:rPr lang="en-US" sz="3600" cap="none" dirty="0"/>
            </a:br>
            <a:endParaRPr lang="en-US" sz="3600" cap="none" dirty="0"/>
          </a:p>
        </p:txBody>
      </p:sp>
      <p:graphicFrame>
        <p:nvGraphicFramePr>
          <p:cNvPr id="7" name="Content Placeholder 4">
            <a:extLst>
              <a:ext uri="{FF2B5EF4-FFF2-40B4-BE49-F238E27FC236}">
                <a16:creationId xmlns:a16="http://schemas.microsoft.com/office/drawing/2014/main" id="{6C82790D-F076-768D-E402-BA26E9D14CAD}"/>
              </a:ext>
            </a:extLst>
          </p:cNvPr>
          <p:cNvGraphicFramePr>
            <a:graphicFrameLocks noGrp="1"/>
          </p:cNvGraphicFramePr>
          <p:nvPr>
            <p:ph idx="1"/>
          </p:nvPr>
        </p:nvGraphicFramePr>
        <p:xfrm>
          <a:off x="820294" y="1561209"/>
          <a:ext cx="10837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3583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9FF23-C4B5-95DB-D27B-45DAB8D9E77F}"/>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FFB5C768-BA78-44B2-8929-DCF06913D11D}"/>
              </a:ext>
            </a:extLst>
          </p:cNvPr>
          <p:cNvSpPr>
            <a:spLocks noGrp="1"/>
          </p:cNvSpPr>
          <p:nvPr>
            <p:ph type="title"/>
          </p:nvPr>
        </p:nvSpPr>
        <p:spPr>
          <a:xfrm>
            <a:off x="507556" y="706789"/>
            <a:ext cx="11150600" cy="920336"/>
          </a:xfrm>
        </p:spPr>
        <p:txBody>
          <a:bodyPr anchor="b">
            <a:normAutofit/>
          </a:bodyPr>
          <a:lstStyle/>
          <a:p>
            <a:pPr marL="342900" marR="0" lvl="0" indent="-342900" algn="ctr">
              <a:spcBef>
                <a:spcPts val="0"/>
              </a:spcBef>
              <a:spcAft>
                <a:spcPts val="800"/>
              </a:spcAft>
              <a:tabLst>
                <a:tab pos="457200" algn="l"/>
              </a:tabLst>
            </a:pPr>
            <a:r>
              <a:rPr lang="en-US" kern="0" cap="none" dirty="0">
                <a:effectLst/>
              </a:rPr>
              <a:t>Large Group Discussion</a:t>
            </a:r>
            <a:br>
              <a:rPr lang="en-US" kern="100" cap="none" dirty="0">
                <a:effectLst/>
              </a:rPr>
            </a:br>
            <a:endParaRPr lang="en-US" cap="none" dirty="0"/>
          </a:p>
        </p:txBody>
      </p:sp>
      <p:graphicFrame>
        <p:nvGraphicFramePr>
          <p:cNvPr id="6" name="Content Placeholder 2">
            <a:extLst>
              <a:ext uri="{FF2B5EF4-FFF2-40B4-BE49-F238E27FC236}">
                <a16:creationId xmlns:a16="http://schemas.microsoft.com/office/drawing/2014/main" id="{71115886-EC8A-1645-9338-79A34576BECC}"/>
              </a:ext>
            </a:extLst>
          </p:cNvPr>
          <p:cNvGraphicFramePr>
            <a:graphicFrameLocks noGrp="1"/>
          </p:cNvGraphicFramePr>
          <p:nvPr>
            <p:ph idx="1"/>
          </p:nvPr>
        </p:nvGraphicFramePr>
        <p:xfrm>
          <a:off x="363538" y="1354667"/>
          <a:ext cx="10837862" cy="4623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30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006B855A-B83B-A0C9-2734-0B6FE1A71001}"/>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6" name="Content Placeholder 4">
            <a:extLst>
              <a:ext uri="{FF2B5EF4-FFF2-40B4-BE49-F238E27FC236}">
                <a16:creationId xmlns:a16="http://schemas.microsoft.com/office/drawing/2014/main" id="{0004F98C-D2BB-72C4-3A82-BB1E6A4CDCB1}"/>
              </a:ext>
            </a:extLst>
          </p:cNvPr>
          <p:cNvGraphicFramePr>
            <a:graphicFrameLocks noGrp="1"/>
          </p:cNvGraphicFramePr>
          <p:nvPr>
            <p:ph idx="1"/>
          </p:nvPr>
        </p:nvGraphicFramePr>
        <p:xfrm>
          <a:off x="763768" y="2140199"/>
          <a:ext cx="10747158" cy="4502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7235CD6-F018-8053-D896-DFA2BD75D2CB}"/>
              </a:ext>
            </a:extLst>
          </p:cNvPr>
          <p:cNvSpPr>
            <a:spLocks noGrp="1"/>
          </p:cNvSpPr>
          <p:nvPr>
            <p:ph type="title"/>
          </p:nvPr>
        </p:nvSpPr>
        <p:spPr>
          <a:xfrm>
            <a:off x="954026" y="0"/>
            <a:ext cx="10460339" cy="719088"/>
          </a:xfrm>
        </p:spPr>
        <p:txBody>
          <a:bodyPr anchor="b">
            <a:normAutofit/>
          </a:bodyPr>
          <a:lstStyle/>
          <a:p>
            <a:r>
              <a:rPr lang="en-US" cap="none" dirty="0"/>
              <a:t>The Importance of Reflective Consultation to Home Visitors</a:t>
            </a:r>
          </a:p>
        </p:txBody>
      </p:sp>
      <p:sp>
        <p:nvSpPr>
          <p:cNvPr id="8" name="TextBox 7">
            <a:extLst>
              <a:ext uri="{FF2B5EF4-FFF2-40B4-BE49-F238E27FC236}">
                <a16:creationId xmlns:a16="http://schemas.microsoft.com/office/drawing/2014/main" id="{001DC716-0F8A-7BA2-D728-633436A3CD1F}"/>
              </a:ext>
            </a:extLst>
          </p:cNvPr>
          <p:cNvSpPr txBox="1"/>
          <p:nvPr/>
        </p:nvSpPr>
        <p:spPr>
          <a:xfrm>
            <a:off x="3200400" y="1076876"/>
            <a:ext cx="6291943" cy="1470382"/>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149103" tIns="156509" rIns="149103" bIns="15650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Support from an Infant and Early Childhood Mental Health Consultant Is Essential to Home Visiting </a:t>
            </a: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43941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5396C6-D86D-72B4-24BC-6538E1D368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36094C1B-E938-A3BF-DF9F-AD0F619ADDE7}"/>
              </a:ext>
            </a:extLst>
          </p:cNvPr>
          <p:cNvSpPr>
            <a:spLocks noGrp="1"/>
          </p:cNvSpPr>
          <p:nvPr>
            <p:ph type="title"/>
          </p:nvPr>
        </p:nvSpPr>
        <p:spPr/>
        <p:txBody>
          <a:bodyPr/>
          <a:lstStyle/>
          <a:p>
            <a:r>
              <a:rPr lang="en-US" dirty="0"/>
              <a:t>Qualifications, Skills and Attributes</a:t>
            </a:r>
          </a:p>
        </p:txBody>
      </p:sp>
      <p:pic>
        <p:nvPicPr>
          <p:cNvPr id="1026" name="Picture 2" descr="Help Wanted Image">
            <a:extLst>
              <a:ext uri="{FF2B5EF4-FFF2-40B4-BE49-F238E27FC236}">
                <a16:creationId xmlns:a16="http://schemas.microsoft.com/office/drawing/2014/main" id="{2C047533-7F11-1857-3722-82BF0FE9A86D}"/>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5938" y="1789890"/>
            <a:ext cx="2935220" cy="2935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4C84C8-1332-56F0-EC27-9EDDE2B289CA}"/>
              </a:ext>
            </a:extLst>
          </p:cNvPr>
          <p:cNvSpPr txBox="1"/>
          <p:nvPr/>
        </p:nvSpPr>
        <p:spPr>
          <a:xfrm>
            <a:off x="3735421" y="2459504"/>
            <a:ext cx="63229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Let’s create an IECMH Consultant for home visiting.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Qualification, Skills and Attributes are critical to do this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 materials on the table to “build” your Consultant as a table team</a:t>
            </a:r>
          </a:p>
        </p:txBody>
      </p:sp>
    </p:spTree>
    <p:extLst>
      <p:ext uri="{BB962C8B-B14F-4D97-AF65-F5344CB8AC3E}">
        <p14:creationId xmlns:p14="http://schemas.microsoft.com/office/powerpoint/2010/main" val="252315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21A5B-6D3B-5BBA-E4E1-6E4F8780DE51}"/>
              </a:ext>
            </a:extLst>
          </p:cNvPr>
          <p:cNvSpPr>
            <a:spLocks noGrp="1"/>
          </p:cNvSpPr>
          <p:nvPr>
            <p:ph type="ctrTitle"/>
          </p:nvPr>
        </p:nvSpPr>
        <p:spPr>
          <a:xfrm>
            <a:off x="6410325" y="2087563"/>
            <a:ext cx="5143500" cy="2090808"/>
          </a:xfrm>
        </p:spPr>
        <p:txBody>
          <a:bodyPr anchor="b">
            <a:normAutofit/>
          </a:bodyPr>
          <a:lstStyle/>
          <a:p>
            <a:r>
              <a:rPr lang="en-US" dirty="0"/>
              <a:t>Part 3</a:t>
            </a:r>
          </a:p>
        </p:txBody>
      </p:sp>
      <p:sp>
        <p:nvSpPr>
          <p:cNvPr id="5" name="Subtitle 4">
            <a:extLst>
              <a:ext uri="{FF2B5EF4-FFF2-40B4-BE49-F238E27FC236}">
                <a16:creationId xmlns:a16="http://schemas.microsoft.com/office/drawing/2014/main" id="{9F3EDE10-B067-FA06-A16F-EC0F11F2AF81}"/>
              </a:ext>
            </a:extLst>
          </p:cNvPr>
          <p:cNvSpPr>
            <a:spLocks noGrp="1"/>
          </p:cNvSpPr>
          <p:nvPr>
            <p:ph type="subTitle" idx="1"/>
          </p:nvPr>
        </p:nvSpPr>
        <p:spPr>
          <a:xfrm>
            <a:off x="6410325" y="4365696"/>
            <a:ext cx="5143500" cy="503167"/>
          </a:xfrm>
        </p:spPr>
        <p:txBody>
          <a:bodyPr>
            <a:normAutofit fontScale="25000" lnSpcReduction="20000"/>
          </a:bodyPr>
          <a:lstStyle/>
          <a:p>
            <a:pPr marL="0" marR="0">
              <a:spcBef>
                <a:spcPts val="0"/>
              </a:spcBef>
              <a:spcAft>
                <a:spcPts val="800"/>
              </a:spcAft>
            </a:pPr>
            <a:r>
              <a:rPr lang="en-US" b="1" i="0" cap="none" dirty="0">
                <a:effectLst/>
              </a:rPr>
              <a:t>     </a:t>
            </a:r>
            <a:br>
              <a:rPr lang="en-US" b="1" i="0" cap="none" dirty="0">
                <a:effectLst/>
              </a:rPr>
            </a:br>
            <a:r>
              <a:rPr lang="en-US" sz="9600" b="1" dirty="0">
                <a:effectLst/>
              </a:rPr>
              <a:t>Delivering Infant and Early Childhood Mental Health Consultation in Home Visiting</a:t>
            </a:r>
            <a:endParaRPr lang="en-US" sz="9600" dirty="0">
              <a:effectLst/>
            </a:endParaRPr>
          </a:p>
          <a:p>
            <a:pPr marL="0" marR="0">
              <a:spcBef>
                <a:spcPts val="0"/>
              </a:spcBef>
              <a:spcAft>
                <a:spcPts val="800"/>
              </a:spcAft>
            </a:pPr>
            <a:endParaRPr lang="en-US" sz="9600" dirty="0">
              <a:effectLst/>
            </a:endParaRPr>
          </a:p>
          <a:p>
            <a:br>
              <a:rPr lang="en-US" cap="none" dirty="0"/>
            </a:br>
            <a:endParaRPr lang="en-US" dirty="0"/>
          </a:p>
          <a:p>
            <a:endParaRPr lang="en-US" dirty="0"/>
          </a:p>
        </p:txBody>
      </p:sp>
      <p:sp>
        <p:nvSpPr>
          <p:cNvPr id="7" name="Picture Placeholder 6">
            <a:extLst>
              <a:ext uri="{FF2B5EF4-FFF2-40B4-BE49-F238E27FC236}">
                <a16:creationId xmlns:a16="http://schemas.microsoft.com/office/drawing/2014/main" id="{30769470-7BF6-6618-4178-788A20BBE4CC}"/>
              </a:ext>
            </a:extLst>
          </p:cNvPr>
          <p:cNvSpPr>
            <a:spLocks noGrp="1"/>
          </p:cNvSpPr>
          <p:nvPr>
            <p:ph type="pic" sz="quarter" idx="10"/>
          </p:nvPr>
        </p:nvSpPr>
        <p:spPr/>
        <p:txBody>
          <a:bodyPr/>
          <a:lstStyle/>
          <a:p>
            <a:endParaRPr lang="en-US"/>
          </a:p>
        </p:txBody>
      </p:sp>
      <p:sp>
        <p:nvSpPr>
          <p:cNvPr id="3" name="Slide Number Placeholder 2">
            <a:extLst>
              <a:ext uri="{FF2B5EF4-FFF2-40B4-BE49-F238E27FC236}">
                <a16:creationId xmlns:a16="http://schemas.microsoft.com/office/drawing/2014/main" id="{1E5B7138-41AB-5093-C48F-8A65E06417C8}"/>
              </a:ext>
            </a:extLst>
          </p:cNvPr>
          <p:cNvSpPr>
            <a:spLocks noGrp="1"/>
          </p:cNvSpPr>
          <p:nvPr>
            <p:ph type="sldNum" sz="quarter" idx="4294967295"/>
          </p:nvPr>
        </p:nvSpPr>
        <p:spPr>
          <a:xfrm>
            <a:off x="11896725" y="6456363"/>
            <a:ext cx="295275" cy="187325"/>
          </a:xfrm>
        </p:spPr>
        <p:txBody>
          <a:bodyPr anchor="ctr">
            <a:normAutofit fontScale="5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8BB49EC-91EC-DCAD-2FFE-0E137D29C4B6}"/>
              </a:ext>
            </a:extLst>
          </p:cNvPr>
          <p:cNvPicPr>
            <a:picLocks noChangeAspect="1"/>
          </p:cNvPicPr>
          <p:nvPr/>
        </p:nvPicPr>
        <p:blipFill>
          <a:blip r:embed="rId3"/>
          <a:stretch>
            <a:fillRect/>
          </a:stretch>
        </p:blipFill>
        <p:spPr>
          <a:xfrm>
            <a:off x="190500" y="628415"/>
            <a:ext cx="6057899" cy="54279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493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9BA195-A48B-EA51-74F2-8B2202B20EF8}"/>
              </a:ext>
            </a:extLst>
          </p:cNvPr>
          <p:cNvSpPr>
            <a:spLocks noGrp="1"/>
          </p:cNvSpPr>
          <p:nvPr>
            <p:ph type="title"/>
          </p:nvPr>
        </p:nvSpPr>
        <p:spPr>
          <a:xfrm>
            <a:off x="520700" y="706789"/>
            <a:ext cx="11150600" cy="920336"/>
          </a:xfrm>
        </p:spPr>
        <p:txBody>
          <a:bodyPr/>
          <a:lstStyle/>
          <a:p>
            <a:r>
              <a:rPr lang="en-US" sz="2400" b="1" dirty="0">
                <a:solidFill>
                  <a:srgbClr val="000000"/>
                </a:solidFill>
                <a:effectLst/>
                <a:latin typeface="Corbel" panose="020B0503020204020204" pitchFamily="34" charset="0"/>
                <a:ea typeface="Times New Roman" panose="02020603050405020304" pitchFamily="18" charset="0"/>
                <a:cs typeface="Calibri" panose="020F0502020204030204" pitchFamily="34" charset="0"/>
              </a:rPr>
              <a:t>Main Activities in the Delaware Model for IECMHC in Home Visiting</a:t>
            </a:r>
            <a:br>
              <a:rPr lang="en-US" dirty="0">
                <a:effectLst/>
                <a:latin typeface="Corbel" panose="020B0503020204020204" pitchFamily="34" charset="0"/>
                <a:ea typeface="Calibri" panose="020F0502020204030204" pitchFamily="34" charset="0"/>
                <a:cs typeface="Times New Roman" panose="02020603050405020304" pitchFamily="18" charset="0"/>
              </a:rPr>
            </a:br>
            <a:endParaRPr lang="en-US" dirty="0">
              <a:latin typeface="Corbel" panose="020B0503020204020204" pitchFamily="34" charset="0"/>
            </a:endParaRPr>
          </a:p>
        </p:txBody>
      </p:sp>
      <p:sp>
        <p:nvSpPr>
          <p:cNvPr id="2" name="Slide Number Placeholder 1">
            <a:extLst>
              <a:ext uri="{FF2B5EF4-FFF2-40B4-BE49-F238E27FC236}">
                <a16:creationId xmlns:a16="http://schemas.microsoft.com/office/drawing/2014/main" id="{BEF27D1F-69E7-2E5E-0737-90723F027C9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D23B56F-6823-F71D-281E-1163B6F15650}"/>
              </a:ext>
            </a:extLst>
          </p:cNvPr>
          <p:cNvPicPr>
            <a:picLocks noChangeAspect="1"/>
          </p:cNvPicPr>
          <p:nvPr/>
        </p:nvPicPr>
        <p:blipFill>
          <a:blip r:embed="rId3"/>
          <a:stretch>
            <a:fillRect/>
          </a:stretch>
        </p:blipFill>
        <p:spPr>
          <a:xfrm>
            <a:off x="352425" y="1627125"/>
            <a:ext cx="3905756" cy="3664850"/>
          </a:xfrm>
          <a:prstGeom prst="rect">
            <a:avLst/>
          </a:prstGeom>
        </p:spPr>
      </p:pic>
      <p:sp>
        <p:nvSpPr>
          <p:cNvPr id="9" name="TextBox 8">
            <a:extLst>
              <a:ext uri="{FF2B5EF4-FFF2-40B4-BE49-F238E27FC236}">
                <a16:creationId xmlns:a16="http://schemas.microsoft.com/office/drawing/2014/main" id="{4FDE1229-FF85-FFE5-345A-4837FC7DA638}"/>
              </a:ext>
            </a:extLst>
          </p:cNvPr>
          <p:cNvSpPr txBox="1"/>
          <p:nvPr/>
        </p:nvSpPr>
        <p:spPr>
          <a:xfrm>
            <a:off x="4581525" y="2963589"/>
            <a:ext cx="3467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Let’s Watch!</a:t>
            </a:r>
          </a:p>
        </p:txBody>
      </p:sp>
      <p:sp>
        <p:nvSpPr>
          <p:cNvPr id="4" name="TextBox 3">
            <a:extLst>
              <a:ext uri="{FF2B5EF4-FFF2-40B4-BE49-F238E27FC236}">
                <a16:creationId xmlns:a16="http://schemas.microsoft.com/office/drawing/2014/main" id="{8CBF5347-953A-F168-A8ED-5EA7613637D1}"/>
              </a:ext>
            </a:extLst>
          </p:cNvPr>
          <p:cNvSpPr txBox="1"/>
          <p:nvPr/>
        </p:nvSpPr>
        <p:spPr>
          <a:xfrm>
            <a:off x="4581525" y="3671475"/>
            <a:ext cx="6248400" cy="646331"/>
          </a:xfrm>
          <a:prstGeom prst="rect">
            <a:avLst/>
          </a:prstGeom>
          <a:noFill/>
        </p:spPr>
        <p:txBody>
          <a:bodyPr wrap="square">
            <a:spAutoFit/>
          </a:bodyPr>
          <a:lstStyle/>
          <a:p>
            <a:pPr algn="l" rtl="0"/>
            <a:r>
              <a:rPr lang="en-US" sz="1800" b="0" i="0" dirty="0">
                <a:solidFill>
                  <a:srgbClr val="242424"/>
                </a:solidFill>
                <a:effectLst/>
                <a:highlight>
                  <a:srgbClr val="FFFFFF"/>
                </a:highlight>
                <a:latin typeface="Times New Roman" panose="02020603050405020304" pitchFamily="18" charset="0"/>
              </a:rPr>
              <a:t>IECMHC in Home Visiting Video Part 1:</a:t>
            </a:r>
            <a:endParaRPr lang="en-US" b="0" i="0" dirty="0">
              <a:solidFill>
                <a:srgbClr val="242424"/>
              </a:solidFill>
              <a:effectLst/>
              <a:highlight>
                <a:srgbClr val="FFFFFF"/>
              </a:highlight>
              <a:latin typeface="Segoe UI" panose="020B0502040204020203" pitchFamily="34" charset="0"/>
            </a:endParaRPr>
          </a:p>
          <a:p>
            <a:pPr algn="l" rtl="0"/>
            <a:r>
              <a:rPr lang="en-US" sz="1800" b="0" i="0" dirty="0">
                <a:solidFill>
                  <a:srgbClr val="000000"/>
                </a:solidFill>
                <a:effectLst/>
                <a:highlight>
                  <a:srgbClr val="FFFFFF"/>
                </a:highlight>
                <a:latin typeface="Times New Roman" panose="02020603050405020304" pitchFamily="18" charset="0"/>
                <a:hlinkClick r:id="rId4" tooltip="Original URL: https://vimeo.com/823722243/75ef918e19. Click or tap if you trust this link."/>
              </a:rPr>
              <a:t>https://vimeo.com/823722243/75ef918e19</a:t>
            </a:r>
            <a:endParaRPr lang="en-US" b="0" i="0" dirty="0">
              <a:solidFill>
                <a:srgbClr val="242424"/>
              </a:solidFill>
              <a:effectLst/>
              <a:highlight>
                <a:srgbClr val="FFFFFF"/>
              </a:highlight>
              <a:latin typeface="Segoe UI" panose="020B0502040204020203" pitchFamily="34" charset="0"/>
            </a:endParaRPr>
          </a:p>
        </p:txBody>
      </p:sp>
    </p:spTree>
    <p:extLst>
      <p:ext uri="{BB962C8B-B14F-4D97-AF65-F5344CB8AC3E}">
        <p14:creationId xmlns:p14="http://schemas.microsoft.com/office/powerpoint/2010/main" val="2740276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5A3CFA-F71E-E597-ADF8-2C5BB9EFD38F}"/>
              </a:ext>
            </a:extLst>
          </p:cNvPr>
          <p:cNvSpPr>
            <a:spLocks noGrp="1"/>
          </p:cNvSpPr>
          <p:nvPr>
            <p:ph idx="1"/>
          </p:nvPr>
        </p:nvSpPr>
        <p:spPr>
          <a:xfrm>
            <a:off x="538960" y="1825625"/>
            <a:ext cx="4914189" cy="4351338"/>
          </a:xfrm>
        </p:spPr>
        <p:txBody>
          <a:bodyPr>
            <a:normAutofit/>
          </a:bodyPr>
          <a:lstStyle/>
          <a:p>
            <a:r>
              <a:rPr lang="en-US" dirty="0"/>
              <a:t>What resonated for you?</a:t>
            </a:r>
          </a:p>
          <a:p>
            <a:r>
              <a:rPr lang="en-US" dirty="0"/>
              <a:t>Let’s team and talk: </a:t>
            </a:r>
          </a:p>
          <a:p>
            <a:pPr lvl="1"/>
            <a:r>
              <a:rPr lang="en-US" dirty="0"/>
              <a:t>What excites you about these activities?</a:t>
            </a:r>
          </a:p>
          <a:p>
            <a:pPr lvl="1"/>
            <a:r>
              <a:rPr lang="en-US" dirty="0"/>
              <a:t>What are you wondering about?</a:t>
            </a:r>
          </a:p>
        </p:txBody>
      </p:sp>
      <p:sp>
        <p:nvSpPr>
          <p:cNvPr id="2" name="Slide Number Placeholder 1">
            <a:extLst>
              <a:ext uri="{FF2B5EF4-FFF2-40B4-BE49-F238E27FC236}">
                <a16:creationId xmlns:a16="http://schemas.microsoft.com/office/drawing/2014/main" id="{F29A8A4D-0237-BCC3-4826-D552B6B0810C}"/>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Reflective practice: your questions">
            <a:extLst>
              <a:ext uri="{FF2B5EF4-FFF2-40B4-BE49-F238E27FC236}">
                <a16:creationId xmlns:a16="http://schemas.microsoft.com/office/drawing/2014/main" id="{CD554A35-1614-5351-C1A8-48F00B925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1038"/>
          <a:stretch/>
        </p:blipFill>
        <p:spPr bwMode="auto">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55A1F03-2E32-BC4C-90EE-07F44879F0BA}"/>
              </a:ext>
            </a:extLst>
          </p:cNvPr>
          <p:cNvSpPr>
            <a:spLocks noGrp="1"/>
          </p:cNvSpPr>
          <p:nvPr>
            <p:ph type="title"/>
          </p:nvPr>
        </p:nvSpPr>
        <p:spPr>
          <a:xfrm>
            <a:off x="515938" y="499595"/>
            <a:ext cx="4937211" cy="1325563"/>
          </a:xfrm>
        </p:spPr>
        <p:txBody>
          <a:bodyPr anchor="ctr">
            <a:normAutofit/>
          </a:bodyPr>
          <a:lstStyle/>
          <a:p>
            <a:r>
              <a:rPr lang="en-US" dirty="0"/>
              <a:t>Reflection</a:t>
            </a:r>
          </a:p>
        </p:txBody>
      </p:sp>
    </p:spTree>
    <p:extLst>
      <p:ext uri="{BB962C8B-B14F-4D97-AF65-F5344CB8AC3E}">
        <p14:creationId xmlns:p14="http://schemas.microsoft.com/office/powerpoint/2010/main" val="161207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329E3F-6627-4466-9E1D-95D8C15D1E3F}"/>
              </a:ext>
            </a:extLst>
          </p:cNvPr>
          <p:cNvSpPr>
            <a:spLocks noGrp="1"/>
          </p:cNvSpPr>
          <p:nvPr>
            <p:ph type="title"/>
          </p:nvPr>
        </p:nvSpPr>
        <p:spPr>
          <a:xfrm>
            <a:off x="590994" y="856180"/>
            <a:ext cx="4559396" cy="1128068"/>
          </a:xfrm>
        </p:spPr>
        <p:txBody>
          <a:bodyPr anchor="ctr">
            <a:normAutofit/>
          </a:bodyPr>
          <a:lstStyle/>
          <a:p>
            <a:r>
              <a:rPr lang="en-US" sz="4000" dirty="0"/>
              <a:t>Checking In</a:t>
            </a:r>
          </a:p>
        </p:txBody>
      </p:sp>
      <p:sp>
        <p:nvSpPr>
          <p:cNvPr id="3" name="Content Placeholder 2">
            <a:extLst>
              <a:ext uri="{FF2B5EF4-FFF2-40B4-BE49-F238E27FC236}">
                <a16:creationId xmlns:a16="http://schemas.microsoft.com/office/drawing/2014/main" id="{DC325A5D-FEFF-46B5-B74C-E2AC4275D23F}"/>
              </a:ext>
            </a:extLst>
          </p:cNvPr>
          <p:cNvSpPr>
            <a:spLocks noGrp="1"/>
          </p:cNvSpPr>
          <p:nvPr>
            <p:ph idx="1"/>
          </p:nvPr>
        </p:nvSpPr>
        <p:spPr>
          <a:xfrm>
            <a:off x="584051" y="304800"/>
            <a:ext cx="4558237" cy="4648200"/>
          </a:xfrm>
        </p:spPr>
        <p:txBody>
          <a:bodyPr anchor="ctr">
            <a:normAutofit/>
          </a:bodyPr>
          <a:lstStyle/>
          <a:p>
            <a:pPr marL="0" indent="0">
              <a:buNone/>
            </a:pPr>
            <a:r>
              <a:rPr lang="en-US" sz="2000" dirty="0"/>
              <a:t>Share one joyful activity you have engaged in over the last week</a:t>
            </a:r>
          </a:p>
        </p:txBody>
      </p:sp>
      <p:pic>
        <p:nvPicPr>
          <p:cNvPr id="5" name="Picture 4" descr="See the source image">
            <a:extLst>
              <a:ext uri="{FF2B5EF4-FFF2-40B4-BE49-F238E27FC236}">
                <a16:creationId xmlns:a16="http://schemas.microsoft.com/office/drawing/2014/main" id="{DF8BE6C4-1E0B-4E2B-973B-DD9ED0888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00"/>
          <a:stretch/>
        </p:blipFill>
        <p:spPr bwMode="auto">
          <a:xfrm>
            <a:off x="5977820" y="799352"/>
            <a:ext cx="5423997" cy="52592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3DD3ACAE-4C9E-42D4-8582-6A9622D2EC36}"/>
              </a:ext>
            </a:extLst>
          </p:cNvPr>
          <p:cNvSpPr>
            <a:spLocks noChangeArrowheads="1"/>
          </p:cNvSpPr>
          <p:nvPr/>
        </p:nvSpPr>
        <p:spPr bwMode="auto">
          <a:xfrm>
            <a:off x="6894251" y="9887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920394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a:xfrm>
            <a:off x="520700" y="770496"/>
            <a:ext cx="11150600" cy="920336"/>
          </a:xfrm>
        </p:spPr>
        <p:txBody>
          <a:bodyPr/>
          <a:lstStyle/>
          <a:p>
            <a:r>
              <a:rPr lang="en-US" dirty="0">
                <a:solidFill>
                  <a:srgbClr val="000000"/>
                </a:solidFill>
                <a:latin typeface="Calibri" panose="020F0502020204030204" pitchFamily="34" charset="0"/>
                <a:ea typeface="Times New Roman" panose="02020603050405020304" pitchFamily="18" charset="0"/>
              </a:rPr>
              <a:t>Reflective consultation with the home visiting program manager/supervisor</a:t>
            </a:r>
            <a:br>
              <a:rPr lang="en-US" dirty="0"/>
            </a:br>
            <a:endParaRPr lang="en-US" dirty="0"/>
          </a:p>
        </p:txBody>
      </p:sp>
      <p:pic>
        <p:nvPicPr>
          <p:cNvPr id="11" name="Picture 10">
            <a:extLst>
              <a:ext uri="{FF2B5EF4-FFF2-40B4-BE49-F238E27FC236}">
                <a16:creationId xmlns:a16="http://schemas.microsoft.com/office/drawing/2014/main" id="{9A3AB3B3-B307-A040-C027-F0A10EBD01C8}"/>
              </a:ext>
            </a:extLst>
          </p:cNvPr>
          <p:cNvPicPr>
            <a:picLocks noChangeAspect="1"/>
          </p:cNvPicPr>
          <p:nvPr/>
        </p:nvPicPr>
        <p:blipFill>
          <a:blip r:embed="rId3"/>
          <a:stretch>
            <a:fillRect/>
          </a:stretch>
        </p:blipFill>
        <p:spPr>
          <a:xfrm>
            <a:off x="1689534" y="1476375"/>
            <a:ext cx="8559366" cy="4732749"/>
          </a:xfrm>
          <a:prstGeom prst="rect">
            <a:avLst/>
          </a:prstGeom>
        </p:spPr>
      </p:pic>
      <p:sp>
        <p:nvSpPr>
          <p:cNvPr id="12" name="Arrow: Right 11">
            <a:extLst>
              <a:ext uri="{FF2B5EF4-FFF2-40B4-BE49-F238E27FC236}">
                <a16:creationId xmlns:a16="http://schemas.microsoft.com/office/drawing/2014/main" id="{825E7827-5E4C-CB43-A07E-FB13D03922C1}"/>
              </a:ext>
            </a:extLst>
          </p:cNvPr>
          <p:cNvSpPr/>
          <p:nvPr/>
        </p:nvSpPr>
        <p:spPr>
          <a:xfrm flipH="1">
            <a:off x="4191000" y="1690832"/>
            <a:ext cx="628650" cy="561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4783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A1F03-2E32-BC4C-90EE-07F44879F0BA}"/>
              </a:ext>
            </a:extLst>
          </p:cNvPr>
          <p:cNvSpPr>
            <a:spLocks noGrp="1"/>
          </p:cNvSpPr>
          <p:nvPr>
            <p:ph type="title"/>
          </p:nvPr>
        </p:nvSpPr>
        <p:spPr>
          <a:xfrm>
            <a:off x="515938" y="499595"/>
            <a:ext cx="4937211" cy="1325563"/>
          </a:xfrm>
        </p:spPr>
        <p:txBody>
          <a:bodyPr anchor="ctr">
            <a:normAutofit/>
          </a:bodyPr>
          <a:lstStyle/>
          <a:p>
            <a:r>
              <a:rPr lang="en-US" dirty="0"/>
              <a:t>Reflection</a:t>
            </a:r>
          </a:p>
        </p:txBody>
      </p:sp>
      <p:sp>
        <p:nvSpPr>
          <p:cNvPr id="6" name="Content Placeholder 5">
            <a:extLst>
              <a:ext uri="{FF2B5EF4-FFF2-40B4-BE49-F238E27FC236}">
                <a16:creationId xmlns:a16="http://schemas.microsoft.com/office/drawing/2014/main" id="{F75A3CFA-F71E-E597-ADF8-2C5BB9EFD38F}"/>
              </a:ext>
            </a:extLst>
          </p:cNvPr>
          <p:cNvSpPr>
            <a:spLocks noGrp="1"/>
          </p:cNvSpPr>
          <p:nvPr>
            <p:ph idx="1"/>
          </p:nvPr>
        </p:nvSpPr>
        <p:spPr>
          <a:xfrm>
            <a:off x="538961" y="1825625"/>
            <a:ext cx="4185440" cy="4351338"/>
          </a:xfrm>
        </p:spPr>
        <p:txBody>
          <a:bodyPr>
            <a:normAutofit/>
          </a:bodyPr>
          <a:lstStyle/>
          <a:p>
            <a:r>
              <a:rPr lang="en-US" dirty="0"/>
              <a:t>What comes to mind when you think of one of your most meaningful supports, what made this connection (e.g. with a supervisor or mentor) so successful.  </a:t>
            </a:r>
          </a:p>
          <a:p>
            <a:r>
              <a:rPr lang="en-US" dirty="0"/>
              <a:t>What did you do?  What did the other person do?</a:t>
            </a:r>
          </a:p>
        </p:txBody>
      </p:sp>
      <p:sp>
        <p:nvSpPr>
          <p:cNvPr id="2" name="Slide Number Placeholder 1">
            <a:extLst>
              <a:ext uri="{FF2B5EF4-FFF2-40B4-BE49-F238E27FC236}">
                <a16:creationId xmlns:a16="http://schemas.microsoft.com/office/drawing/2014/main" id="{F29A8A4D-0237-BCC3-4826-D552B6B0810C}"/>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31</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Reflective practice: your questions">
            <a:extLst>
              <a:ext uri="{FF2B5EF4-FFF2-40B4-BE49-F238E27FC236}">
                <a16:creationId xmlns:a16="http://schemas.microsoft.com/office/drawing/2014/main" id="{CD554A35-1614-5351-C1A8-48F00B925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751"/>
          <a:stretch/>
        </p:blipFill>
        <p:spPr bwMode="auto">
          <a:xfrm>
            <a:off x="5453149" y="986576"/>
            <a:ext cx="4884848" cy="4884848"/>
          </a:xfrm>
          <a:prstGeom prst="ellipse">
            <a:avLst/>
          </a:prstGeom>
          <a:solidFill>
            <a:srgbClr val="FFFFFF"/>
          </a:solidFill>
        </p:spPr>
      </p:pic>
    </p:spTree>
    <p:extLst>
      <p:ext uri="{BB962C8B-B14F-4D97-AF65-F5344CB8AC3E}">
        <p14:creationId xmlns:p14="http://schemas.microsoft.com/office/powerpoint/2010/main" val="1847895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11BB37DC-24CF-F6F5-51C9-A978A2FBEF6B}"/>
              </a:ext>
            </a:extLst>
          </p:cNvPr>
          <p:cNvSpPr>
            <a:spLocks noGrp="1"/>
          </p:cNvSpPr>
          <p:nvPr>
            <p:ph idx="1"/>
          </p:nvPr>
        </p:nvSpPr>
        <p:spPr/>
        <p:txBody>
          <a:bodyPr/>
          <a:lstStyle/>
          <a:p>
            <a:r>
              <a:rPr lang="en-US" dirty="0"/>
              <a:t>Although your work with a consultant is not a prescribed, linear process, it can be helpful to develop a predictable, trustworthy routine.</a:t>
            </a:r>
          </a:p>
          <a:p>
            <a:r>
              <a:rPr lang="en-US" dirty="0"/>
              <a:t>Consider:</a:t>
            </a:r>
          </a:p>
          <a:p>
            <a:pPr lvl="1"/>
            <a:r>
              <a:rPr lang="en-US" dirty="0"/>
              <a:t>Preparation</a:t>
            </a:r>
          </a:p>
          <a:p>
            <a:pPr lvl="1"/>
            <a:r>
              <a:rPr lang="en-US" dirty="0"/>
              <a:t>Greeting and reconnecting</a:t>
            </a:r>
          </a:p>
          <a:p>
            <a:pPr lvl="1"/>
            <a:r>
              <a:rPr lang="en-US" dirty="0"/>
              <a:t>Finding the agenda</a:t>
            </a:r>
          </a:p>
          <a:p>
            <a:pPr lvl="1"/>
            <a:r>
              <a:rPr lang="en-US" dirty="0"/>
              <a:t>Telling the story</a:t>
            </a:r>
          </a:p>
          <a:p>
            <a:pPr lvl="1"/>
            <a:r>
              <a:rPr lang="en-US" dirty="0"/>
              <a:t>Understanding perspectives</a:t>
            </a:r>
          </a:p>
          <a:p>
            <a:pPr lvl="1"/>
            <a:r>
              <a:rPr lang="en-US" dirty="0"/>
              <a:t>Considering next steps</a:t>
            </a:r>
          </a:p>
          <a:p>
            <a:pPr lvl="1"/>
            <a:r>
              <a:rPr lang="en-US" dirty="0"/>
              <a:t>Closing</a:t>
            </a: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p:txBody>
          <a:bodyPr/>
          <a:lstStyle/>
          <a:p>
            <a:r>
              <a:rPr lang="en-US" dirty="0"/>
              <a:t>Reflection Stages</a:t>
            </a:r>
          </a:p>
        </p:txBody>
      </p:sp>
    </p:spTree>
    <p:extLst>
      <p:ext uri="{BB962C8B-B14F-4D97-AF65-F5344CB8AC3E}">
        <p14:creationId xmlns:p14="http://schemas.microsoft.com/office/powerpoint/2010/main" val="226034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33</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a:xfrm>
            <a:off x="839788" y="457200"/>
            <a:ext cx="3932237" cy="1600200"/>
          </a:xfrm>
        </p:spPr>
        <p:txBody>
          <a:bodyPr anchor="b">
            <a:normAutofit/>
          </a:bodyPr>
          <a:lstStyle/>
          <a:p>
            <a:r>
              <a:rPr lang="en-US" dirty="0"/>
              <a:t>Let’s Watch and Discuss</a:t>
            </a:r>
          </a:p>
        </p:txBody>
      </p:sp>
      <p:sp>
        <p:nvSpPr>
          <p:cNvPr id="14" name="Text Placeholder 3">
            <a:extLst>
              <a:ext uri="{FF2B5EF4-FFF2-40B4-BE49-F238E27FC236}">
                <a16:creationId xmlns:a16="http://schemas.microsoft.com/office/drawing/2014/main" id="{BE920C45-4AB5-9AD5-85FF-FB44C818AF0E}"/>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2400" dirty="0"/>
              <a:t>What stages did you see in this example?</a:t>
            </a:r>
          </a:p>
        </p:txBody>
      </p:sp>
      <p:pic>
        <p:nvPicPr>
          <p:cNvPr id="4" name="Picture 3">
            <a:extLst>
              <a:ext uri="{FF2B5EF4-FFF2-40B4-BE49-F238E27FC236}">
                <a16:creationId xmlns:a16="http://schemas.microsoft.com/office/drawing/2014/main" id="{57852544-6AAE-AADC-D0B5-C3162E9877B4}"/>
              </a:ext>
            </a:extLst>
          </p:cNvPr>
          <p:cNvPicPr>
            <a:picLocks noChangeAspect="1"/>
          </p:cNvPicPr>
          <p:nvPr/>
        </p:nvPicPr>
        <p:blipFill>
          <a:blip r:embed="rId3"/>
          <a:stretch>
            <a:fillRect/>
          </a:stretch>
        </p:blipFill>
        <p:spPr>
          <a:xfrm>
            <a:off x="5087225" y="2139141"/>
            <a:ext cx="6570931" cy="3400455"/>
          </a:xfrm>
          <a:prstGeom prst="rect">
            <a:avLst/>
          </a:prstGeom>
          <a:noFill/>
        </p:spPr>
      </p:pic>
    </p:spTree>
    <p:extLst>
      <p:ext uri="{BB962C8B-B14F-4D97-AF65-F5344CB8AC3E}">
        <p14:creationId xmlns:p14="http://schemas.microsoft.com/office/powerpoint/2010/main" val="2096298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a:xfrm>
            <a:off x="520700" y="770496"/>
            <a:ext cx="11150600" cy="920336"/>
          </a:xfrm>
        </p:spPr>
        <p:txBody>
          <a:bodyPr/>
          <a:lstStyle/>
          <a:p>
            <a:r>
              <a:rPr lang="en-US" dirty="0">
                <a:solidFill>
                  <a:srgbClr val="000000"/>
                </a:solidFill>
                <a:latin typeface="Calibri" panose="020F0502020204030204" pitchFamily="34" charset="0"/>
                <a:ea typeface="Times New Roman" panose="02020603050405020304" pitchFamily="18" charset="0"/>
              </a:rPr>
              <a:t>Reflective consultation with the home visitors via groups or 1:1 case consultation</a:t>
            </a:r>
            <a:br>
              <a:rPr lang="en-US" dirty="0"/>
            </a:br>
            <a:endParaRPr lang="en-US" dirty="0"/>
          </a:p>
        </p:txBody>
      </p:sp>
      <p:pic>
        <p:nvPicPr>
          <p:cNvPr id="4" name="Picture 3">
            <a:extLst>
              <a:ext uri="{FF2B5EF4-FFF2-40B4-BE49-F238E27FC236}">
                <a16:creationId xmlns:a16="http://schemas.microsoft.com/office/drawing/2014/main" id="{9F099D05-89BB-908E-7A97-1EE465B11CF5}"/>
              </a:ext>
            </a:extLst>
          </p:cNvPr>
          <p:cNvPicPr>
            <a:picLocks noChangeAspect="1"/>
          </p:cNvPicPr>
          <p:nvPr/>
        </p:nvPicPr>
        <p:blipFill>
          <a:blip r:embed="rId3"/>
          <a:stretch>
            <a:fillRect/>
          </a:stretch>
        </p:blipFill>
        <p:spPr>
          <a:xfrm>
            <a:off x="1771650" y="1435326"/>
            <a:ext cx="8259742" cy="4652178"/>
          </a:xfrm>
          <a:prstGeom prst="rect">
            <a:avLst/>
          </a:prstGeom>
        </p:spPr>
      </p:pic>
      <p:sp>
        <p:nvSpPr>
          <p:cNvPr id="12" name="Arrow: Right 11">
            <a:extLst>
              <a:ext uri="{FF2B5EF4-FFF2-40B4-BE49-F238E27FC236}">
                <a16:creationId xmlns:a16="http://schemas.microsoft.com/office/drawing/2014/main" id="{825E7827-5E4C-CB43-A07E-FB13D03922C1}"/>
              </a:ext>
            </a:extLst>
          </p:cNvPr>
          <p:cNvSpPr/>
          <p:nvPr/>
        </p:nvSpPr>
        <p:spPr>
          <a:xfrm flipH="1">
            <a:off x="4029075" y="2462357"/>
            <a:ext cx="628650" cy="561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Arrow: Right 4">
            <a:extLst>
              <a:ext uri="{FF2B5EF4-FFF2-40B4-BE49-F238E27FC236}">
                <a16:creationId xmlns:a16="http://schemas.microsoft.com/office/drawing/2014/main" id="{82313455-526E-1645-1CB0-C3629D846247}"/>
              </a:ext>
            </a:extLst>
          </p:cNvPr>
          <p:cNvSpPr/>
          <p:nvPr/>
        </p:nvSpPr>
        <p:spPr>
          <a:xfrm flipH="1">
            <a:off x="3533775" y="3181639"/>
            <a:ext cx="628650" cy="561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9526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10"/>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3600"/>
              <a:buNone/>
            </a:pPr>
            <a:r>
              <a:rPr lang="en-US" sz="3600" dirty="0">
                <a:solidFill>
                  <a:schemeClr val="dk1"/>
                </a:solidFill>
                <a:ea typeface="Arial"/>
                <a:cs typeface="Arial"/>
                <a:sym typeface="Arial"/>
              </a:rPr>
              <a:t>A relationship </a:t>
            </a:r>
            <a:endParaRPr dirty="0"/>
          </a:p>
          <a:p>
            <a:pPr marL="641350" lvl="1">
              <a:buClr>
                <a:schemeClr val="dk1"/>
              </a:buClr>
              <a:buSzPts val="3600"/>
              <a:buFont typeface="Arial"/>
              <a:buChar char="•"/>
            </a:pPr>
            <a:r>
              <a:rPr lang="en-US" sz="3200" dirty="0">
                <a:solidFill>
                  <a:schemeClr val="dk1"/>
                </a:solidFill>
                <a:ea typeface="Arial"/>
                <a:cs typeface="Arial"/>
                <a:sym typeface="Arial"/>
              </a:rPr>
              <a:t>that aims at creating a climate </a:t>
            </a:r>
            <a:endParaRPr dirty="0"/>
          </a:p>
          <a:p>
            <a:pPr marL="641350" lvl="1">
              <a:buClr>
                <a:schemeClr val="dk1"/>
              </a:buClr>
              <a:buSzPts val="3600"/>
              <a:buFont typeface="Arial"/>
              <a:buChar char="•"/>
            </a:pPr>
            <a:r>
              <a:rPr lang="en-US" sz="3200" dirty="0">
                <a:solidFill>
                  <a:schemeClr val="dk1"/>
                </a:solidFill>
                <a:ea typeface="Arial"/>
                <a:cs typeface="Arial"/>
                <a:sym typeface="Arial"/>
              </a:rPr>
              <a:t>where both the client’s and the helper’s needs are being considered </a:t>
            </a:r>
            <a:endParaRPr dirty="0"/>
          </a:p>
          <a:p>
            <a:pPr marL="641350" lvl="1">
              <a:buClr>
                <a:schemeClr val="dk1"/>
              </a:buClr>
              <a:buSzPts val="3600"/>
              <a:buFont typeface="Arial"/>
              <a:buChar char="•"/>
            </a:pPr>
            <a:r>
              <a:rPr lang="en-US" sz="3200" dirty="0">
                <a:solidFill>
                  <a:schemeClr val="dk1"/>
                </a:solidFill>
                <a:ea typeface="Arial"/>
                <a:cs typeface="Arial"/>
                <a:sym typeface="Arial"/>
              </a:rPr>
              <a:t>so that the effectiveness of the intervention is optimized</a:t>
            </a:r>
            <a:endParaRPr dirty="0"/>
          </a:p>
        </p:txBody>
      </p:sp>
      <p:sp>
        <p:nvSpPr>
          <p:cNvPr id="139" name="Google Shape;139;p10"/>
          <p:cNvSpPr txBox="1">
            <a:spLocks noGrp="1"/>
          </p:cNvSpPr>
          <p:nvPr>
            <p:ph type="title"/>
          </p:nvPr>
        </p:nvSpPr>
        <p:spPr>
          <a:prstGeom prst="rect">
            <a:avLst/>
          </a:prstGeom>
          <a:noFill/>
          <a:ln>
            <a:noFill/>
          </a:ln>
        </p:spPr>
        <p:txBody>
          <a:bodyPr spcFirstLastPara="1" vert="horz" wrap="square" lIns="91425" tIns="45700" rIns="91425" bIns="45700" rtlCol="0" anchor="b" anchorCtr="0">
            <a:normAutofit/>
          </a:bodyPr>
          <a:lstStyle/>
          <a:p>
            <a:pPr algn="ctr">
              <a:spcBef>
                <a:spcPts val="0"/>
              </a:spcBef>
              <a:buClr>
                <a:srgbClr val="404040"/>
              </a:buClr>
              <a:buSzPts val="3600"/>
            </a:pPr>
            <a:r>
              <a:rPr lang="en-US" sz="3600" b="1" dirty="0">
                <a:solidFill>
                  <a:srgbClr val="404040"/>
                </a:solidFill>
                <a:latin typeface="Arial"/>
                <a:ea typeface="Arial"/>
                <a:cs typeface="Arial"/>
                <a:sym typeface="Arial"/>
              </a:rPr>
              <a:t>  </a:t>
            </a:r>
            <a:r>
              <a:rPr lang="en-US" sz="4000" dirty="0">
                <a:solidFill>
                  <a:schemeClr val="dk1"/>
                </a:solidFill>
                <a:ea typeface="Arial"/>
                <a:cs typeface="Arial"/>
                <a:sym typeface="Arial"/>
              </a:rPr>
              <a:t>Reflective + Consultation</a:t>
            </a:r>
            <a:endParaRPr dirty="0"/>
          </a:p>
        </p:txBody>
      </p:sp>
    </p:spTree>
    <p:extLst>
      <p:ext uri="{BB962C8B-B14F-4D97-AF65-F5344CB8AC3E}">
        <p14:creationId xmlns:p14="http://schemas.microsoft.com/office/powerpoint/2010/main" val="74077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3" end="3"/>
                                            </p:txEl>
                                          </p:spTgt>
                                        </p:tgtEl>
                                        <p:attrNameLst>
                                          <p:attrName>style.visibility</p:attrName>
                                        </p:attrNameLst>
                                      </p:cBhvr>
                                      <p:to>
                                        <p:strVal val="visible"/>
                                      </p:to>
                                    </p:set>
                                    <p:animEffect transition="in" filter="fade">
                                      <p:cBhvr>
                                        <p:cTn id="22" dur="1000"/>
                                        <p:tgtEl>
                                          <p:spTgt spid="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11"/>
          <p:cNvSpPr txBox="1">
            <a:spLocks noGrp="1"/>
          </p:cNvSpPr>
          <p:nvPr>
            <p:ph idx="1"/>
          </p:nvPr>
        </p:nvSpPr>
        <p:spPr>
          <a:prstGeom prst="rect">
            <a:avLst/>
          </a:prstGeom>
          <a:noFill/>
          <a:ln>
            <a:noFill/>
          </a:ln>
        </p:spPr>
        <p:txBody>
          <a:bodyPr spcFirstLastPara="1" vert="horz" wrap="square" lIns="91425" tIns="45700" rIns="91425" bIns="45700" rtlCol="0" anchor="t" anchorCtr="0">
            <a:normAutofit lnSpcReduction="10000"/>
          </a:bodyPr>
          <a:lstStyle/>
          <a:p>
            <a:pPr marL="0" indent="0">
              <a:spcBef>
                <a:spcPts val="0"/>
              </a:spcBef>
              <a:buClr>
                <a:srgbClr val="4472C4"/>
              </a:buClr>
              <a:buSzPts val="3200"/>
              <a:buNone/>
            </a:pPr>
            <a:r>
              <a:rPr lang="en-US" dirty="0">
                <a:solidFill>
                  <a:schemeClr val="dk1"/>
                </a:solidFill>
                <a:ea typeface="Arial"/>
                <a:cs typeface="Arial"/>
                <a:sym typeface="Arial"/>
              </a:rPr>
              <a:t>Partnership in which the home visitors(s):</a:t>
            </a:r>
          </a:p>
          <a:p>
            <a:pPr marL="0" indent="0">
              <a:spcBef>
                <a:spcPts val="0"/>
              </a:spcBef>
              <a:buClr>
                <a:srgbClr val="4472C4"/>
              </a:buClr>
              <a:buSzPts val="3200"/>
              <a:buNone/>
            </a:pPr>
            <a:endParaRPr dirty="0"/>
          </a:p>
          <a:p>
            <a:pPr marL="641350" lvl="1" indent="-203200">
              <a:buClr>
                <a:schemeClr val="accent1"/>
              </a:buClr>
              <a:buSzPts val="3200"/>
              <a:buFont typeface="Arial"/>
              <a:buChar char="•"/>
            </a:pPr>
            <a:r>
              <a:rPr lang="en-US" sz="2800" dirty="0">
                <a:solidFill>
                  <a:schemeClr val="dk1"/>
                </a:solidFill>
                <a:ea typeface="Arial"/>
                <a:cs typeface="Arial"/>
                <a:sym typeface="Arial"/>
              </a:rPr>
              <a:t>Do not feel alone in the work</a:t>
            </a:r>
            <a:endParaRPr sz="2800" dirty="0"/>
          </a:p>
          <a:p>
            <a:pPr marL="641350" lvl="1" indent="-203200">
              <a:buClr>
                <a:schemeClr val="accent1"/>
              </a:buClr>
              <a:buSzPts val="3200"/>
              <a:buFont typeface="Arial"/>
              <a:buChar char="•"/>
            </a:pPr>
            <a:r>
              <a:rPr lang="en-US" sz="2800" dirty="0">
                <a:solidFill>
                  <a:schemeClr val="dk1"/>
                </a:solidFill>
                <a:ea typeface="Arial"/>
                <a:cs typeface="Arial"/>
                <a:sym typeface="Arial"/>
              </a:rPr>
              <a:t>Are not overwhelmed by fear or uncertainty</a:t>
            </a:r>
            <a:endParaRPr sz="2800" dirty="0"/>
          </a:p>
          <a:p>
            <a:pPr marL="641350" lvl="1" indent="-203200">
              <a:buClr>
                <a:schemeClr val="accent1"/>
              </a:buClr>
              <a:buSzPts val="3200"/>
              <a:buFont typeface="Arial"/>
              <a:buChar char="•"/>
            </a:pPr>
            <a:r>
              <a:rPr lang="en-US" sz="2800" dirty="0">
                <a:solidFill>
                  <a:schemeClr val="dk1"/>
                </a:solidFill>
                <a:ea typeface="Arial"/>
                <a:cs typeface="Arial"/>
                <a:sym typeface="Arial"/>
              </a:rPr>
              <a:t>Feel safe to express</a:t>
            </a:r>
            <a:endParaRPr sz="2800" dirty="0"/>
          </a:p>
          <a:p>
            <a:pPr marL="1581150" lvl="3" indent="-457200">
              <a:spcBef>
                <a:spcPts val="400"/>
              </a:spcBef>
              <a:buClr>
                <a:schemeClr val="accent1"/>
              </a:buClr>
              <a:buSzPts val="2800"/>
              <a:buFont typeface="Arial"/>
              <a:buChar char="•"/>
            </a:pPr>
            <a:r>
              <a:rPr lang="en-US" sz="2800" dirty="0">
                <a:solidFill>
                  <a:schemeClr val="dk1"/>
                </a:solidFill>
                <a:ea typeface="Arial"/>
                <a:cs typeface="Arial"/>
                <a:sym typeface="Arial"/>
              </a:rPr>
              <a:t>Fears</a:t>
            </a:r>
            <a:endParaRPr sz="2800" dirty="0"/>
          </a:p>
          <a:p>
            <a:pPr marL="1581150" lvl="3" indent="-457200">
              <a:spcBef>
                <a:spcPts val="400"/>
              </a:spcBef>
              <a:buClr>
                <a:schemeClr val="accent1"/>
              </a:buClr>
              <a:buSzPts val="2800"/>
              <a:buFont typeface="Arial"/>
              <a:buChar char="•"/>
            </a:pPr>
            <a:r>
              <a:rPr lang="en-US" sz="2800" dirty="0">
                <a:solidFill>
                  <a:schemeClr val="dk1"/>
                </a:solidFill>
                <a:ea typeface="Arial"/>
                <a:cs typeface="Arial"/>
                <a:sym typeface="Arial"/>
              </a:rPr>
              <a:t>Uncertainties</a:t>
            </a:r>
            <a:endParaRPr sz="2800" dirty="0"/>
          </a:p>
          <a:p>
            <a:pPr marL="1581150" lvl="3" indent="-457200">
              <a:spcBef>
                <a:spcPts val="400"/>
              </a:spcBef>
              <a:buClr>
                <a:schemeClr val="accent1"/>
              </a:buClr>
              <a:buSzPts val="2800"/>
              <a:buFont typeface="Arial"/>
              <a:buChar char="•"/>
            </a:pPr>
            <a:r>
              <a:rPr lang="en-US" sz="2800" dirty="0">
                <a:solidFill>
                  <a:schemeClr val="dk1"/>
                </a:solidFill>
                <a:ea typeface="Arial"/>
                <a:cs typeface="Arial"/>
                <a:sym typeface="Arial"/>
              </a:rPr>
              <a:t>Thoughts</a:t>
            </a:r>
            <a:endParaRPr sz="2800" dirty="0"/>
          </a:p>
          <a:p>
            <a:pPr marL="1581150" lvl="3" indent="-457200">
              <a:spcBef>
                <a:spcPts val="400"/>
              </a:spcBef>
              <a:buClr>
                <a:schemeClr val="accent1"/>
              </a:buClr>
              <a:buSzPts val="2800"/>
              <a:buFont typeface="Arial"/>
              <a:buChar char="•"/>
            </a:pPr>
            <a:r>
              <a:rPr lang="en-US" sz="2800" dirty="0">
                <a:solidFill>
                  <a:schemeClr val="dk1"/>
                </a:solidFill>
                <a:ea typeface="Arial"/>
                <a:cs typeface="Arial"/>
                <a:sym typeface="Arial"/>
              </a:rPr>
              <a:t>Feelings</a:t>
            </a:r>
            <a:endParaRPr sz="2800" dirty="0"/>
          </a:p>
          <a:p>
            <a:pPr marL="1581150" lvl="3" indent="-457200">
              <a:spcBef>
                <a:spcPts val="400"/>
              </a:spcBef>
              <a:buClr>
                <a:schemeClr val="accent1"/>
              </a:buClr>
              <a:buSzPts val="2800"/>
              <a:buFont typeface="Arial"/>
              <a:buChar char="•"/>
            </a:pPr>
            <a:r>
              <a:rPr lang="en-US" sz="2800" dirty="0">
                <a:solidFill>
                  <a:schemeClr val="dk1"/>
                </a:solidFill>
                <a:ea typeface="Arial"/>
                <a:cs typeface="Arial"/>
                <a:sym typeface="Arial"/>
              </a:rPr>
              <a:t>Reactions</a:t>
            </a:r>
            <a:endParaRPr sz="2800" dirty="0"/>
          </a:p>
        </p:txBody>
      </p:sp>
      <p:sp>
        <p:nvSpPr>
          <p:cNvPr id="146" name="Google Shape;146;p11"/>
          <p:cNvSpPr txBox="1">
            <a:spLocks noGrp="1"/>
          </p:cNvSpPr>
          <p:nvPr>
            <p:ph type="title"/>
          </p:nvPr>
        </p:nvSpPr>
        <p:spPr>
          <a:prstGeom prst="rect">
            <a:avLst/>
          </a:prstGeom>
          <a:noFill/>
          <a:ln>
            <a:noFill/>
          </a:ln>
        </p:spPr>
        <p:txBody>
          <a:bodyPr spcFirstLastPara="1" vert="horz" wrap="square" lIns="91425" tIns="45700" rIns="91425" bIns="45700" rtlCol="0" anchor="b" anchorCtr="0">
            <a:normAutofit/>
          </a:bodyPr>
          <a:lstStyle/>
          <a:p>
            <a:pPr>
              <a:spcBef>
                <a:spcPts val="0"/>
              </a:spcBef>
              <a:buClr>
                <a:schemeClr val="dk1"/>
              </a:buClr>
              <a:buSzPts val="4000"/>
            </a:pPr>
            <a:r>
              <a:rPr lang="en-US" sz="4000" dirty="0">
                <a:solidFill>
                  <a:schemeClr val="dk1"/>
                </a:solidFill>
                <a:ea typeface="Arial"/>
                <a:cs typeface="Arial"/>
                <a:sym typeface="Arial"/>
              </a:rPr>
              <a:t>Reflective Consultation- Group and 1:1</a:t>
            </a:r>
            <a:endParaRPr dirty="0"/>
          </a:p>
        </p:txBody>
      </p:sp>
    </p:spTree>
    <p:extLst>
      <p:ext uri="{BB962C8B-B14F-4D97-AF65-F5344CB8AC3E}">
        <p14:creationId xmlns:p14="http://schemas.microsoft.com/office/powerpoint/2010/main" val="7605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10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xEl>
                                              <p:pRg st="2" end="2"/>
                                            </p:txEl>
                                          </p:spTgt>
                                        </p:tgtEl>
                                        <p:attrNameLst>
                                          <p:attrName>style.visibility</p:attrName>
                                        </p:attrNameLst>
                                      </p:cBhvr>
                                      <p:to>
                                        <p:strVal val="visible"/>
                                      </p:to>
                                    </p:set>
                                    <p:animEffect transition="in" filter="fade">
                                      <p:cBhvr>
                                        <p:cTn id="12" dur="1000"/>
                                        <p:tgtEl>
                                          <p:spTgt spid="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xEl>
                                              <p:pRg st="3" end="3"/>
                                            </p:txEl>
                                          </p:spTgt>
                                        </p:tgtEl>
                                        <p:attrNameLst>
                                          <p:attrName>style.visibility</p:attrName>
                                        </p:attrNameLst>
                                      </p:cBhvr>
                                      <p:to>
                                        <p:strVal val="visible"/>
                                      </p:to>
                                    </p:set>
                                    <p:animEffect transition="in" filter="fade">
                                      <p:cBhvr>
                                        <p:cTn id="17" dur="1000"/>
                                        <p:tgtEl>
                                          <p:spTgt spid="1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xEl>
                                              <p:pRg st="4" end="4"/>
                                            </p:txEl>
                                          </p:spTgt>
                                        </p:tgtEl>
                                        <p:attrNameLst>
                                          <p:attrName>style.visibility</p:attrName>
                                        </p:attrNameLst>
                                      </p:cBhvr>
                                      <p:to>
                                        <p:strVal val="visible"/>
                                      </p:to>
                                    </p:set>
                                    <p:animEffect transition="in" filter="fade">
                                      <p:cBhvr>
                                        <p:cTn id="22" dur="1000"/>
                                        <p:tgtEl>
                                          <p:spTgt spid="1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xEl>
                                              <p:pRg st="5" end="5"/>
                                            </p:txEl>
                                          </p:spTgt>
                                        </p:tgtEl>
                                        <p:attrNameLst>
                                          <p:attrName>style.visibility</p:attrName>
                                        </p:attrNameLst>
                                      </p:cBhvr>
                                      <p:to>
                                        <p:strVal val="visible"/>
                                      </p:to>
                                    </p:set>
                                    <p:animEffect transition="in" filter="fade">
                                      <p:cBhvr>
                                        <p:cTn id="27" dur="1000"/>
                                        <p:tgtEl>
                                          <p:spTgt spid="14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7">
                                            <p:txEl>
                                              <p:pRg st="6" end="6"/>
                                            </p:txEl>
                                          </p:spTgt>
                                        </p:tgtEl>
                                        <p:attrNameLst>
                                          <p:attrName>style.visibility</p:attrName>
                                        </p:attrNameLst>
                                      </p:cBhvr>
                                      <p:to>
                                        <p:strVal val="visible"/>
                                      </p:to>
                                    </p:set>
                                    <p:animEffect transition="in" filter="fade">
                                      <p:cBhvr>
                                        <p:cTn id="32" dur="1000"/>
                                        <p:tgtEl>
                                          <p:spTgt spid="14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7">
                                            <p:txEl>
                                              <p:pRg st="7" end="7"/>
                                            </p:txEl>
                                          </p:spTgt>
                                        </p:tgtEl>
                                        <p:attrNameLst>
                                          <p:attrName>style.visibility</p:attrName>
                                        </p:attrNameLst>
                                      </p:cBhvr>
                                      <p:to>
                                        <p:strVal val="visible"/>
                                      </p:to>
                                    </p:set>
                                    <p:animEffect transition="in" filter="fade">
                                      <p:cBhvr>
                                        <p:cTn id="37" dur="1000"/>
                                        <p:tgtEl>
                                          <p:spTgt spid="14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
                                            <p:txEl>
                                              <p:pRg st="8" end="8"/>
                                            </p:txEl>
                                          </p:spTgt>
                                        </p:tgtEl>
                                        <p:attrNameLst>
                                          <p:attrName>style.visibility</p:attrName>
                                        </p:attrNameLst>
                                      </p:cBhvr>
                                      <p:to>
                                        <p:strVal val="visible"/>
                                      </p:to>
                                    </p:set>
                                    <p:animEffect transition="in" filter="fade">
                                      <p:cBhvr>
                                        <p:cTn id="42" dur="1000"/>
                                        <p:tgtEl>
                                          <p:spTgt spid="14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7">
                                            <p:txEl>
                                              <p:pRg st="9" end="9"/>
                                            </p:txEl>
                                          </p:spTgt>
                                        </p:tgtEl>
                                        <p:attrNameLst>
                                          <p:attrName>style.visibility</p:attrName>
                                        </p:attrNameLst>
                                      </p:cBhvr>
                                      <p:to>
                                        <p:strVal val="visible"/>
                                      </p:to>
                                    </p:set>
                                    <p:animEffect transition="in" filter="fade">
                                      <p:cBhvr>
                                        <p:cTn id="47" dur="1000"/>
                                        <p:tgtEl>
                                          <p:spTgt spid="1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12"/>
          <p:cNvSpPr txBox="1">
            <a:spLocks noGrp="1"/>
          </p:cNvSpPr>
          <p:nvPr>
            <p:ph idx="1"/>
          </p:nvPr>
        </p:nvSpPr>
        <p:spPr>
          <a:prstGeom prst="rect">
            <a:avLst/>
          </a:prstGeom>
          <a:noFill/>
          <a:ln>
            <a:noFill/>
          </a:ln>
        </p:spPr>
        <p:txBody>
          <a:bodyPr spcFirstLastPara="1" vert="horz" wrap="square" lIns="91425" tIns="45700" rIns="91425" bIns="45700" rtlCol="0" anchor="t" anchorCtr="0">
            <a:normAutofit/>
          </a:bodyPr>
          <a:lstStyle/>
          <a:p>
            <a:pPr marL="392113" lvl="1" indent="0">
              <a:spcBef>
                <a:spcPts val="0"/>
              </a:spcBef>
              <a:buClr>
                <a:srgbClr val="4472C4"/>
              </a:buClr>
              <a:buSzPts val="3200"/>
              <a:buNone/>
            </a:pPr>
            <a:r>
              <a:rPr lang="en-US" sz="3200" dirty="0">
                <a:solidFill>
                  <a:schemeClr val="dk1"/>
                </a:solidFill>
                <a:latin typeface="Arial"/>
                <a:ea typeface="Arial"/>
                <a:cs typeface="Arial"/>
                <a:sym typeface="Arial"/>
              </a:rPr>
              <a:t>Learns more about</a:t>
            </a:r>
            <a:endParaRPr dirty="0"/>
          </a:p>
          <a:p>
            <a:pPr marL="849312" lvl="1" indent="-457199">
              <a:spcBef>
                <a:spcPts val="400"/>
              </a:spcBef>
              <a:buClr>
                <a:schemeClr val="dk1"/>
              </a:buClr>
              <a:buSzPts val="3200"/>
              <a:buNone/>
            </a:pPr>
            <a:endParaRPr sz="3200" dirty="0">
              <a:solidFill>
                <a:schemeClr val="dk1"/>
              </a:solidFill>
              <a:latin typeface="Arial"/>
              <a:ea typeface="Arial"/>
              <a:cs typeface="Arial"/>
              <a:sym typeface="Arial"/>
            </a:endParaRPr>
          </a:p>
          <a:p>
            <a:pPr marL="1123950" lvl="2" indent="-457200">
              <a:spcBef>
                <a:spcPts val="400"/>
              </a:spcBef>
              <a:buClr>
                <a:schemeClr val="accent1"/>
              </a:buClr>
              <a:buSzPts val="3200"/>
              <a:buFont typeface="Arial"/>
              <a:buChar char="•"/>
            </a:pPr>
            <a:r>
              <a:rPr lang="en-US" sz="3200" dirty="0">
                <a:solidFill>
                  <a:schemeClr val="dk1"/>
                </a:solidFill>
                <a:latin typeface="Arial"/>
                <a:ea typeface="Arial"/>
                <a:cs typeface="Arial"/>
                <a:sym typeface="Arial"/>
              </a:rPr>
              <a:t>Him/herself</a:t>
            </a:r>
            <a:endParaRPr dirty="0"/>
          </a:p>
          <a:p>
            <a:pPr marL="1123950" lvl="2" indent="-457200">
              <a:spcBef>
                <a:spcPts val="400"/>
              </a:spcBef>
              <a:buClr>
                <a:schemeClr val="accent1"/>
              </a:buClr>
              <a:buSzPts val="3200"/>
              <a:buFont typeface="Arial"/>
              <a:buChar char="•"/>
            </a:pPr>
            <a:r>
              <a:rPr lang="en-US" sz="3200" dirty="0">
                <a:solidFill>
                  <a:schemeClr val="dk1"/>
                </a:solidFill>
                <a:latin typeface="Arial"/>
                <a:ea typeface="Arial"/>
                <a:cs typeface="Arial"/>
                <a:sym typeface="Arial"/>
              </a:rPr>
              <a:t>The client</a:t>
            </a:r>
            <a:endParaRPr dirty="0"/>
          </a:p>
          <a:p>
            <a:pPr marL="1123950" lvl="2" indent="-457200">
              <a:spcBef>
                <a:spcPts val="400"/>
              </a:spcBef>
              <a:buClr>
                <a:schemeClr val="accent1"/>
              </a:buClr>
              <a:buSzPts val="3200"/>
              <a:buFont typeface="Arial"/>
              <a:buChar char="•"/>
            </a:pPr>
            <a:r>
              <a:rPr lang="en-US" sz="3200" dirty="0">
                <a:solidFill>
                  <a:schemeClr val="dk1"/>
                </a:solidFill>
                <a:latin typeface="Arial"/>
                <a:ea typeface="Arial"/>
                <a:cs typeface="Arial"/>
                <a:sym typeface="Arial"/>
              </a:rPr>
              <a:t>Co-workers/colleagues</a:t>
            </a:r>
            <a:endParaRPr dirty="0"/>
          </a:p>
          <a:p>
            <a:pPr marL="1123950" lvl="2" indent="-457200">
              <a:spcBef>
                <a:spcPts val="400"/>
              </a:spcBef>
              <a:buClr>
                <a:schemeClr val="accent1"/>
              </a:buClr>
              <a:buSzPts val="3200"/>
              <a:buFont typeface="Arial"/>
              <a:buChar char="•"/>
            </a:pPr>
            <a:r>
              <a:rPr lang="en-US" sz="3200" dirty="0">
                <a:solidFill>
                  <a:schemeClr val="dk1"/>
                </a:solidFill>
                <a:latin typeface="Arial"/>
                <a:ea typeface="Arial"/>
                <a:cs typeface="Arial"/>
                <a:sym typeface="Arial"/>
              </a:rPr>
              <a:t>The work</a:t>
            </a:r>
            <a:endParaRPr dirty="0"/>
          </a:p>
          <a:p>
            <a:pPr marL="184150" indent="0">
              <a:spcBef>
                <a:spcPts val="1050"/>
              </a:spcBef>
              <a:buClr>
                <a:schemeClr val="dk1"/>
              </a:buClr>
              <a:buSzPts val="3200"/>
              <a:buNone/>
            </a:pPr>
            <a:endParaRPr sz="3200" dirty="0">
              <a:solidFill>
                <a:schemeClr val="dk1"/>
              </a:solidFill>
              <a:latin typeface="Arial"/>
              <a:ea typeface="Arial"/>
              <a:cs typeface="Arial"/>
              <a:sym typeface="Arial"/>
            </a:endParaRPr>
          </a:p>
        </p:txBody>
      </p:sp>
      <p:sp>
        <p:nvSpPr>
          <p:cNvPr id="153" name="Google Shape;153;p12"/>
          <p:cNvSpPr txBox="1">
            <a:spLocks noGrp="1"/>
          </p:cNvSpPr>
          <p:nvPr>
            <p:ph type="title"/>
          </p:nvPr>
        </p:nvSpPr>
        <p:spPr>
          <a:prstGeom prst="rect">
            <a:avLst/>
          </a:prstGeom>
          <a:noFill/>
          <a:ln>
            <a:noFill/>
          </a:ln>
        </p:spPr>
        <p:txBody>
          <a:bodyPr spcFirstLastPara="1" vert="horz" wrap="square" lIns="91425" tIns="45700" rIns="91425" bIns="45700" rtlCol="0" anchor="b" anchorCtr="0">
            <a:noAutofit/>
          </a:bodyPr>
          <a:lstStyle/>
          <a:p>
            <a:pPr>
              <a:spcBef>
                <a:spcPts val="0"/>
              </a:spcBef>
              <a:buClr>
                <a:schemeClr val="dk1"/>
              </a:buClr>
              <a:buSzPts val="4000"/>
            </a:pPr>
            <a:r>
              <a:rPr lang="en-US" sz="4000" dirty="0">
                <a:solidFill>
                  <a:schemeClr val="dk1"/>
                </a:solidFill>
                <a:ea typeface="Arial"/>
                <a:cs typeface="Arial"/>
                <a:sym typeface="Arial"/>
              </a:rPr>
              <a:t>Reflective Consultation (cont.)</a:t>
            </a:r>
            <a:endParaRPr dirty="0"/>
          </a:p>
        </p:txBody>
      </p:sp>
    </p:spTree>
    <p:extLst>
      <p:ext uri="{BB962C8B-B14F-4D97-AF65-F5344CB8AC3E}">
        <p14:creationId xmlns:p14="http://schemas.microsoft.com/office/powerpoint/2010/main" val="377663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base">
                                        <p:cTn id="7" dur="500"/>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4">
                                            <p:txEl>
                                              <p:pRg st="2" end="2"/>
                                            </p:txEl>
                                          </p:spTgt>
                                        </p:tgtEl>
                                        <p:attrNameLst>
                                          <p:attrName>style.visibility</p:attrName>
                                        </p:attrNameLst>
                                      </p:cBhvr>
                                      <p:to>
                                        <p:strVal val="visible"/>
                                      </p:to>
                                    </p:set>
                                    <p:anim calcmode="lin" valueType="num">
                                      <p:cBhvr additive="base">
                                        <p:cTn id="12" dur="500"/>
                                        <p:tgtEl>
                                          <p:spTgt spid="15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4">
                                            <p:txEl>
                                              <p:pRg st="3" end="3"/>
                                            </p:txEl>
                                          </p:spTgt>
                                        </p:tgtEl>
                                        <p:attrNameLst>
                                          <p:attrName>style.visibility</p:attrName>
                                        </p:attrNameLst>
                                      </p:cBhvr>
                                      <p:to>
                                        <p:strVal val="visible"/>
                                      </p:to>
                                    </p:set>
                                    <p:anim calcmode="lin" valueType="num">
                                      <p:cBhvr additive="base">
                                        <p:cTn id="17" dur="500"/>
                                        <p:tgtEl>
                                          <p:spTgt spid="1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4">
                                            <p:txEl>
                                              <p:pRg st="4" end="4"/>
                                            </p:txEl>
                                          </p:spTgt>
                                        </p:tgtEl>
                                        <p:attrNameLst>
                                          <p:attrName>style.visibility</p:attrName>
                                        </p:attrNameLst>
                                      </p:cBhvr>
                                      <p:to>
                                        <p:strVal val="visible"/>
                                      </p:to>
                                    </p:set>
                                    <p:anim calcmode="lin" valueType="num">
                                      <p:cBhvr additive="base">
                                        <p:cTn id="22" dur="500"/>
                                        <p:tgtEl>
                                          <p:spTgt spid="15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4">
                                            <p:txEl>
                                              <p:pRg st="5" end="5"/>
                                            </p:txEl>
                                          </p:spTgt>
                                        </p:tgtEl>
                                        <p:attrNameLst>
                                          <p:attrName>style.visibility</p:attrName>
                                        </p:attrNameLst>
                                      </p:cBhvr>
                                      <p:to>
                                        <p:strVal val="visible"/>
                                      </p:to>
                                    </p:set>
                                    <p:anim calcmode="lin" valueType="num">
                                      <p:cBhvr additive="base">
                                        <p:cTn id="27" dur="500"/>
                                        <p:tgtEl>
                                          <p:spTgt spid="15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4"/>
          <p:cNvSpPr txBox="1">
            <a:spLocks noGrp="1"/>
          </p:cNvSpPr>
          <p:nvPr>
            <p:ph idx="1"/>
          </p:nvPr>
        </p:nvSpPr>
        <p:spPr>
          <a:xfrm>
            <a:off x="515938" y="1825625"/>
            <a:ext cx="9456737" cy="3413125"/>
          </a:xfrm>
          <a:prstGeom prst="rect">
            <a:avLst/>
          </a:prstGeom>
          <a:noFill/>
          <a:ln>
            <a:noFill/>
          </a:ln>
        </p:spPr>
        <p:txBody>
          <a:bodyPr spcFirstLastPara="1" vert="horz" wrap="square" lIns="91425" tIns="45700" rIns="91425" bIns="45700" rtlCol="0" anchor="t" anchorCtr="0">
            <a:noAutofit/>
          </a:bodyPr>
          <a:lstStyle/>
          <a:p>
            <a:pPr marL="0" indent="0">
              <a:lnSpc>
                <a:spcPct val="150000"/>
              </a:lnSpc>
              <a:spcBef>
                <a:spcPts val="0"/>
              </a:spcBef>
              <a:buClr>
                <a:schemeClr val="dk1"/>
              </a:buClr>
              <a:buSzPts val="3600"/>
              <a:buNone/>
            </a:pPr>
            <a:r>
              <a:rPr lang="en-US" sz="3600" dirty="0">
                <a:solidFill>
                  <a:schemeClr val="dk1"/>
                </a:solidFill>
                <a:latin typeface="Arial"/>
                <a:ea typeface="Arial"/>
                <a:cs typeface="Arial"/>
                <a:sym typeface="Arial"/>
              </a:rPr>
              <a:t>Reflection</a:t>
            </a:r>
            <a:endParaRPr dirty="0"/>
          </a:p>
          <a:p>
            <a:pPr marL="0" indent="0">
              <a:lnSpc>
                <a:spcPct val="150000"/>
              </a:lnSpc>
              <a:buClr>
                <a:schemeClr val="dk1"/>
              </a:buClr>
              <a:buSzPts val="3600"/>
              <a:buNone/>
            </a:pPr>
            <a:r>
              <a:rPr lang="en-US" sz="3600" dirty="0">
                <a:solidFill>
                  <a:schemeClr val="dk1"/>
                </a:solidFill>
                <a:latin typeface="Arial"/>
                <a:ea typeface="Arial"/>
                <a:cs typeface="Arial"/>
                <a:sym typeface="Arial"/>
              </a:rPr>
              <a:t>Collaboration</a:t>
            </a:r>
            <a:endParaRPr dirty="0"/>
          </a:p>
          <a:p>
            <a:pPr marL="0" indent="0">
              <a:lnSpc>
                <a:spcPct val="150000"/>
              </a:lnSpc>
              <a:buClr>
                <a:schemeClr val="dk1"/>
              </a:buClr>
              <a:buSzPts val="3600"/>
              <a:buNone/>
            </a:pPr>
            <a:r>
              <a:rPr lang="en-US" sz="3600" dirty="0">
                <a:solidFill>
                  <a:schemeClr val="dk1"/>
                </a:solidFill>
                <a:latin typeface="Arial"/>
                <a:ea typeface="Arial"/>
                <a:cs typeface="Arial"/>
                <a:sym typeface="Arial"/>
              </a:rPr>
              <a:t>Regularity</a:t>
            </a:r>
            <a:endParaRPr dirty="0"/>
          </a:p>
        </p:txBody>
      </p:sp>
      <p:sp>
        <p:nvSpPr>
          <p:cNvPr id="169" name="Google Shape;169;p14"/>
          <p:cNvSpPr txBox="1">
            <a:spLocks noGrp="1"/>
          </p:cNvSpPr>
          <p:nvPr>
            <p:ph type="title"/>
          </p:nvPr>
        </p:nvSpPr>
        <p:spPr>
          <a:xfrm>
            <a:off x="515938" y="849429"/>
            <a:ext cx="11150600" cy="920336"/>
          </a:xfrm>
          <a:prstGeom prst="rect">
            <a:avLst/>
          </a:prstGeom>
          <a:noFill/>
          <a:ln>
            <a:noFill/>
          </a:ln>
        </p:spPr>
        <p:txBody>
          <a:bodyPr spcFirstLastPara="1" vert="horz" wrap="square" lIns="91425" tIns="45700" rIns="91425" bIns="45700" rtlCol="0" anchor="b" anchorCtr="0">
            <a:noAutofit/>
          </a:bodyPr>
          <a:lstStyle/>
          <a:p>
            <a:pPr algn="ctr">
              <a:spcBef>
                <a:spcPts val="0"/>
              </a:spcBef>
              <a:buClr>
                <a:srgbClr val="0070C0"/>
              </a:buClr>
              <a:buSzPts val="7200"/>
            </a:pPr>
            <a:r>
              <a:rPr lang="en-US" sz="7200" dirty="0">
                <a:solidFill>
                  <a:srgbClr val="0070C0"/>
                </a:solidFill>
                <a:latin typeface="Arial"/>
                <a:ea typeface="Arial"/>
                <a:cs typeface="Arial"/>
                <a:sym typeface="Arial"/>
              </a:rPr>
              <a:t>3</a:t>
            </a:r>
            <a:r>
              <a:rPr lang="en-US" sz="4000" dirty="0">
                <a:solidFill>
                  <a:srgbClr val="404040"/>
                </a:solidFill>
                <a:latin typeface="Arial"/>
                <a:ea typeface="Arial"/>
                <a:cs typeface="Arial"/>
                <a:sym typeface="Arial"/>
              </a:rPr>
              <a:t> </a:t>
            </a:r>
            <a:r>
              <a:rPr lang="en-US" sz="4000" b="1" dirty="0">
                <a:solidFill>
                  <a:srgbClr val="404040"/>
                </a:solidFill>
                <a:latin typeface="Arial"/>
                <a:ea typeface="Arial"/>
                <a:cs typeface="Arial"/>
                <a:sym typeface="Arial"/>
              </a:rPr>
              <a:t>Key Components of Quality Reflective Consultation</a:t>
            </a:r>
            <a:endParaRPr dirty="0"/>
          </a:p>
        </p:txBody>
      </p:sp>
      <p:pic>
        <p:nvPicPr>
          <p:cNvPr id="171" name="Google Shape;171;p14" descr="http://image005.flaticon.com/1/png/512/75/75041.png"/>
          <p:cNvPicPr preferRelativeResize="0"/>
          <p:nvPr/>
        </p:nvPicPr>
        <p:blipFill rotWithShape="1">
          <a:blip r:embed="rId3">
            <a:alphaModFix/>
          </a:blip>
          <a:srcRect/>
          <a:stretch/>
        </p:blipFill>
        <p:spPr>
          <a:xfrm>
            <a:off x="3744910" y="1936353"/>
            <a:ext cx="768349" cy="846137"/>
          </a:xfrm>
          <a:prstGeom prst="rect">
            <a:avLst/>
          </a:prstGeom>
          <a:noFill/>
          <a:ln>
            <a:noFill/>
          </a:ln>
        </p:spPr>
      </p:pic>
      <p:pic>
        <p:nvPicPr>
          <p:cNvPr id="172" name="Google Shape;172;p14" descr="http://www.systemgroupinc.com/Style%20Library/Images/Icon-CollaborationAndContent.PNG"/>
          <p:cNvPicPr preferRelativeResize="0"/>
          <p:nvPr/>
        </p:nvPicPr>
        <p:blipFill rotWithShape="1">
          <a:blip r:embed="rId4">
            <a:alphaModFix/>
          </a:blip>
          <a:srcRect/>
          <a:stretch/>
        </p:blipFill>
        <p:spPr>
          <a:xfrm>
            <a:off x="3744910" y="2894211"/>
            <a:ext cx="950913" cy="846137"/>
          </a:xfrm>
          <a:prstGeom prst="rect">
            <a:avLst/>
          </a:prstGeom>
          <a:noFill/>
          <a:ln>
            <a:noFill/>
          </a:ln>
        </p:spPr>
      </p:pic>
      <p:pic>
        <p:nvPicPr>
          <p:cNvPr id="173" name="Google Shape;173;p14" descr="http://www.workforcesoftware.com/wp-content/uploads/icon-webclock.png"/>
          <p:cNvPicPr preferRelativeResize="0"/>
          <p:nvPr/>
        </p:nvPicPr>
        <p:blipFill rotWithShape="1">
          <a:blip r:embed="rId5">
            <a:alphaModFix/>
          </a:blip>
          <a:srcRect/>
          <a:stretch/>
        </p:blipFill>
        <p:spPr>
          <a:xfrm>
            <a:off x="3709986" y="3963789"/>
            <a:ext cx="1020763" cy="846137"/>
          </a:xfrm>
          <a:prstGeom prst="rect">
            <a:avLst/>
          </a:prstGeom>
          <a:noFill/>
          <a:ln>
            <a:noFill/>
          </a:ln>
        </p:spPr>
      </p:pic>
    </p:spTree>
    <p:extLst>
      <p:ext uri="{BB962C8B-B14F-4D97-AF65-F5344CB8AC3E}">
        <p14:creationId xmlns:p14="http://schemas.microsoft.com/office/powerpoint/2010/main" val="2264103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39</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a:xfrm>
            <a:off x="839788" y="457200"/>
            <a:ext cx="3932237" cy="1600200"/>
          </a:xfrm>
        </p:spPr>
        <p:txBody>
          <a:bodyPr anchor="b">
            <a:normAutofit/>
          </a:bodyPr>
          <a:lstStyle/>
          <a:p>
            <a:r>
              <a:rPr lang="en-US" dirty="0"/>
              <a:t>Let’s Watch Reflective Case Consultation</a:t>
            </a:r>
          </a:p>
        </p:txBody>
      </p:sp>
      <p:sp>
        <p:nvSpPr>
          <p:cNvPr id="14" name="Text Placeholder 3">
            <a:extLst>
              <a:ext uri="{FF2B5EF4-FFF2-40B4-BE49-F238E27FC236}">
                <a16:creationId xmlns:a16="http://schemas.microsoft.com/office/drawing/2014/main" id="{BE920C45-4AB5-9AD5-85FF-FB44C818AF0E}"/>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2400" dirty="0"/>
              <a:t>Did you see reflection and collaboration?</a:t>
            </a:r>
          </a:p>
        </p:txBody>
      </p:sp>
      <p:pic>
        <p:nvPicPr>
          <p:cNvPr id="5" name="Picture 4">
            <a:extLst>
              <a:ext uri="{FF2B5EF4-FFF2-40B4-BE49-F238E27FC236}">
                <a16:creationId xmlns:a16="http://schemas.microsoft.com/office/drawing/2014/main" id="{268A3B87-671F-E0A0-C1C9-59FFB3DDC276}"/>
              </a:ext>
            </a:extLst>
          </p:cNvPr>
          <p:cNvPicPr>
            <a:picLocks noChangeAspect="1"/>
          </p:cNvPicPr>
          <p:nvPr/>
        </p:nvPicPr>
        <p:blipFill>
          <a:blip r:embed="rId3"/>
          <a:stretch>
            <a:fillRect/>
          </a:stretch>
        </p:blipFill>
        <p:spPr>
          <a:xfrm>
            <a:off x="382625" y="2866375"/>
            <a:ext cx="5911005" cy="3079861"/>
          </a:xfrm>
          <a:prstGeom prst="rect">
            <a:avLst/>
          </a:prstGeom>
        </p:spPr>
      </p:pic>
      <p:pic>
        <p:nvPicPr>
          <p:cNvPr id="10" name="Picture 9">
            <a:extLst>
              <a:ext uri="{FF2B5EF4-FFF2-40B4-BE49-F238E27FC236}">
                <a16:creationId xmlns:a16="http://schemas.microsoft.com/office/drawing/2014/main" id="{273BAA5C-E81D-AD3D-EF6B-95EE1DDA3DFD}"/>
              </a:ext>
            </a:extLst>
          </p:cNvPr>
          <p:cNvPicPr>
            <a:picLocks noChangeAspect="1"/>
          </p:cNvPicPr>
          <p:nvPr/>
        </p:nvPicPr>
        <p:blipFill>
          <a:blip r:embed="rId4"/>
          <a:stretch>
            <a:fillRect/>
          </a:stretch>
        </p:blipFill>
        <p:spPr>
          <a:xfrm>
            <a:off x="6398405" y="2866375"/>
            <a:ext cx="5622145" cy="3079861"/>
          </a:xfrm>
          <a:prstGeom prst="rect">
            <a:avLst/>
          </a:prstGeom>
        </p:spPr>
      </p:pic>
    </p:spTree>
    <p:extLst>
      <p:ext uri="{BB962C8B-B14F-4D97-AF65-F5344CB8AC3E}">
        <p14:creationId xmlns:p14="http://schemas.microsoft.com/office/powerpoint/2010/main" val="161246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B95D2638-CC55-FFC6-04DC-590535355442}"/>
              </a:ext>
            </a:extLst>
          </p:cNvPr>
          <p:cNvSpPr>
            <a:spLocks noGrp="1"/>
          </p:cNvSpPr>
          <p:nvPr>
            <p:ph type="sldNum" sz="quarter" idx="12"/>
          </p:nvPr>
        </p:nvSpPr>
        <p:spPr>
          <a:xfrm>
            <a:off x="11363696" y="6455739"/>
            <a:ext cx="294460" cy="18736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D6DD07D-26F9-F38F-8299-7141EEC54D1E}"/>
              </a:ext>
            </a:extLst>
          </p:cNvPr>
          <p:cNvSpPr>
            <a:spLocks noGrp="1"/>
          </p:cNvSpPr>
          <p:nvPr>
            <p:ph type="title"/>
          </p:nvPr>
        </p:nvSpPr>
        <p:spPr>
          <a:xfrm>
            <a:off x="266700" y="2384424"/>
            <a:ext cx="2047875" cy="1044576"/>
          </a:xfrm>
        </p:spPr>
        <p:txBody>
          <a:bodyPr anchor="b">
            <a:noAutofit/>
          </a:bodyPr>
          <a:lstStyle/>
          <a:p>
            <a:pPr algn="ctr"/>
            <a:r>
              <a:rPr lang="en-US" b="1" cap="none" dirty="0"/>
              <a:t>Core </a:t>
            </a:r>
            <a:br>
              <a:rPr lang="en-US" b="1" cap="none" dirty="0"/>
            </a:br>
            <a:r>
              <a:rPr lang="en-US" b="1" cap="none" dirty="0"/>
              <a:t>Objectives</a:t>
            </a:r>
          </a:p>
        </p:txBody>
      </p:sp>
      <p:graphicFrame>
        <p:nvGraphicFramePr>
          <p:cNvPr id="6" name="Content Placeholder 3">
            <a:extLst>
              <a:ext uri="{FF2B5EF4-FFF2-40B4-BE49-F238E27FC236}">
                <a16:creationId xmlns:a16="http://schemas.microsoft.com/office/drawing/2014/main" id="{6DB35EFA-7289-0AFA-0A6C-259B4CD3A035}"/>
              </a:ext>
            </a:extLst>
          </p:cNvPr>
          <p:cNvGraphicFramePr>
            <a:graphicFrameLocks noGrp="1"/>
          </p:cNvGraphicFramePr>
          <p:nvPr>
            <p:ph idx="1"/>
            <p:extLst>
              <p:ext uri="{D42A27DB-BD31-4B8C-83A1-F6EECF244321}">
                <p14:modId xmlns:p14="http://schemas.microsoft.com/office/powerpoint/2010/main" val="2428757660"/>
              </p:ext>
            </p:extLst>
          </p:nvPr>
        </p:nvGraphicFramePr>
        <p:xfrm>
          <a:off x="2571750" y="457200"/>
          <a:ext cx="8783638" cy="5848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8417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6" name="Slide Number Placeholder 1">
            <a:extLst>
              <a:ext uri="{FF2B5EF4-FFF2-40B4-BE49-F238E27FC236}">
                <a16:creationId xmlns:a16="http://schemas.microsoft.com/office/drawing/2014/main" id="{F3C2F853-8BAF-D3C7-3137-124B3090C4C2}"/>
              </a:ext>
            </a:extLst>
          </p:cNvPr>
          <p:cNvSpPr>
            <a:spLocks noGrp="1"/>
          </p:cNvSpPr>
          <p:nvPr>
            <p:ph type="sldNum" sz="quarter" idx="12"/>
          </p:nvPr>
        </p:nvSpPr>
        <p:spPr>
          <a:xfrm>
            <a:off x="11363696" y="6455739"/>
            <a:ext cx="294460" cy="18736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208" name="Content Placeholder 2">
            <a:extLst>
              <a:ext uri="{FF2B5EF4-FFF2-40B4-BE49-F238E27FC236}">
                <a16:creationId xmlns:a16="http://schemas.microsoft.com/office/drawing/2014/main" id="{790CF9AD-7C9B-17F5-07AB-4A88756E566D}"/>
              </a:ext>
            </a:extLst>
          </p:cNvPr>
          <p:cNvSpPr>
            <a:spLocks noGrp="1"/>
          </p:cNvSpPr>
          <p:nvPr>
            <p:ph sz="half" idx="1"/>
          </p:nvPr>
        </p:nvSpPr>
        <p:spPr>
          <a:xfrm>
            <a:off x="515938" y="1825625"/>
            <a:ext cx="5503862" cy="4351338"/>
          </a:xfrm>
        </p:spPr>
        <p:txBody>
          <a:bodyPr/>
          <a:lstStyle/>
          <a:p>
            <a:r>
              <a:rPr lang="en-US" dirty="0"/>
              <a:t>Sherry </a:t>
            </a:r>
            <a:r>
              <a:rPr lang="en-US" dirty="0" err="1"/>
              <a:t>Hellar</a:t>
            </a:r>
            <a:r>
              <a:rPr lang="en-US" dirty="0"/>
              <a:t>, Tulane University</a:t>
            </a:r>
          </a:p>
        </p:txBody>
      </p:sp>
      <p:pic>
        <p:nvPicPr>
          <p:cNvPr id="201" name="Google Shape;201;p18"/>
          <p:cNvPicPr preferRelativeResize="0"/>
          <p:nvPr/>
        </p:nvPicPr>
        <p:blipFill rotWithShape="1">
          <a:blip r:embed="rId3"/>
          <a:stretch/>
        </p:blipFill>
        <p:spPr>
          <a:xfrm>
            <a:off x="6172202" y="246621"/>
            <a:ext cx="4924745" cy="6209118"/>
          </a:xfrm>
          <a:prstGeom prst="rect">
            <a:avLst/>
          </a:prstGeom>
          <a:noFill/>
          <a:ln>
            <a:noFill/>
          </a:ln>
        </p:spPr>
      </p:pic>
      <p:sp>
        <p:nvSpPr>
          <p:cNvPr id="210" name="Title 4">
            <a:extLst>
              <a:ext uri="{FF2B5EF4-FFF2-40B4-BE49-F238E27FC236}">
                <a16:creationId xmlns:a16="http://schemas.microsoft.com/office/drawing/2014/main" id="{78DD4BD9-C181-44B0-D064-F1B6BADF4014}"/>
              </a:ext>
            </a:extLst>
          </p:cNvPr>
          <p:cNvSpPr>
            <a:spLocks noGrp="1"/>
          </p:cNvSpPr>
          <p:nvPr>
            <p:ph type="title"/>
          </p:nvPr>
        </p:nvSpPr>
        <p:spPr>
          <a:xfrm>
            <a:off x="515938" y="246621"/>
            <a:ext cx="11150600" cy="920336"/>
          </a:xfrm>
        </p:spPr>
        <p:txBody>
          <a:bodyPr/>
          <a:lstStyle/>
          <a:p>
            <a:r>
              <a:rPr lang="en-US" dirty="0"/>
              <a:t>Reflection Tips</a:t>
            </a:r>
          </a:p>
        </p:txBody>
      </p:sp>
    </p:spTree>
    <p:extLst>
      <p:ext uri="{BB962C8B-B14F-4D97-AF65-F5344CB8AC3E}">
        <p14:creationId xmlns:p14="http://schemas.microsoft.com/office/powerpoint/2010/main" val="3535227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BE90-F0A1-3E53-9D73-C8B3D3231A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C05900C3-85F6-89E3-3CA0-EF4305D2E6AB}"/>
              </a:ext>
            </a:extLst>
          </p:cNvPr>
          <p:cNvSpPr>
            <a:spLocks noGrp="1"/>
          </p:cNvSpPr>
          <p:nvPr>
            <p:ph type="title"/>
          </p:nvPr>
        </p:nvSpPr>
        <p:spPr>
          <a:xfrm>
            <a:off x="520700" y="770496"/>
            <a:ext cx="11150600" cy="920336"/>
          </a:xfrm>
        </p:spPr>
        <p:txBody>
          <a:bodyPr/>
          <a:lstStyle/>
          <a:p>
            <a:r>
              <a:rPr lang="en-US" dirty="0">
                <a:solidFill>
                  <a:srgbClr val="000000"/>
                </a:solidFill>
                <a:latin typeface="Calibri" panose="020F0502020204030204" pitchFamily="34" charset="0"/>
                <a:ea typeface="Times New Roman" panose="02020603050405020304" pitchFamily="18" charset="0"/>
              </a:rPr>
              <a:t>Specialized Training for Home Visitors</a:t>
            </a:r>
            <a:br>
              <a:rPr lang="en-US" dirty="0"/>
            </a:br>
            <a:endParaRPr lang="en-US" dirty="0"/>
          </a:p>
        </p:txBody>
      </p:sp>
      <p:pic>
        <p:nvPicPr>
          <p:cNvPr id="7" name="Picture 6">
            <a:extLst>
              <a:ext uri="{FF2B5EF4-FFF2-40B4-BE49-F238E27FC236}">
                <a16:creationId xmlns:a16="http://schemas.microsoft.com/office/drawing/2014/main" id="{03B6B625-E456-2D60-0750-80473AF59386}"/>
              </a:ext>
            </a:extLst>
          </p:cNvPr>
          <p:cNvPicPr>
            <a:picLocks noChangeAspect="1"/>
          </p:cNvPicPr>
          <p:nvPr/>
        </p:nvPicPr>
        <p:blipFill rotWithShape="1">
          <a:blip r:embed="rId3"/>
          <a:srcRect r="7234"/>
          <a:stretch/>
        </p:blipFill>
        <p:spPr>
          <a:xfrm>
            <a:off x="828676" y="1690832"/>
            <a:ext cx="6724650" cy="3740035"/>
          </a:xfrm>
          <a:prstGeom prst="rect">
            <a:avLst/>
          </a:prstGeom>
        </p:spPr>
      </p:pic>
      <p:sp>
        <p:nvSpPr>
          <p:cNvPr id="8" name="Arrow: Right 7">
            <a:extLst>
              <a:ext uri="{FF2B5EF4-FFF2-40B4-BE49-F238E27FC236}">
                <a16:creationId xmlns:a16="http://schemas.microsoft.com/office/drawing/2014/main" id="{33C8C7E4-3AB9-D210-C448-21F4ECDEFAD4}"/>
              </a:ext>
            </a:extLst>
          </p:cNvPr>
          <p:cNvSpPr/>
          <p:nvPr/>
        </p:nvSpPr>
        <p:spPr>
          <a:xfrm>
            <a:off x="142874" y="2832187"/>
            <a:ext cx="685801" cy="4857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5080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094" y="4636294"/>
            <a:ext cx="5113339" cy="920336"/>
          </a:xfrm>
        </p:spPr>
        <p:txBody>
          <a:bodyPr/>
          <a:lstStyle/>
          <a:p>
            <a:r>
              <a:rPr lang="en-US" sz="2800" dirty="0"/>
              <a:t>Which Risk Factors are Families Facing that Can Compromise Healthy Relationships and Safe Environments? How might these impact training?</a:t>
            </a:r>
          </a:p>
        </p:txBody>
      </p:sp>
      <p:sp>
        <p:nvSpPr>
          <p:cNvPr id="3" name="Content Placeholder 2"/>
          <p:cNvSpPr>
            <a:spLocks noGrp="1"/>
          </p:cNvSpPr>
          <p:nvPr>
            <p:ph sz="quarter" idx="4294967295"/>
          </p:nvPr>
        </p:nvSpPr>
        <p:spPr>
          <a:xfrm>
            <a:off x="4038600" y="2636838"/>
            <a:ext cx="8153400" cy="3998912"/>
          </a:xfrm>
        </p:spPr>
        <p:txBody>
          <a:bodyPr>
            <a:normAutofit/>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25ABD816-2C6C-30A9-6F35-B0A347AF37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35" r="16606" b="-1"/>
          <a:stretch/>
        </p:blipFill>
        <p:spPr>
          <a:xfrm>
            <a:off x="-11909" y="10"/>
            <a:ext cx="6324601" cy="6857990"/>
          </a:xfrm>
          <a:prstGeom prst="rect">
            <a:avLst/>
          </a:prstGeom>
        </p:spPr>
      </p:pic>
    </p:spTree>
    <p:extLst>
      <p:ext uri="{BB962C8B-B14F-4D97-AF65-F5344CB8AC3E}">
        <p14:creationId xmlns:p14="http://schemas.microsoft.com/office/powerpoint/2010/main" val="522373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AD6A1419-B00C-6BB7-9DC3-CA27D8BBEAA6}"/>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43</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2F48436-2309-01EF-31BB-FE4DBAFA2968}"/>
              </a:ext>
            </a:extLst>
          </p:cNvPr>
          <p:cNvSpPr>
            <a:spLocks noGrp="1"/>
          </p:cNvSpPr>
          <p:nvPr>
            <p:ph type="title"/>
          </p:nvPr>
        </p:nvSpPr>
        <p:spPr>
          <a:xfrm>
            <a:off x="839788" y="457200"/>
            <a:ext cx="3932237" cy="1600200"/>
          </a:xfrm>
        </p:spPr>
        <p:txBody>
          <a:bodyPr anchor="b">
            <a:normAutofit/>
          </a:bodyPr>
          <a:lstStyle/>
          <a:p>
            <a:r>
              <a:rPr lang="en-US" cap="none" dirty="0"/>
              <a:t>Wrap up</a:t>
            </a:r>
          </a:p>
        </p:txBody>
      </p:sp>
      <p:sp>
        <p:nvSpPr>
          <p:cNvPr id="3" name="Content Placeholder 2">
            <a:extLst>
              <a:ext uri="{FF2B5EF4-FFF2-40B4-BE49-F238E27FC236}">
                <a16:creationId xmlns:a16="http://schemas.microsoft.com/office/drawing/2014/main" id="{162E19E1-4CB0-9482-3682-4654C65B8E41}"/>
              </a:ext>
            </a:extLst>
          </p:cNvPr>
          <p:cNvSpPr>
            <a:spLocks noGrp="1"/>
          </p:cNvSpPr>
          <p:nvPr>
            <p:ph type="body" sz="half" idx="2"/>
          </p:nvPr>
        </p:nvSpPr>
        <p:spPr>
          <a:xfrm>
            <a:off x="839788" y="2057400"/>
            <a:ext cx="3932237" cy="3811588"/>
          </a:xfrm>
        </p:spPr>
        <p:txBody>
          <a:bodyPr>
            <a:normAutofit/>
          </a:bodyPr>
          <a:lstStyle/>
          <a:p>
            <a:r>
              <a:rPr lang="en-US" dirty="0"/>
              <a:t>How are you feeling about this support coming to Delaware?</a:t>
            </a:r>
          </a:p>
          <a:p>
            <a:endParaRPr lang="en-US" dirty="0"/>
          </a:p>
        </p:txBody>
      </p:sp>
      <p:pic>
        <p:nvPicPr>
          <p:cNvPr id="3074" name="Picture 2">
            <a:extLst>
              <a:ext uri="{FF2B5EF4-FFF2-40B4-BE49-F238E27FC236}">
                <a16:creationId xmlns:a16="http://schemas.microsoft.com/office/drawing/2014/main" id="{2C7C3046-C456-19B5-3E2D-B85D8F01C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632597"/>
            <a:ext cx="7459663" cy="559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8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Content Placeholder 1">
            <a:extLst>
              <a:ext uri="{FF2B5EF4-FFF2-40B4-BE49-F238E27FC236}">
                <a16:creationId xmlns:a16="http://schemas.microsoft.com/office/drawing/2014/main" id="{B2392E2E-1A41-6F3C-83CE-361A0253ECE1}"/>
              </a:ext>
            </a:extLst>
          </p:cNvPr>
          <p:cNvSpPr>
            <a:spLocks noGrp="1"/>
          </p:cNvSpPr>
          <p:nvPr>
            <p:ph idx="1"/>
          </p:nvPr>
        </p:nvSpPr>
        <p:spPr>
          <a:xfrm>
            <a:off x="538960" y="1825625"/>
            <a:ext cx="4914189" cy="4351338"/>
          </a:xfrm>
        </p:spPr>
        <p:txBody>
          <a:bodyPr/>
          <a:lstStyle/>
          <a:p>
            <a:r>
              <a:rPr lang="en-US" dirty="0"/>
              <a:t>What are you wondering about?</a:t>
            </a:r>
          </a:p>
        </p:txBody>
      </p:sp>
      <p:sp>
        <p:nvSpPr>
          <p:cNvPr id="2" name="Slide Number Placeholder 1">
            <a:extLst>
              <a:ext uri="{FF2B5EF4-FFF2-40B4-BE49-F238E27FC236}">
                <a16:creationId xmlns:a16="http://schemas.microsoft.com/office/drawing/2014/main" id="{3DA27FBD-3610-9106-ACB8-F02CCBF6DA3A}"/>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44</a:t>
            </a:fld>
            <a:endParaRPr lang="en-US" noProof="0"/>
          </a:p>
        </p:txBody>
      </p:sp>
      <p:pic>
        <p:nvPicPr>
          <p:cNvPr id="4098" name="Picture 2" descr="Toddler Interview: 20 Fun Questions for a 3rd Birthday •">
            <a:extLst>
              <a:ext uri="{FF2B5EF4-FFF2-40B4-BE49-F238E27FC236}">
                <a16:creationId xmlns:a16="http://schemas.microsoft.com/office/drawing/2014/main" id="{575F28B0-A7B8-34F9-9EC9-F3EC2CCBD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71" r="19471" b="1"/>
          <a:stretch/>
        </p:blipFill>
        <p:spPr bwMode="auto">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FFFFFF"/>
          </a:solidFill>
        </p:spPr>
      </p:pic>
      <p:sp>
        <p:nvSpPr>
          <p:cNvPr id="3" name="Title 2">
            <a:extLst>
              <a:ext uri="{FF2B5EF4-FFF2-40B4-BE49-F238E27FC236}">
                <a16:creationId xmlns:a16="http://schemas.microsoft.com/office/drawing/2014/main" id="{D2AABB45-7D0A-AA28-10C2-F6491F2504FD}"/>
              </a:ext>
            </a:extLst>
          </p:cNvPr>
          <p:cNvSpPr>
            <a:spLocks noGrp="1"/>
          </p:cNvSpPr>
          <p:nvPr>
            <p:ph type="title"/>
          </p:nvPr>
        </p:nvSpPr>
        <p:spPr>
          <a:xfrm>
            <a:off x="515938" y="499595"/>
            <a:ext cx="4937211" cy="1325563"/>
          </a:xfrm>
        </p:spPr>
        <p:txBody>
          <a:bodyPr anchor="ctr">
            <a:normAutofit/>
          </a:bodyPr>
          <a:lstStyle/>
          <a:p>
            <a:r>
              <a:rPr lang="en-US" dirty="0"/>
              <a:t>Questions and Answers</a:t>
            </a:r>
          </a:p>
        </p:txBody>
      </p:sp>
      <p:sp>
        <p:nvSpPr>
          <p:cNvPr id="6" name="TextBox 5">
            <a:extLst>
              <a:ext uri="{FF2B5EF4-FFF2-40B4-BE49-F238E27FC236}">
                <a16:creationId xmlns:a16="http://schemas.microsoft.com/office/drawing/2014/main" id="{EDC04AF6-317F-E1F8-52C3-2B7BE2108C2F}"/>
              </a:ext>
            </a:extLst>
          </p:cNvPr>
          <p:cNvSpPr txBox="1"/>
          <p:nvPr/>
        </p:nvSpPr>
        <p:spPr>
          <a:xfrm>
            <a:off x="447675" y="3762375"/>
            <a:ext cx="5436973" cy="2308324"/>
          </a:xfrm>
          <a:prstGeom prst="rect">
            <a:avLst/>
          </a:prstGeom>
          <a:noFill/>
        </p:spPr>
        <p:txBody>
          <a:bodyPr wrap="square" rtlCol="0">
            <a:spAutoFit/>
          </a:bodyPr>
          <a:lstStyle/>
          <a:p>
            <a:r>
              <a:rPr lang="en-US" dirty="0"/>
              <a:t>Thank you for our time learning together today!</a:t>
            </a:r>
          </a:p>
          <a:p>
            <a:endParaRPr lang="en-US" dirty="0"/>
          </a:p>
          <a:p>
            <a:r>
              <a:rPr lang="en-US" dirty="0"/>
              <a:t>Linda </a:t>
            </a:r>
            <a:r>
              <a:rPr lang="en-US" dirty="0" err="1"/>
              <a:t>Delimata</a:t>
            </a:r>
            <a:endParaRPr lang="en-US" dirty="0"/>
          </a:p>
          <a:p>
            <a:r>
              <a:rPr lang="en-US" dirty="0">
                <a:hlinkClick r:id="rId4"/>
              </a:rPr>
              <a:t>lindadelimata@hotmail.com</a:t>
            </a:r>
            <a:endParaRPr lang="en-US" dirty="0"/>
          </a:p>
          <a:p>
            <a:endParaRPr lang="en-US" dirty="0"/>
          </a:p>
          <a:p>
            <a:r>
              <a:rPr lang="en-US" dirty="0"/>
              <a:t>Mary </a:t>
            </a:r>
            <a:r>
              <a:rPr lang="en-US" dirty="0" err="1"/>
              <a:t>Mackrain</a:t>
            </a:r>
            <a:endParaRPr lang="en-US" dirty="0"/>
          </a:p>
          <a:p>
            <a:r>
              <a:rPr lang="en-US" dirty="0">
                <a:hlinkClick r:id="rId5"/>
              </a:rPr>
              <a:t>mackrainm@michigan.gov</a:t>
            </a:r>
            <a:endParaRPr lang="en-US" dirty="0"/>
          </a:p>
          <a:p>
            <a:endParaRPr lang="en-US" dirty="0"/>
          </a:p>
        </p:txBody>
      </p:sp>
    </p:spTree>
    <p:extLst>
      <p:ext uri="{BB962C8B-B14F-4D97-AF65-F5344CB8AC3E}">
        <p14:creationId xmlns:p14="http://schemas.microsoft.com/office/powerpoint/2010/main" val="3709409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F3EDE10-B067-FA06-A16F-EC0F11F2AF81}"/>
              </a:ext>
            </a:extLst>
          </p:cNvPr>
          <p:cNvSpPr>
            <a:spLocks noGrp="1"/>
          </p:cNvSpPr>
          <p:nvPr>
            <p:ph type="subTitle" idx="1"/>
          </p:nvPr>
        </p:nvSpPr>
        <p:spPr>
          <a:xfrm>
            <a:off x="5898397" y="3162926"/>
            <a:ext cx="5638564" cy="2036480"/>
          </a:xfrm>
          <a:solidFill>
            <a:schemeClr val="bg1"/>
          </a:solidFill>
        </p:spPr>
        <p:txBody>
          <a:bodyPr/>
          <a:lstStyle/>
          <a:p>
            <a:pPr marL="0" marR="0" algn="ctr">
              <a:spcBef>
                <a:spcPts val="0"/>
              </a:spcBef>
              <a:spcAft>
                <a:spcPts val="800"/>
              </a:spcAft>
            </a:pPr>
            <a:r>
              <a:rPr lang="en-US" sz="2800" b="1" i="0" cap="none" dirty="0">
                <a:solidFill>
                  <a:srgbClr val="0070C0"/>
                </a:solidFill>
                <a:effectLst/>
                <a:latin typeface="Calibri" panose="020F0502020204030204" pitchFamily="34" charset="0"/>
              </a:rPr>
              <a:t>     </a:t>
            </a:r>
            <a:br>
              <a:rPr lang="en-US" sz="2800" b="1" i="0" cap="none" dirty="0">
                <a:solidFill>
                  <a:srgbClr val="0070C0"/>
                </a:solidFill>
                <a:effectLst/>
                <a:latin typeface="Calibri" panose="020F0502020204030204" pitchFamily="34" charset="0"/>
              </a:rPr>
            </a:b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Background and Part 1</a:t>
            </a:r>
          </a:p>
          <a:p>
            <a:pPr marL="0" marR="0" algn="ctr">
              <a:spcBef>
                <a:spcPts val="0"/>
              </a:spcBef>
              <a:spcAft>
                <a:spcPts val="80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Introduction to Infant and Early Childhood Mental Health Consultation in Home Visiting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br>
              <a:rPr lang="en-US" sz="2800" cap="none" dirty="0">
                <a:solidFill>
                  <a:srgbClr val="0070C0"/>
                </a:solidFill>
              </a:rPr>
            </a:br>
            <a:endParaRPr lang="en-US" sz="2800" dirty="0">
              <a:solidFill>
                <a:srgbClr val="0070C0"/>
              </a:solidFill>
            </a:endParaRPr>
          </a:p>
          <a:p>
            <a:endParaRPr lang="en-US" dirty="0"/>
          </a:p>
        </p:txBody>
      </p:sp>
      <p:sp>
        <p:nvSpPr>
          <p:cNvPr id="3" name="Slide Number Placeholder 2">
            <a:extLst>
              <a:ext uri="{FF2B5EF4-FFF2-40B4-BE49-F238E27FC236}">
                <a16:creationId xmlns:a16="http://schemas.microsoft.com/office/drawing/2014/main" id="{1E5B7138-41AB-5093-C48F-8A65E06417C8}"/>
              </a:ext>
            </a:extLst>
          </p:cNvPr>
          <p:cNvSpPr>
            <a:spLocks noGrp="1"/>
          </p:cNvSpPr>
          <p:nvPr>
            <p:ph type="sldNum" sz="quarter" idx="4294967295"/>
          </p:nvPr>
        </p:nvSpPr>
        <p:spPr>
          <a:xfrm>
            <a:off x="11896725" y="6456363"/>
            <a:ext cx="295275" cy="187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49F1407C-F414-E903-2D2F-41F79FB93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315" y="895350"/>
            <a:ext cx="4183660" cy="50006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22B17C-5590-6AC4-5849-5B16F270798C}"/>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6</a:t>
            </a:fld>
            <a:endParaRPr lang="en-US" noProof="0"/>
          </a:p>
        </p:txBody>
      </p:sp>
      <p:sp>
        <p:nvSpPr>
          <p:cNvPr id="6" name="Title 5">
            <a:extLst>
              <a:ext uri="{FF2B5EF4-FFF2-40B4-BE49-F238E27FC236}">
                <a16:creationId xmlns:a16="http://schemas.microsoft.com/office/drawing/2014/main" id="{F325665F-F92B-7613-CBDE-8976A2FA6D5A}"/>
              </a:ext>
            </a:extLst>
          </p:cNvPr>
          <p:cNvSpPr>
            <a:spLocks noGrp="1"/>
          </p:cNvSpPr>
          <p:nvPr>
            <p:ph type="title"/>
          </p:nvPr>
        </p:nvSpPr>
        <p:spPr>
          <a:xfrm>
            <a:off x="515938" y="246621"/>
            <a:ext cx="11150600" cy="920336"/>
          </a:xfrm>
        </p:spPr>
        <p:txBody>
          <a:bodyPr anchor="b">
            <a:normAutofit/>
          </a:bodyPr>
          <a:lstStyle/>
          <a:p>
            <a:r>
              <a:rPr lang="en-US" dirty="0"/>
              <a:t>Developing Delaware’s Model for IECMHC</a:t>
            </a:r>
          </a:p>
        </p:txBody>
      </p:sp>
      <p:graphicFrame>
        <p:nvGraphicFramePr>
          <p:cNvPr id="8" name="Content Placeholder 7">
            <a:extLst>
              <a:ext uri="{FF2B5EF4-FFF2-40B4-BE49-F238E27FC236}">
                <a16:creationId xmlns:a16="http://schemas.microsoft.com/office/drawing/2014/main" id="{38A1E715-C1AA-947E-AB81-DEE4707967A9}"/>
              </a:ext>
            </a:extLst>
          </p:cNvPr>
          <p:cNvGraphicFramePr>
            <a:graphicFrameLocks noGrp="1"/>
          </p:cNvGraphicFramePr>
          <p:nvPr>
            <p:ph idx="1"/>
            <p:extLst>
              <p:ext uri="{D42A27DB-BD31-4B8C-83A1-F6EECF244321}">
                <p14:modId xmlns:p14="http://schemas.microsoft.com/office/powerpoint/2010/main" val="2434225319"/>
              </p:ext>
            </p:extLst>
          </p:nvPr>
        </p:nvGraphicFramePr>
        <p:xfrm>
          <a:off x="515938" y="1825625"/>
          <a:ext cx="10837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5FFB88D7-B002-BC6B-CDFB-F8BC33F0A458}"/>
              </a:ext>
            </a:extLst>
          </p:cNvPr>
          <p:cNvSpPr txBox="1"/>
          <p:nvPr/>
        </p:nvSpPr>
        <p:spPr>
          <a:xfrm>
            <a:off x="2152650" y="5965202"/>
            <a:ext cx="8610600" cy="307777"/>
          </a:xfrm>
          <a:prstGeom prst="rect">
            <a:avLst/>
          </a:prstGeom>
          <a:noFill/>
        </p:spPr>
        <p:txBody>
          <a:bodyPr wrap="square" rtlCol="0">
            <a:spAutoFit/>
          </a:bodyPr>
          <a:lstStyle/>
          <a:p>
            <a:r>
              <a:rPr lang="en-US" sz="1400" i="1" dirty="0"/>
              <a:t>See Appendix A. in your DE Model for IECMHC Guide for more information on consultants and advisors.</a:t>
            </a:r>
          </a:p>
        </p:txBody>
      </p:sp>
      <p:sp>
        <p:nvSpPr>
          <p:cNvPr id="10" name="Star: 5 Points 9">
            <a:extLst>
              <a:ext uri="{FF2B5EF4-FFF2-40B4-BE49-F238E27FC236}">
                <a16:creationId xmlns:a16="http://schemas.microsoft.com/office/drawing/2014/main" id="{99AF66ED-380D-DA5A-C06F-154E60178594}"/>
              </a:ext>
            </a:extLst>
          </p:cNvPr>
          <p:cNvSpPr/>
          <p:nvPr/>
        </p:nvSpPr>
        <p:spPr>
          <a:xfrm>
            <a:off x="1752600" y="5910263"/>
            <a:ext cx="323850" cy="266700"/>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86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D40DF-89BF-4ED5-2487-99144E903E69}"/>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7</a:t>
            </a:fld>
            <a:endParaRPr lang="en-US" noProof="0"/>
          </a:p>
        </p:txBody>
      </p:sp>
      <p:sp>
        <p:nvSpPr>
          <p:cNvPr id="5" name="Text Box 2">
            <a:extLst>
              <a:ext uri="{FF2B5EF4-FFF2-40B4-BE49-F238E27FC236}">
                <a16:creationId xmlns:a16="http://schemas.microsoft.com/office/drawing/2014/main" id="{DB5C84DA-D066-AB29-E0E4-BEAE1330EB0E}"/>
              </a:ext>
            </a:extLst>
          </p:cNvPr>
          <p:cNvSpPr txBox="1">
            <a:spLocks noGrp="1" noChangeArrowheads="1"/>
          </p:cNvSpPr>
          <p:nvPr>
            <p:ph sz="half" idx="2"/>
          </p:nvPr>
        </p:nvSpPr>
        <p:spPr bwMode="auto">
          <a:xfrm>
            <a:off x="5507038" y="1930400"/>
            <a:ext cx="5638800" cy="4351338"/>
          </a:xfrm>
        </p:spPr>
        <p:txBody>
          <a:bodyPr rot="0" vert="horz" lIns="91440" tIns="45720" rIns="91440" bIns="45720" anchorCtr="0">
            <a:normAutofit/>
          </a:bodyPr>
          <a:lstStyle/>
          <a:p>
            <a:pPr marL="0" marR="0" indent="0">
              <a:spcBef>
                <a:spcPts val="0"/>
              </a:spcBef>
              <a:spcAft>
                <a:spcPts val="600"/>
              </a:spcAft>
              <a:buNone/>
            </a:pPr>
            <a:r>
              <a:rPr lang="en-US" kern="100" dirty="0">
                <a:effectLst/>
              </a:rPr>
              <a:t>Home visiting is part of Delaware’s early childhood system of care that addresses all aspects of </a:t>
            </a:r>
            <a:r>
              <a:rPr lang="en-US" strike="noStrike" kern="100" dirty="0">
                <a:effectLst/>
              </a:rPr>
              <a:t>early childhood health and well-being</a:t>
            </a:r>
            <a:r>
              <a:rPr lang="en-US" kern="100" dirty="0">
                <a:effectLst/>
              </a:rPr>
              <a:t>, improves health equity, and puts family needs and experiences first.</a:t>
            </a:r>
            <a:endParaRPr lang="en-US" dirty="0">
              <a:effectLst/>
            </a:endParaRPr>
          </a:p>
          <a:p>
            <a:pPr marL="0" marR="0" indent="0">
              <a:spcBef>
                <a:spcPts val="0"/>
              </a:spcBef>
              <a:spcAft>
                <a:spcPts val="600"/>
              </a:spcAft>
              <a:buNone/>
            </a:pPr>
            <a:endParaRPr lang="en-US" sz="1800" dirty="0">
              <a:effectLst/>
            </a:endParaRPr>
          </a:p>
        </p:txBody>
      </p:sp>
      <p:sp>
        <p:nvSpPr>
          <p:cNvPr id="4" name="Title 3">
            <a:extLst>
              <a:ext uri="{FF2B5EF4-FFF2-40B4-BE49-F238E27FC236}">
                <a16:creationId xmlns:a16="http://schemas.microsoft.com/office/drawing/2014/main" id="{6212A3BF-E3CE-A3C6-B041-703B5AFBA460}"/>
              </a:ext>
            </a:extLst>
          </p:cNvPr>
          <p:cNvSpPr>
            <a:spLocks noGrp="1"/>
          </p:cNvSpPr>
          <p:nvPr>
            <p:ph type="title"/>
          </p:nvPr>
        </p:nvSpPr>
        <p:spPr>
          <a:xfrm>
            <a:off x="515938" y="246621"/>
            <a:ext cx="11150600" cy="920336"/>
          </a:xfrm>
        </p:spPr>
        <p:txBody>
          <a:bodyPr anchor="b">
            <a:normAutofit/>
          </a:bodyPr>
          <a:lstStyle/>
          <a:p>
            <a:r>
              <a:rPr lang="en-US"/>
              <a:t>home visiting is part of Delaware’s Overall System of Care for families and young children</a:t>
            </a:r>
            <a:endParaRPr lang="en-US" dirty="0"/>
          </a:p>
        </p:txBody>
      </p:sp>
      <p:pic>
        <p:nvPicPr>
          <p:cNvPr id="2052" name="Picture 4">
            <a:extLst>
              <a:ext uri="{FF2B5EF4-FFF2-40B4-BE49-F238E27FC236}">
                <a16:creationId xmlns:a16="http://schemas.microsoft.com/office/drawing/2014/main" id="{66788473-9104-A917-5892-49A1A1831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1166957"/>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94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5A3CFA-F71E-E597-ADF8-2C5BB9EFD38F}"/>
              </a:ext>
            </a:extLst>
          </p:cNvPr>
          <p:cNvSpPr>
            <a:spLocks noGrp="1"/>
          </p:cNvSpPr>
          <p:nvPr>
            <p:ph idx="1"/>
          </p:nvPr>
        </p:nvSpPr>
        <p:spPr>
          <a:xfrm>
            <a:off x="538960" y="1825625"/>
            <a:ext cx="4914189" cy="4351338"/>
          </a:xfrm>
        </p:spPr>
        <p:txBody>
          <a:bodyPr>
            <a:normAutofit/>
          </a:bodyPr>
          <a:lstStyle/>
          <a:p>
            <a:r>
              <a:rPr lang="en-US" dirty="0"/>
              <a:t>How do you see home visiting connecting with other early childhood programs?</a:t>
            </a:r>
          </a:p>
          <a:p>
            <a:r>
              <a:rPr lang="en-US" dirty="0"/>
              <a:t>How might families be supported by multiple programs?</a:t>
            </a:r>
          </a:p>
        </p:txBody>
      </p:sp>
      <p:sp>
        <p:nvSpPr>
          <p:cNvPr id="2" name="Slide Number Placeholder 1">
            <a:extLst>
              <a:ext uri="{FF2B5EF4-FFF2-40B4-BE49-F238E27FC236}">
                <a16:creationId xmlns:a16="http://schemas.microsoft.com/office/drawing/2014/main" id="{F29A8A4D-0237-BCC3-4826-D552B6B0810C}"/>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8</a:t>
            </a:fld>
            <a:endParaRPr lang="en-US" noProof="0"/>
          </a:p>
        </p:txBody>
      </p:sp>
      <p:pic>
        <p:nvPicPr>
          <p:cNvPr id="3074" name="Picture 2" descr="Reflective practice: your questions">
            <a:extLst>
              <a:ext uri="{FF2B5EF4-FFF2-40B4-BE49-F238E27FC236}">
                <a16:creationId xmlns:a16="http://schemas.microsoft.com/office/drawing/2014/main" id="{CD554A35-1614-5351-C1A8-48F00B925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1038"/>
          <a:stretch/>
        </p:blipFill>
        <p:spPr bwMode="auto">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55A1F03-2E32-BC4C-90EE-07F44879F0BA}"/>
              </a:ext>
            </a:extLst>
          </p:cNvPr>
          <p:cNvSpPr>
            <a:spLocks noGrp="1"/>
          </p:cNvSpPr>
          <p:nvPr>
            <p:ph type="title"/>
          </p:nvPr>
        </p:nvSpPr>
        <p:spPr>
          <a:xfrm>
            <a:off x="515938" y="499595"/>
            <a:ext cx="4937211" cy="1325563"/>
          </a:xfrm>
        </p:spPr>
        <p:txBody>
          <a:bodyPr anchor="ctr">
            <a:normAutofit/>
          </a:bodyPr>
          <a:lstStyle/>
          <a:p>
            <a:r>
              <a:rPr lang="en-US" dirty="0"/>
              <a:t>Reflection</a:t>
            </a:r>
          </a:p>
        </p:txBody>
      </p:sp>
    </p:spTree>
    <p:extLst>
      <p:ext uri="{BB962C8B-B14F-4D97-AF65-F5344CB8AC3E}">
        <p14:creationId xmlns:p14="http://schemas.microsoft.com/office/powerpoint/2010/main" val="166510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6CABEB-DFDC-752E-7157-A43F6984569C}"/>
              </a:ext>
            </a:extLst>
          </p:cNvPr>
          <p:cNvSpPr>
            <a:spLocks noGrp="1"/>
          </p:cNvSpPr>
          <p:nvPr>
            <p:ph type="title"/>
          </p:nvPr>
        </p:nvSpPr>
        <p:spPr>
          <a:xfrm>
            <a:off x="831850" y="182563"/>
            <a:ext cx="10515600" cy="940181"/>
          </a:xfrm>
        </p:spPr>
        <p:txBody>
          <a:bodyPr anchor="b">
            <a:normAutofit/>
          </a:bodyPr>
          <a:lstStyle/>
          <a:p>
            <a:r>
              <a:rPr lang="en-US" dirty="0"/>
              <a:t>Part 1</a:t>
            </a:r>
          </a:p>
        </p:txBody>
      </p:sp>
      <p:sp>
        <p:nvSpPr>
          <p:cNvPr id="9" name="Text Placeholder 8">
            <a:extLst>
              <a:ext uri="{FF2B5EF4-FFF2-40B4-BE49-F238E27FC236}">
                <a16:creationId xmlns:a16="http://schemas.microsoft.com/office/drawing/2014/main" id="{8E682B3A-AE2C-12A0-FA95-2A018B92ADE4}"/>
              </a:ext>
            </a:extLst>
          </p:cNvPr>
          <p:cNvSpPr>
            <a:spLocks noGrp="1"/>
          </p:cNvSpPr>
          <p:nvPr>
            <p:ph type="body" idx="1"/>
          </p:nvPr>
        </p:nvSpPr>
        <p:spPr>
          <a:xfrm>
            <a:off x="2139388" y="1154832"/>
            <a:ext cx="7900525" cy="764460"/>
          </a:xfrm>
        </p:spPr>
        <p:txBody>
          <a:bodyPr>
            <a:normAutofit/>
          </a:bodyPr>
          <a:lstStyle/>
          <a:p>
            <a:r>
              <a:rPr lang="en-US" dirty="0"/>
              <a:t>The Importance of Early Relationships and Defining Infant and Early Childhood Mental Health</a:t>
            </a:r>
          </a:p>
        </p:txBody>
      </p:sp>
      <p:sp>
        <p:nvSpPr>
          <p:cNvPr id="4" name="Slide Number Placeholder 3">
            <a:extLst>
              <a:ext uri="{FF2B5EF4-FFF2-40B4-BE49-F238E27FC236}">
                <a16:creationId xmlns:a16="http://schemas.microsoft.com/office/drawing/2014/main" id="{73C7FCB3-0E78-9C6D-AD10-D37A144572E2}"/>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9</a:t>
            </a:fld>
            <a:endParaRPr lang="en-US" noProof="0"/>
          </a:p>
        </p:txBody>
      </p:sp>
      <p:pic>
        <p:nvPicPr>
          <p:cNvPr id="4098" name="Picture 2" descr="Mother &amp; Child | &quot;To one who bears The sweetest name-- And a… | Flickr">
            <a:extLst>
              <a:ext uri="{FF2B5EF4-FFF2-40B4-BE49-F238E27FC236}">
                <a16:creationId xmlns:a16="http://schemas.microsoft.com/office/drawing/2014/main" id="{E941F1C8-CBC6-E153-1945-1A7E0332B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29"/>
          <a:stretch/>
        </p:blipFill>
        <p:spPr bwMode="auto">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rgbClr val="FFFFFF"/>
          </a:solidFill>
        </p:spPr>
      </p:pic>
    </p:spTree>
    <p:extLst>
      <p:ext uri="{BB962C8B-B14F-4D97-AF65-F5344CB8AC3E}">
        <p14:creationId xmlns:p14="http://schemas.microsoft.com/office/powerpoint/2010/main" val="295044651"/>
      </p:ext>
    </p:extLst>
  </p:cSld>
  <p:clrMapOvr>
    <a:masterClrMapping/>
  </p:clrMapOvr>
</p:sld>
</file>

<file path=ppt/theme/theme1.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4467</Words>
  <Application>Microsoft Office PowerPoint</Application>
  <PresentationFormat>Widescreen</PresentationFormat>
  <Paragraphs>363</Paragraphs>
  <Slides>44</Slides>
  <Notes>42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Abadi</vt:lpstr>
      <vt:lpstr>Aptos</vt:lpstr>
      <vt:lpstr>Arial</vt:lpstr>
      <vt:lpstr>Calibri</vt:lpstr>
      <vt:lpstr>Calibri Light</vt:lpstr>
      <vt:lpstr>Corbel</vt:lpstr>
      <vt:lpstr>Segoe UI</vt:lpstr>
      <vt:lpstr>Symbol</vt:lpstr>
      <vt:lpstr>Times New Roman</vt:lpstr>
      <vt:lpstr>Tw Cen MT</vt:lpstr>
      <vt:lpstr>1_Office Theme</vt:lpstr>
      <vt:lpstr>Office Theme</vt:lpstr>
      <vt:lpstr>Infant and Early Childhood mental health consultation in Home Visiting</vt:lpstr>
      <vt:lpstr>My Journey</vt:lpstr>
      <vt:lpstr>Checking In</vt:lpstr>
      <vt:lpstr>Core  Objectives</vt:lpstr>
      <vt:lpstr>PowerPoint Presentation</vt:lpstr>
      <vt:lpstr>Developing Delaware’s Model for IECMHC</vt:lpstr>
      <vt:lpstr>home visiting is part of Delaware’s Overall System of Care for families and young children</vt:lpstr>
      <vt:lpstr>Reflection</vt:lpstr>
      <vt:lpstr>Part 1</vt:lpstr>
      <vt:lpstr>What is one of your early relationship memories?</vt:lpstr>
      <vt:lpstr>The Power of Human Connections</vt:lpstr>
      <vt:lpstr>PowerPoint Presentation</vt:lpstr>
      <vt:lpstr>PowerPoint Presentation</vt:lpstr>
      <vt:lpstr>What if relationships are Missed?</vt:lpstr>
      <vt:lpstr>Reflection</vt:lpstr>
      <vt:lpstr>Part 2: What is Infant and Early Childhood Mental Health Consultation?</vt:lpstr>
      <vt:lpstr>Activity</vt:lpstr>
      <vt:lpstr>What is IECMHC in Home Visiting? </vt:lpstr>
      <vt:lpstr>Examples of how consultants can help home visiting programs include:   </vt:lpstr>
      <vt:lpstr>What Do You Need to Feel Valued and Supported so That you Can Support Families?</vt:lpstr>
      <vt:lpstr>Vision for IECMHC in Delaware</vt:lpstr>
      <vt:lpstr>Mindfulness Moment</vt:lpstr>
      <vt:lpstr>   The Complexities of Home Visiting </vt:lpstr>
      <vt:lpstr>Large Group Discussion </vt:lpstr>
      <vt:lpstr>The Importance of Reflective Consultation to Home Visitors</vt:lpstr>
      <vt:lpstr>Qualifications, Skills and Attributes</vt:lpstr>
      <vt:lpstr>Part 3</vt:lpstr>
      <vt:lpstr>Main Activities in the Delaware Model for IECMHC in Home Visiting </vt:lpstr>
      <vt:lpstr>Reflection</vt:lpstr>
      <vt:lpstr>Reflective consultation with the home visiting program manager/supervisor </vt:lpstr>
      <vt:lpstr>Reflection</vt:lpstr>
      <vt:lpstr>Reflection Stages</vt:lpstr>
      <vt:lpstr>Let’s Watch and Discuss</vt:lpstr>
      <vt:lpstr>Reflective consultation with the home visitors via groups or 1:1 case consultation </vt:lpstr>
      <vt:lpstr>  Reflective + Consultation</vt:lpstr>
      <vt:lpstr>Reflective Consultation- Group and 1:1</vt:lpstr>
      <vt:lpstr>Reflective Consultation (cont.)</vt:lpstr>
      <vt:lpstr>3 Key Components of Quality Reflective Consultation</vt:lpstr>
      <vt:lpstr>Let’s Watch Reflective Case Consultation</vt:lpstr>
      <vt:lpstr>Reflection Tips</vt:lpstr>
      <vt:lpstr>Specialized Training for Home Visitors </vt:lpstr>
      <vt:lpstr>Which Risk Factors are Families Facing that Can Compromise Healthy Relationships and Safe Environments? How might these impact training?</vt:lpstr>
      <vt:lpstr>Wrap up</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mary</dc:creator>
  <cp:lastModifiedBy>mary</cp:lastModifiedBy>
  <cp:revision>12</cp:revision>
  <dcterms:created xsi:type="dcterms:W3CDTF">2023-12-17T11:13:46Z</dcterms:created>
  <dcterms:modified xsi:type="dcterms:W3CDTF">2024-04-25T10:56:33Z</dcterms:modified>
</cp:coreProperties>
</file>