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Helvetica World" panose="020B0604020202020204" charset="-128"/>
      <p:regular r:id="rId24"/>
    </p:embeddedFont>
    <p:embeddedFont>
      <p:font typeface="Helvetica World Bold" panose="020B0604020202020204" charset="-128"/>
      <p:regular r:id="rId25"/>
    </p:embeddedFont>
    <p:embeddedFont>
      <p:font typeface="Helvetica World Bold Italics" panose="020B0604020202020204" charset="-128"/>
      <p:regular r:id="rId26"/>
    </p:embeddedFont>
    <p:embeddedFont>
      <p:font typeface="Helvetica World Italics" panose="020B0604020202020204" charset="-128"/>
      <p:regular r:id="rId27"/>
    </p:embeddedFont>
    <p:embeddedFont>
      <p:font typeface="Aptos Italics" panose="020B0604020202020204" charset="0"/>
      <p:regular r:id="rId28"/>
    </p:embeddedFont>
    <p:embeddedFont>
      <p:font typeface="Canva Sans Bold" panose="020B0604020202020204" charset="0"/>
      <p:regular r:id="rId29"/>
    </p:embeddedFont>
    <p:embeddedFont>
      <p:font typeface="Canva Sans Italics" panose="020B0604020202020204" charset="0"/>
      <p:regular r:id="rId30"/>
    </p:embeddedFont>
    <p:embeddedFont>
      <p:font typeface="Object Sans" panose="020B0604020202020204" charset="0"/>
      <p:regular r:id="rId31"/>
    </p:embeddedFont>
    <p:embeddedFont>
      <p:font typeface="Object Sans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031089-84C4-4907-92CE-3AA301D50EFA}" v="2" dt="2025-11-03T14:21:17.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15.12.2025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like this slide, I feel like for the people who have not met you or heard about you, it makes you more human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like this slide, I feel like for the people who have not met you or heard about you, it makes you more human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would just read off each of the descriptions because it is very wordy if it is on the slide together</a:t>
            </a:r>
          </a:p>
          <a:p>
            <a:endParaRPr lang="en-US"/>
          </a:p>
          <a:p>
            <a:r>
              <a:rPr lang="en-US"/>
              <a:t>A Common Agenda – Everyone agrees on the same goal and understands the problem in the same way. You don’t have to agree on everything, but you need to agree on the main outcome you’re working toward.</a:t>
            </a:r>
          </a:p>
          <a:p>
            <a:endParaRPr lang="en-US"/>
          </a:p>
          <a:p>
            <a:endParaRPr lang="en-US"/>
          </a:p>
          <a:p>
            <a:r>
              <a:rPr lang="en-US"/>
              <a:t>Shared Measurement – Everyone agrees on how success will be measured. Collecting and sharing the same data helps groups stay aligned, learn from each other, and hold each other accountable.</a:t>
            </a:r>
          </a:p>
          <a:p>
            <a:endParaRPr lang="en-US"/>
          </a:p>
          <a:p>
            <a:r>
              <a:rPr lang="en-US"/>
              <a:t>Mutually Reinforcing Activities – Each group does what it does best, but in a way that supports the efforts of others. The work of one organization strengthens the work of another, creating a coordinated approach instead of isolated actions.</a:t>
            </a:r>
          </a:p>
          <a:p>
            <a:endParaRPr lang="en-US"/>
          </a:p>
          <a:p>
            <a:endParaRPr lang="en-US"/>
          </a:p>
          <a:p>
            <a:r>
              <a:rPr lang="en-US"/>
              <a:t>Continuous Communication – Groups keep talking and sharing regularly. This builds trust, helps prevent misunderstandings, and ensures everyone stays focused on the common goal.</a:t>
            </a:r>
          </a:p>
          <a:p>
            <a:endParaRPr lang="en-US"/>
          </a:p>
          <a:p>
            <a:r>
              <a:rPr lang="en-US"/>
              <a:t>Backbone Support </a:t>
            </a:r>
          </a:p>
          <a:p>
            <a:r>
              <a:rPr lang="en-US"/>
              <a:t>Organization – There’s a dedicated team whose job is to keep the whole initiative running smoothly. They manage logistics, communication, data, and help solve conflicts so the other groups can focus on their 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Take 5 minutes and brainstorm — which ingredient is your strength, and which one could grow?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dive into the continuum of care. </a:t>
            </a:r>
          </a:p>
          <a:p>
            <a:r>
              <a:rPr lang="en-US"/>
              <a:t>What does it look like and why does it matter?</a:t>
            </a:r>
          </a:p>
          <a:p>
            <a:r>
              <a:rPr lang="en-US"/>
              <a:t>We’ll focus on how families experience the system and identify opportunities to connect services more effectively.</a:t>
            </a:r>
          </a:p>
          <a:p>
            <a:endParaRPr lang="en-US"/>
          </a:p>
          <a:p>
            <a:r>
              <a:rPr lang="en-US"/>
              <a:t>- how connected, consistent, and supportive their experience feels.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Explore the challenge: Identify where families face barriers to timely prenatal visits and developmental screenings.</a:t>
            </a:r>
          </a:p>
          <a:p>
            <a:endParaRPr lang="en-US"/>
          </a:p>
          <a:p>
            <a:r>
              <a:rPr lang="en-US"/>
              <a:t>Map the system: Look at how healthcare, early childhood, and community programs connect—or don’t—and where coordination can improve.</a:t>
            </a:r>
          </a:p>
          <a:p>
            <a:endParaRPr lang="en-US"/>
          </a:p>
          <a:p>
            <a:r>
              <a:rPr lang="en-US"/>
              <a:t>Brainstorm solutions: Generate and prioritize practical ideas to make care more seamless, equitable, and family-friendly.</a:t>
            </a:r>
          </a:p>
          <a:p>
            <a:endParaRPr lang="en-US"/>
          </a:p>
          <a:p>
            <a:endParaRPr lang="en-US"/>
          </a:p>
          <a:p>
            <a:endParaRPr lang="en-US"/>
          </a:p>
          <a:p>
            <a:endParaRPr lang="en-US"/>
          </a:p>
          <a:p>
            <a:endParaRPr lang="en-US"/>
          </a:p>
          <a:p>
            <a:r>
              <a:rPr lang="en-US"/>
              <a:t>I edited the slide but I kept the information the sameish</a:t>
            </a:r>
          </a:p>
          <a:p>
            <a:endParaRPr lang="en-US"/>
          </a:p>
          <a:p>
            <a:r>
              <a:rPr lang="en-US"/>
              <a:t>Building Systems from the Ground Up</a:t>
            </a:r>
          </a:p>
          <a:p>
            <a:r>
              <a:rPr lang="en-US"/>
              <a:t>Title: Continuity, Trust, and Relationships</a:t>
            </a:r>
          </a:p>
          <a:p>
            <a:r>
              <a:rPr lang="en-US"/>
              <a:t>Visual: Tree with roots labeled “evidence-based programs” and “staff expertise,” branches labeled “family outcomes”</a:t>
            </a:r>
          </a:p>
          <a:p>
            <a:r>
              <a:rPr lang="en-US"/>
              <a:t>Talking Points:</a:t>
            </a:r>
          </a:p>
          <a:p>
            <a:r>
              <a:rPr lang="en-US"/>
              <a:t>“Weaving together programs, staff expertise, and family trust creates a seamless continuum of care.”</a:t>
            </a:r>
          </a:p>
          <a:p>
            <a:r>
              <a:rPr lang="en-US"/>
              <a:t>Focus on actionable priorities:</a:t>
            </a:r>
          </a:p>
          <a:p>
            <a:r>
              <a:rPr lang="en-US"/>
              <a:t>Prenatal care integration</a:t>
            </a:r>
          </a:p>
          <a:p>
            <a:r>
              <a:rPr lang="en-US"/>
              <a:t>Consistent developmental screenings</a:t>
            </a:r>
          </a:p>
          <a:p>
            <a:r>
              <a:rPr lang="en-US"/>
              <a:t>Relationship-based engagement</a:t>
            </a:r>
          </a:p>
          <a:p>
            <a:r>
              <a:rPr lang="en-US"/>
              <a:t>“Systems change happens from the ground up, through every visit and partnership.”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would just read off each of the descriptions because it is very wordy if it is on the slide together</a:t>
            </a:r>
          </a:p>
          <a:p>
            <a:endParaRPr lang="en-US"/>
          </a:p>
          <a:p>
            <a:r>
              <a:rPr lang="en-US"/>
              <a:t>A Common Agenda – Everyone agrees on the same goal and understands the problem in the same way. You don’t have to agree on everything, but you need to agree on the main outcome you’re working toward.</a:t>
            </a:r>
          </a:p>
          <a:p>
            <a:endParaRPr lang="en-US"/>
          </a:p>
          <a:p>
            <a:endParaRPr lang="en-US"/>
          </a:p>
          <a:p>
            <a:r>
              <a:rPr lang="en-US"/>
              <a:t>Shared Measurement – Everyone agrees on how success will be measured. Collecting and sharing the same data helps groups stay aligned, learn from each other, and hold each other accountable.</a:t>
            </a:r>
          </a:p>
          <a:p>
            <a:endParaRPr lang="en-US"/>
          </a:p>
          <a:p>
            <a:r>
              <a:rPr lang="en-US"/>
              <a:t>Mutually Reinforcing Activities – Each group does what it does best, but in a way that supports the efforts of others. The work of one organization strengthens the work of another, creating a coordinated approach instead of isolated actions.</a:t>
            </a:r>
          </a:p>
          <a:p>
            <a:endParaRPr lang="en-US"/>
          </a:p>
          <a:p>
            <a:endParaRPr lang="en-US"/>
          </a:p>
          <a:p>
            <a:r>
              <a:rPr lang="en-US"/>
              <a:t>Continuous Communication – Groups keep talking and sharing regularly. This builds trust, helps prevent misunderstandings, and ensures everyone stays focused on the common goal.</a:t>
            </a:r>
          </a:p>
          <a:p>
            <a:endParaRPr lang="en-US"/>
          </a:p>
          <a:p>
            <a:r>
              <a:rPr lang="en-US"/>
              <a:t>Backbone Support </a:t>
            </a:r>
          </a:p>
          <a:p>
            <a:r>
              <a:rPr lang="en-US"/>
              <a:t>Organization – There’s a dedicated team whose job is to keep the whole initiative running smoothly. They manage logistics, communication, data, and help solve conflicts so the other groups can focus on their 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moms are not accessing prenatal care—this is a critical gap in the early childhood continuum.” “Early intervention begins prenatally; our programs can help connect families to these services.”</a:t>
            </a:r>
          </a:p>
          <a:p>
            <a:endParaRPr lang="en-US"/>
          </a:p>
          <a:p>
            <a:r>
              <a:rPr lang="en-US"/>
              <a:t>“Developmental screenings are low in infancy and toddlerhood, leaving opportunities for early identification and support unmet.” “Integrating screenings into home visits and pediatric handoffs can close this gap.”</a:t>
            </a:r>
          </a:p>
          <a:p>
            <a:endParaRPr lang="en-US"/>
          </a:p>
          <a:p>
            <a:r>
              <a:rPr lang="en-US"/>
              <a:t>baby rattle and literacy skill example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are the ground floor of early childhood.</a:t>
            </a:r>
          </a:p>
          <a:p>
            <a:r>
              <a:rPr lang="en-US"/>
              <a:t>You meet families where they are.</a:t>
            </a:r>
          </a:p>
          <a:p>
            <a:r>
              <a:rPr lang="en-US"/>
              <a:t>You build trust that changes outcomes.</a:t>
            </a:r>
          </a:p>
          <a:p>
            <a:r>
              <a:rPr lang="en-US"/>
              <a:t>You carry the heart of the work.</a:t>
            </a:r>
          </a:p>
          <a:p>
            <a:endParaRPr lang="en-US"/>
          </a:p>
          <a:p>
            <a:endParaRPr lang="en-US"/>
          </a:p>
          <a:p>
            <a:endParaRPr lang="en-US"/>
          </a:p>
          <a:p>
            <a:endParaRPr lang="en-US"/>
          </a:p>
          <a:p>
            <a:r>
              <a:rPr lang="en-US"/>
              <a:t>“You are the first connection — the first trusted voice that can change a family’s trajectory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 11, 12, 19 colors cohesive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pause to celebrate the work you’re doing every day.</a:t>
            </a:r>
          </a:p>
          <a:p>
            <a:r>
              <a:rPr lang="en-US"/>
              <a:t>§“So before we go any further today, just take a second and think about one family you’ve worked with recently — the connection you’ve built, the progress they’ve made. That’s what this is all about.”</a:t>
            </a:r>
          </a:p>
          <a:p>
            <a:r>
              <a:rPr lang="en-US"/>
              <a:t>·You are the trusted voice in a family’s home.</a:t>
            </a:r>
          </a:p>
          <a:p>
            <a:r>
              <a:rPr lang="en-US"/>
              <a:t>·You’re often the first one to see a concern, celebrate a milestone, or recognize a strength.</a:t>
            </a:r>
          </a:p>
          <a:p>
            <a:r>
              <a:rPr lang="en-US"/>
              <a:t>·You carry the weight of this work with professionalism, compassion, and skill.</a:t>
            </a:r>
          </a:p>
          <a:p>
            <a:endParaRPr lang="en-US"/>
          </a:p>
          <a:p>
            <a:endParaRPr lang="en-US"/>
          </a:p>
          <a:p>
            <a:r>
              <a:rPr lang="en-US"/>
              <a:t>Slide 6: Word Cloud Display</a:t>
            </a:r>
          </a:p>
          <a:p>
            <a:r>
              <a:rPr lang="en-US"/>
              <a:t>Visual: Live feed from Mentimeter / Poll Everywhere</a:t>
            </a:r>
          </a:p>
          <a:p>
            <a:r>
              <a:rPr lang="en-US"/>
              <a:t> 🗣️ Cue:</a:t>
            </a:r>
          </a:p>
          <a:p>
            <a:r>
              <a:rPr lang="en-US"/>
              <a:t>“Look at those words — trust, growth, resilience, hope. That’s your impact.”</a:t>
            </a:r>
          </a:p>
          <a:p>
            <a:r>
              <a:rPr lang="en-US"/>
              <a:t>Slide 7: Transition Slide</a:t>
            </a:r>
          </a:p>
          <a:p>
            <a:r>
              <a:rPr lang="en-US"/>
              <a:t>Visual: Image of a bridge being built</a:t>
            </a:r>
          </a:p>
          <a:p>
            <a:r>
              <a:rPr lang="en-US"/>
              <a:t> Text:</a:t>
            </a:r>
          </a:p>
          <a:p>
            <a:r>
              <a:rPr lang="en-US"/>
              <a:t> “You’ve built something strong. Now — let’s talk about what’s next.”</a:t>
            </a:r>
          </a:p>
          <a:p>
            <a:r>
              <a:rPr lang="en-US"/>
              <a:t>🗣️ Cue:</a:t>
            </a:r>
          </a:p>
          <a:p>
            <a:endParaRPr lang="en-US"/>
          </a:p>
          <a:p>
            <a:r>
              <a:rPr lang="en-US"/>
              <a:t>“Let’s explore how our field is evolving — and what ingredients make this work thrive everywhere.”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Objective: Highlight momentum and opportunities for growth.</a:t>
            </a:r>
          </a:p>
          <a:p>
            <a:r>
              <a:rPr lang="en-US"/>
              <a:t>I’ll showcase ongoing initiatives and how they’re building on current success.</a:t>
            </a:r>
          </a:p>
          <a:p>
            <a:r>
              <a:rPr lang="en-US"/>
              <a:t>I’ll introduce new elements, using data examples from the Home Visiting Conference to show how real-time insights can inform and adjust practice.</a:t>
            </a:r>
          </a:p>
          <a:p>
            <a:r>
              <a:rPr lang="en-US"/>
              <a:t>The goal is to inspire reflection and action based on what the data tells 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9: Early Memory Reflection</a:t>
            </a:r>
          </a:p>
          <a:p>
            <a:endParaRPr lang="en-US"/>
          </a:p>
          <a:p>
            <a:r>
              <a:rPr lang="en-US"/>
              <a:t> “Think back to your earliest memory…”</a:t>
            </a:r>
          </a:p>
          <a:p>
            <a:endParaRPr lang="en-US"/>
          </a:p>
          <a:p>
            <a:r>
              <a:rPr lang="en-US"/>
              <a:t>“Mine was kayaking with my dad — seeing a deer on a quiet creek. I don’t remember it because of the deer, but because of the connection.”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10: Why Early Experiences Matter</a:t>
            </a:r>
          </a:p>
          <a:p>
            <a:endParaRPr lang="en-US"/>
          </a:p>
          <a:p>
            <a:r>
              <a:rPr lang="en-US"/>
              <a:t>Visual: Brain development chart (0–3 years = 80% growth)</a:t>
            </a:r>
          </a:p>
          <a:p>
            <a:endParaRPr lang="en-US"/>
          </a:p>
          <a:p>
            <a:r>
              <a:rPr lang="en-US"/>
              <a:t>Text: 80% of brain growth by age 3, Early moments shape lifelong outcomes</a:t>
            </a:r>
          </a:p>
          <a:p>
            <a:endParaRPr lang="en-US"/>
          </a:p>
          <a:p>
            <a:r>
              <a:rPr lang="en-US"/>
              <a:t>Relationships = architecture of the brain</a:t>
            </a:r>
          </a:p>
          <a:p>
            <a:endParaRPr lang="en-US"/>
          </a:p>
          <a:p>
            <a:r>
              <a:rPr lang="en-US"/>
              <a:t>“Every early experience — every moment of connection — shapes the adult that child becomes.”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10: Why Early Experiences Matter</a:t>
            </a:r>
          </a:p>
          <a:p>
            <a:endParaRPr lang="en-US"/>
          </a:p>
          <a:p>
            <a:r>
              <a:rPr lang="en-US"/>
              <a:t>“Families shouldn’t have to navigate 10 doors for one need. When we bundle supports, families thrive.”</a:t>
            </a:r>
          </a:p>
          <a:p>
            <a:endParaRPr lang="en-US"/>
          </a:p>
          <a:p>
            <a:r>
              <a:rPr lang="en-US"/>
              <a:t>Visual: Brain development chart (0–3 years = 80% growth)</a:t>
            </a:r>
          </a:p>
          <a:p>
            <a:endParaRPr lang="en-US"/>
          </a:p>
          <a:p>
            <a:r>
              <a:rPr lang="en-US"/>
              <a:t>Text: 80% of brain growth by age 3, Early moments shape lifelong outcomes</a:t>
            </a:r>
          </a:p>
          <a:p>
            <a:endParaRPr lang="en-US"/>
          </a:p>
          <a:p>
            <a:r>
              <a:rPr lang="en-US"/>
              <a:t>Relationships = architecture of the brain</a:t>
            </a:r>
          </a:p>
          <a:p>
            <a:endParaRPr lang="en-US"/>
          </a:p>
          <a:p>
            <a:r>
              <a:rPr lang="en-US"/>
              <a:t>“Every early experience — every moment of connection — shapes the adult that child becomes.”</a:t>
            </a:r>
          </a:p>
          <a:p>
            <a:endParaRPr lang="en-US"/>
          </a:p>
          <a:p>
            <a:r>
              <a:rPr lang="en-US"/>
              <a:t> Silos ➡ Bridges ➡ Continuum of Care</a:t>
            </a:r>
          </a:p>
          <a:p>
            <a:r>
              <a:rPr lang="en-US"/>
              <a:t>“Families don’t live in silos — so neither can 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10: Why Early Experiences Matter</a:t>
            </a:r>
          </a:p>
          <a:p>
            <a:endParaRPr lang="en-US"/>
          </a:p>
          <a:p>
            <a:r>
              <a:rPr lang="en-US"/>
              <a:t>Visual: Brain development chart (0–3 years = 80% growth)</a:t>
            </a:r>
          </a:p>
          <a:p>
            <a:endParaRPr lang="en-US"/>
          </a:p>
          <a:p>
            <a:r>
              <a:rPr lang="en-US"/>
              <a:t>Text: 80% of brain growth by age 3, Early moments shape lifelong outcomes</a:t>
            </a:r>
          </a:p>
          <a:p>
            <a:endParaRPr lang="en-US"/>
          </a:p>
          <a:p>
            <a:r>
              <a:rPr lang="en-US"/>
              <a:t>Relationships = architecture of the brain</a:t>
            </a:r>
          </a:p>
          <a:p>
            <a:endParaRPr lang="en-US"/>
          </a:p>
          <a:p>
            <a:r>
              <a:rPr lang="en-US"/>
              <a:t>“Every early experience — every moment of connection — shapes the adult that child becomes.”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37.sv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s://thehomelessplan.org/collectiveimpact/collective.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2.sv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2.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3.sv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3.svg"/><Relationship Id="rId5" Type="http://schemas.openxmlformats.org/officeDocument/2006/relationships/image" Target="../media/image59.svg"/><Relationship Id="rId10" Type="http://schemas.openxmlformats.org/officeDocument/2006/relationships/image" Target="../media/image2.png"/><Relationship Id="rId4" Type="http://schemas.openxmlformats.org/officeDocument/2006/relationships/image" Target="../media/image58.png"/><Relationship Id="rId9" Type="http://schemas.openxmlformats.org/officeDocument/2006/relationships/image" Target="../media/image63.sv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s://stateofbabies.org/wp-content/uploads/2017/07/Delaware.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svg"/><Relationship Id="rId3" Type="http://schemas.openxmlformats.org/officeDocument/2006/relationships/image" Target="../media/image4.jpeg"/><Relationship Id="rId7" Type="http://schemas.openxmlformats.org/officeDocument/2006/relationships/image" Target="../media/image8.sv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svg"/><Relationship Id="rId5" Type="http://schemas.openxmlformats.org/officeDocument/2006/relationships/image" Target="../media/image6.sv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67.svg"/><Relationship Id="rId7" Type="http://schemas.openxmlformats.org/officeDocument/2006/relationships/image" Target="../media/image3.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9.sv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svg"/><Relationship Id="rId4" Type="http://schemas.openxmlformats.org/officeDocument/2006/relationships/image" Target="../media/image26.sv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D772"/>
        </a:solidFill>
        <a:effectLst/>
      </p:bgPr>
    </p:bg>
    <p:spTree>
      <p:nvGrpSpPr>
        <p:cNvPr id="1" name=""/>
        <p:cNvGrpSpPr/>
        <p:nvPr/>
      </p:nvGrpSpPr>
      <p:grpSpPr>
        <a:xfrm>
          <a:off x="0" y="0"/>
          <a:ext cx="0" cy="0"/>
          <a:chOff x="0" y="0"/>
          <a:chExt cx="0" cy="0"/>
        </a:xfrm>
      </p:grpSpPr>
      <p:grpSp>
        <p:nvGrpSpPr>
          <p:cNvPr id="2" name="Group 2"/>
          <p:cNvGrpSpPr/>
          <p:nvPr/>
        </p:nvGrpSpPr>
        <p:grpSpPr>
          <a:xfrm>
            <a:off x="9324201" y="3943304"/>
            <a:ext cx="8963799" cy="5709214"/>
            <a:chOff x="0" y="0"/>
            <a:chExt cx="11951732" cy="7612285"/>
          </a:xfrm>
        </p:grpSpPr>
        <p:sp>
          <p:nvSpPr>
            <p:cNvPr id="3" name="Freeform 3"/>
            <p:cNvSpPr/>
            <p:nvPr/>
          </p:nvSpPr>
          <p:spPr>
            <a:xfrm>
              <a:off x="0" y="0"/>
              <a:ext cx="11951732" cy="7612285"/>
            </a:xfrm>
            <a:custGeom>
              <a:avLst/>
              <a:gdLst/>
              <a:ahLst/>
              <a:cxnLst/>
              <a:rect l="l" t="t" r="r" b="b"/>
              <a:pathLst>
                <a:path w="11951732" h="7612285">
                  <a:moveTo>
                    <a:pt x="0" y="0"/>
                  </a:moveTo>
                  <a:lnTo>
                    <a:pt x="11951732" y="0"/>
                  </a:lnTo>
                  <a:lnTo>
                    <a:pt x="11951732" y="7612285"/>
                  </a:lnTo>
                  <a:lnTo>
                    <a:pt x="0" y="7612285"/>
                  </a:lnTo>
                  <a:lnTo>
                    <a:pt x="0" y="0"/>
                  </a:lnTo>
                  <a:close/>
                </a:path>
              </a:pathLst>
            </a:custGeom>
            <a:blipFill>
              <a:blip r:embed="rId2"/>
              <a:stretch>
                <a:fillRect l="-86177" t="-41127" r="-50548" b="-67938"/>
              </a:stretch>
            </a:blipFill>
          </p:spPr>
          <p:txBody>
            <a:bodyPr/>
            <a:lstStyle/>
            <a:p>
              <a:endParaRPr lang="en-US"/>
            </a:p>
          </p:txBody>
        </p:sp>
        <p:grpSp>
          <p:nvGrpSpPr>
            <p:cNvPr id="4" name="Group 4"/>
            <p:cNvGrpSpPr/>
            <p:nvPr/>
          </p:nvGrpSpPr>
          <p:grpSpPr>
            <a:xfrm>
              <a:off x="503268" y="2610445"/>
              <a:ext cx="4002644" cy="1541989"/>
              <a:chOff x="0" y="0"/>
              <a:chExt cx="941883" cy="362853"/>
            </a:xfrm>
          </p:grpSpPr>
          <p:sp>
            <p:nvSpPr>
              <p:cNvPr id="5" name="Freeform 5"/>
              <p:cNvSpPr/>
              <p:nvPr/>
            </p:nvSpPr>
            <p:spPr>
              <a:xfrm>
                <a:off x="0" y="0"/>
                <a:ext cx="941883" cy="362853"/>
              </a:xfrm>
              <a:custGeom>
                <a:avLst/>
                <a:gdLst/>
                <a:ahLst/>
                <a:cxnLst/>
                <a:rect l="l" t="t" r="r" b="b"/>
                <a:pathLst>
                  <a:path w="941883" h="362853">
                    <a:moveTo>
                      <a:pt x="0" y="0"/>
                    </a:moveTo>
                    <a:lnTo>
                      <a:pt x="941883" y="0"/>
                    </a:lnTo>
                    <a:lnTo>
                      <a:pt x="941883" y="362853"/>
                    </a:lnTo>
                    <a:lnTo>
                      <a:pt x="0" y="362853"/>
                    </a:lnTo>
                    <a:close/>
                  </a:path>
                </a:pathLst>
              </a:custGeom>
              <a:solidFill>
                <a:srgbClr val="FCD772"/>
              </a:solidFill>
            </p:spPr>
            <p:txBody>
              <a:bodyPr/>
              <a:lstStyle/>
              <a:p>
                <a:endParaRPr lang="en-US"/>
              </a:p>
            </p:txBody>
          </p:sp>
          <p:sp>
            <p:nvSpPr>
              <p:cNvPr id="6" name="TextBox 6"/>
              <p:cNvSpPr txBox="1"/>
              <p:nvPr/>
            </p:nvSpPr>
            <p:spPr>
              <a:xfrm>
                <a:off x="0" y="38100"/>
                <a:ext cx="941883" cy="324753"/>
              </a:xfrm>
              <a:prstGeom prst="rect">
                <a:avLst/>
              </a:prstGeom>
            </p:spPr>
            <p:txBody>
              <a:bodyPr lIns="50800" tIns="50800" rIns="50800" bIns="50800" rtlCol="0" anchor="ctr"/>
              <a:lstStyle/>
              <a:p>
                <a:pPr algn="ctr">
                  <a:lnSpc>
                    <a:spcPts val="1961"/>
                  </a:lnSpc>
                </a:pPr>
                <a:endParaRPr/>
              </a:p>
            </p:txBody>
          </p:sp>
        </p:grpSp>
        <p:grpSp>
          <p:nvGrpSpPr>
            <p:cNvPr id="7" name="Group 7"/>
            <p:cNvGrpSpPr/>
            <p:nvPr/>
          </p:nvGrpSpPr>
          <p:grpSpPr>
            <a:xfrm>
              <a:off x="503268" y="776041"/>
              <a:ext cx="3501400" cy="1541989"/>
              <a:chOff x="0" y="0"/>
              <a:chExt cx="823933" cy="362853"/>
            </a:xfrm>
          </p:grpSpPr>
          <p:sp>
            <p:nvSpPr>
              <p:cNvPr id="8" name="Freeform 8"/>
              <p:cNvSpPr/>
              <p:nvPr/>
            </p:nvSpPr>
            <p:spPr>
              <a:xfrm>
                <a:off x="0" y="0"/>
                <a:ext cx="823933" cy="362853"/>
              </a:xfrm>
              <a:custGeom>
                <a:avLst/>
                <a:gdLst/>
                <a:ahLst/>
                <a:cxnLst/>
                <a:rect l="l" t="t" r="r" b="b"/>
                <a:pathLst>
                  <a:path w="823933" h="362853">
                    <a:moveTo>
                      <a:pt x="0" y="0"/>
                    </a:moveTo>
                    <a:lnTo>
                      <a:pt x="823933" y="0"/>
                    </a:lnTo>
                    <a:lnTo>
                      <a:pt x="823933" y="362853"/>
                    </a:lnTo>
                    <a:lnTo>
                      <a:pt x="0" y="362853"/>
                    </a:lnTo>
                    <a:close/>
                  </a:path>
                </a:pathLst>
              </a:custGeom>
              <a:solidFill>
                <a:srgbClr val="FCD772"/>
              </a:solidFill>
            </p:spPr>
            <p:txBody>
              <a:bodyPr/>
              <a:lstStyle/>
              <a:p>
                <a:endParaRPr lang="en-US"/>
              </a:p>
            </p:txBody>
          </p:sp>
          <p:sp>
            <p:nvSpPr>
              <p:cNvPr id="9" name="TextBox 9"/>
              <p:cNvSpPr txBox="1"/>
              <p:nvPr/>
            </p:nvSpPr>
            <p:spPr>
              <a:xfrm>
                <a:off x="0" y="38100"/>
                <a:ext cx="823933" cy="324753"/>
              </a:xfrm>
              <a:prstGeom prst="rect">
                <a:avLst/>
              </a:prstGeom>
            </p:spPr>
            <p:txBody>
              <a:bodyPr lIns="50800" tIns="50800" rIns="50800" bIns="50800" rtlCol="0" anchor="ctr"/>
              <a:lstStyle/>
              <a:p>
                <a:pPr algn="ctr">
                  <a:lnSpc>
                    <a:spcPts val="1961"/>
                  </a:lnSpc>
                </a:pPr>
                <a:endParaRPr/>
              </a:p>
            </p:txBody>
          </p:sp>
        </p:grpSp>
        <p:grpSp>
          <p:nvGrpSpPr>
            <p:cNvPr id="10" name="Group 10"/>
            <p:cNvGrpSpPr/>
            <p:nvPr/>
          </p:nvGrpSpPr>
          <p:grpSpPr>
            <a:xfrm>
              <a:off x="827073" y="776041"/>
              <a:ext cx="4002644" cy="1011929"/>
              <a:chOff x="0" y="0"/>
              <a:chExt cx="941883" cy="238122"/>
            </a:xfrm>
          </p:grpSpPr>
          <p:sp>
            <p:nvSpPr>
              <p:cNvPr id="11" name="Freeform 11"/>
              <p:cNvSpPr/>
              <p:nvPr/>
            </p:nvSpPr>
            <p:spPr>
              <a:xfrm>
                <a:off x="0" y="0"/>
                <a:ext cx="941883" cy="238122"/>
              </a:xfrm>
              <a:custGeom>
                <a:avLst/>
                <a:gdLst/>
                <a:ahLst/>
                <a:cxnLst/>
                <a:rect l="l" t="t" r="r" b="b"/>
                <a:pathLst>
                  <a:path w="941883" h="238122">
                    <a:moveTo>
                      <a:pt x="0" y="0"/>
                    </a:moveTo>
                    <a:lnTo>
                      <a:pt x="941883" y="0"/>
                    </a:lnTo>
                    <a:lnTo>
                      <a:pt x="941883" y="238122"/>
                    </a:lnTo>
                    <a:lnTo>
                      <a:pt x="0" y="238122"/>
                    </a:lnTo>
                    <a:close/>
                  </a:path>
                </a:pathLst>
              </a:custGeom>
              <a:solidFill>
                <a:srgbClr val="FCD772"/>
              </a:solidFill>
            </p:spPr>
            <p:txBody>
              <a:bodyPr/>
              <a:lstStyle/>
              <a:p>
                <a:endParaRPr lang="en-US"/>
              </a:p>
            </p:txBody>
          </p:sp>
          <p:sp>
            <p:nvSpPr>
              <p:cNvPr id="12" name="TextBox 12"/>
              <p:cNvSpPr txBox="1"/>
              <p:nvPr/>
            </p:nvSpPr>
            <p:spPr>
              <a:xfrm>
                <a:off x="0" y="38100"/>
                <a:ext cx="941883" cy="200022"/>
              </a:xfrm>
              <a:prstGeom prst="rect">
                <a:avLst/>
              </a:prstGeom>
            </p:spPr>
            <p:txBody>
              <a:bodyPr lIns="50800" tIns="50800" rIns="50800" bIns="50800" rtlCol="0" anchor="ctr"/>
              <a:lstStyle/>
              <a:p>
                <a:pPr algn="ctr">
                  <a:lnSpc>
                    <a:spcPts val="1961"/>
                  </a:lnSpc>
                </a:pPr>
                <a:endParaRPr/>
              </a:p>
            </p:txBody>
          </p:sp>
        </p:grpSp>
      </p:grpSp>
      <p:sp>
        <p:nvSpPr>
          <p:cNvPr id="13" name="TextBox 13"/>
          <p:cNvSpPr txBox="1"/>
          <p:nvPr/>
        </p:nvSpPr>
        <p:spPr>
          <a:xfrm>
            <a:off x="1550367" y="1306055"/>
            <a:ext cx="13053147" cy="5217348"/>
          </a:xfrm>
          <a:prstGeom prst="rect">
            <a:avLst/>
          </a:prstGeom>
        </p:spPr>
        <p:txBody>
          <a:bodyPr lIns="0" tIns="0" rIns="0" bIns="0" rtlCol="0" anchor="t">
            <a:spAutoFit/>
          </a:bodyPr>
          <a:lstStyle/>
          <a:p>
            <a:pPr algn="l">
              <a:lnSpc>
                <a:spcPts val="9838"/>
              </a:lnSpc>
            </a:pPr>
            <a:r>
              <a:rPr lang="en-US" sz="7808" b="1" spc="-288">
                <a:solidFill>
                  <a:srgbClr val="000000"/>
                </a:solidFill>
                <a:latin typeface="Helvetica World Bold"/>
                <a:ea typeface="Helvetica World Bold"/>
                <a:cs typeface="Helvetica World Bold"/>
                <a:sym typeface="Helvetica World Bold"/>
              </a:rPr>
              <a:t>Connecting Systems, Communities, and Families: </a:t>
            </a:r>
          </a:p>
          <a:p>
            <a:pPr algn="l">
              <a:lnSpc>
                <a:spcPts val="9838"/>
              </a:lnSpc>
            </a:pPr>
            <a:r>
              <a:rPr lang="en-US" sz="7808" spc="-288">
                <a:solidFill>
                  <a:srgbClr val="000000"/>
                </a:solidFill>
                <a:latin typeface="Helvetica World"/>
                <a:ea typeface="Helvetica World"/>
                <a:cs typeface="Helvetica World"/>
                <a:sym typeface="Helvetica World"/>
              </a:rPr>
              <a:t>Early Childhood from </a:t>
            </a:r>
          </a:p>
          <a:p>
            <a:pPr algn="l">
              <a:lnSpc>
                <a:spcPts val="9838"/>
              </a:lnSpc>
            </a:pPr>
            <a:r>
              <a:rPr lang="en-US" sz="7808" spc="-288">
                <a:solidFill>
                  <a:srgbClr val="000000"/>
                </a:solidFill>
                <a:latin typeface="Helvetica World"/>
                <a:ea typeface="Helvetica World"/>
                <a:cs typeface="Helvetica World"/>
                <a:sym typeface="Helvetica World"/>
              </a:rPr>
              <a:t>the Ground Up  </a:t>
            </a:r>
          </a:p>
        </p:txBody>
      </p:sp>
      <p:grpSp>
        <p:nvGrpSpPr>
          <p:cNvPr id="14" name="Group 14"/>
          <p:cNvGrpSpPr/>
          <p:nvPr/>
        </p:nvGrpSpPr>
        <p:grpSpPr>
          <a:xfrm>
            <a:off x="12775850" y="9734468"/>
            <a:ext cx="5780365" cy="179070"/>
            <a:chOff x="0" y="0"/>
            <a:chExt cx="7707153" cy="238760"/>
          </a:xfrm>
        </p:grpSpPr>
        <p:sp>
          <p:nvSpPr>
            <p:cNvPr id="15" name="Freeform 15"/>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TextBox 16"/>
            <p:cNvSpPr txBox="1"/>
            <p:nvPr/>
          </p:nvSpPr>
          <p:spPr>
            <a:xfrm>
              <a:off x="315634" y="-19050"/>
              <a:ext cx="7391520" cy="257810"/>
            </a:xfrm>
            <a:prstGeom prst="rect">
              <a:avLst/>
            </a:prstGeom>
          </p:spPr>
          <p:txBody>
            <a:bodyPr lIns="0" tIns="0" rIns="0" bIns="0" rtlCol="0" anchor="t">
              <a:spAutoFit/>
            </a:bodyPr>
            <a:lstStyle/>
            <a:p>
              <a:pPr algn="l">
                <a:lnSpc>
                  <a:spcPts val="1679"/>
                </a:lnSpc>
              </a:pPr>
              <a:r>
                <a:rPr lang="en-US" sz="1200" i="1">
                  <a:solidFill>
                    <a:srgbClr val="82807C"/>
                  </a:solidFill>
                  <a:latin typeface="Canva Sans Italics"/>
                  <a:ea typeface="Canva Sans Italics"/>
                  <a:cs typeface="Canva Sans Italics"/>
                  <a:sym typeface="Canva Sans Italics"/>
                </a:rPr>
                <a:t>2025 Kaitlin Watts / Institute for Child Success. All rights reserved.</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DEF6"/>
        </a:solidFill>
        <a:effectLst/>
      </p:bgPr>
    </p:bg>
    <p:spTree>
      <p:nvGrpSpPr>
        <p:cNvPr id="1" name=""/>
        <p:cNvGrpSpPr/>
        <p:nvPr/>
      </p:nvGrpSpPr>
      <p:grpSpPr>
        <a:xfrm>
          <a:off x="0" y="0"/>
          <a:ext cx="0" cy="0"/>
          <a:chOff x="0" y="0"/>
          <a:chExt cx="0" cy="0"/>
        </a:xfrm>
      </p:grpSpPr>
      <p:sp>
        <p:nvSpPr>
          <p:cNvPr id="2" name="Freeform 2"/>
          <p:cNvSpPr/>
          <p:nvPr/>
        </p:nvSpPr>
        <p:spPr>
          <a:xfrm>
            <a:off x="9452095" y="1239898"/>
            <a:ext cx="7807205" cy="7807205"/>
          </a:xfrm>
          <a:custGeom>
            <a:avLst/>
            <a:gdLst/>
            <a:ahLst/>
            <a:cxnLst/>
            <a:rect l="l" t="t" r="r" b="b"/>
            <a:pathLst>
              <a:path w="7807205" h="7807205">
                <a:moveTo>
                  <a:pt x="0" y="0"/>
                </a:moveTo>
                <a:lnTo>
                  <a:pt x="7807205" y="0"/>
                </a:lnTo>
                <a:lnTo>
                  <a:pt x="7807205" y="7807204"/>
                </a:lnTo>
                <a:lnTo>
                  <a:pt x="0" y="78072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028700" y="2714625"/>
            <a:ext cx="7822247" cy="6044565"/>
          </a:xfrm>
          <a:prstGeom prst="rect">
            <a:avLst/>
          </a:prstGeom>
        </p:spPr>
        <p:txBody>
          <a:bodyPr lIns="0" tIns="0" rIns="0" bIns="0" rtlCol="0" anchor="t">
            <a:spAutoFit/>
          </a:bodyPr>
          <a:lstStyle/>
          <a:p>
            <a:pPr marL="971550" lvl="1" indent="-485775" algn="l">
              <a:lnSpc>
                <a:spcPts val="6299"/>
              </a:lnSpc>
              <a:buFont typeface="Arial"/>
              <a:buChar char="•"/>
            </a:pPr>
            <a:r>
              <a:rPr lang="en-US" sz="4500" b="1" spc="-179">
                <a:solidFill>
                  <a:srgbClr val="000000"/>
                </a:solidFill>
                <a:latin typeface="Helvetica World Bold"/>
                <a:ea typeface="Helvetica World Bold"/>
                <a:cs typeface="Helvetica World Bold"/>
                <a:sym typeface="Helvetica World Bold"/>
              </a:rPr>
              <a:t>No one </a:t>
            </a:r>
            <a:r>
              <a:rPr lang="en-US" sz="4500" spc="-179">
                <a:solidFill>
                  <a:srgbClr val="000000"/>
                </a:solidFill>
                <a:latin typeface="Helvetica World"/>
                <a:ea typeface="Helvetica World"/>
                <a:cs typeface="Helvetica World"/>
                <a:sym typeface="Helvetica World"/>
              </a:rPr>
              <a:t>can do it alone. </a:t>
            </a:r>
          </a:p>
          <a:p>
            <a:pPr algn="l">
              <a:lnSpc>
                <a:spcPts val="4200"/>
              </a:lnSpc>
            </a:pPr>
            <a:endParaRPr lang="en-US" sz="4500" spc="-179">
              <a:solidFill>
                <a:srgbClr val="000000"/>
              </a:solidFill>
              <a:latin typeface="Helvetica World"/>
              <a:ea typeface="Helvetica World"/>
              <a:cs typeface="Helvetica World"/>
              <a:sym typeface="Helvetica World"/>
            </a:endParaRPr>
          </a:p>
          <a:p>
            <a:pPr marL="971550" lvl="1" indent="-485775" algn="l">
              <a:lnSpc>
                <a:spcPts val="6299"/>
              </a:lnSpc>
              <a:buFont typeface="Arial"/>
              <a:buChar char="•"/>
            </a:pPr>
            <a:r>
              <a:rPr lang="en-US" sz="4500" spc="-179">
                <a:solidFill>
                  <a:srgbClr val="000000"/>
                </a:solidFill>
                <a:latin typeface="Helvetica World"/>
                <a:ea typeface="Helvetica World"/>
                <a:cs typeface="Helvetica World"/>
                <a:sym typeface="Helvetica World"/>
              </a:rPr>
              <a:t>My program ⟶ </a:t>
            </a:r>
            <a:r>
              <a:rPr lang="en-US" sz="4500" b="1" spc="-179">
                <a:solidFill>
                  <a:srgbClr val="000000"/>
                </a:solidFill>
                <a:latin typeface="Helvetica World Bold"/>
                <a:ea typeface="Helvetica World Bold"/>
                <a:cs typeface="Helvetica World Bold"/>
                <a:sym typeface="Helvetica World Bold"/>
              </a:rPr>
              <a:t>Our</a:t>
            </a:r>
            <a:r>
              <a:rPr lang="en-US" sz="4500" spc="-179">
                <a:solidFill>
                  <a:srgbClr val="000000"/>
                </a:solidFill>
                <a:latin typeface="Helvetica World"/>
                <a:ea typeface="Helvetica World"/>
                <a:cs typeface="Helvetica World"/>
                <a:sym typeface="Helvetica World"/>
              </a:rPr>
              <a:t> families.</a:t>
            </a:r>
          </a:p>
          <a:p>
            <a:pPr algn="l">
              <a:lnSpc>
                <a:spcPts val="4200"/>
              </a:lnSpc>
            </a:pPr>
            <a:endParaRPr lang="en-US" sz="4500" spc="-179">
              <a:solidFill>
                <a:srgbClr val="000000"/>
              </a:solidFill>
              <a:latin typeface="Helvetica World"/>
              <a:ea typeface="Helvetica World"/>
              <a:cs typeface="Helvetica World"/>
              <a:sym typeface="Helvetica World"/>
            </a:endParaRPr>
          </a:p>
          <a:p>
            <a:pPr marL="971550" lvl="1" indent="-485775" algn="l">
              <a:lnSpc>
                <a:spcPts val="6299"/>
              </a:lnSpc>
              <a:buFont typeface="Arial"/>
              <a:buChar char="•"/>
            </a:pPr>
            <a:r>
              <a:rPr lang="en-US" sz="4500" spc="-179">
                <a:solidFill>
                  <a:srgbClr val="000000"/>
                </a:solidFill>
                <a:latin typeface="Helvetica World"/>
                <a:ea typeface="Helvetica World"/>
                <a:cs typeface="Helvetica World"/>
                <a:sym typeface="Helvetica World"/>
              </a:rPr>
              <a:t>Collective impact creates </a:t>
            </a:r>
            <a:r>
              <a:rPr lang="en-US" sz="4500" b="1" spc="-179">
                <a:solidFill>
                  <a:srgbClr val="000000"/>
                </a:solidFill>
                <a:latin typeface="Helvetica World Bold"/>
                <a:ea typeface="Helvetica World Bold"/>
                <a:cs typeface="Helvetica World Bold"/>
                <a:sym typeface="Helvetica World Bold"/>
              </a:rPr>
              <a:t>shared success</a:t>
            </a:r>
            <a:r>
              <a:rPr lang="en-US" sz="4500" spc="-179">
                <a:solidFill>
                  <a:srgbClr val="000000"/>
                </a:solidFill>
                <a:latin typeface="Helvetica World"/>
                <a:ea typeface="Helvetica World"/>
                <a:cs typeface="Helvetica World"/>
                <a:sym typeface="Helvetica World"/>
              </a:rPr>
              <a:t>.  When we align around one mission, families succeed.</a:t>
            </a:r>
          </a:p>
        </p:txBody>
      </p:sp>
      <p:sp>
        <p:nvSpPr>
          <p:cNvPr id="4" name="TextBox 4"/>
          <p:cNvSpPr txBox="1"/>
          <p:nvPr/>
        </p:nvSpPr>
        <p:spPr>
          <a:xfrm>
            <a:off x="1028700" y="1114425"/>
            <a:ext cx="15644494" cy="746125"/>
          </a:xfrm>
          <a:prstGeom prst="rect">
            <a:avLst/>
          </a:prstGeom>
        </p:spPr>
        <p:txBody>
          <a:bodyPr lIns="0" tIns="0" rIns="0" bIns="0" rtlCol="0" anchor="t">
            <a:spAutoFit/>
          </a:bodyPr>
          <a:lstStyle/>
          <a:p>
            <a:pPr algn="l">
              <a:lnSpc>
                <a:spcPts val="5000"/>
              </a:lnSpc>
            </a:pPr>
            <a:r>
              <a:rPr lang="en-US" sz="5000" b="1" spc="-300">
                <a:solidFill>
                  <a:srgbClr val="000000"/>
                </a:solidFill>
                <a:latin typeface="Helvetica World Bold"/>
                <a:ea typeface="Helvetica World Bold"/>
                <a:cs typeface="Helvetica World Bold"/>
                <a:sym typeface="Helvetica World Bold"/>
              </a:rPr>
              <a:t>Ingredient 3:  </a:t>
            </a:r>
            <a:r>
              <a:rPr lang="en-US" sz="5000" spc="-300">
                <a:solidFill>
                  <a:srgbClr val="000000"/>
                </a:solidFill>
                <a:latin typeface="Helvetica World"/>
                <a:ea typeface="Helvetica World"/>
                <a:cs typeface="Helvetica World"/>
                <a:sym typeface="Helvetica World"/>
              </a:rPr>
              <a:t>Collaborate Boldy</a:t>
            </a:r>
          </a:p>
        </p:txBody>
      </p:sp>
      <p:grpSp>
        <p:nvGrpSpPr>
          <p:cNvPr id="5" name="Group 5"/>
          <p:cNvGrpSpPr/>
          <p:nvPr/>
        </p:nvGrpSpPr>
        <p:grpSpPr>
          <a:xfrm>
            <a:off x="12775850" y="9734468"/>
            <a:ext cx="5780365" cy="179070"/>
            <a:chOff x="0" y="0"/>
            <a:chExt cx="7707153" cy="238760"/>
          </a:xfrm>
        </p:grpSpPr>
        <p:sp>
          <p:nvSpPr>
            <p:cNvPr id="6" name="Freeform 6"/>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315634" y="-19050"/>
              <a:ext cx="7391520" cy="257810"/>
            </a:xfrm>
            <a:prstGeom prst="rect">
              <a:avLst/>
            </a:prstGeom>
          </p:spPr>
          <p:txBody>
            <a:bodyPr lIns="0" tIns="0" rIns="0" bIns="0" rtlCol="0" anchor="t">
              <a:spAutoFit/>
            </a:bodyPr>
            <a:lstStyle/>
            <a:p>
              <a:pPr algn="l">
                <a:lnSpc>
                  <a:spcPts val="1679"/>
                </a:lnSpc>
              </a:pPr>
              <a:r>
                <a:rPr lang="en-US" sz="1200" i="1">
                  <a:solidFill>
                    <a:srgbClr val="82807C"/>
                  </a:solidFill>
                  <a:latin typeface="Canva Sans Italics"/>
                  <a:ea typeface="Canva Sans Italics"/>
                  <a:cs typeface="Canva Sans Italics"/>
                  <a:sym typeface="Canva Sans Italics"/>
                </a:rPr>
                <a:t>2025 Kaitlin Watts / Institute for Child Success. All rights reserved.</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DEF6"/>
        </a:solidFill>
        <a:effectLst/>
      </p:bgPr>
    </p:bg>
    <p:spTree>
      <p:nvGrpSpPr>
        <p:cNvPr id="1" name=""/>
        <p:cNvGrpSpPr/>
        <p:nvPr/>
      </p:nvGrpSpPr>
      <p:grpSpPr>
        <a:xfrm>
          <a:off x="0" y="0"/>
          <a:ext cx="0" cy="0"/>
          <a:chOff x="0" y="0"/>
          <a:chExt cx="0" cy="0"/>
        </a:xfrm>
      </p:grpSpPr>
      <p:sp>
        <p:nvSpPr>
          <p:cNvPr id="2" name="TextBox 2"/>
          <p:cNvSpPr txBox="1"/>
          <p:nvPr/>
        </p:nvSpPr>
        <p:spPr>
          <a:xfrm>
            <a:off x="1028700" y="909955"/>
            <a:ext cx="8115300" cy="837565"/>
          </a:xfrm>
          <a:prstGeom prst="rect">
            <a:avLst/>
          </a:prstGeom>
        </p:spPr>
        <p:txBody>
          <a:bodyPr lIns="0" tIns="0" rIns="0" bIns="0" rtlCol="0" anchor="t">
            <a:spAutoFit/>
          </a:bodyPr>
          <a:lstStyle/>
          <a:p>
            <a:pPr algn="l">
              <a:lnSpc>
                <a:spcPts val="5600"/>
              </a:lnSpc>
            </a:pPr>
            <a:r>
              <a:rPr lang="en-US" sz="5600" b="1" spc="-336">
                <a:solidFill>
                  <a:srgbClr val="000000"/>
                </a:solidFill>
                <a:latin typeface="Helvetica World Bold"/>
                <a:ea typeface="Helvetica World Bold"/>
                <a:cs typeface="Helvetica World Bold"/>
                <a:sym typeface="Helvetica World Bold"/>
              </a:rPr>
              <a:t>What is </a:t>
            </a:r>
            <a:r>
              <a:rPr lang="en-US" sz="5600" spc="-336">
                <a:solidFill>
                  <a:srgbClr val="000000"/>
                </a:solidFill>
                <a:latin typeface="Helvetica World"/>
                <a:ea typeface="Helvetica World"/>
                <a:cs typeface="Helvetica World"/>
                <a:sym typeface="Helvetica World"/>
              </a:rPr>
              <a:t>Collective Impact?</a:t>
            </a:r>
          </a:p>
        </p:txBody>
      </p:sp>
      <p:sp>
        <p:nvSpPr>
          <p:cNvPr id="3" name="TextBox 3"/>
          <p:cNvSpPr txBox="1"/>
          <p:nvPr/>
        </p:nvSpPr>
        <p:spPr>
          <a:xfrm>
            <a:off x="1028700" y="2176656"/>
            <a:ext cx="15958284" cy="2499360"/>
          </a:xfrm>
          <a:prstGeom prst="rect">
            <a:avLst/>
          </a:prstGeom>
        </p:spPr>
        <p:txBody>
          <a:bodyPr lIns="0" tIns="0" rIns="0" bIns="0" rtlCol="0" anchor="t">
            <a:spAutoFit/>
          </a:bodyPr>
          <a:lstStyle/>
          <a:p>
            <a:pPr algn="ctr">
              <a:lnSpc>
                <a:spcPts val="6719"/>
              </a:lnSpc>
            </a:pPr>
            <a:r>
              <a:rPr lang="en-US" sz="3999" spc="-79" dirty="0">
                <a:solidFill>
                  <a:srgbClr val="000000"/>
                </a:solidFill>
                <a:latin typeface="Helvetica World"/>
                <a:ea typeface="Helvetica World"/>
                <a:cs typeface="Helvetica World"/>
                <a:sym typeface="Helvetica World"/>
              </a:rPr>
              <a:t>Collective Impact is a way for different organizations to work together so they can solve big problems that no single group can fix alone. </a:t>
            </a:r>
          </a:p>
          <a:p>
            <a:pPr algn="ctr">
              <a:lnSpc>
                <a:spcPts val="6719"/>
              </a:lnSpc>
            </a:pPr>
            <a:r>
              <a:rPr lang="en-US" sz="3999" spc="-79" dirty="0">
                <a:solidFill>
                  <a:srgbClr val="000000"/>
                </a:solidFill>
                <a:latin typeface="Helvetica World"/>
                <a:ea typeface="Helvetica World"/>
                <a:cs typeface="Helvetica World"/>
                <a:sym typeface="Helvetica World"/>
              </a:rPr>
              <a:t>When done right, it creates real, lasting change.</a:t>
            </a:r>
          </a:p>
        </p:txBody>
      </p:sp>
      <p:sp>
        <p:nvSpPr>
          <p:cNvPr id="4" name="Freeform 4"/>
          <p:cNvSpPr/>
          <p:nvPr/>
        </p:nvSpPr>
        <p:spPr>
          <a:xfrm>
            <a:off x="3520129" y="4957831"/>
            <a:ext cx="11247742" cy="4910986"/>
          </a:xfrm>
          <a:custGeom>
            <a:avLst/>
            <a:gdLst/>
            <a:ahLst/>
            <a:cxnLst/>
            <a:rect l="l" t="t" r="r" b="b"/>
            <a:pathLst>
              <a:path w="11247742" h="4910986">
                <a:moveTo>
                  <a:pt x="0" y="0"/>
                </a:moveTo>
                <a:lnTo>
                  <a:pt x="11247742" y="0"/>
                </a:lnTo>
                <a:lnTo>
                  <a:pt x="11247742" y="4910986"/>
                </a:lnTo>
                <a:lnTo>
                  <a:pt x="0" y="4910986"/>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3520546" y="9366272"/>
            <a:ext cx="3642254" cy="382669"/>
          </a:xfrm>
          <a:prstGeom prst="rect">
            <a:avLst/>
          </a:prstGeom>
        </p:spPr>
        <p:txBody>
          <a:bodyPr wrap="square" lIns="0" tIns="0" rIns="0" bIns="0" rtlCol="0" anchor="t">
            <a:spAutoFit/>
          </a:bodyPr>
          <a:lstStyle/>
          <a:p>
            <a:pPr>
              <a:lnSpc>
                <a:spcPts val="3380"/>
              </a:lnSpc>
              <a:spcBef>
                <a:spcPct val="0"/>
              </a:spcBef>
            </a:pPr>
            <a:r>
              <a:rPr lang="en-US" sz="2000" i="1" u="sng" spc="-96" dirty="0">
                <a:solidFill>
                  <a:schemeClr val="bg1">
                    <a:lumMod val="65000"/>
                  </a:schemeClr>
                </a:solidFill>
                <a:latin typeface="Helvetica World Italics"/>
                <a:ea typeface="Helvetica World Italics"/>
                <a:cs typeface="Helvetica World Italics"/>
                <a:sym typeface="Helvetica World Italics"/>
                <a:hlinkClick r:id="rId4" tooltip="https://thehomelessplan.org/collectiveimpact/collective.htm">
                  <a:extLst>
                    <a:ext uri="{A12FA001-AC4F-418D-AE19-62706E023703}">
                      <ahyp:hlinkClr xmlns:ahyp="http://schemas.microsoft.com/office/drawing/2018/hyperlinkcolor" val="tx"/>
                    </a:ext>
                  </a:extLst>
                </a:hlinkClick>
              </a:rPr>
              <a:t>Source: Homelessplan.org</a:t>
            </a:r>
          </a:p>
        </p:txBody>
      </p:sp>
      <p:grpSp>
        <p:nvGrpSpPr>
          <p:cNvPr id="6" name="Group 6"/>
          <p:cNvGrpSpPr/>
          <p:nvPr/>
        </p:nvGrpSpPr>
        <p:grpSpPr>
          <a:xfrm>
            <a:off x="12775850" y="9720181"/>
            <a:ext cx="5780366" cy="193358"/>
            <a:chOff x="0" y="-19049"/>
            <a:chExt cx="7707155" cy="257811"/>
          </a:xfrm>
        </p:grpSpPr>
        <p:sp>
          <p:nvSpPr>
            <p:cNvPr id="7" name="Freeform 7"/>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315635" y="-19049"/>
              <a:ext cx="7391520" cy="257811"/>
            </a:xfrm>
            <a:prstGeom prst="rect">
              <a:avLst/>
            </a:prstGeom>
          </p:spPr>
          <p:txBody>
            <a:bodyPr lIns="0" tIns="0" rIns="0" bIns="0" rtlCol="0" anchor="t">
              <a:spAutoFit/>
            </a:bodyPr>
            <a:lstStyle/>
            <a:p>
              <a:pPr algn="l">
                <a:lnSpc>
                  <a:spcPts val="1679"/>
                </a:lnSpc>
              </a:pPr>
              <a:r>
                <a:rPr lang="en-US" sz="1200" i="1" dirty="0">
                  <a:solidFill>
                    <a:srgbClr val="82807C"/>
                  </a:solidFill>
                  <a:latin typeface="Canva Sans Italics"/>
                  <a:ea typeface="Canva Sans Italics"/>
                  <a:cs typeface="Canva Sans Italics"/>
                  <a:sym typeface="Canva Sans Italics"/>
                </a:rPr>
                <a:t>2025 Kaitlin Watts / Institute for Child Success. All rights reserved.</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DEF6"/>
        </a:solidFill>
        <a:effectLst/>
      </p:bgPr>
    </p:bg>
    <p:spTree>
      <p:nvGrpSpPr>
        <p:cNvPr id="1" name=""/>
        <p:cNvGrpSpPr/>
        <p:nvPr/>
      </p:nvGrpSpPr>
      <p:grpSpPr>
        <a:xfrm>
          <a:off x="0" y="0"/>
          <a:ext cx="0" cy="0"/>
          <a:chOff x="0" y="0"/>
          <a:chExt cx="0" cy="0"/>
        </a:xfrm>
      </p:grpSpPr>
      <p:sp>
        <p:nvSpPr>
          <p:cNvPr id="2" name="Freeform 2"/>
          <p:cNvSpPr/>
          <p:nvPr/>
        </p:nvSpPr>
        <p:spPr>
          <a:xfrm>
            <a:off x="10143218" y="1495629"/>
            <a:ext cx="6527193" cy="5515478"/>
          </a:xfrm>
          <a:custGeom>
            <a:avLst/>
            <a:gdLst/>
            <a:ahLst/>
            <a:cxnLst/>
            <a:rect l="l" t="t" r="r" b="b"/>
            <a:pathLst>
              <a:path w="6527193" h="5515478">
                <a:moveTo>
                  <a:pt x="0" y="0"/>
                </a:moveTo>
                <a:lnTo>
                  <a:pt x="6527193" y="0"/>
                </a:lnTo>
                <a:lnTo>
                  <a:pt x="6527193" y="5515478"/>
                </a:lnTo>
                <a:lnTo>
                  <a:pt x="0" y="551547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028700" y="2192158"/>
            <a:ext cx="7217771" cy="3979545"/>
          </a:xfrm>
          <a:prstGeom prst="rect">
            <a:avLst/>
          </a:prstGeom>
        </p:spPr>
        <p:txBody>
          <a:bodyPr lIns="0" tIns="0" rIns="0" bIns="0" rtlCol="0" anchor="t">
            <a:spAutoFit/>
          </a:bodyPr>
          <a:lstStyle/>
          <a:p>
            <a:pPr algn="just">
              <a:lnSpc>
                <a:spcPts val="5040"/>
              </a:lnSpc>
            </a:pPr>
            <a:r>
              <a:rPr lang="en-US" sz="3000" spc="-60">
                <a:solidFill>
                  <a:srgbClr val="000000"/>
                </a:solidFill>
                <a:latin typeface="Helvetica World"/>
                <a:ea typeface="Helvetica World"/>
                <a:cs typeface="Helvetica World"/>
                <a:sym typeface="Helvetica World"/>
              </a:rPr>
              <a:t>Five key ingredients make it work:</a:t>
            </a:r>
          </a:p>
          <a:p>
            <a:pPr marL="647700" lvl="1" indent="-323850" algn="just">
              <a:lnSpc>
                <a:spcPts val="5040"/>
              </a:lnSpc>
              <a:buAutoNum type="arabicPeriod"/>
            </a:pPr>
            <a:r>
              <a:rPr lang="en-US" sz="3000" spc="-60">
                <a:solidFill>
                  <a:srgbClr val="000000"/>
                </a:solidFill>
                <a:latin typeface="Helvetica World"/>
                <a:ea typeface="Helvetica World"/>
                <a:cs typeface="Helvetica World"/>
                <a:sym typeface="Helvetica World"/>
              </a:rPr>
              <a:t>A </a:t>
            </a:r>
            <a:r>
              <a:rPr lang="en-US" sz="3000" b="1" spc="-60">
                <a:solidFill>
                  <a:srgbClr val="000000"/>
                </a:solidFill>
                <a:latin typeface="Helvetica World Bold"/>
                <a:ea typeface="Helvetica World Bold"/>
                <a:cs typeface="Helvetica World Bold"/>
                <a:sym typeface="Helvetica World Bold"/>
              </a:rPr>
              <a:t>Common Agenda</a:t>
            </a:r>
          </a:p>
          <a:p>
            <a:pPr marL="647700" lvl="1" indent="-323850" algn="just">
              <a:lnSpc>
                <a:spcPts val="5040"/>
              </a:lnSpc>
              <a:buAutoNum type="arabicPeriod"/>
            </a:pPr>
            <a:r>
              <a:rPr lang="en-US" sz="3000" spc="-60">
                <a:solidFill>
                  <a:srgbClr val="000000"/>
                </a:solidFill>
                <a:latin typeface="Helvetica World"/>
                <a:ea typeface="Helvetica World"/>
                <a:cs typeface="Helvetica World"/>
                <a:sym typeface="Helvetica World"/>
              </a:rPr>
              <a:t>Shared </a:t>
            </a:r>
            <a:r>
              <a:rPr lang="en-US" sz="3000" b="1" spc="-60">
                <a:solidFill>
                  <a:srgbClr val="000000"/>
                </a:solidFill>
                <a:latin typeface="Helvetica World Bold"/>
                <a:ea typeface="Helvetica World Bold"/>
                <a:cs typeface="Helvetica World Bold"/>
                <a:sym typeface="Helvetica World Bold"/>
              </a:rPr>
              <a:t>Measurement</a:t>
            </a:r>
          </a:p>
          <a:p>
            <a:pPr marL="647700" lvl="1" indent="-323850" algn="just">
              <a:lnSpc>
                <a:spcPts val="5040"/>
              </a:lnSpc>
              <a:buAutoNum type="arabicPeriod"/>
            </a:pPr>
            <a:r>
              <a:rPr lang="en-US" sz="3000" b="1" spc="-60">
                <a:solidFill>
                  <a:srgbClr val="000000"/>
                </a:solidFill>
                <a:latin typeface="Helvetica World Bold"/>
                <a:ea typeface="Helvetica World Bold"/>
                <a:cs typeface="Helvetica World Bold"/>
                <a:sym typeface="Helvetica World Bold"/>
              </a:rPr>
              <a:t>Mutually Reinforcing </a:t>
            </a:r>
            <a:r>
              <a:rPr lang="en-US" sz="3000" spc="-60">
                <a:solidFill>
                  <a:srgbClr val="000000"/>
                </a:solidFill>
                <a:latin typeface="Helvetica World"/>
                <a:ea typeface="Helvetica World"/>
                <a:cs typeface="Helvetica World"/>
                <a:sym typeface="Helvetica World"/>
              </a:rPr>
              <a:t>Activities</a:t>
            </a:r>
          </a:p>
          <a:p>
            <a:pPr marL="647700" lvl="1" indent="-323850" algn="just">
              <a:lnSpc>
                <a:spcPts val="5040"/>
              </a:lnSpc>
              <a:buAutoNum type="arabicPeriod"/>
            </a:pPr>
            <a:r>
              <a:rPr lang="en-US" sz="3000" spc="-60">
                <a:solidFill>
                  <a:srgbClr val="000000"/>
                </a:solidFill>
                <a:latin typeface="Helvetica World"/>
                <a:ea typeface="Helvetica World"/>
                <a:cs typeface="Helvetica World"/>
                <a:sym typeface="Helvetica World"/>
              </a:rPr>
              <a:t>Continuous</a:t>
            </a:r>
            <a:r>
              <a:rPr lang="en-US" sz="3000" b="1" spc="-60">
                <a:solidFill>
                  <a:srgbClr val="000000"/>
                </a:solidFill>
                <a:latin typeface="Helvetica World Bold"/>
                <a:ea typeface="Helvetica World Bold"/>
                <a:cs typeface="Helvetica World Bold"/>
                <a:sym typeface="Helvetica World Bold"/>
              </a:rPr>
              <a:t> Communication</a:t>
            </a:r>
          </a:p>
          <a:p>
            <a:pPr marL="647700" lvl="1" indent="-323850" algn="just">
              <a:lnSpc>
                <a:spcPts val="5040"/>
              </a:lnSpc>
              <a:buAutoNum type="arabicPeriod"/>
            </a:pPr>
            <a:r>
              <a:rPr lang="en-US" sz="3000" b="1" spc="-60">
                <a:solidFill>
                  <a:srgbClr val="000000"/>
                </a:solidFill>
                <a:latin typeface="Helvetica World Bold"/>
                <a:ea typeface="Helvetica World Bold"/>
                <a:cs typeface="Helvetica World Bold"/>
                <a:sym typeface="Helvetica World Bold"/>
              </a:rPr>
              <a:t>Backbone Support </a:t>
            </a:r>
            <a:r>
              <a:rPr lang="en-US" sz="3000" spc="-60">
                <a:solidFill>
                  <a:srgbClr val="000000"/>
                </a:solidFill>
                <a:latin typeface="Helvetica World"/>
                <a:ea typeface="Helvetica World"/>
                <a:cs typeface="Helvetica World"/>
                <a:sym typeface="Helvetica World"/>
              </a:rPr>
              <a:t>Organization</a:t>
            </a:r>
          </a:p>
        </p:txBody>
      </p:sp>
      <p:sp>
        <p:nvSpPr>
          <p:cNvPr id="4" name="TextBox 4"/>
          <p:cNvSpPr txBox="1"/>
          <p:nvPr/>
        </p:nvSpPr>
        <p:spPr>
          <a:xfrm>
            <a:off x="1028700" y="909955"/>
            <a:ext cx="8115300" cy="837565"/>
          </a:xfrm>
          <a:prstGeom prst="rect">
            <a:avLst/>
          </a:prstGeom>
        </p:spPr>
        <p:txBody>
          <a:bodyPr lIns="0" tIns="0" rIns="0" bIns="0" rtlCol="0" anchor="t">
            <a:spAutoFit/>
          </a:bodyPr>
          <a:lstStyle/>
          <a:p>
            <a:pPr algn="l">
              <a:lnSpc>
                <a:spcPts val="5600"/>
              </a:lnSpc>
            </a:pPr>
            <a:r>
              <a:rPr lang="en-US" sz="5600" b="1" spc="-336">
                <a:solidFill>
                  <a:srgbClr val="000000"/>
                </a:solidFill>
                <a:latin typeface="Helvetica World Bold"/>
                <a:ea typeface="Helvetica World Bold"/>
                <a:cs typeface="Helvetica World Bold"/>
                <a:sym typeface="Helvetica World Bold"/>
              </a:rPr>
              <a:t>What is </a:t>
            </a:r>
            <a:r>
              <a:rPr lang="en-US" sz="5600" spc="-336">
                <a:solidFill>
                  <a:srgbClr val="000000"/>
                </a:solidFill>
                <a:latin typeface="Helvetica World"/>
                <a:ea typeface="Helvetica World"/>
                <a:cs typeface="Helvetica World"/>
                <a:sym typeface="Helvetica World"/>
              </a:rPr>
              <a:t>Collective Impact?</a:t>
            </a:r>
          </a:p>
        </p:txBody>
      </p:sp>
      <p:sp>
        <p:nvSpPr>
          <p:cNvPr id="5" name="TextBox 5"/>
          <p:cNvSpPr txBox="1"/>
          <p:nvPr/>
        </p:nvSpPr>
        <p:spPr>
          <a:xfrm>
            <a:off x="1028700" y="6745605"/>
            <a:ext cx="15958284" cy="2550795"/>
          </a:xfrm>
          <a:prstGeom prst="rect">
            <a:avLst/>
          </a:prstGeom>
        </p:spPr>
        <p:txBody>
          <a:bodyPr lIns="0" tIns="0" rIns="0" bIns="0" rtlCol="0" anchor="t">
            <a:spAutoFit/>
          </a:bodyPr>
          <a:lstStyle/>
          <a:p>
            <a:pPr algn="l">
              <a:lnSpc>
                <a:spcPts val="5040"/>
              </a:lnSpc>
            </a:pPr>
            <a:r>
              <a:rPr lang="en-US" sz="3000" b="1" spc="-60">
                <a:solidFill>
                  <a:srgbClr val="000000"/>
                </a:solidFill>
                <a:latin typeface="Helvetica World Bold"/>
                <a:ea typeface="Helvetica World Bold"/>
                <a:cs typeface="Helvetica World Bold"/>
                <a:sym typeface="Helvetica World Bold"/>
              </a:rPr>
              <a:t>Why It Works:</a:t>
            </a:r>
          </a:p>
          <a:p>
            <a:pPr marL="647700" lvl="1" indent="-323850" algn="l">
              <a:lnSpc>
                <a:spcPts val="5040"/>
              </a:lnSpc>
              <a:buFont typeface="Arial"/>
              <a:buChar char="•"/>
            </a:pPr>
            <a:r>
              <a:rPr lang="en-US" sz="3000" spc="-60">
                <a:solidFill>
                  <a:srgbClr val="000000"/>
                </a:solidFill>
                <a:latin typeface="Helvetica World"/>
                <a:ea typeface="Helvetica World"/>
                <a:cs typeface="Helvetica World"/>
                <a:sym typeface="Helvetica World"/>
              </a:rPr>
              <a:t>It brings everyone together around a shared goal.</a:t>
            </a:r>
          </a:p>
          <a:p>
            <a:pPr marL="647700" lvl="1" indent="-323850" algn="l">
              <a:lnSpc>
                <a:spcPts val="5040"/>
              </a:lnSpc>
              <a:buFont typeface="Arial"/>
              <a:buChar char="•"/>
            </a:pPr>
            <a:r>
              <a:rPr lang="en-US" sz="3000" spc="-60">
                <a:solidFill>
                  <a:srgbClr val="000000"/>
                </a:solidFill>
                <a:latin typeface="Helvetica World"/>
                <a:ea typeface="Helvetica World"/>
                <a:cs typeface="Helvetica World"/>
                <a:sym typeface="Helvetica World"/>
              </a:rPr>
              <a:t>It coordinates different strengths, so efforts don’t overlap or get lost.</a:t>
            </a:r>
          </a:p>
          <a:p>
            <a:pPr marL="647700" lvl="1" indent="-323850" algn="l">
              <a:lnSpc>
                <a:spcPts val="5040"/>
              </a:lnSpc>
              <a:buFont typeface="Arial"/>
              <a:buChar char="•"/>
            </a:pPr>
            <a:r>
              <a:rPr lang="en-US" sz="3000" spc="-60">
                <a:solidFill>
                  <a:srgbClr val="000000"/>
                </a:solidFill>
                <a:latin typeface="Helvetica World"/>
                <a:ea typeface="Helvetica World"/>
                <a:cs typeface="Helvetica World"/>
                <a:sym typeface="Helvetica World"/>
              </a:rPr>
              <a:t>It helps organizations stay focused, communicate, and adapt over time.</a:t>
            </a:r>
          </a:p>
        </p:txBody>
      </p:sp>
      <p:grpSp>
        <p:nvGrpSpPr>
          <p:cNvPr id="6" name="Group 6"/>
          <p:cNvGrpSpPr/>
          <p:nvPr/>
        </p:nvGrpSpPr>
        <p:grpSpPr>
          <a:xfrm>
            <a:off x="12775850" y="9734468"/>
            <a:ext cx="5780365" cy="179070"/>
            <a:chOff x="0" y="0"/>
            <a:chExt cx="7707153" cy="238760"/>
          </a:xfrm>
        </p:grpSpPr>
        <p:sp>
          <p:nvSpPr>
            <p:cNvPr id="7" name="Freeform 7"/>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315634" y="-19050"/>
              <a:ext cx="7391520" cy="257810"/>
            </a:xfrm>
            <a:prstGeom prst="rect">
              <a:avLst/>
            </a:prstGeom>
          </p:spPr>
          <p:txBody>
            <a:bodyPr lIns="0" tIns="0" rIns="0" bIns="0" rtlCol="0" anchor="t">
              <a:spAutoFit/>
            </a:bodyPr>
            <a:lstStyle/>
            <a:p>
              <a:pPr algn="l">
                <a:lnSpc>
                  <a:spcPts val="1679"/>
                </a:lnSpc>
              </a:pPr>
              <a:r>
                <a:rPr lang="en-US" sz="1200" i="1">
                  <a:solidFill>
                    <a:srgbClr val="82807C"/>
                  </a:solidFill>
                  <a:latin typeface="Canva Sans Italics"/>
                  <a:ea typeface="Canva Sans Italics"/>
                  <a:cs typeface="Canva Sans Italics"/>
                  <a:sym typeface="Canva Sans Italics"/>
                </a:rPr>
                <a:t>2025 Kaitlin Watts / Institute for Child Success. All rights reserved.</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D772"/>
        </a:solidFill>
        <a:effectLst/>
      </p:bgPr>
    </p:bg>
    <p:spTree>
      <p:nvGrpSpPr>
        <p:cNvPr id="1" name=""/>
        <p:cNvGrpSpPr/>
        <p:nvPr/>
      </p:nvGrpSpPr>
      <p:grpSpPr>
        <a:xfrm>
          <a:off x="0" y="0"/>
          <a:ext cx="0" cy="0"/>
          <a:chOff x="0" y="0"/>
          <a:chExt cx="0" cy="0"/>
        </a:xfrm>
      </p:grpSpPr>
      <p:sp>
        <p:nvSpPr>
          <p:cNvPr id="2" name="TextBox 2"/>
          <p:cNvSpPr txBox="1"/>
          <p:nvPr/>
        </p:nvSpPr>
        <p:spPr>
          <a:xfrm>
            <a:off x="1338735" y="2693851"/>
            <a:ext cx="6860262" cy="2925445"/>
          </a:xfrm>
          <a:prstGeom prst="rect">
            <a:avLst/>
          </a:prstGeom>
        </p:spPr>
        <p:txBody>
          <a:bodyPr lIns="0" tIns="0" rIns="0" bIns="0" rtlCol="0" anchor="t">
            <a:spAutoFit/>
          </a:bodyPr>
          <a:lstStyle/>
          <a:p>
            <a:pPr marL="755651" lvl="1" indent="-377825" algn="l">
              <a:lnSpc>
                <a:spcPts val="7595"/>
              </a:lnSpc>
              <a:buFont typeface="Arial"/>
              <a:buChar char="•"/>
            </a:pPr>
            <a:r>
              <a:rPr lang="en-US" sz="3500" i="1" spc="-70">
                <a:solidFill>
                  <a:srgbClr val="000000"/>
                </a:solidFill>
                <a:latin typeface="Helvetica World Italics"/>
                <a:ea typeface="Helvetica World Italics"/>
                <a:cs typeface="Helvetica World Italics"/>
                <a:sym typeface="Helvetica World Italics"/>
              </a:rPr>
              <a:t>Where are we right now?</a:t>
            </a:r>
          </a:p>
          <a:p>
            <a:pPr marL="755651" lvl="1" indent="-377825" algn="l">
              <a:lnSpc>
                <a:spcPts val="7595"/>
              </a:lnSpc>
              <a:buFont typeface="Arial"/>
              <a:buChar char="•"/>
            </a:pPr>
            <a:r>
              <a:rPr lang="en-US" sz="3500" i="1" spc="-70">
                <a:solidFill>
                  <a:srgbClr val="000000"/>
                </a:solidFill>
                <a:latin typeface="Helvetica World Italics"/>
                <a:ea typeface="Helvetica World Italics"/>
                <a:cs typeface="Helvetica World Italics"/>
                <a:sym typeface="Helvetica World Italics"/>
              </a:rPr>
              <a:t>Which ingredient do we do best?</a:t>
            </a:r>
          </a:p>
          <a:p>
            <a:pPr marL="755651" lvl="1" indent="-377825" algn="l">
              <a:lnSpc>
                <a:spcPts val="7595"/>
              </a:lnSpc>
              <a:buFont typeface="Arial"/>
              <a:buChar char="•"/>
            </a:pPr>
            <a:r>
              <a:rPr lang="en-US" sz="3500" i="1" spc="-70">
                <a:solidFill>
                  <a:srgbClr val="000000"/>
                </a:solidFill>
                <a:latin typeface="Helvetica World Italics"/>
                <a:ea typeface="Helvetica World Italics"/>
                <a:cs typeface="Helvetica World Italics"/>
                <a:sym typeface="Helvetica World Italics"/>
              </a:rPr>
              <a:t>Which could we strengthen?</a:t>
            </a:r>
          </a:p>
        </p:txBody>
      </p:sp>
      <p:sp>
        <p:nvSpPr>
          <p:cNvPr id="3" name="Freeform 3"/>
          <p:cNvSpPr/>
          <p:nvPr/>
        </p:nvSpPr>
        <p:spPr>
          <a:xfrm>
            <a:off x="7025904" y="2857607"/>
            <a:ext cx="2118096" cy="924802"/>
          </a:xfrm>
          <a:custGeom>
            <a:avLst/>
            <a:gdLst/>
            <a:ahLst/>
            <a:cxnLst/>
            <a:rect l="l" t="t" r="r" b="b"/>
            <a:pathLst>
              <a:path w="2118096" h="924802">
                <a:moveTo>
                  <a:pt x="0" y="0"/>
                </a:moveTo>
                <a:lnTo>
                  <a:pt x="2118096" y="0"/>
                </a:lnTo>
                <a:lnTo>
                  <a:pt x="2118096" y="924802"/>
                </a:lnTo>
                <a:lnTo>
                  <a:pt x="0" y="924802"/>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8700" y="1114425"/>
            <a:ext cx="8266629" cy="746125"/>
          </a:xfrm>
          <a:prstGeom prst="rect">
            <a:avLst/>
          </a:prstGeom>
        </p:spPr>
        <p:txBody>
          <a:bodyPr lIns="0" tIns="0" rIns="0" bIns="0" rtlCol="0" anchor="t">
            <a:spAutoFit/>
          </a:bodyPr>
          <a:lstStyle/>
          <a:p>
            <a:pPr algn="l">
              <a:lnSpc>
                <a:spcPts val="5000"/>
              </a:lnSpc>
            </a:pPr>
            <a:r>
              <a:rPr lang="en-US" sz="5000" b="1" spc="-300">
                <a:solidFill>
                  <a:srgbClr val="000000"/>
                </a:solidFill>
                <a:latin typeface="Helvetica World Bold"/>
                <a:ea typeface="Helvetica World Bold"/>
                <a:cs typeface="Helvetica World Bold"/>
                <a:sym typeface="Helvetica World Bold"/>
              </a:rPr>
              <a:t>Activity</a:t>
            </a:r>
            <a:r>
              <a:rPr lang="en-US" sz="5000" spc="-300">
                <a:solidFill>
                  <a:srgbClr val="000000"/>
                </a:solidFill>
                <a:latin typeface="Helvetica World"/>
                <a:ea typeface="Helvetica World"/>
                <a:cs typeface="Helvetica World"/>
                <a:sym typeface="Helvetica World"/>
              </a:rPr>
              <a:t>: Applying the Ingredients  </a:t>
            </a:r>
          </a:p>
        </p:txBody>
      </p:sp>
      <p:grpSp>
        <p:nvGrpSpPr>
          <p:cNvPr id="5" name="Group 5"/>
          <p:cNvGrpSpPr/>
          <p:nvPr/>
        </p:nvGrpSpPr>
        <p:grpSpPr>
          <a:xfrm>
            <a:off x="10741829" y="1800675"/>
            <a:ext cx="6102176" cy="6685651"/>
            <a:chOff x="0" y="0"/>
            <a:chExt cx="8136234" cy="8914201"/>
          </a:xfrm>
        </p:grpSpPr>
        <p:sp>
          <p:nvSpPr>
            <p:cNvPr id="6" name="Freeform 6"/>
            <p:cNvSpPr/>
            <p:nvPr/>
          </p:nvSpPr>
          <p:spPr>
            <a:xfrm>
              <a:off x="0" y="0"/>
              <a:ext cx="8136234" cy="8914201"/>
            </a:xfrm>
            <a:custGeom>
              <a:avLst/>
              <a:gdLst/>
              <a:ahLst/>
              <a:cxnLst/>
              <a:rect l="l" t="t" r="r" b="b"/>
              <a:pathLst>
                <a:path w="8136234" h="8914201">
                  <a:moveTo>
                    <a:pt x="0" y="0"/>
                  </a:moveTo>
                  <a:lnTo>
                    <a:pt x="8136234" y="0"/>
                  </a:lnTo>
                  <a:lnTo>
                    <a:pt x="8136234" y="8914201"/>
                  </a:lnTo>
                  <a:lnTo>
                    <a:pt x="0" y="89142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rot="-5400000">
              <a:off x="-448916" y="5590218"/>
              <a:ext cx="3287890" cy="741475"/>
            </a:xfrm>
            <a:prstGeom prst="rect">
              <a:avLst/>
            </a:prstGeom>
          </p:spPr>
          <p:txBody>
            <a:bodyPr lIns="0" tIns="0" rIns="0" bIns="0" rtlCol="0" anchor="t">
              <a:spAutoFit/>
            </a:bodyPr>
            <a:lstStyle/>
            <a:p>
              <a:pPr algn="ctr">
                <a:lnSpc>
                  <a:spcPts val="3689"/>
                </a:lnSpc>
              </a:pPr>
              <a:r>
                <a:rPr lang="en-US" sz="3689" b="1" spc="-147">
                  <a:solidFill>
                    <a:srgbClr val="FFFFFF"/>
                  </a:solidFill>
                  <a:latin typeface="Helvetica World Bold"/>
                  <a:ea typeface="Helvetica World Bold"/>
                  <a:cs typeface="Helvetica World Bold"/>
                  <a:sym typeface="Helvetica World Bold"/>
                </a:rPr>
                <a:t>Start Early</a:t>
              </a:r>
            </a:p>
          </p:txBody>
        </p:sp>
        <p:sp>
          <p:nvSpPr>
            <p:cNvPr id="8" name="TextBox 8"/>
            <p:cNvSpPr txBox="1"/>
            <p:nvPr/>
          </p:nvSpPr>
          <p:spPr>
            <a:xfrm rot="-5407750">
              <a:off x="2496255" y="5264282"/>
              <a:ext cx="3077435" cy="1457887"/>
            </a:xfrm>
            <a:prstGeom prst="rect">
              <a:avLst/>
            </a:prstGeom>
          </p:spPr>
          <p:txBody>
            <a:bodyPr lIns="0" tIns="0" rIns="0" bIns="0" rtlCol="0" anchor="t">
              <a:spAutoFit/>
            </a:bodyPr>
            <a:lstStyle/>
            <a:p>
              <a:pPr algn="ctr">
                <a:lnSpc>
                  <a:spcPts val="3689"/>
                </a:lnSpc>
              </a:pPr>
              <a:r>
                <a:rPr lang="en-US" sz="3689" b="1" spc="-147">
                  <a:solidFill>
                    <a:srgbClr val="FFFFFF"/>
                  </a:solidFill>
                  <a:latin typeface="Helvetica World Bold"/>
                  <a:ea typeface="Helvetica World Bold"/>
                  <a:cs typeface="Helvetica World Bold"/>
                  <a:sym typeface="Helvetica World Bold"/>
                </a:rPr>
                <a:t>Bundle Support</a:t>
              </a:r>
            </a:p>
          </p:txBody>
        </p:sp>
        <p:sp>
          <p:nvSpPr>
            <p:cNvPr id="9" name="TextBox 9"/>
            <p:cNvSpPr txBox="1"/>
            <p:nvPr/>
          </p:nvSpPr>
          <p:spPr>
            <a:xfrm rot="-5384257">
              <a:off x="5456148" y="5435040"/>
              <a:ext cx="3030945" cy="1232000"/>
            </a:xfrm>
            <a:prstGeom prst="rect">
              <a:avLst/>
            </a:prstGeom>
          </p:spPr>
          <p:txBody>
            <a:bodyPr lIns="0" tIns="0" rIns="0" bIns="0" rtlCol="0" anchor="t">
              <a:spAutoFit/>
            </a:bodyPr>
            <a:lstStyle/>
            <a:p>
              <a:pPr algn="ctr">
                <a:lnSpc>
                  <a:spcPts val="3165"/>
                </a:lnSpc>
              </a:pPr>
              <a:r>
                <a:rPr lang="en-US" sz="3165" b="1" spc="-126">
                  <a:solidFill>
                    <a:srgbClr val="FFFFFF"/>
                  </a:solidFill>
                  <a:latin typeface="Helvetica World Bold"/>
                  <a:ea typeface="Helvetica World Bold"/>
                  <a:cs typeface="Helvetica World Bold"/>
                  <a:sym typeface="Helvetica World Bold"/>
                </a:rPr>
                <a:t>Collaborate Boldly</a:t>
              </a:r>
            </a:p>
          </p:txBody>
        </p:sp>
      </p:grpSp>
      <p:sp>
        <p:nvSpPr>
          <p:cNvPr id="10" name="TextBox 10"/>
          <p:cNvSpPr txBox="1"/>
          <p:nvPr/>
        </p:nvSpPr>
        <p:spPr>
          <a:xfrm>
            <a:off x="1028699" y="6985635"/>
            <a:ext cx="8266629" cy="2186940"/>
          </a:xfrm>
          <a:prstGeom prst="rect">
            <a:avLst/>
          </a:prstGeom>
        </p:spPr>
        <p:txBody>
          <a:bodyPr lIns="0" tIns="0" rIns="0" bIns="0" rtlCol="0" anchor="t">
            <a:spAutoFit/>
          </a:bodyPr>
          <a:lstStyle/>
          <a:p>
            <a:pPr algn="l">
              <a:lnSpc>
                <a:spcPts val="5880"/>
              </a:lnSpc>
            </a:pPr>
            <a:r>
              <a:rPr lang="en-US" sz="3500" spc="-70" dirty="0">
                <a:solidFill>
                  <a:srgbClr val="000000"/>
                </a:solidFill>
                <a:latin typeface="Helvetica World"/>
                <a:ea typeface="Helvetica World"/>
                <a:cs typeface="Helvetica World"/>
                <a:sym typeface="Helvetica World"/>
              </a:rPr>
              <a:t>Now that we know the ingredients, let’s imagine how we can use them to connect systems, communities, and families.</a:t>
            </a:r>
          </a:p>
        </p:txBody>
      </p:sp>
      <p:grpSp>
        <p:nvGrpSpPr>
          <p:cNvPr id="11" name="Group 11"/>
          <p:cNvGrpSpPr/>
          <p:nvPr/>
        </p:nvGrpSpPr>
        <p:grpSpPr>
          <a:xfrm>
            <a:off x="12775850" y="9734468"/>
            <a:ext cx="5780365" cy="179070"/>
            <a:chOff x="0" y="0"/>
            <a:chExt cx="7707153" cy="238760"/>
          </a:xfrm>
        </p:grpSpPr>
        <p:sp>
          <p:nvSpPr>
            <p:cNvPr id="12" name="Freeform 12"/>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3"/>
            <p:cNvSpPr txBox="1"/>
            <p:nvPr/>
          </p:nvSpPr>
          <p:spPr>
            <a:xfrm>
              <a:off x="315634" y="-19050"/>
              <a:ext cx="7391520" cy="257810"/>
            </a:xfrm>
            <a:prstGeom prst="rect">
              <a:avLst/>
            </a:prstGeom>
          </p:spPr>
          <p:txBody>
            <a:bodyPr lIns="0" tIns="0" rIns="0" bIns="0" rtlCol="0" anchor="t">
              <a:spAutoFit/>
            </a:bodyPr>
            <a:lstStyle/>
            <a:p>
              <a:pPr algn="l">
                <a:lnSpc>
                  <a:spcPts val="1679"/>
                </a:lnSpc>
              </a:pPr>
              <a:r>
                <a:rPr lang="en-US" sz="1200" i="1">
                  <a:solidFill>
                    <a:srgbClr val="82807C"/>
                  </a:solidFill>
                  <a:latin typeface="Canva Sans Italics"/>
                  <a:ea typeface="Canva Sans Italics"/>
                  <a:cs typeface="Canva Sans Italics"/>
                  <a:sym typeface="Canva Sans Italics"/>
                </a:rPr>
                <a:t>2025 Kaitlin Watts / Institute for Child Success. All rights reserved.</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EAE8"/>
        </a:solidFill>
        <a:effectLst/>
      </p:bgPr>
    </p:bg>
    <p:spTree>
      <p:nvGrpSpPr>
        <p:cNvPr id="1" name=""/>
        <p:cNvGrpSpPr/>
        <p:nvPr/>
      </p:nvGrpSpPr>
      <p:grpSpPr>
        <a:xfrm>
          <a:off x="0" y="0"/>
          <a:ext cx="0" cy="0"/>
          <a:chOff x="0" y="0"/>
          <a:chExt cx="0" cy="0"/>
        </a:xfrm>
      </p:grpSpPr>
      <p:sp>
        <p:nvSpPr>
          <p:cNvPr id="2" name="Freeform 2"/>
          <p:cNvSpPr/>
          <p:nvPr/>
        </p:nvSpPr>
        <p:spPr>
          <a:xfrm>
            <a:off x="1318105" y="2605663"/>
            <a:ext cx="6341361" cy="6341361"/>
          </a:xfrm>
          <a:custGeom>
            <a:avLst/>
            <a:gdLst/>
            <a:ahLst/>
            <a:cxnLst/>
            <a:rect l="l" t="t" r="r" b="b"/>
            <a:pathLst>
              <a:path w="6341361" h="6341361">
                <a:moveTo>
                  <a:pt x="0" y="0"/>
                </a:moveTo>
                <a:lnTo>
                  <a:pt x="6341362" y="0"/>
                </a:lnTo>
                <a:lnTo>
                  <a:pt x="6341362" y="6341361"/>
                </a:lnTo>
                <a:lnTo>
                  <a:pt x="0" y="63413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8828709" y="2831214"/>
            <a:ext cx="7918739" cy="5804535"/>
          </a:xfrm>
          <a:prstGeom prst="rect">
            <a:avLst/>
          </a:prstGeom>
        </p:spPr>
        <p:txBody>
          <a:bodyPr lIns="0" tIns="0" rIns="0" bIns="0" rtlCol="0" anchor="t">
            <a:spAutoFit/>
          </a:bodyPr>
          <a:lstStyle/>
          <a:p>
            <a:pPr algn="l">
              <a:lnSpc>
                <a:spcPts val="5040"/>
              </a:lnSpc>
            </a:pPr>
            <a:r>
              <a:rPr lang="en-US" sz="3600" spc="-144">
                <a:solidFill>
                  <a:srgbClr val="000000"/>
                </a:solidFill>
                <a:latin typeface="Helvetica World"/>
                <a:ea typeface="Helvetica World"/>
                <a:cs typeface="Helvetica World"/>
                <a:sym typeface="Helvetica World"/>
              </a:rPr>
              <a:t>Systems are </a:t>
            </a:r>
            <a:r>
              <a:rPr lang="en-US" sz="3600" b="1" spc="-144">
                <a:solidFill>
                  <a:srgbClr val="000000"/>
                </a:solidFill>
                <a:latin typeface="Helvetica World Bold"/>
                <a:ea typeface="Helvetica World Bold"/>
                <a:cs typeface="Helvetica World Bold"/>
                <a:sym typeface="Helvetica World Bold"/>
              </a:rPr>
              <a:t>people</a:t>
            </a:r>
            <a:r>
              <a:rPr lang="en-US" sz="3600" spc="-144">
                <a:solidFill>
                  <a:srgbClr val="000000"/>
                </a:solidFill>
                <a:latin typeface="Helvetica World"/>
                <a:ea typeface="Helvetica World"/>
                <a:cs typeface="Helvetica World"/>
                <a:sym typeface="Helvetica World"/>
              </a:rPr>
              <a:t>.</a:t>
            </a:r>
          </a:p>
          <a:p>
            <a:pPr algn="l">
              <a:lnSpc>
                <a:spcPts val="3780"/>
              </a:lnSpc>
            </a:pPr>
            <a:r>
              <a:rPr lang="en-US" sz="2700" spc="-108">
                <a:solidFill>
                  <a:srgbClr val="000000"/>
                </a:solidFill>
                <a:latin typeface="Helvetica World"/>
                <a:ea typeface="Helvetica World"/>
                <a:cs typeface="Helvetica World"/>
                <a:sym typeface="Helvetica World"/>
              </a:rPr>
              <a:t> </a:t>
            </a:r>
          </a:p>
          <a:p>
            <a:pPr algn="l">
              <a:lnSpc>
                <a:spcPts val="5040"/>
              </a:lnSpc>
            </a:pPr>
            <a:r>
              <a:rPr lang="en-US" sz="3600" spc="-144">
                <a:solidFill>
                  <a:srgbClr val="000000"/>
                </a:solidFill>
                <a:latin typeface="Helvetica World"/>
                <a:ea typeface="Helvetica World"/>
                <a:cs typeface="Helvetica World"/>
                <a:sym typeface="Helvetica World"/>
              </a:rPr>
              <a:t>Systems aren’t abstract — they are...</a:t>
            </a:r>
          </a:p>
          <a:p>
            <a:pPr marL="777240" lvl="1" indent="-388620" algn="l">
              <a:lnSpc>
                <a:spcPts val="5040"/>
              </a:lnSpc>
              <a:buFont typeface="Arial"/>
              <a:buChar char="•"/>
            </a:pPr>
            <a:r>
              <a:rPr lang="en-US" sz="3600" i="1" spc="-144">
                <a:solidFill>
                  <a:srgbClr val="000000"/>
                </a:solidFill>
                <a:latin typeface="Helvetica World Italics"/>
                <a:ea typeface="Helvetica World Italics"/>
                <a:cs typeface="Helvetica World Italics"/>
                <a:sym typeface="Helvetica World Italics"/>
              </a:rPr>
              <a:t>You</a:t>
            </a:r>
          </a:p>
          <a:p>
            <a:pPr marL="777240" lvl="1" indent="-388620" algn="l">
              <a:lnSpc>
                <a:spcPts val="5040"/>
              </a:lnSpc>
              <a:buFont typeface="Arial"/>
              <a:buChar char="•"/>
            </a:pPr>
            <a:r>
              <a:rPr lang="en-US" sz="3600" i="1" spc="-144">
                <a:solidFill>
                  <a:srgbClr val="000000"/>
                </a:solidFill>
                <a:latin typeface="Helvetica World Italics"/>
                <a:ea typeface="Helvetica World Italics"/>
                <a:cs typeface="Helvetica World Italics"/>
                <a:sym typeface="Helvetica World Italics"/>
              </a:rPr>
              <a:t>Me</a:t>
            </a:r>
          </a:p>
          <a:p>
            <a:pPr marL="777240" lvl="1" indent="-388620" algn="l">
              <a:lnSpc>
                <a:spcPts val="5040"/>
              </a:lnSpc>
              <a:buFont typeface="Arial"/>
              <a:buChar char="•"/>
            </a:pPr>
            <a:r>
              <a:rPr lang="en-US" sz="3600" i="1" spc="-144">
                <a:solidFill>
                  <a:srgbClr val="000000"/>
                </a:solidFill>
                <a:latin typeface="Helvetica World Italics"/>
                <a:ea typeface="Helvetica World Italics"/>
                <a:cs typeface="Helvetica World Italics"/>
                <a:sym typeface="Helvetica World Italics"/>
              </a:rPr>
              <a:t>People behind the work</a:t>
            </a:r>
          </a:p>
          <a:p>
            <a:pPr algn="l">
              <a:lnSpc>
                <a:spcPts val="5040"/>
              </a:lnSpc>
            </a:pPr>
            <a:endParaRPr lang="en-US" sz="3600" i="1" spc="-144">
              <a:solidFill>
                <a:srgbClr val="000000"/>
              </a:solidFill>
              <a:latin typeface="Helvetica World Italics"/>
              <a:ea typeface="Helvetica World Italics"/>
              <a:cs typeface="Helvetica World Italics"/>
              <a:sym typeface="Helvetica World Italics"/>
            </a:endParaRPr>
          </a:p>
          <a:p>
            <a:pPr algn="l">
              <a:lnSpc>
                <a:spcPts val="5040"/>
              </a:lnSpc>
            </a:pPr>
            <a:r>
              <a:rPr lang="en-US" sz="3600" spc="-144">
                <a:solidFill>
                  <a:srgbClr val="000000"/>
                </a:solidFill>
                <a:latin typeface="Helvetica World"/>
                <a:ea typeface="Helvetica World"/>
                <a:cs typeface="Helvetica World"/>
                <a:sym typeface="Helvetica World"/>
              </a:rPr>
              <a:t>A system’s strength is </a:t>
            </a:r>
            <a:r>
              <a:rPr lang="en-US" sz="3600" b="1" spc="-144">
                <a:solidFill>
                  <a:srgbClr val="000000"/>
                </a:solidFill>
                <a:latin typeface="Helvetica World Bold"/>
                <a:ea typeface="Helvetica World Bold"/>
                <a:cs typeface="Helvetica World Bold"/>
                <a:sym typeface="Helvetica World Bold"/>
              </a:rPr>
              <a:t>measured </a:t>
            </a:r>
            <a:r>
              <a:rPr lang="en-US" sz="3600" spc="-144">
                <a:solidFill>
                  <a:srgbClr val="000000"/>
                </a:solidFill>
                <a:latin typeface="Helvetica World"/>
                <a:ea typeface="Helvetica World"/>
                <a:cs typeface="Helvetica World"/>
                <a:sym typeface="Helvetica World"/>
              </a:rPr>
              <a:t>by how easily families move through it. </a:t>
            </a:r>
          </a:p>
        </p:txBody>
      </p:sp>
      <p:sp>
        <p:nvSpPr>
          <p:cNvPr id="4" name="TextBox 4"/>
          <p:cNvSpPr txBox="1"/>
          <p:nvPr/>
        </p:nvSpPr>
        <p:spPr>
          <a:xfrm>
            <a:off x="1028700" y="909955"/>
            <a:ext cx="16757638" cy="837565"/>
          </a:xfrm>
          <a:prstGeom prst="rect">
            <a:avLst/>
          </a:prstGeom>
        </p:spPr>
        <p:txBody>
          <a:bodyPr lIns="0" tIns="0" rIns="0" bIns="0" rtlCol="0" anchor="t">
            <a:spAutoFit/>
          </a:bodyPr>
          <a:lstStyle/>
          <a:p>
            <a:pPr algn="l">
              <a:lnSpc>
                <a:spcPts val="5600"/>
              </a:lnSpc>
            </a:pPr>
            <a:r>
              <a:rPr lang="en-US" sz="5600" spc="-336">
                <a:solidFill>
                  <a:srgbClr val="000000"/>
                </a:solidFill>
                <a:latin typeface="Helvetica World"/>
                <a:ea typeface="Helvetica World"/>
                <a:cs typeface="Helvetica World"/>
                <a:sym typeface="Helvetica World"/>
              </a:rPr>
              <a:t>Connecting</a:t>
            </a:r>
            <a:r>
              <a:rPr lang="en-US" sz="5600" b="1" spc="-336">
                <a:solidFill>
                  <a:srgbClr val="000000"/>
                </a:solidFill>
                <a:latin typeface="Helvetica World Bold"/>
                <a:ea typeface="Helvetica World Bold"/>
                <a:cs typeface="Helvetica World Bold"/>
                <a:sym typeface="Helvetica World Bold"/>
              </a:rPr>
              <a:t> Systems,</a:t>
            </a:r>
            <a:r>
              <a:rPr lang="en-US" sz="5600" spc="-336">
                <a:solidFill>
                  <a:srgbClr val="000000"/>
                </a:solidFill>
                <a:latin typeface="Helvetica World"/>
                <a:ea typeface="Helvetica World"/>
                <a:cs typeface="Helvetica World"/>
                <a:sym typeface="Helvetica World"/>
              </a:rPr>
              <a:t> Communities, and Families </a:t>
            </a:r>
          </a:p>
        </p:txBody>
      </p:sp>
      <p:grpSp>
        <p:nvGrpSpPr>
          <p:cNvPr id="5" name="Group 5"/>
          <p:cNvGrpSpPr/>
          <p:nvPr/>
        </p:nvGrpSpPr>
        <p:grpSpPr>
          <a:xfrm>
            <a:off x="12775850" y="9734468"/>
            <a:ext cx="5780365" cy="179070"/>
            <a:chOff x="0" y="0"/>
            <a:chExt cx="7707153" cy="238760"/>
          </a:xfrm>
        </p:grpSpPr>
        <p:sp>
          <p:nvSpPr>
            <p:cNvPr id="6" name="Freeform 6"/>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TextBox 7"/>
            <p:cNvSpPr txBox="1"/>
            <p:nvPr/>
          </p:nvSpPr>
          <p:spPr>
            <a:xfrm>
              <a:off x="315634" y="-19050"/>
              <a:ext cx="7391520" cy="257810"/>
            </a:xfrm>
            <a:prstGeom prst="rect">
              <a:avLst/>
            </a:prstGeom>
          </p:spPr>
          <p:txBody>
            <a:bodyPr lIns="0" tIns="0" rIns="0" bIns="0" rtlCol="0" anchor="t">
              <a:spAutoFit/>
            </a:bodyPr>
            <a:lstStyle/>
            <a:p>
              <a:pPr algn="l">
                <a:lnSpc>
                  <a:spcPts val="1679"/>
                </a:lnSpc>
              </a:pPr>
              <a:r>
                <a:rPr lang="en-US" sz="1200" i="1">
                  <a:solidFill>
                    <a:srgbClr val="82807C"/>
                  </a:solidFill>
                  <a:latin typeface="Canva Sans Italics"/>
                  <a:ea typeface="Canva Sans Italics"/>
                  <a:cs typeface="Canva Sans Italics"/>
                  <a:sym typeface="Canva Sans Italics"/>
                </a:rPr>
                <a:t>2025 Kaitlin Watts / Institute for Child Success. All rights reserved.</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DEF6"/>
        </a:solidFill>
        <a:effectLst/>
      </p:bgPr>
    </p:bg>
    <p:spTree>
      <p:nvGrpSpPr>
        <p:cNvPr id="1" name=""/>
        <p:cNvGrpSpPr/>
        <p:nvPr/>
      </p:nvGrpSpPr>
      <p:grpSpPr>
        <a:xfrm>
          <a:off x="0" y="0"/>
          <a:ext cx="0" cy="0"/>
          <a:chOff x="0" y="0"/>
          <a:chExt cx="0" cy="0"/>
        </a:xfrm>
      </p:grpSpPr>
      <p:sp>
        <p:nvSpPr>
          <p:cNvPr id="2" name="Freeform 2"/>
          <p:cNvSpPr/>
          <p:nvPr/>
        </p:nvSpPr>
        <p:spPr>
          <a:xfrm>
            <a:off x="-634643" y="0"/>
            <a:ext cx="8941066" cy="10287000"/>
          </a:xfrm>
          <a:custGeom>
            <a:avLst/>
            <a:gdLst/>
            <a:ahLst/>
            <a:cxnLst/>
            <a:rect l="l" t="t" r="r" b="b"/>
            <a:pathLst>
              <a:path w="8941066" h="10287000">
                <a:moveTo>
                  <a:pt x="0" y="0"/>
                </a:moveTo>
                <a:lnTo>
                  <a:pt x="8941066" y="0"/>
                </a:lnTo>
                <a:lnTo>
                  <a:pt x="8941066" y="10287000"/>
                </a:lnTo>
                <a:lnTo>
                  <a:pt x="0" y="10287000"/>
                </a:lnTo>
                <a:lnTo>
                  <a:pt x="0" y="0"/>
                </a:lnTo>
                <a:close/>
              </a:path>
            </a:pathLst>
          </a:custGeom>
          <a:blipFill>
            <a:blip r:embed="rId3"/>
            <a:stretch>
              <a:fillRect l="-3564" r="-12067"/>
            </a:stretch>
          </a:blipFill>
        </p:spPr>
        <p:txBody>
          <a:bodyPr/>
          <a:lstStyle/>
          <a:p>
            <a:endParaRPr lang="en-US"/>
          </a:p>
        </p:txBody>
      </p:sp>
      <p:sp>
        <p:nvSpPr>
          <p:cNvPr id="3" name="TextBox 3"/>
          <p:cNvSpPr txBox="1"/>
          <p:nvPr/>
        </p:nvSpPr>
        <p:spPr>
          <a:xfrm>
            <a:off x="9144000" y="2538002"/>
            <a:ext cx="8510307" cy="5433060"/>
          </a:xfrm>
          <a:prstGeom prst="rect">
            <a:avLst/>
          </a:prstGeom>
        </p:spPr>
        <p:txBody>
          <a:bodyPr lIns="0" tIns="0" rIns="0" bIns="0" rtlCol="0" anchor="t">
            <a:spAutoFit/>
          </a:bodyPr>
          <a:lstStyle/>
          <a:p>
            <a:pPr algn="l">
              <a:lnSpc>
                <a:spcPts val="5355"/>
              </a:lnSpc>
            </a:pPr>
            <a:r>
              <a:rPr lang="en-US" sz="3500" spc="-70">
                <a:solidFill>
                  <a:srgbClr val="000000"/>
                </a:solidFill>
                <a:latin typeface="Helvetica World"/>
                <a:ea typeface="Helvetica World"/>
                <a:cs typeface="Helvetica World"/>
                <a:sym typeface="Helvetica World"/>
              </a:rPr>
              <a:t>Weaving together evidence-based programs, staff expertise, and family trust creates a seamless continuum of care.</a:t>
            </a:r>
          </a:p>
          <a:p>
            <a:pPr algn="l">
              <a:lnSpc>
                <a:spcPts val="5355"/>
              </a:lnSpc>
            </a:pPr>
            <a:endParaRPr lang="en-US" sz="3500" spc="-70">
              <a:solidFill>
                <a:srgbClr val="000000"/>
              </a:solidFill>
              <a:latin typeface="Helvetica World"/>
              <a:ea typeface="Helvetica World"/>
              <a:cs typeface="Helvetica World"/>
              <a:sym typeface="Helvetica World"/>
            </a:endParaRPr>
          </a:p>
          <a:p>
            <a:pPr algn="l">
              <a:lnSpc>
                <a:spcPts val="5355"/>
              </a:lnSpc>
            </a:pPr>
            <a:r>
              <a:rPr lang="en-US" sz="3500" spc="-70">
                <a:solidFill>
                  <a:srgbClr val="000000"/>
                </a:solidFill>
                <a:latin typeface="Helvetica World"/>
                <a:ea typeface="Helvetica World"/>
                <a:cs typeface="Helvetica World"/>
                <a:sym typeface="Helvetica World"/>
              </a:rPr>
              <a:t>Focus on </a:t>
            </a:r>
            <a:r>
              <a:rPr lang="en-US" sz="3500" b="1" spc="-70">
                <a:solidFill>
                  <a:srgbClr val="000000"/>
                </a:solidFill>
                <a:latin typeface="Helvetica World Bold"/>
                <a:ea typeface="Helvetica World Bold"/>
                <a:cs typeface="Helvetica World Bold"/>
                <a:sym typeface="Helvetica World Bold"/>
              </a:rPr>
              <a:t>actionable </a:t>
            </a:r>
            <a:r>
              <a:rPr lang="en-US" sz="3500" spc="-70">
                <a:solidFill>
                  <a:srgbClr val="000000"/>
                </a:solidFill>
                <a:latin typeface="Helvetica World"/>
                <a:ea typeface="Helvetica World"/>
                <a:cs typeface="Helvetica World"/>
                <a:sym typeface="Helvetica World"/>
              </a:rPr>
              <a:t>priorities:</a:t>
            </a:r>
          </a:p>
          <a:p>
            <a:pPr marL="755651" lvl="1" indent="-377825" algn="l">
              <a:lnSpc>
                <a:spcPts val="5355"/>
              </a:lnSpc>
              <a:buFont typeface="Arial"/>
              <a:buChar char="•"/>
            </a:pPr>
            <a:r>
              <a:rPr lang="en-US" sz="3500" spc="-70">
                <a:solidFill>
                  <a:srgbClr val="000000"/>
                </a:solidFill>
                <a:latin typeface="Helvetica World"/>
                <a:ea typeface="Helvetica World"/>
                <a:cs typeface="Helvetica World"/>
                <a:sym typeface="Helvetica World"/>
              </a:rPr>
              <a:t>Explore the challenge</a:t>
            </a:r>
          </a:p>
          <a:p>
            <a:pPr marL="755651" lvl="1" indent="-377825" algn="l">
              <a:lnSpc>
                <a:spcPts val="5355"/>
              </a:lnSpc>
              <a:buFont typeface="Arial"/>
              <a:buChar char="•"/>
            </a:pPr>
            <a:r>
              <a:rPr lang="en-US" sz="3500" spc="-70">
                <a:solidFill>
                  <a:srgbClr val="000000"/>
                </a:solidFill>
                <a:latin typeface="Helvetica World"/>
                <a:ea typeface="Helvetica World"/>
                <a:cs typeface="Helvetica World"/>
                <a:sym typeface="Helvetica World"/>
              </a:rPr>
              <a:t>Map the system</a:t>
            </a:r>
          </a:p>
          <a:p>
            <a:pPr marL="755651" lvl="1" indent="-377825" algn="l">
              <a:lnSpc>
                <a:spcPts val="5355"/>
              </a:lnSpc>
              <a:buFont typeface="Arial"/>
              <a:buChar char="•"/>
            </a:pPr>
            <a:r>
              <a:rPr lang="en-US" sz="3500" spc="-70">
                <a:solidFill>
                  <a:srgbClr val="000000"/>
                </a:solidFill>
                <a:latin typeface="Helvetica World"/>
                <a:ea typeface="Helvetica World"/>
                <a:cs typeface="Helvetica World"/>
                <a:sym typeface="Helvetica World"/>
              </a:rPr>
              <a:t>Brainstorm solutions</a:t>
            </a:r>
          </a:p>
        </p:txBody>
      </p:sp>
      <p:sp>
        <p:nvSpPr>
          <p:cNvPr id="4" name="TextBox 4"/>
          <p:cNvSpPr txBox="1"/>
          <p:nvPr/>
        </p:nvSpPr>
        <p:spPr>
          <a:xfrm>
            <a:off x="9069860" y="590734"/>
            <a:ext cx="8189440" cy="1535430"/>
          </a:xfrm>
          <a:prstGeom prst="rect">
            <a:avLst/>
          </a:prstGeom>
        </p:spPr>
        <p:txBody>
          <a:bodyPr lIns="0" tIns="0" rIns="0" bIns="0" rtlCol="0" anchor="t">
            <a:spAutoFit/>
          </a:bodyPr>
          <a:lstStyle/>
          <a:p>
            <a:pPr algn="l">
              <a:lnSpc>
                <a:spcPts val="5700"/>
              </a:lnSpc>
            </a:pPr>
            <a:r>
              <a:rPr lang="en-US" sz="5000" b="1" spc="-300">
                <a:solidFill>
                  <a:srgbClr val="000000"/>
                </a:solidFill>
                <a:latin typeface="Helvetica World Bold"/>
                <a:ea typeface="Helvetica World Bold"/>
                <a:cs typeface="Helvetica World Bold"/>
                <a:sym typeface="Helvetica World Bold"/>
              </a:rPr>
              <a:t>Building Systems: </a:t>
            </a:r>
          </a:p>
          <a:p>
            <a:pPr algn="l">
              <a:lnSpc>
                <a:spcPts val="5700"/>
              </a:lnSpc>
            </a:pPr>
            <a:r>
              <a:rPr lang="en-US" sz="5000" spc="-300">
                <a:solidFill>
                  <a:srgbClr val="000000"/>
                </a:solidFill>
                <a:latin typeface="Helvetica World"/>
                <a:ea typeface="Helvetica World"/>
                <a:cs typeface="Helvetica World"/>
                <a:sym typeface="Helvetica World"/>
              </a:rPr>
              <a:t>From the Ground Up</a:t>
            </a:r>
          </a:p>
        </p:txBody>
      </p:sp>
      <p:grpSp>
        <p:nvGrpSpPr>
          <p:cNvPr id="5" name="Group 5"/>
          <p:cNvGrpSpPr/>
          <p:nvPr/>
        </p:nvGrpSpPr>
        <p:grpSpPr>
          <a:xfrm>
            <a:off x="12775850" y="9734468"/>
            <a:ext cx="5780365" cy="179070"/>
            <a:chOff x="0" y="0"/>
            <a:chExt cx="7707153" cy="238760"/>
          </a:xfrm>
        </p:grpSpPr>
        <p:sp>
          <p:nvSpPr>
            <p:cNvPr id="6" name="Freeform 6"/>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315634" y="-19050"/>
              <a:ext cx="7391520" cy="257810"/>
            </a:xfrm>
            <a:prstGeom prst="rect">
              <a:avLst/>
            </a:prstGeom>
          </p:spPr>
          <p:txBody>
            <a:bodyPr lIns="0" tIns="0" rIns="0" bIns="0" rtlCol="0" anchor="t">
              <a:spAutoFit/>
            </a:bodyPr>
            <a:lstStyle/>
            <a:p>
              <a:pPr algn="l">
                <a:lnSpc>
                  <a:spcPts val="1679"/>
                </a:lnSpc>
              </a:pPr>
              <a:r>
                <a:rPr lang="en-US" sz="1200" i="1">
                  <a:solidFill>
                    <a:srgbClr val="82807C"/>
                  </a:solidFill>
                  <a:latin typeface="Canva Sans Italics"/>
                  <a:ea typeface="Canva Sans Italics"/>
                  <a:cs typeface="Canva Sans Italics"/>
                  <a:sym typeface="Canva Sans Italics"/>
                </a:rPr>
                <a:t>2025 Kaitlin Watts / Institute for Child Success. All rights reserved.</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0DEF6"/>
        </a:solidFill>
        <a:effectLst/>
      </p:bgPr>
    </p:bg>
    <p:spTree>
      <p:nvGrpSpPr>
        <p:cNvPr id="1" name=""/>
        <p:cNvGrpSpPr/>
        <p:nvPr/>
      </p:nvGrpSpPr>
      <p:grpSpPr>
        <a:xfrm>
          <a:off x="0" y="0"/>
          <a:ext cx="0" cy="0"/>
          <a:chOff x="0" y="0"/>
          <a:chExt cx="0" cy="0"/>
        </a:xfrm>
      </p:grpSpPr>
      <p:sp>
        <p:nvSpPr>
          <p:cNvPr id="2" name="TextBox 2"/>
          <p:cNvSpPr txBox="1"/>
          <p:nvPr/>
        </p:nvSpPr>
        <p:spPr>
          <a:xfrm>
            <a:off x="1028700" y="909955"/>
            <a:ext cx="8115300" cy="837565"/>
          </a:xfrm>
          <a:prstGeom prst="rect">
            <a:avLst/>
          </a:prstGeom>
        </p:spPr>
        <p:txBody>
          <a:bodyPr lIns="0" tIns="0" rIns="0" bIns="0" rtlCol="0" anchor="t">
            <a:spAutoFit/>
          </a:bodyPr>
          <a:lstStyle/>
          <a:p>
            <a:pPr algn="l">
              <a:lnSpc>
                <a:spcPts val="5600"/>
              </a:lnSpc>
            </a:pPr>
            <a:r>
              <a:rPr lang="en-US" sz="5600" b="1" spc="-336">
                <a:solidFill>
                  <a:srgbClr val="000000"/>
                </a:solidFill>
                <a:latin typeface="Helvetica World Bold"/>
                <a:ea typeface="Helvetica World Bold"/>
                <a:cs typeface="Helvetica World Bold"/>
                <a:sym typeface="Helvetica World Bold"/>
              </a:rPr>
              <a:t>Real Life: </a:t>
            </a:r>
            <a:r>
              <a:rPr lang="en-US" sz="5600" spc="-336">
                <a:solidFill>
                  <a:srgbClr val="000000"/>
                </a:solidFill>
                <a:latin typeface="Helvetica World"/>
                <a:ea typeface="Helvetica World"/>
                <a:cs typeface="Helvetica World"/>
                <a:sym typeface="Helvetica World"/>
              </a:rPr>
              <a:t>South Carolina</a:t>
            </a:r>
          </a:p>
        </p:txBody>
      </p:sp>
      <p:grpSp>
        <p:nvGrpSpPr>
          <p:cNvPr id="3" name="Group 3"/>
          <p:cNvGrpSpPr/>
          <p:nvPr/>
        </p:nvGrpSpPr>
        <p:grpSpPr>
          <a:xfrm>
            <a:off x="1232289" y="2153945"/>
            <a:ext cx="15823422" cy="7104355"/>
            <a:chOff x="0" y="0"/>
            <a:chExt cx="21097897" cy="9472473"/>
          </a:xfrm>
        </p:grpSpPr>
        <p:grpSp>
          <p:nvGrpSpPr>
            <p:cNvPr id="4" name="Group 4"/>
            <p:cNvGrpSpPr/>
            <p:nvPr/>
          </p:nvGrpSpPr>
          <p:grpSpPr>
            <a:xfrm>
              <a:off x="0" y="4930642"/>
              <a:ext cx="21097897" cy="4541831"/>
              <a:chOff x="0" y="0"/>
              <a:chExt cx="5175818" cy="1114220"/>
            </a:xfrm>
          </p:grpSpPr>
          <p:sp>
            <p:nvSpPr>
              <p:cNvPr id="5" name="Freeform 5"/>
              <p:cNvSpPr/>
              <p:nvPr/>
            </p:nvSpPr>
            <p:spPr>
              <a:xfrm>
                <a:off x="0" y="0"/>
                <a:ext cx="5175818" cy="1114220"/>
              </a:xfrm>
              <a:custGeom>
                <a:avLst/>
                <a:gdLst/>
                <a:ahLst/>
                <a:cxnLst/>
                <a:rect l="l" t="t" r="r" b="b"/>
                <a:pathLst>
                  <a:path w="5175818" h="1114220">
                    <a:moveTo>
                      <a:pt x="12232" y="0"/>
                    </a:moveTo>
                    <a:lnTo>
                      <a:pt x="5163586" y="0"/>
                    </a:lnTo>
                    <a:cubicBezTo>
                      <a:pt x="5166830" y="0"/>
                      <a:pt x="5169941" y="1289"/>
                      <a:pt x="5172235" y="3583"/>
                    </a:cubicBezTo>
                    <a:cubicBezTo>
                      <a:pt x="5174529" y="5876"/>
                      <a:pt x="5175818" y="8988"/>
                      <a:pt x="5175818" y="12232"/>
                    </a:cubicBezTo>
                    <a:lnTo>
                      <a:pt x="5175818" y="1101988"/>
                    </a:lnTo>
                    <a:cubicBezTo>
                      <a:pt x="5175818" y="1105232"/>
                      <a:pt x="5174529" y="1108343"/>
                      <a:pt x="5172235" y="1110637"/>
                    </a:cubicBezTo>
                    <a:cubicBezTo>
                      <a:pt x="5169941" y="1112931"/>
                      <a:pt x="5166830" y="1114220"/>
                      <a:pt x="5163586" y="1114220"/>
                    </a:cubicBezTo>
                    <a:lnTo>
                      <a:pt x="12232" y="1114220"/>
                    </a:lnTo>
                    <a:cubicBezTo>
                      <a:pt x="8988" y="1114220"/>
                      <a:pt x="5876" y="1112931"/>
                      <a:pt x="3583" y="1110637"/>
                    </a:cubicBezTo>
                    <a:cubicBezTo>
                      <a:pt x="1289" y="1108343"/>
                      <a:pt x="0" y="1105232"/>
                      <a:pt x="0" y="1101988"/>
                    </a:cubicBezTo>
                    <a:lnTo>
                      <a:pt x="0" y="12232"/>
                    </a:lnTo>
                    <a:cubicBezTo>
                      <a:pt x="0" y="8988"/>
                      <a:pt x="1289" y="5876"/>
                      <a:pt x="3583" y="3583"/>
                    </a:cubicBezTo>
                    <a:cubicBezTo>
                      <a:pt x="5876" y="1289"/>
                      <a:pt x="8988" y="0"/>
                      <a:pt x="12232" y="0"/>
                    </a:cubicBezTo>
                    <a:close/>
                  </a:path>
                </a:pathLst>
              </a:custGeom>
              <a:solidFill>
                <a:srgbClr val="F6F6F6"/>
              </a:solidFill>
            </p:spPr>
            <p:txBody>
              <a:bodyPr/>
              <a:lstStyle/>
              <a:p>
                <a:endParaRPr lang="en-US"/>
              </a:p>
            </p:txBody>
          </p:sp>
          <p:sp>
            <p:nvSpPr>
              <p:cNvPr id="6" name="TextBox 6"/>
              <p:cNvSpPr txBox="1"/>
              <p:nvPr/>
            </p:nvSpPr>
            <p:spPr>
              <a:xfrm>
                <a:off x="0" y="-28575"/>
                <a:ext cx="5175818" cy="1142795"/>
              </a:xfrm>
              <a:prstGeom prst="rect">
                <a:avLst/>
              </a:prstGeom>
            </p:spPr>
            <p:txBody>
              <a:bodyPr lIns="29761" tIns="29761" rIns="29761" bIns="29761" rtlCol="0" anchor="ctr"/>
              <a:lstStyle/>
              <a:p>
                <a:pPr algn="ctr">
                  <a:lnSpc>
                    <a:spcPts val="2054"/>
                  </a:lnSpc>
                </a:pPr>
                <a:endParaRPr/>
              </a:p>
            </p:txBody>
          </p:sp>
        </p:grpSp>
        <p:sp>
          <p:nvSpPr>
            <p:cNvPr id="7" name="Freeform 7"/>
            <p:cNvSpPr/>
            <p:nvPr/>
          </p:nvSpPr>
          <p:spPr>
            <a:xfrm>
              <a:off x="7313659" y="5548910"/>
              <a:ext cx="3435409" cy="876881"/>
            </a:xfrm>
            <a:custGeom>
              <a:avLst/>
              <a:gdLst/>
              <a:ahLst/>
              <a:cxnLst/>
              <a:rect l="l" t="t" r="r" b="b"/>
              <a:pathLst>
                <a:path w="3435409" h="876881">
                  <a:moveTo>
                    <a:pt x="0" y="0"/>
                  </a:moveTo>
                  <a:lnTo>
                    <a:pt x="3435408" y="0"/>
                  </a:lnTo>
                  <a:lnTo>
                    <a:pt x="3435408" y="876881"/>
                  </a:lnTo>
                  <a:lnTo>
                    <a:pt x="0" y="876881"/>
                  </a:lnTo>
                  <a:lnTo>
                    <a:pt x="0" y="0"/>
                  </a:lnTo>
                  <a:close/>
                </a:path>
              </a:pathLst>
            </a:custGeom>
            <a:blipFill>
              <a:blip r:embed="rId3"/>
              <a:stretch>
                <a:fillRect t="-14450" b="-14450"/>
              </a:stretch>
            </a:blipFill>
          </p:spPr>
          <p:txBody>
            <a:bodyPr/>
            <a:lstStyle/>
            <a:p>
              <a:endParaRPr lang="en-US"/>
            </a:p>
          </p:txBody>
        </p:sp>
        <p:sp>
          <p:nvSpPr>
            <p:cNvPr id="8" name="Freeform 8"/>
            <p:cNvSpPr/>
            <p:nvPr/>
          </p:nvSpPr>
          <p:spPr>
            <a:xfrm>
              <a:off x="1118842" y="5548910"/>
              <a:ext cx="3166294" cy="974089"/>
            </a:xfrm>
            <a:custGeom>
              <a:avLst/>
              <a:gdLst/>
              <a:ahLst/>
              <a:cxnLst/>
              <a:rect l="l" t="t" r="r" b="b"/>
              <a:pathLst>
                <a:path w="3166294" h="974089">
                  <a:moveTo>
                    <a:pt x="0" y="0"/>
                  </a:moveTo>
                  <a:lnTo>
                    <a:pt x="3166294" y="0"/>
                  </a:lnTo>
                  <a:lnTo>
                    <a:pt x="3166294" y="974089"/>
                  </a:lnTo>
                  <a:lnTo>
                    <a:pt x="0" y="974089"/>
                  </a:lnTo>
                  <a:lnTo>
                    <a:pt x="0" y="0"/>
                  </a:lnTo>
                  <a:close/>
                </a:path>
              </a:pathLst>
            </a:custGeom>
            <a:blipFill>
              <a:blip r:embed="rId4"/>
              <a:stretch>
                <a:fillRect l="-2547"/>
              </a:stretch>
            </a:blipFill>
          </p:spPr>
          <p:txBody>
            <a:bodyPr/>
            <a:lstStyle/>
            <a:p>
              <a:endParaRPr lang="en-US"/>
            </a:p>
          </p:txBody>
        </p:sp>
        <p:sp>
          <p:nvSpPr>
            <p:cNvPr id="9" name="Freeform 9"/>
            <p:cNvSpPr/>
            <p:nvPr/>
          </p:nvSpPr>
          <p:spPr>
            <a:xfrm>
              <a:off x="5870978" y="7431773"/>
              <a:ext cx="679273" cy="954696"/>
            </a:xfrm>
            <a:custGeom>
              <a:avLst/>
              <a:gdLst/>
              <a:ahLst/>
              <a:cxnLst/>
              <a:rect l="l" t="t" r="r" b="b"/>
              <a:pathLst>
                <a:path w="679273" h="954696">
                  <a:moveTo>
                    <a:pt x="0" y="0"/>
                  </a:moveTo>
                  <a:lnTo>
                    <a:pt x="679274" y="0"/>
                  </a:lnTo>
                  <a:lnTo>
                    <a:pt x="679274" y="954696"/>
                  </a:lnTo>
                  <a:lnTo>
                    <a:pt x="0" y="954696"/>
                  </a:lnTo>
                  <a:lnTo>
                    <a:pt x="0" y="0"/>
                  </a:lnTo>
                  <a:close/>
                </a:path>
              </a:pathLst>
            </a:custGeom>
            <a:blipFill>
              <a:blip r:embed="rId5">
                <a:alphaModFix amt="96000"/>
              </a:blip>
              <a:stretch>
                <a:fillRect l="-1706" t="-195" b="-195"/>
              </a:stretch>
            </a:blipFill>
          </p:spPr>
          <p:txBody>
            <a:bodyPr/>
            <a:lstStyle/>
            <a:p>
              <a:endParaRPr lang="en-US"/>
            </a:p>
          </p:txBody>
        </p:sp>
        <p:sp>
          <p:nvSpPr>
            <p:cNvPr id="10" name="Freeform 10"/>
            <p:cNvSpPr/>
            <p:nvPr/>
          </p:nvSpPr>
          <p:spPr>
            <a:xfrm>
              <a:off x="13374682" y="5412234"/>
              <a:ext cx="3276862" cy="1150233"/>
            </a:xfrm>
            <a:custGeom>
              <a:avLst/>
              <a:gdLst/>
              <a:ahLst/>
              <a:cxnLst/>
              <a:rect l="l" t="t" r="r" b="b"/>
              <a:pathLst>
                <a:path w="3276862" h="1150233">
                  <a:moveTo>
                    <a:pt x="0" y="0"/>
                  </a:moveTo>
                  <a:lnTo>
                    <a:pt x="3276862" y="0"/>
                  </a:lnTo>
                  <a:lnTo>
                    <a:pt x="3276862" y="1150233"/>
                  </a:lnTo>
                  <a:lnTo>
                    <a:pt x="0" y="1150233"/>
                  </a:lnTo>
                  <a:lnTo>
                    <a:pt x="0" y="0"/>
                  </a:lnTo>
                  <a:close/>
                </a:path>
              </a:pathLst>
            </a:custGeom>
            <a:blipFill>
              <a:blip r:embed="rId6"/>
              <a:stretch>
                <a:fillRect t="-3579" b="-3579"/>
              </a:stretch>
            </a:blipFill>
          </p:spPr>
          <p:txBody>
            <a:bodyPr/>
            <a:lstStyle/>
            <a:p>
              <a:endParaRPr lang="en-US"/>
            </a:p>
          </p:txBody>
        </p:sp>
        <p:sp>
          <p:nvSpPr>
            <p:cNvPr id="11" name="TextBox 11"/>
            <p:cNvSpPr txBox="1"/>
            <p:nvPr/>
          </p:nvSpPr>
          <p:spPr>
            <a:xfrm>
              <a:off x="835936" y="6984700"/>
              <a:ext cx="4906752" cy="2349175"/>
            </a:xfrm>
            <a:prstGeom prst="rect">
              <a:avLst/>
            </a:prstGeom>
          </p:spPr>
          <p:txBody>
            <a:bodyPr lIns="0" tIns="0" rIns="0" bIns="0" rtlCol="0" anchor="t">
              <a:spAutoFit/>
            </a:bodyPr>
            <a:lstStyle/>
            <a:p>
              <a:pPr algn="l">
                <a:lnSpc>
                  <a:spcPts val="3638"/>
                </a:lnSpc>
              </a:pPr>
              <a:r>
                <a:rPr lang="en-US" sz="2165" spc="-43">
                  <a:solidFill>
                    <a:srgbClr val="000000"/>
                  </a:solidFill>
                  <a:latin typeface="Helvetica World"/>
                  <a:ea typeface="Helvetica World"/>
                  <a:cs typeface="Helvetica World"/>
                  <a:sym typeface="Helvetica World"/>
                </a:rPr>
                <a:t>Moms delayed by WIC can’t get formula, and the hospital can’t give it.</a:t>
              </a:r>
            </a:p>
            <a:p>
              <a:pPr algn="l">
                <a:lnSpc>
                  <a:spcPts val="3638"/>
                </a:lnSpc>
              </a:pPr>
              <a:endParaRPr lang="en-US" sz="2165" spc="-43">
                <a:solidFill>
                  <a:srgbClr val="000000"/>
                </a:solidFill>
                <a:latin typeface="Helvetica World"/>
                <a:ea typeface="Helvetica World"/>
                <a:cs typeface="Helvetica World"/>
                <a:sym typeface="Helvetica World"/>
              </a:endParaRPr>
            </a:p>
          </p:txBody>
        </p:sp>
        <p:sp>
          <p:nvSpPr>
            <p:cNvPr id="12" name="TextBox 12"/>
            <p:cNvSpPr txBox="1"/>
            <p:nvPr/>
          </p:nvSpPr>
          <p:spPr>
            <a:xfrm>
              <a:off x="13465194" y="6984700"/>
              <a:ext cx="7226960" cy="1744067"/>
            </a:xfrm>
            <a:prstGeom prst="rect">
              <a:avLst/>
            </a:prstGeom>
          </p:spPr>
          <p:txBody>
            <a:bodyPr lIns="0" tIns="0" rIns="0" bIns="0" rtlCol="0" anchor="t">
              <a:spAutoFit/>
            </a:bodyPr>
            <a:lstStyle/>
            <a:p>
              <a:pPr algn="l">
                <a:lnSpc>
                  <a:spcPts val="3638"/>
                </a:lnSpc>
              </a:pPr>
              <a:r>
                <a:rPr lang="en-US" sz="2165" spc="-43">
                  <a:solidFill>
                    <a:srgbClr val="000000"/>
                  </a:solidFill>
                  <a:latin typeface="Helvetica World"/>
                  <a:ea typeface="Helvetica World"/>
                  <a:cs typeface="Helvetica World"/>
                  <a:sym typeface="Helvetica World"/>
                </a:rPr>
                <a:t>Hospital staff trained to enroll patients in the hospital and pick up their card from DPH after discharge.</a:t>
              </a:r>
            </a:p>
          </p:txBody>
        </p:sp>
        <p:sp>
          <p:nvSpPr>
            <p:cNvPr id="13" name="TextBox 13"/>
            <p:cNvSpPr txBox="1"/>
            <p:nvPr/>
          </p:nvSpPr>
          <p:spPr>
            <a:xfrm>
              <a:off x="7313659" y="6984700"/>
              <a:ext cx="4906752" cy="1744067"/>
            </a:xfrm>
            <a:prstGeom prst="rect">
              <a:avLst/>
            </a:prstGeom>
          </p:spPr>
          <p:txBody>
            <a:bodyPr lIns="0" tIns="0" rIns="0" bIns="0" rtlCol="0" anchor="t">
              <a:spAutoFit/>
            </a:bodyPr>
            <a:lstStyle/>
            <a:p>
              <a:pPr algn="l">
                <a:lnSpc>
                  <a:spcPts val="3638"/>
                </a:lnSpc>
              </a:pPr>
              <a:r>
                <a:rPr lang="en-US" sz="2165" spc="-43">
                  <a:solidFill>
                    <a:srgbClr val="000000"/>
                  </a:solidFill>
                  <a:latin typeface="Helvetica World"/>
                  <a:ea typeface="Helvetica World"/>
                  <a:cs typeface="Helvetica World"/>
                  <a:sym typeface="Helvetica World"/>
                </a:rPr>
                <a:t>BirthMatters will provide formula until WIC benefits begin.</a:t>
              </a:r>
            </a:p>
          </p:txBody>
        </p:sp>
        <p:grpSp>
          <p:nvGrpSpPr>
            <p:cNvPr id="14" name="Group 14"/>
            <p:cNvGrpSpPr/>
            <p:nvPr/>
          </p:nvGrpSpPr>
          <p:grpSpPr>
            <a:xfrm>
              <a:off x="0" y="0"/>
              <a:ext cx="6839985" cy="4609995"/>
              <a:chOff x="0" y="0"/>
              <a:chExt cx="1678012" cy="1130942"/>
            </a:xfrm>
          </p:grpSpPr>
          <p:sp>
            <p:nvSpPr>
              <p:cNvPr id="15" name="Freeform 15"/>
              <p:cNvSpPr/>
              <p:nvPr/>
            </p:nvSpPr>
            <p:spPr>
              <a:xfrm>
                <a:off x="0" y="0"/>
                <a:ext cx="1678012" cy="1130942"/>
              </a:xfrm>
              <a:custGeom>
                <a:avLst/>
                <a:gdLst/>
                <a:ahLst/>
                <a:cxnLst/>
                <a:rect l="l" t="t" r="r" b="b"/>
                <a:pathLst>
                  <a:path w="1678012" h="1130942">
                    <a:moveTo>
                      <a:pt x="37729" y="0"/>
                    </a:moveTo>
                    <a:lnTo>
                      <a:pt x="1640283" y="0"/>
                    </a:lnTo>
                    <a:cubicBezTo>
                      <a:pt x="1661120" y="0"/>
                      <a:pt x="1678012" y="16892"/>
                      <a:pt x="1678012" y="37729"/>
                    </a:cubicBezTo>
                    <a:lnTo>
                      <a:pt x="1678012" y="1093213"/>
                    </a:lnTo>
                    <a:cubicBezTo>
                      <a:pt x="1678012" y="1114050"/>
                      <a:pt x="1661120" y="1130942"/>
                      <a:pt x="1640283" y="1130942"/>
                    </a:cubicBezTo>
                    <a:lnTo>
                      <a:pt x="37729" y="1130942"/>
                    </a:lnTo>
                    <a:cubicBezTo>
                      <a:pt x="16892" y="1130942"/>
                      <a:pt x="0" y="1114050"/>
                      <a:pt x="0" y="1093213"/>
                    </a:cubicBezTo>
                    <a:lnTo>
                      <a:pt x="0" y="37729"/>
                    </a:lnTo>
                    <a:cubicBezTo>
                      <a:pt x="0" y="16892"/>
                      <a:pt x="16892" y="0"/>
                      <a:pt x="37729" y="0"/>
                    </a:cubicBezTo>
                    <a:close/>
                  </a:path>
                </a:pathLst>
              </a:custGeom>
              <a:solidFill>
                <a:srgbClr val="F6F6F6"/>
              </a:solidFill>
            </p:spPr>
            <p:txBody>
              <a:bodyPr/>
              <a:lstStyle/>
              <a:p>
                <a:endParaRPr lang="en-US"/>
              </a:p>
            </p:txBody>
          </p:sp>
          <p:sp>
            <p:nvSpPr>
              <p:cNvPr id="16" name="TextBox 16"/>
              <p:cNvSpPr txBox="1"/>
              <p:nvPr/>
            </p:nvSpPr>
            <p:spPr>
              <a:xfrm>
                <a:off x="0" y="-28575"/>
                <a:ext cx="1678012" cy="1159517"/>
              </a:xfrm>
              <a:prstGeom prst="rect">
                <a:avLst/>
              </a:prstGeom>
            </p:spPr>
            <p:txBody>
              <a:bodyPr lIns="29761" tIns="29761" rIns="29761" bIns="29761" rtlCol="0" anchor="ctr"/>
              <a:lstStyle/>
              <a:p>
                <a:pPr algn="ctr">
                  <a:lnSpc>
                    <a:spcPts val="2054"/>
                  </a:lnSpc>
                </a:pPr>
                <a:endParaRPr/>
              </a:p>
            </p:txBody>
          </p:sp>
        </p:grpSp>
        <p:sp>
          <p:nvSpPr>
            <p:cNvPr id="17" name="Freeform 17"/>
            <p:cNvSpPr/>
            <p:nvPr/>
          </p:nvSpPr>
          <p:spPr>
            <a:xfrm rot="4291819">
              <a:off x="4163507" y="1437952"/>
              <a:ext cx="2826313" cy="1964288"/>
            </a:xfrm>
            <a:custGeom>
              <a:avLst/>
              <a:gdLst/>
              <a:ahLst/>
              <a:cxnLst/>
              <a:rect l="l" t="t" r="r" b="b"/>
              <a:pathLst>
                <a:path w="2826313" h="1964288">
                  <a:moveTo>
                    <a:pt x="0" y="0"/>
                  </a:moveTo>
                  <a:lnTo>
                    <a:pt x="2826313" y="0"/>
                  </a:lnTo>
                  <a:lnTo>
                    <a:pt x="2826313" y="1964288"/>
                  </a:lnTo>
                  <a:lnTo>
                    <a:pt x="0" y="19642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TextBox 18"/>
            <p:cNvSpPr txBox="1"/>
            <p:nvPr/>
          </p:nvSpPr>
          <p:spPr>
            <a:xfrm>
              <a:off x="379794" y="2671904"/>
              <a:ext cx="2545889" cy="1233522"/>
            </a:xfrm>
            <a:prstGeom prst="rect">
              <a:avLst/>
            </a:prstGeom>
          </p:spPr>
          <p:txBody>
            <a:bodyPr lIns="0" tIns="0" rIns="0" bIns="0" rtlCol="0" anchor="t">
              <a:spAutoFit/>
            </a:bodyPr>
            <a:lstStyle/>
            <a:p>
              <a:pPr marL="0" lvl="0" indent="0" algn="l">
                <a:lnSpc>
                  <a:spcPts val="6111"/>
                </a:lnSpc>
              </a:pPr>
              <a:r>
                <a:rPr lang="en-US" sz="6111" b="1">
                  <a:solidFill>
                    <a:srgbClr val="924F87"/>
                  </a:solidFill>
                  <a:latin typeface="Helvetica World Bold"/>
                  <a:ea typeface="Helvetica World Bold"/>
                  <a:cs typeface="Helvetica World Bold"/>
                  <a:sym typeface="Helvetica World Bold"/>
                </a:rPr>
                <a:t>44%</a:t>
              </a:r>
            </a:p>
          </p:txBody>
        </p:sp>
        <p:sp>
          <p:nvSpPr>
            <p:cNvPr id="19" name="TextBox 19"/>
            <p:cNvSpPr txBox="1"/>
            <p:nvPr/>
          </p:nvSpPr>
          <p:spPr>
            <a:xfrm>
              <a:off x="2576814" y="2844208"/>
              <a:ext cx="3294165" cy="795841"/>
            </a:xfrm>
            <a:prstGeom prst="rect">
              <a:avLst/>
            </a:prstGeom>
          </p:spPr>
          <p:txBody>
            <a:bodyPr lIns="0" tIns="0" rIns="0" bIns="0" rtlCol="0" anchor="t">
              <a:spAutoFit/>
            </a:bodyPr>
            <a:lstStyle/>
            <a:p>
              <a:pPr algn="l">
                <a:lnSpc>
                  <a:spcPts val="2456"/>
                </a:lnSpc>
              </a:pPr>
              <a:r>
                <a:rPr lang="en-US" sz="1754">
                  <a:solidFill>
                    <a:srgbClr val="545454"/>
                  </a:solidFill>
                  <a:latin typeface="Helvetica World"/>
                  <a:ea typeface="Helvetica World"/>
                  <a:cs typeface="Helvetica World"/>
                  <a:sym typeface="Helvetica World"/>
                </a:rPr>
                <a:t>reduction in low </a:t>
              </a:r>
            </a:p>
            <a:p>
              <a:pPr marL="0" lvl="0" indent="0" algn="l">
                <a:lnSpc>
                  <a:spcPts val="2456"/>
                </a:lnSpc>
                <a:spcBef>
                  <a:spcPct val="0"/>
                </a:spcBef>
              </a:pPr>
              <a:r>
                <a:rPr lang="en-US" sz="1754">
                  <a:solidFill>
                    <a:srgbClr val="545454"/>
                  </a:solidFill>
                  <a:latin typeface="Helvetica World"/>
                  <a:ea typeface="Helvetica World"/>
                  <a:cs typeface="Helvetica World"/>
                  <a:sym typeface="Helvetica World"/>
                </a:rPr>
                <a:t>birth weights.</a:t>
              </a:r>
            </a:p>
          </p:txBody>
        </p:sp>
        <p:sp>
          <p:nvSpPr>
            <p:cNvPr id="20" name="TextBox 20"/>
            <p:cNvSpPr txBox="1"/>
            <p:nvPr/>
          </p:nvSpPr>
          <p:spPr>
            <a:xfrm>
              <a:off x="0" y="962809"/>
              <a:ext cx="2037368" cy="1245145"/>
            </a:xfrm>
            <a:prstGeom prst="rect">
              <a:avLst/>
            </a:prstGeom>
          </p:spPr>
          <p:txBody>
            <a:bodyPr lIns="0" tIns="0" rIns="0" bIns="0" rtlCol="0" anchor="t">
              <a:spAutoFit/>
            </a:bodyPr>
            <a:lstStyle/>
            <a:p>
              <a:pPr marL="0" lvl="0" indent="0" algn="ctr">
                <a:lnSpc>
                  <a:spcPts val="6111"/>
                </a:lnSpc>
              </a:pPr>
              <a:r>
                <a:rPr lang="en-US" sz="6111" b="1">
                  <a:solidFill>
                    <a:srgbClr val="924F87"/>
                  </a:solidFill>
                  <a:latin typeface="Helvetica World Bold"/>
                  <a:ea typeface="Helvetica World Bold"/>
                  <a:cs typeface="Helvetica World Bold"/>
                  <a:sym typeface="Helvetica World Bold"/>
                </a:rPr>
                <a:t>46</a:t>
              </a:r>
            </a:p>
          </p:txBody>
        </p:sp>
        <p:sp>
          <p:nvSpPr>
            <p:cNvPr id="21" name="TextBox 21"/>
            <p:cNvSpPr txBox="1"/>
            <p:nvPr/>
          </p:nvSpPr>
          <p:spPr>
            <a:xfrm>
              <a:off x="1729611" y="1107588"/>
              <a:ext cx="3541548" cy="1223519"/>
            </a:xfrm>
            <a:prstGeom prst="rect">
              <a:avLst/>
            </a:prstGeom>
          </p:spPr>
          <p:txBody>
            <a:bodyPr lIns="0" tIns="0" rIns="0" bIns="0" rtlCol="0" anchor="t">
              <a:spAutoFit/>
            </a:bodyPr>
            <a:lstStyle/>
            <a:p>
              <a:pPr algn="l">
                <a:lnSpc>
                  <a:spcPts val="2473"/>
                </a:lnSpc>
              </a:pPr>
              <a:r>
                <a:rPr lang="en-US" sz="1766">
                  <a:solidFill>
                    <a:srgbClr val="545454"/>
                  </a:solidFill>
                  <a:latin typeface="Helvetica World"/>
                  <a:ea typeface="Helvetica World"/>
                  <a:cs typeface="Helvetica World"/>
                  <a:sym typeface="Helvetica World"/>
                </a:rPr>
                <a:t>avoided ER visits and overnight hospital stays</a:t>
              </a:r>
            </a:p>
            <a:p>
              <a:pPr marL="0" lvl="0" indent="0" algn="l">
                <a:lnSpc>
                  <a:spcPts val="2473"/>
                </a:lnSpc>
                <a:spcBef>
                  <a:spcPct val="0"/>
                </a:spcBef>
              </a:pPr>
              <a:endParaRPr lang="en-US" sz="1766">
                <a:solidFill>
                  <a:srgbClr val="545454"/>
                </a:solidFill>
                <a:latin typeface="Helvetica World"/>
                <a:ea typeface="Helvetica World"/>
                <a:cs typeface="Helvetica World"/>
                <a:sym typeface="Helvetica World"/>
              </a:endParaRPr>
            </a:p>
          </p:txBody>
        </p:sp>
        <p:grpSp>
          <p:nvGrpSpPr>
            <p:cNvPr id="22" name="Group 22"/>
            <p:cNvGrpSpPr/>
            <p:nvPr/>
          </p:nvGrpSpPr>
          <p:grpSpPr>
            <a:xfrm>
              <a:off x="14257912" y="0"/>
              <a:ext cx="6839985" cy="4609995"/>
              <a:chOff x="0" y="0"/>
              <a:chExt cx="1678012" cy="1130942"/>
            </a:xfrm>
          </p:grpSpPr>
          <p:sp>
            <p:nvSpPr>
              <p:cNvPr id="23" name="Freeform 23"/>
              <p:cNvSpPr/>
              <p:nvPr/>
            </p:nvSpPr>
            <p:spPr>
              <a:xfrm>
                <a:off x="0" y="0"/>
                <a:ext cx="1678012" cy="1130942"/>
              </a:xfrm>
              <a:custGeom>
                <a:avLst/>
                <a:gdLst/>
                <a:ahLst/>
                <a:cxnLst/>
                <a:rect l="l" t="t" r="r" b="b"/>
                <a:pathLst>
                  <a:path w="1678012" h="1130942">
                    <a:moveTo>
                      <a:pt x="37729" y="0"/>
                    </a:moveTo>
                    <a:lnTo>
                      <a:pt x="1640283" y="0"/>
                    </a:lnTo>
                    <a:cubicBezTo>
                      <a:pt x="1661120" y="0"/>
                      <a:pt x="1678012" y="16892"/>
                      <a:pt x="1678012" y="37729"/>
                    </a:cubicBezTo>
                    <a:lnTo>
                      <a:pt x="1678012" y="1093213"/>
                    </a:lnTo>
                    <a:cubicBezTo>
                      <a:pt x="1678012" y="1114050"/>
                      <a:pt x="1661120" y="1130942"/>
                      <a:pt x="1640283" y="1130942"/>
                    </a:cubicBezTo>
                    <a:lnTo>
                      <a:pt x="37729" y="1130942"/>
                    </a:lnTo>
                    <a:cubicBezTo>
                      <a:pt x="16892" y="1130942"/>
                      <a:pt x="0" y="1114050"/>
                      <a:pt x="0" y="1093213"/>
                    </a:cubicBezTo>
                    <a:lnTo>
                      <a:pt x="0" y="37729"/>
                    </a:lnTo>
                    <a:cubicBezTo>
                      <a:pt x="0" y="16892"/>
                      <a:pt x="16892" y="0"/>
                      <a:pt x="37729" y="0"/>
                    </a:cubicBezTo>
                    <a:close/>
                  </a:path>
                </a:pathLst>
              </a:custGeom>
              <a:solidFill>
                <a:srgbClr val="F6F6F6"/>
              </a:solidFill>
            </p:spPr>
            <p:txBody>
              <a:bodyPr/>
              <a:lstStyle/>
              <a:p>
                <a:endParaRPr lang="en-US"/>
              </a:p>
            </p:txBody>
          </p:sp>
          <p:sp>
            <p:nvSpPr>
              <p:cNvPr id="24" name="TextBox 24"/>
              <p:cNvSpPr txBox="1"/>
              <p:nvPr/>
            </p:nvSpPr>
            <p:spPr>
              <a:xfrm>
                <a:off x="0" y="-28575"/>
                <a:ext cx="1678012" cy="1159517"/>
              </a:xfrm>
              <a:prstGeom prst="rect">
                <a:avLst/>
              </a:prstGeom>
            </p:spPr>
            <p:txBody>
              <a:bodyPr lIns="29761" tIns="29761" rIns="29761" bIns="29761" rtlCol="0" anchor="ctr"/>
              <a:lstStyle/>
              <a:p>
                <a:pPr algn="ctr">
                  <a:lnSpc>
                    <a:spcPts val="2054"/>
                  </a:lnSpc>
                </a:pPr>
                <a:endParaRPr/>
              </a:p>
            </p:txBody>
          </p:sp>
        </p:grpSp>
        <p:pic>
          <p:nvPicPr>
            <p:cNvPr id="25" name="Picture 25"/>
            <p:cNvPicPr>
              <a:picLocks noChangeAspect="1"/>
            </p:cNvPicPr>
            <p:nvPr/>
          </p:nvPicPr>
          <p:blipFill>
            <a:blip r:embed="rId9"/>
            <a:stretch>
              <a:fillRect/>
            </a:stretch>
          </p:blipFill>
          <p:spPr>
            <a:xfrm>
              <a:off x="14335917" y="301374"/>
              <a:ext cx="3676494" cy="3676494"/>
            </a:xfrm>
            <a:prstGeom prst="rect">
              <a:avLst/>
            </a:prstGeom>
          </p:spPr>
        </p:pic>
        <p:sp>
          <p:nvSpPr>
            <p:cNvPr id="26" name="Freeform 26"/>
            <p:cNvSpPr/>
            <p:nvPr/>
          </p:nvSpPr>
          <p:spPr>
            <a:xfrm>
              <a:off x="15684084" y="1606573"/>
              <a:ext cx="980160" cy="1066095"/>
            </a:xfrm>
            <a:custGeom>
              <a:avLst/>
              <a:gdLst/>
              <a:ahLst/>
              <a:cxnLst/>
              <a:rect l="l" t="t" r="r" b="b"/>
              <a:pathLst>
                <a:path w="980160" h="1066095">
                  <a:moveTo>
                    <a:pt x="0" y="0"/>
                  </a:moveTo>
                  <a:lnTo>
                    <a:pt x="980160" y="0"/>
                  </a:lnTo>
                  <a:lnTo>
                    <a:pt x="980160" y="1066095"/>
                  </a:lnTo>
                  <a:lnTo>
                    <a:pt x="0" y="106609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7" name="TextBox 27"/>
            <p:cNvSpPr txBox="1"/>
            <p:nvPr/>
          </p:nvSpPr>
          <p:spPr>
            <a:xfrm>
              <a:off x="7479938" y="1537901"/>
              <a:ext cx="1884314" cy="394366"/>
            </a:xfrm>
            <a:prstGeom prst="rect">
              <a:avLst/>
            </a:prstGeom>
          </p:spPr>
          <p:txBody>
            <a:bodyPr lIns="0" tIns="0" rIns="0" bIns="0" rtlCol="0" anchor="t">
              <a:spAutoFit/>
            </a:bodyPr>
            <a:lstStyle/>
            <a:p>
              <a:pPr marL="0" lvl="0" indent="0" algn="ctr">
                <a:lnSpc>
                  <a:spcPts val="2490"/>
                </a:lnSpc>
                <a:spcBef>
                  <a:spcPct val="0"/>
                </a:spcBef>
              </a:pPr>
              <a:r>
                <a:rPr lang="en-US" sz="1778">
                  <a:solidFill>
                    <a:srgbClr val="FFFFFF"/>
                  </a:solidFill>
                  <a:latin typeface="Helvetica World"/>
                  <a:ea typeface="Helvetica World"/>
                  <a:cs typeface="Helvetica World"/>
                  <a:sym typeface="Helvetica World"/>
                </a:rPr>
                <a:t>Year 1</a:t>
              </a:r>
            </a:p>
          </p:txBody>
        </p:sp>
        <p:grpSp>
          <p:nvGrpSpPr>
            <p:cNvPr id="28" name="Group 28"/>
            <p:cNvGrpSpPr/>
            <p:nvPr/>
          </p:nvGrpSpPr>
          <p:grpSpPr>
            <a:xfrm>
              <a:off x="7128786" y="0"/>
              <a:ext cx="6839985" cy="4609995"/>
              <a:chOff x="0" y="0"/>
              <a:chExt cx="1678012" cy="1130942"/>
            </a:xfrm>
          </p:grpSpPr>
          <p:sp>
            <p:nvSpPr>
              <p:cNvPr id="29" name="Freeform 29"/>
              <p:cNvSpPr/>
              <p:nvPr/>
            </p:nvSpPr>
            <p:spPr>
              <a:xfrm>
                <a:off x="0" y="0"/>
                <a:ext cx="1678012" cy="1130942"/>
              </a:xfrm>
              <a:custGeom>
                <a:avLst/>
                <a:gdLst/>
                <a:ahLst/>
                <a:cxnLst/>
                <a:rect l="l" t="t" r="r" b="b"/>
                <a:pathLst>
                  <a:path w="1678012" h="1130942">
                    <a:moveTo>
                      <a:pt x="37729" y="0"/>
                    </a:moveTo>
                    <a:lnTo>
                      <a:pt x="1640283" y="0"/>
                    </a:lnTo>
                    <a:cubicBezTo>
                      <a:pt x="1661120" y="0"/>
                      <a:pt x="1678012" y="16892"/>
                      <a:pt x="1678012" y="37729"/>
                    </a:cubicBezTo>
                    <a:lnTo>
                      <a:pt x="1678012" y="1093213"/>
                    </a:lnTo>
                    <a:cubicBezTo>
                      <a:pt x="1678012" y="1114050"/>
                      <a:pt x="1661120" y="1130942"/>
                      <a:pt x="1640283" y="1130942"/>
                    </a:cubicBezTo>
                    <a:lnTo>
                      <a:pt x="37729" y="1130942"/>
                    </a:lnTo>
                    <a:cubicBezTo>
                      <a:pt x="16892" y="1130942"/>
                      <a:pt x="0" y="1114050"/>
                      <a:pt x="0" y="1093213"/>
                    </a:cubicBezTo>
                    <a:lnTo>
                      <a:pt x="0" y="37729"/>
                    </a:lnTo>
                    <a:cubicBezTo>
                      <a:pt x="0" y="16892"/>
                      <a:pt x="16892" y="0"/>
                      <a:pt x="37729" y="0"/>
                    </a:cubicBezTo>
                    <a:close/>
                  </a:path>
                </a:pathLst>
              </a:custGeom>
              <a:solidFill>
                <a:srgbClr val="F6F6F6"/>
              </a:solidFill>
            </p:spPr>
            <p:txBody>
              <a:bodyPr/>
              <a:lstStyle/>
              <a:p>
                <a:endParaRPr lang="en-US"/>
              </a:p>
            </p:txBody>
          </p:sp>
          <p:sp>
            <p:nvSpPr>
              <p:cNvPr id="30" name="TextBox 30"/>
              <p:cNvSpPr txBox="1"/>
              <p:nvPr/>
            </p:nvSpPr>
            <p:spPr>
              <a:xfrm>
                <a:off x="0" y="-28575"/>
                <a:ext cx="1678012" cy="1159517"/>
              </a:xfrm>
              <a:prstGeom prst="rect">
                <a:avLst/>
              </a:prstGeom>
            </p:spPr>
            <p:txBody>
              <a:bodyPr lIns="29761" tIns="29761" rIns="29761" bIns="29761" rtlCol="0" anchor="ctr"/>
              <a:lstStyle/>
              <a:p>
                <a:pPr algn="ctr">
                  <a:lnSpc>
                    <a:spcPts val="2054"/>
                  </a:lnSpc>
                </a:pPr>
                <a:endParaRPr/>
              </a:p>
            </p:txBody>
          </p:sp>
        </p:grpSp>
        <p:pic>
          <p:nvPicPr>
            <p:cNvPr id="31" name="Picture 31"/>
            <p:cNvPicPr>
              <a:picLocks noChangeAspect="1"/>
            </p:cNvPicPr>
            <p:nvPr/>
          </p:nvPicPr>
          <p:blipFill>
            <a:blip r:embed="rId12"/>
            <a:stretch>
              <a:fillRect/>
            </a:stretch>
          </p:blipFill>
          <p:spPr>
            <a:xfrm>
              <a:off x="6865242" y="-377294"/>
              <a:ext cx="7376356" cy="4701694"/>
            </a:xfrm>
            <a:prstGeom prst="rect">
              <a:avLst/>
            </a:prstGeom>
          </p:spPr>
        </p:pic>
        <p:sp>
          <p:nvSpPr>
            <p:cNvPr id="32" name="TextBox 32"/>
            <p:cNvSpPr txBox="1"/>
            <p:nvPr/>
          </p:nvSpPr>
          <p:spPr>
            <a:xfrm>
              <a:off x="17927665" y="581748"/>
              <a:ext cx="2084311" cy="650938"/>
            </a:xfrm>
            <a:prstGeom prst="rect">
              <a:avLst/>
            </a:prstGeom>
          </p:spPr>
          <p:txBody>
            <a:bodyPr lIns="0" tIns="0" rIns="0" bIns="0" rtlCol="0" anchor="t">
              <a:spAutoFit/>
            </a:bodyPr>
            <a:lstStyle/>
            <a:p>
              <a:pPr marL="0" lvl="0" indent="0" algn="l">
                <a:lnSpc>
                  <a:spcPts val="3233"/>
                </a:lnSpc>
              </a:pPr>
              <a:r>
                <a:rPr lang="en-US" sz="3233" b="1">
                  <a:solidFill>
                    <a:srgbClr val="545454"/>
                  </a:solidFill>
                  <a:latin typeface="Helvetica World Bold"/>
                  <a:ea typeface="Helvetica World Bold"/>
                  <a:cs typeface="Helvetica World Bold"/>
                  <a:sym typeface="Helvetica World Bold"/>
                </a:rPr>
                <a:t>100%</a:t>
              </a:r>
            </a:p>
          </p:txBody>
        </p:sp>
        <p:sp>
          <p:nvSpPr>
            <p:cNvPr id="33" name="TextBox 33"/>
            <p:cNvSpPr txBox="1"/>
            <p:nvPr/>
          </p:nvSpPr>
          <p:spPr>
            <a:xfrm>
              <a:off x="17972619" y="1260725"/>
              <a:ext cx="2657246" cy="639116"/>
            </a:xfrm>
            <a:prstGeom prst="rect">
              <a:avLst/>
            </a:prstGeom>
          </p:spPr>
          <p:txBody>
            <a:bodyPr lIns="0" tIns="0" rIns="0" bIns="0" rtlCol="0" anchor="t">
              <a:spAutoFit/>
            </a:bodyPr>
            <a:lstStyle/>
            <a:p>
              <a:pPr marL="0" lvl="0" indent="0" algn="l">
                <a:lnSpc>
                  <a:spcPts val="1979"/>
                </a:lnSpc>
                <a:spcBef>
                  <a:spcPct val="0"/>
                </a:spcBef>
              </a:pPr>
              <a:r>
                <a:rPr lang="en-US" sz="1413">
                  <a:solidFill>
                    <a:srgbClr val="545454"/>
                  </a:solidFill>
                  <a:latin typeface="Helvetica World"/>
                  <a:ea typeface="Helvetica World"/>
                  <a:cs typeface="Helvetica World"/>
                  <a:sym typeface="Helvetica World"/>
                </a:rPr>
                <a:t>of mothers were enrolled at 5 months postpartum.</a:t>
              </a:r>
            </a:p>
          </p:txBody>
        </p:sp>
        <p:sp>
          <p:nvSpPr>
            <p:cNvPr id="34" name="TextBox 34"/>
            <p:cNvSpPr txBox="1"/>
            <p:nvPr/>
          </p:nvSpPr>
          <p:spPr>
            <a:xfrm>
              <a:off x="17972619" y="2585489"/>
              <a:ext cx="2391098" cy="650788"/>
            </a:xfrm>
            <a:prstGeom prst="rect">
              <a:avLst/>
            </a:prstGeom>
          </p:spPr>
          <p:txBody>
            <a:bodyPr lIns="0" tIns="0" rIns="0" bIns="0" rtlCol="0" anchor="t">
              <a:spAutoFit/>
            </a:bodyPr>
            <a:lstStyle/>
            <a:p>
              <a:pPr marL="0" lvl="0" indent="0" algn="just">
                <a:lnSpc>
                  <a:spcPts val="3229"/>
                </a:lnSpc>
              </a:pPr>
              <a:r>
                <a:rPr lang="en-US" sz="3229" b="1">
                  <a:solidFill>
                    <a:srgbClr val="545454"/>
                  </a:solidFill>
                  <a:latin typeface="Helvetica World Bold"/>
                  <a:ea typeface="Helvetica World Bold"/>
                  <a:cs typeface="Helvetica World Bold"/>
                  <a:sym typeface="Helvetica World Bold"/>
                </a:rPr>
                <a:t>70%</a:t>
              </a:r>
            </a:p>
          </p:txBody>
        </p:sp>
        <p:sp>
          <p:nvSpPr>
            <p:cNvPr id="35" name="TextBox 35"/>
            <p:cNvSpPr txBox="1"/>
            <p:nvPr/>
          </p:nvSpPr>
          <p:spPr>
            <a:xfrm>
              <a:off x="17972619" y="3252595"/>
              <a:ext cx="2974194" cy="968330"/>
            </a:xfrm>
            <a:prstGeom prst="rect">
              <a:avLst/>
            </a:prstGeom>
          </p:spPr>
          <p:txBody>
            <a:bodyPr lIns="0" tIns="0" rIns="0" bIns="0" rtlCol="0" anchor="t">
              <a:spAutoFit/>
            </a:bodyPr>
            <a:lstStyle/>
            <a:p>
              <a:pPr marL="0" lvl="0" indent="0" algn="l">
                <a:lnSpc>
                  <a:spcPts val="1979"/>
                </a:lnSpc>
                <a:spcBef>
                  <a:spcPct val="0"/>
                </a:spcBef>
              </a:pPr>
              <a:r>
                <a:rPr lang="en-US" sz="1413">
                  <a:solidFill>
                    <a:srgbClr val="545454"/>
                  </a:solidFill>
                  <a:latin typeface="Helvetica World"/>
                  <a:ea typeface="Helvetica World"/>
                  <a:cs typeface="Helvetica World"/>
                  <a:sym typeface="Helvetica World"/>
                </a:rPr>
                <a:t>of mothers were still enrolled at 9 months postpartum.</a:t>
              </a:r>
            </a:p>
          </p:txBody>
        </p:sp>
        <p:sp>
          <p:nvSpPr>
            <p:cNvPr id="36" name="TextBox 36"/>
            <p:cNvSpPr txBox="1"/>
            <p:nvPr/>
          </p:nvSpPr>
          <p:spPr>
            <a:xfrm>
              <a:off x="7508070" y="3740903"/>
              <a:ext cx="5853689" cy="625959"/>
            </a:xfrm>
            <a:prstGeom prst="rect">
              <a:avLst/>
            </a:prstGeom>
          </p:spPr>
          <p:txBody>
            <a:bodyPr lIns="0" tIns="0" rIns="0" bIns="0" rtlCol="0" anchor="t">
              <a:spAutoFit/>
            </a:bodyPr>
            <a:lstStyle/>
            <a:p>
              <a:pPr algn="l">
                <a:lnSpc>
                  <a:spcPts val="3617"/>
                </a:lnSpc>
              </a:pPr>
              <a:r>
                <a:rPr lang="en-US" sz="2583" b="1">
                  <a:solidFill>
                    <a:srgbClr val="545454"/>
                  </a:solidFill>
                  <a:latin typeface="Helvetica World Bold"/>
                  <a:ea typeface="Helvetica World Bold"/>
                  <a:cs typeface="Helvetica World Bold"/>
                  <a:sym typeface="Helvetica World Bold"/>
                </a:rPr>
                <a:t>Cesarean Section Rates</a:t>
              </a:r>
            </a:p>
          </p:txBody>
        </p:sp>
        <p:sp>
          <p:nvSpPr>
            <p:cNvPr id="37" name="TextBox 37"/>
            <p:cNvSpPr txBox="1"/>
            <p:nvPr/>
          </p:nvSpPr>
          <p:spPr>
            <a:xfrm>
              <a:off x="7508070" y="1979891"/>
              <a:ext cx="1900290" cy="524882"/>
            </a:xfrm>
            <a:prstGeom prst="rect">
              <a:avLst/>
            </a:prstGeom>
          </p:spPr>
          <p:txBody>
            <a:bodyPr lIns="0" tIns="0" rIns="0" bIns="0" rtlCol="0" anchor="t">
              <a:spAutoFit/>
            </a:bodyPr>
            <a:lstStyle/>
            <a:p>
              <a:pPr marL="0" lvl="0" indent="0" algn="ctr">
                <a:lnSpc>
                  <a:spcPts val="2668"/>
                </a:lnSpc>
              </a:pPr>
              <a:r>
                <a:rPr lang="en-US" sz="2668" b="1">
                  <a:solidFill>
                    <a:srgbClr val="FFFFFF"/>
                  </a:solidFill>
                  <a:latin typeface="Helvetica World Bold"/>
                  <a:ea typeface="Helvetica World Bold"/>
                  <a:cs typeface="Helvetica World Bold"/>
                  <a:sym typeface="Helvetica World Bold"/>
                </a:rPr>
                <a:t>26%</a:t>
              </a:r>
            </a:p>
          </p:txBody>
        </p:sp>
        <p:sp>
          <p:nvSpPr>
            <p:cNvPr id="38" name="TextBox 38"/>
            <p:cNvSpPr txBox="1"/>
            <p:nvPr/>
          </p:nvSpPr>
          <p:spPr>
            <a:xfrm>
              <a:off x="9603274" y="1229251"/>
              <a:ext cx="1900290" cy="524882"/>
            </a:xfrm>
            <a:prstGeom prst="rect">
              <a:avLst/>
            </a:prstGeom>
          </p:spPr>
          <p:txBody>
            <a:bodyPr lIns="0" tIns="0" rIns="0" bIns="0" rtlCol="0" anchor="t">
              <a:spAutoFit/>
            </a:bodyPr>
            <a:lstStyle/>
            <a:p>
              <a:pPr marL="0" lvl="0" indent="0" algn="ctr">
                <a:lnSpc>
                  <a:spcPts val="2668"/>
                </a:lnSpc>
              </a:pPr>
              <a:r>
                <a:rPr lang="en-US" sz="2668" b="1">
                  <a:solidFill>
                    <a:srgbClr val="FFFFFF"/>
                  </a:solidFill>
                  <a:latin typeface="Helvetica World Bold"/>
                  <a:ea typeface="Helvetica World Bold"/>
                  <a:cs typeface="Helvetica World Bold"/>
                  <a:sym typeface="Helvetica World Bold"/>
                </a:rPr>
                <a:t>34%</a:t>
              </a:r>
            </a:p>
          </p:txBody>
        </p:sp>
        <p:sp>
          <p:nvSpPr>
            <p:cNvPr id="39" name="TextBox 39"/>
            <p:cNvSpPr txBox="1"/>
            <p:nvPr/>
          </p:nvSpPr>
          <p:spPr>
            <a:xfrm>
              <a:off x="9565410" y="697406"/>
              <a:ext cx="1900290" cy="394366"/>
            </a:xfrm>
            <a:prstGeom prst="rect">
              <a:avLst/>
            </a:prstGeom>
          </p:spPr>
          <p:txBody>
            <a:bodyPr lIns="0" tIns="0" rIns="0" bIns="0" rtlCol="0" anchor="t">
              <a:spAutoFit/>
            </a:bodyPr>
            <a:lstStyle/>
            <a:p>
              <a:pPr marL="0" lvl="0" indent="0" algn="ctr">
                <a:lnSpc>
                  <a:spcPts val="2490"/>
                </a:lnSpc>
                <a:spcBef>
                  <a:spcPct val="0"/>
                </a:spcBef>
              </a:pPr>
              <a:r>
                <a:rPr lang="en-US" sz="1778">
                  <a:solidFill>
                    <a:srgbClr val="FFFFFF"/>
                  </a:solidFill>
                  <a:latin typeface="Helvetica World"/>
                  <a:ea typeface="Helvetica World"/>
                  <a:cs typeface="Helvetica World"/>
                  <a:sym typeface="Helvetica World"/>
                </a:rPr>
                <a:t>Year 2</a:t>
              </a:r>
            </a:p>
          </p:txBody>
        </p:sp>
        <p:sp>
          <p:nvSpPr>
            <p:cNvPr id="40" name="TextBox 40"/>
            <p:cNvSpPr txBox="1"/>
            <p:nvPr/>
          </p:nvSpPr>
          <p:spPr>
            <a:xfrm>
              <a:off x="11716366" y="1979891"/>
              <a:ext cx="1951289" cy="524882"/>
            </a:xfrm>
            <a:prstGeom prst="rect">
              <a:avLst/>
            </a:prstGeom>
          </p:spPr>
          <p:txBody>
            <a:bodyPr lIns="0" tIns="0" rIns="0" bIns="0" rtlCol="0" anchor="t">
              <a:spAutoFit/>
            </a:bodyPr>
            <a:lstStyle/>
            <a:p>
              <a:pPr marL="0" lvl="0" indent="0" algn="ctr">
                <a:lnSpc>
                  <a:spcPts val="2668"/>
                </a:lnSpc>
              </a:pPr>
              <a:r>
                <a:rPr lang="en-US" sz="2668" b="1">
                  <a:solidFill>
                    <a:srgbClr val="FFFFFF"/>
                  </a:solidFill>
                  <a:latin typeface="Helvetica World Bold"/>
                  <a:ea typeface="Helvetica World Bold"/>
                  <a:cs typeface="Helvetica World Bold"/>
                  <a:sym typeface="Helvetica World Bold"/>
                </a:rPr>
                <a:t>25%</a:t>
              </a:r>
            </a:p>
          </p:txBody>
        </p:sp>
        <p:sp>
          <p:nvSpPr>
            <p:cNvPr id="41" name="TextBox 41"/>
            <p:cNvSpPr txBox="1"/>
            <p:nvPr/>
          </p:nvSpPr>
          <p:spPr>
            <a:xfrm>
              <a:off x="11692059" y="1537901"/>
              <a:ext cx="1951289" cy="394366"/>
            </a:xfrm>
            <a:prstGeom prst="rect">
              <a:avLst/>
            </a:prstGeom>
          </p:spPr>
          <p:txBody>
            <a:bodyPr lIns="0" tIns="0" rIns="0" bIns="0" rtlCol="0" anchor="t">
              <a:spAutoFit/>
            </a:bodyPr>
            <a:lstStyle/>
            <a:p>
              <a:pPr marL="0" lvl="0" indent="0" algn="ctr">
                <a:lnSpc>
                  <a:spcPts val="2490"/>
                </a:lnSpc>
                <a:spcBef>
                  <a:spcPct val="0"/>
                </a:spcBef>
              </a:pPr>
              <a:r>
                <a:rPr lang="en-US" sz="1778">
                  <a:solidFill>
                    <a:srgbClr val="FFFFFF"/>
                  </a:solidFill>
                  <a:latin typeface="Helvetica World"/>
                  <a:ea typeface="Helvetica World"/>
                  <a:cs typeface="Helvetica World"/>
                  <a:sym typeface="Helvetica World"/>
                </a:rPr>
                <a:t>Year 3</a:t>
              </a:r>
            </a:p>
          </p:txBody>
        </p:sp>
        <p:sp>
          <p:nvSpPr>
            <p:cNvPr id="42" name="TextBox 42"/>
            <p:cNvSpPr txBox="1"/>
            <p:nvPr/>
          </p:nvSpPr>
          <p:spPr>
            <a:xfrm>
              <a:off x="7508070" y="1390340"/>
              <a:ext cx="1900290" cy="394366"/>
            </a:xfrm>
            <a:prstGeom prst="rect">
              <a:avLst/>
            </a:prstGeom>
          </p:spPr>
          <p:txBody>
            <a:bodyPr lIns="0" tIns="0" rIns="0" bIns="0" rtlCol="0" anchor="t">
              <a:spAutoFit/>
            </a:bodyPr>
            <a:lstStyle/>
            <a:p>
              <a:pPr marL="0" lvl="0" indent="0" algn="ctr">
                <a:lnSpc>
                  <a:spcPts val="2490"/>
                </a:lnSpc>
                <a:spcBef>
                  <a:spcPct val="0"/>
                </a:spcBef>
              </a:pPr>
              <a:r>
                <a:rPr lang="en-US" sz="1778">
                  <a:solidFill>
                    <a:srgbClr val="FFFFFF"/>
                  </a:solidFill>
                  <a:latin typeface="Helvetica World"/>
                  <a:ea typeface="Helvetica World"/>
                  <a:cs typeface="Helvetica World"/>
                  <a:sym typeface="Helvetica World"/>
                </a:rPr>
                <a:t>Year 1</a:t>
              </a:r>
            </a:p>
          </p:txBody>
        </p:sp>
        <p:sp>
          <p:nvSpPr>
            <p:cNvPr id="43" name="Freeform 43"/>
            <p:cNvSpPr/>
            <p:nvPr/>
          </p:nvSpPr>
          <p:spPr>
            <a:xfrm>
              <a:off x="12220410" y="7431773"/>
              <a:ext cx="679273" cy="954696"/>
            </a:xfrm>
            <a:custGeom>
              <a:avLst/>
              <a:gdLst/>
              <a:ahLst/>
              <a:cxnLst/>
              <a:rect l="l" t="t" r="r" b="b"/>
              <a:pathLst>
                <a:path w="679273" h="954696">
                  <a:moveTo>
                    <a:pt x="0" y="0"/>
                  </a:moveTo>
                  <a:lnTo>
                    <a:pt x="679274" y="0"/>
                  </a:lnTo>
                  <a:lnTo>
                    <a:pt x="679274" y="954696"/>
                  </a:lnTo>
                  <a:lnTo>
                    <a:pt x="0" y="954696"/>
                  </a:lnTo>
                  <a:lnTo>
                    <a:pt x="0" y="0"/>
                  </a:lnTo>
                  <a:close/>
                </a:path>
              </a:pathLst>
            </a:custGeom>
            <a:blipFill>
              <a:blip r:embed="rId5">
                <a:alphaModFix amt="96000"/>
              </a:blip>
              <a:stretch>
                <a:fillRect l="-1706" t="-195" b="-195"/>
              </a:stretch>
            </a:blipFill>
          </p:spPr>
          <p:txBody>
            <a:bodyPr/>
            <a:lstStyle/>
            <a:p>
              <a:endParaRPr lang="en-US"/>
            </a:p>
          </p:txBody>
        </p:sp>
      </p:grpSp>
      <p:grpSp>
        <p:nvGrpSpPr>
          <p:cNvPr id="44" name="Group 44"/>
          <p:cNvGrpSpPr/>
          <p:nvPr/>
        </p:nvGrpSpPr>
        <p:grpSpPr>
          <a:xfrm>
            <a:off x="12775850" y="9734468"/>
            <a:ext cx="5780365" cy="179070"/>
            <a:chOff x="0" y="0"/>
            <a:chExt cx="7707153" cy="238760"/>
          </a:xfrm>
        </p:grpSpPr>
        <p:sp>
          <p:nvSpPr>
            <p:cNvPr id="45" name="Freeform 45"/>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46" name="TextBox 46"/>
            <p:cNvSpPr txBox="1"/>
            <p:nvPr/>
          </p:nvSpPr>
          <p:spPr>
            <a:xfrm>
              <a:off x="315634" y="-19050"/>
              <a:ext cx="7391520" cy="257810"/>
            </a:xfrm>
            <a:prstGeom prst="rect">
              <a:avLst/>
            </a:prstGeom>
          </p:spPr>
          <p:txBody>
            <a:bodyPr lIns="0" tIns="0" rIns="0" bIns="0" rtlCol="0" anchor="t">
              <a:spAutoFit/>
            </a:bodyPr>
            <a:lstStyle/>
            <a:p>
              <a:pPr algn="l">
                <a:lnSpc>
                  <a:spcPts val="1679"/>
                </a:lnSpc>
              </a:pPr>
              <a:r>
                <a:rPr lang="en-US" sz="1200" i="1">
                  <a:solidFill>
                    <a:srgbClr val="82807C"/>
                  </a:solidFill>
                  <a:latin typeface="Canva Sans Italics"/>
                  <a:ea typeface="Canva Sans Italics"/>
                  <a:cs typeface="Canva Sans Italics"/>
                  <a:sym typeface="Canva Sans Italics"/>
                </a:rPr>
                <a:t>2025 Kaitlin Watts / Institute for Child Success. All rights reserved.</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DEF6"/>
        </a:solidFill>
        <a:effectLst/>
      </p:bgPr>
    </p:bg>
    <p:spTree>
      <p:nvGrpSpPr>
        <p:cNvPr id="1" name=""/>
        <p:cNvGrpSpPr/>
        <p:nvPr/>
      </p:nvGrpSpPr>
      <p:grpSpPr>
        <a:xfrm>
          <a:off x="0" y="0"/>
          <a:ext cx="0" cy="0"/>
          <a:chOff x="0" y="0"/>
          <a:chExt cx="0" cy="0"/>
        </a:xfrm>
      </p:grpSpPr>
      <p:grpSp>
        <p:nvGrpSpPr>
          <p:cNvPr id="2" name="Group 2"/>
          <p:cNvGrpSpPr/>
          <p:nvPr/>
        </p:nvGrpSpPr>
        <p:grpSpPr>
          <a:xfrm>
            <a:off x="1712956" y="2297285"/>
            <a:ext cx="6829403" cy="3180315"/>
            <a:chOff x="0" y="0"/>
            <a:chExt cx="1208922" cy="562970"/>
          </a:xfrm>
        </p:grpSpPr>
        <p:sp>
          <p:nvSpPr>
            <p:cNvPr id="3" name="Freeform 3"/>
            <p:cNvSpPr/>
            <p:nvPr/>
          </p:nvSpPr>
          <p:spPr>
            <a:xfrm>
              <a:off x="0" y="0"/>
              <a:ext cx="1208922" cy="562970"/>
            </a:xfrm>
            <a:custGeom>
              <a:avLst/>
              <a:gdLst/>
              <a:ahLst/>
              <a:cxnLst/>
              <a:rect l="l" t="t" r="r" b="b"/>
              <a:pathLst>
                <a:path w="1208922" h="562970">
                  <a:moveTo>
                    <a:pt x="57814" y="0"/>
                  </a:moveTo>
                  <a:lnTo>
                    <a:pt x="1151107" y="0"/>
                  </a:lnTo>
                  <a:cubicBezTo>
                    <a:pt x="1183037" y="0"/>
                    <a:pt x="1208922" y="25884"/>
                    <a:pt x="1208922" y="57814"/>
                  </a:cubicBezTo>
                  <a:lnTo>
                    <a:pt x="1208922" y="505156"/>
                  </a:lnTo>
                  <a:cubicBezTo>
                    <a:pt x="1208922" y="537086"/>
                    <a:pt x="1183037" y="562970"/>
                    <a:pt x="1151107" y="562970"/>
                  </a:cubicBezTo>
                  <a:lnTo>
                    <a:pt x="57814" y="562970"/>
                  </a:lnTo>
                  <a:cubicBezTo>
                    <a:pt x="25884" y="562970"/>
                    <a:pt x="0" y="537086"/>
                    <a:pt x="0" y="505156"/>
                  </a:cubicBezTo>
                  <a:lnTo>
                    <a:pt x="0" y="57814"/>
                  </a:lnTo>
                  <a:cubicBezTo>
                    <a:pt x="0" y="25884"/>
                    <a:pt x="25884" y="0"/>
                    <a:pt x="57814" y="0"/>
                  </a:cubicBezTo>
                  <a:close/>
                </a:path>
              </a:pathLst>
            </a:custGeom>
            <a:solidFill>
              <a:srgbClr val="FCD772"/>
            </a:solidFill>
          </p:spPr>
          <p:txBody>
            <a:bodyPr/>
            <a:lstStyle/>
            <a:p>
              <a:endParaRPr lang="en-US"/>
            </a:p>
          </p:txBody>
        </p:sp>
        <p:sp>
          <p:nvSpPr>
            <p:cNvPr id="4" name="TextBox 4"/>
            <p:cNvSpPr txBox="1"/>
            <p:nvPr/>
          </p:nvSpPr>
          <p:spPr>
            <a:xfrm>
              <a:off x="0" y="0"/>
              <a:ext cx="1208922" cy="562970"/>
            </a:xfrm>
            <a:prstGeom prst="rect">
              <a:avLst/>
            </a:prstGeom>
          </p:spPr>
          <p:txBody>
            <a:bodyPr lIns="76651" tIns="76651" rIns="76651" bIns="76651" rtlCol="0" anchor="ctr"/>
            <a:lstStyle/>
            <a:p>
              <a:pPr algn="ctr">
                <a:lnSpc>
                  <a:spcPts val="2200"/>
                </a:lnSpc>
              </a:pPr>
              <a:endParaRPr/>
            </a:p>
          </p:txBody>
        </p:sp>
      </p:grpSp>
      <p:grpSp>
        <p:nvGrpSpPr>
          <p:cNvPr id="5" name="Group 5"/>
          <p:cNvGrpSpPr/>
          <p:nvPr/>
        </p:nvGrpSpPr>
        <p:grpSpPr>
          <a:xfrm>
            <a:off x="1700355" y="2297285"/>
            <a:ext cx="6512444" cy="3180315"/>
            <a:chOff x="0" y="0"/>
            <a:chExt cx="1152814" cy="562970"/>
          </a:xfrm>
        </p:grpSpPr>
        <p:sp>
          <p:nvSpPr>
            <p:cNvPr id="6" name="Freeform 6"/>
            <p:cNvSpPr/>
            <p:nvPr/>
          </p:nvSpPr>
          <p:spPr>
            <a:xfrm>
              <a:off x="0" y="0"/>
              <a:ext cx="1152814" cy="562970"/>
            </a:xfrm>
            <a:custGeom>
              <a:avLst/>
              <a:gdLst/>
              <a:ahLst/>
              <a:cxnLst/>
              <a:rect l="l" t="t" r="r" b="b"/>
              <a:pathLst>
                <a:path w="1152814" h="562970">
                  <a:moveTo>
                    <a:pt x="55873" y="0"/>
                  </a:moveTo>
                  <a:lnTo>
                    <a:pt x="1096941" y="0"/>
                  </a:lnTo>
                  <a:cubicBezTo>
                    <a:pt x="1127799" y="0"/>
                    <a:pt x="1152814" y="25015"/>
                    <a:pt x="1152814" y="55873"/>
                  </a:cubicBezTo>
                  <a:lnTo>
                    <a:pt x="1152814" y="507097"/>
                  </a:lnTo>
                  <a:cubicBezTo>
                    <a:pt x="1152814" y="521916"/>
                    <a:pt x="1146928" y="536127"/>
                    <a:pt x="1136450" y="546605"/>
                  </a:cubicBezTo>
                  <a:cubicBezTo>
                    <a:pt x="1125971" y="557084"/>
                    <a:pt x="1111760" y="562970"/>
                    <a:pt x="1096941" y="562970"/>
                  </a:cubicBezTo>
                  <a:lnTo>
                    <a:pt x="55873" y="562970"/>
                  </a:lnTo>
                  <a:cubicBezTo>
                    <a:pt x="41055" y="562970"/>
                    <a:pt x="26843" y="557084"/>
                    <a:pt x="16365" y="546605"/>
                  </a:cubicBezTo>
                  <a:cubicBezTo>
                    <a:pt x="5887" y="536127"/>
                    <a:pt x="0" y="521916"/>
                    <a:pt x="0" y="507097"/>
                  </a:cubicBezTo>
                  <a:lnTo>
                    <a:pt x="0" y="55873"/>
                  </a:lnTo>
                  <a:cubicBezTo>
                    <a:pt x="0" y="41055"/>
                    <a:pt x="5887" y="26843"/>
                    <a:pt x="16365" y="16365"/>
                  </a:cubicBezTo>
                  <a:cubicBezTo>
                    <a:pt x="26843" y="5887"/>
                    <a:pt x="41055" y="0"/>
                    <a:pt x="55873" y="0"/>
                  </a:cubicBezTo>
                  <a:close/>
                </a:path>
              </a:pathLst>
            </a:custGeom>
            <a:solidFill>
              <a:srgbClr val="FFFFFF"/>
            </a:solidFill>
          </p:spPr>
          <p:txBody>
            <a:bodyPr/>
            <a:lstStyle/>
            <a:p>
              <a:endParaRPr lang="en-US"/>
            </a:p>
          </p:txBody>
        </p:sp>
        <p:sp>
          <p:nvSpPr>
            <p:cNvPr id="7" name="TextBox 7"/>
            <p:cNvSpPr txBox="1"/>
            <p:nvPr/>
          </p:nvSpPr>
          <p:spPr>
            <a:xfrm>
              <a:off x="0" y="0"/>
              <a:ext cx="1152814" cy="562970"/>
            </a:xfrm>
            <a:prstGeom prst="rect">
              <a:avLst/>
            </a:prstGeom>
          </p:spPr>
          <p:txBody>
            <a:bodyPr lIns="76651" tIns="76651" rIns="76651" bIns="76651" rtlCol="0" anchor="ctr"/>
            <a:lstStyle/>
            <a:p>
              <a:pPr algn="ctr">
                <a:lnSpc>
                  <a:spcPts val="2200"/>
                </a:lnSpc>
              </a:pPr>
              <a:endParaRPr/>
            </a:p>
          </p:txBody>
        </p:sp>
      </p:grpSp>
      <p:grpSp>
        <p:nvGrpSpPr>
          <p:cNvPr id="8" name="Group 8"/>
          <p:cNvGrpSpPr/>
          <p:nvPr/>
        </p:nvGrpSpPr>
        <p:grpSpPr>
          <a:xfrm>
            <a:off x="7778626" y="1911786"/>
            <a:ext cx="1203202" cy="1203202"/>
            <a:chOff x="0" y="0"/>
            <a:chExt cx="1604269" cy="1604269"/>
          </a:xfrm>
        </p:grpSpPr>
        <p:grpSp>
          <p:nvGrpSpPr>
            <p:cNvPr id="9" name="Group 9"/>
            <p:cNvGrpSpPr/>
            <p:nvPr/>
          </p:nvGrpSpPr>
          <p:grpSpPr>
            <a:xfrm>
              <a:off x="0" y="0"/>
              <a:ext cx="1604269" cy="160426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24094"/>
              </a:solidFill>
            </p:spPr>
            <p:txBody>
              <a:bodyPr/>
              <a:lstStyle/>
              <a:p>
                <a:endParaRPr lang="en-US"/>
              </a:p>
            </p:txBody>
          </p:sp>
          <p:sp>
            <p:nvSpPr>
              <p:cNvPr id="11" name="TextBox 11"/>
              <p:cNvSpPr txBox="1"/>
              <p:nvPr/>
            </p:nvSpPr>
            <p:spPr>
              <a:xfrm>
                <a:off x="76200" y="85725"/>
                <a:ext cx="660400" cy="650875"/>
              </a:xfrm>
              <a:prstGeom prst="rect">
                <a:avLst/>
              </a:prstGeom>
            </p:spPr>
            <p:txBody>
              <a:bodyPr lIns="64638" tIns="64638" rIns="64638" bIns="64638" rtlCol="0" anchor="ctr"/>
              <a:lstStyle/>
              <a:p>
                <a:pPr algn="ctr">
                  <a:lnSpc>
                    <a:spcPts val="1760"/>
                  </a:lnSpc>
                </a:pPr>
                <a:endParaRPr/>
              </a:p>
            </p:txBody>
          </p:sp>
        </p:grpSp>
        <p:sp>
          <p:nvSpPr>
            <p:cNvPr id="12" name="Freeform 12"/>
            <p:cNvSpPr/>
            <p:nvPr/>
          </p:nvSpPr>
          <p:spPr>
            <a:xfrm>
              <a:off x="224000" y="263848"/>
              <a:ext cx="1156269" cy="1010290"/>
            </a:xfrm>
            <a:custGeom>
              <a:avLst/>
              <a:gdLst/>
              <a:ahLst/>
              <a:cxnLst/>
              <a:rect l="l" t="t" r="r" b="b"/>
              <a:pathLst>
                <a:path w="1156269" h="1010290">
                  <a:moveTo>
                    <a:pt x="0" y="0"/>
                  </a:moveTo>
                  <a:lnTo>
                    <a:pt x="1156269" y="0"/>
                  </a:lnTo>
                  <a:lnTo>
                    <a:pt x="1156269" y="1010290"/>
                  </a:lnTo>
                  <a:lnTo>
                    <a:pt x="0" y="10102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3" name="Group 13"/>
          <p:cNvGrpSpPr/>
          <p:nvPr/>
        </p:nvGrpSpPr>
        <p:grpSpPr>
          <a:xfrm>
            <a:off x="1712956" y="6049195"/>
            <a:ext cx="6829403" cy="3209105"/>
            <a:chOff x="0" y="0"/>
            <a:chExt cx="1208922" cy="568067"/>
          </a:xfrm>
        </p:grpSpPr>
        <p:sp>
          <p:nvSpPr>
            <p:cNvPr id="14" name="Freeform 14"/>
            <p:cNvSpPr/>
            <p:nvPr/>
          </p:nvSpPr>
          <p:spPr>
            <a:xfrm>
              <a:off x="0" y="0"/>
              <a:ext cx="1208922" cy="568067"/>
            </a:xfrm>
            <a:custGeom>
              <a:avLst/>
              <a:gdLst/>
              <a:ahLst/>
              <a:cxnLst/>
              <a:rect l="l" t="t" r="r" b="b"/>
              <a:pathLst>
                <a:path w="1208922" h="568067">
                  <a:moveTo>
                    <a:pt x="57814" y="0"/>
                  </a:moveTo>
                  <a:lnTo>
                    <a:pt x="1151107" y="0"/>
                  </a:lnTo>
                  <a:cubicBezTo>
                    <a:pt x="1183037" y="0"/>
                    <a:pt x="1208922" y="25884"/>
                    <a:pt x="1208922" y="57814"/>
                  </a:cubicBezTo>
                  <a:lnTo>
                    <a:pt x="1208922" y="510252"/>
                  </a:lnTo>
                  <a:cubicBezTo>
                    <a:pt x="1208922" y="542182"/>
                    <a:pt x="1183037" y="568067"/>
                    <a:pt x="1151107" y="568067"/>
                  </a:cubicBezTo>
                  <a:lnTo>
                    <a:pt x="57814" y="568067"/>
                  </a:lnTo>
                  <a:cubicBezTo>
                    <a:pt x="25884" y="568067"/>
                    <a:pt x="0" y="542182"/>
                    <a:pt x="0" y="510252"/>
                  </a:cubicBezTo>
                  <a:lnTo>
                    <a:pt x="0" y="57814"/>
                  </a:lnTo>
                  <a:cubicBezTo>
                    <a:pt x="0" y="25884"/>
                    <a:pt x="25884" y="0"/>
                    <a:pt x="57814" y="0"/>
                  </a:cubicBezTo>
                  <a:close/>
                </a:path>
              </a:pathLst>
            </a:custGeom>
            <a:solidFill>
              <a:srgbClr val="FCD772"/>
            </a:solidFill>
          </p:spPr>
          <p:txBody>
            <a:bodyPr/>
            <a:lstStyle/>
            <a:p>
              <a:endParaRPr lang="en-US"/>
            </a:p>
          </p:txBody>
        </p:sp>
        <p:sp>
          <p:nvSpPr>
            <p:cNvPr id="15" name="TextBox 15"/>
            <p:cNvSpPr txBox="1"/>
            <p:nvPr/>
          </p:nvSpPr>
          <p:spPr>
            <a:xfrm>
              <a:off x="0" y="0"/>
              <a:ext cx="1208922" cy="568067"/>
            </a:xfrm>
            <a:prstGeom prst="rect">
              <a:avLst/>
            </a:prstGeom>
          </p:spPr>
          <p:txBody>
            <a:bodyPr lIns="76651" tIns="76651" rIns="76651" bIns="76651" rtlCol="0" anchor="ctr"/>
            <a:lstStyle/>
            <a:p>
              <a:pPr algn="ctr">
                <a:lnSpc>
                  <a:spcPts val="2200"/>
                </a:lnSpc>
              </a:pPr>
              <a:endParaRPr/>
            </a:p>
          </p:txBody>
        </p:sp>
      </p:grpSp>
      <p:grpSp>
        <p:nvGrpSpPr>
          <p:cNvPr id="16" name="Group 16"/>
          <p:cNvGrpSpPr/>
          <p:nvPr/>
        </p:nvGrpSpPr>
        <p:grpSpPr>
          <a:xfrm>
            <a:off x="1700355" y="6049195"/>
            <a:ext cx="6512444" cy="3209105"/>
            <a:chOff x="0" y="0"/>
            <a:chExt cx="1152814" cy="568067"/>
          </a:xfrm>
        </p:grpSpPr>
        <p:sp>
          <p:nvSpPr>
            <p:cNvPr id="17" name="Freeform 17"/>
            <p:cNvSpPr/>
            <p:nvPr/>
          </p:nvSpPr>
          <p:spPr>
            <a:xfrm>
              <a:off x="0" y="0"/>
              <a:ext cx="1152814" cy="568067"/>
            </a:xfrm>
            <a:custGeom>
              <a:avLst/>
              <a:gdLst/>
              <a:ahLst/>
              <a:cxnLst/>
              <a:rect l="l" t="t" r="r" b="b"/>
              <a:pathLst>
                <a:path w="1152814" h="568067">
                  <a:moveTo>
                    <a:pt x="55873" y="0"/>
                  </a:moveTo>
                  <a:lnTo>
                    <a:pt x="1096941" y="0"/>
                  </a:lnTo>
                  <a:cubicBezTo>
                    <a:pt x="1127799" y="0"/>
                    <a:pt x="1152814" y="25015"/>
                    <a:pt x="1152814" y="55873"/>
                  </a:cubicBezTo>
                  <a:lnTo>
                    <a:pt x="1152814" y="512194"/>
                  </a:lnTo>
                  <a:cubicBezTo>
                    <a:pt x="1152814" y="527012"/>
                    <a:pt x="1146928" y="541224"/>
                    <a:pt x="1136450" y="551702"/>
                  </a:cubicBezTo>
                  <a:cubicBezTo>
                    <a:pt x="1125971" y="562180"/>
                    <a:pt x="1111760" y="568067"/>
                    <a:pt x="1096941" y="568067"/>
                  </a:cubicBezTo>
                  <a:lnTo>
                    <a:pt x="55873" y="568067"/>
                  </a:lnTo>
                  <a:cubicBezTo>
                    <a:pt x="25015" y="568067"/>
                    <a:pt x="0" y="543052"/>
                    <a:pt x="0" y="512194"/>
                  </a:cubicBezTo>
                  <a:lnTo>
                    <a:pt x="0" y="55873"/>
                  </a:lnTo>
                  <a:cubicBezTo>
                    <a:pt x="0" y="41055"/>
                    <a:pt x="5887" y="26843"/>
                    <a:pt x="16365" y="16365"/>
                  </a:cubicBezTo>
                  <a:cubicBezTo>
                    <a:pt x="26843" y="5887"/>
                    <a:pt x="41055" y="0"/>
                    <a:pt x="55873" y="0"/>
                  </a:cubicBezTo>
                  <a:close/>
                </a:path>
              </a:pathLst>
            </a:custGeom>
            <a:solidFill>
              <a:srgbClr val="FFFFFF"/>
            </a:solidFill>
          </p:spPr>
          <p:txBody>
            <a:bodyPr/>
            <a:lstStyle/>
            <a:p>
              <a:endParaRPr lang="en-US"/>
            </a:p>
          </p:txBody>
        </p:sp>
        <p:sp>
          <p:nvSpPr>
            <p:cNvPr id="18" name="TextBox 18"/>
            <p:cNvSpPr txBox="1"/>
            <p:nvPr/>
          </p:nvSpPr>
          <p:spPr>
            <a:xfrm>
              <a:off x="0" y="0"/>
              <a:ext cx="1152814" cy="568067"/>
            </a:xfrm>
            <a:prstGeom prst="rect">
              <a:avLst/>
            </a:prstGeom>
          </p:spPr>
          <p:txBody>
            <a:bodyPr lIns="76651" tIns="76651" rIns="76651" bIns="76651" rtlCol="0" anchor="ctr"/>
            <a:lstStyle/>
            <a:p>
              <a:pPr algn="ctr">
                <a:lnSpc>
                  <a:spcPts val="2200"/>
                </a:lnSpc>
              </a:pPr>
              <a:endParaRPr/>
            </a:p>
          </p:txBody>
        </p:sp>
      </p:grpSp>
      <p:grpSp>
        <p:nvGrpSpPr>
          <p:cNvPr id="19" name="Group 19"/>
          <p:cNvGrpSpPr/>
          <p:nvPr/>
        </p:nvGrpSpPr>
        <p:grpSpPr>
          <a:xfrm>
            <a:off x="9345708" y="2297285"/>
            <a:ext cx="6829403" cy="3180315"/>
            <a:chOff x="0" y="0"/>
            <a:chExt cx="1208922" cy="562970"/>
          </a:xfrm>
        </p:grpSpPr>
        <p:sp>
          <p:nvSpPr>
            <p:cNvPr id="20" name="Freeform 20"/>
            <p:cNvSpPr/>
            <p:nvPr/>
          </p:nvSpPr>
          <p:spPr>
            <a:xfrm>
              <a:off x="0" y="0"/>
              <a:ext cx="1208922" cy="562970"/>
            </a:xfrm>
            <a:custGeom>
              <a:avLst/>
              <a:gdLst/>
              <a:ahLst/>
              <a:cxnLst/>
              <a:rect l="l" t="t" r="r" b="b"/>
              <a:pathLst>
                <a:path w="1208922" h="562970">
                  <a:moveTo>
                    <a:pt x="57814" y="0"/>
                  </a:moveTo>
                  <a:lnTo>
                    <a:pt x="1151107" y="0"/>
                  </a:lnTo>
                  <a:cubicBezTo>
                    <a:pt x="1183037" y="0"/>
                    <a:pt x="1208922" y="25884"/>
                    <a:pt x="1208922" y="57814"/>
                  </a:cubicBezTo>
                  <a:lnTo>
                    <a:pt x="1208922" y="505156"/>
                  </a:lnTo>
                  <a:cubicBezTo>
                    <a:pt x="1208922" y="537086"/>
                    <a:pt x="1183037" y="562970"/>
                    <a:pt x="1151107" y="562970"/>
                  </a:cubicBezTo>
                  <a:lnTo>
                    <a:pt x="57814" y="562970"/>
                  </a:lnTo>
                  <a:cubicBezTo>
                    <a:pt x="25884" y="562970"/>
                    <a:pt x="0" y="537086"/>
                    <a:pt x="0" y="505156"/>
                  </a:cubicBezTo>
                  <a:lnTo>
                    <a:pt x="0" y="57814"/>
                  </a:lnTo>
                  <a:cubicBezTo>
                    <a:pt x="0" y="25884"/>
                    <a:pt x="25884" y="0"/>
                    <a:pt x="57814" y="0"/>
                  </a:cubicBezTo>
                  <a:close/>
                </a:path>
              </a:pathLst>
            </a:custGeom>
            <a:solidFill>
              <a:srgbClr val="FCD772"/>
            </a:solidFill>
          </p:spPr>
          <p:txBody>
            <a:bodyPr/>
            <a:lstStyle/>
            <a:p>
              <a:endParaRPr lang="en-US"/>
            </a:p>
          </p:txBody>
        </p:sp>
        <p:sp>
          <p:nvSpPr>
            <p:cNvPr id="21" name="TextBox 21"/>
            <p:cNvSpPr txBox="1"/>
            <p:nvPr/>
          </p:nvSpPr>
          <p:spPr>
            <a:xfrm>
              <a:off x="0" y="0"/>
              <a:ext cx="1208922" cy="562970"/>
            </a:xfrm>
            <a:prstGeom prst="rect">
              <a:avLst/>
            </a:prstGeom>
          </p:spPr>
          <p:txBody>
            <a:bodyPr lIns="76651" tIns="76651" rIns="76651" bIns="76651" rtlCol="0" anchor="ctr"/>
            <a:lstStyle/>
            <a:p>
              <a:pPr algn="ctr">
                <a:lnSpc>
                  <a:spcPts val="2200"/>
                </a:lnSpc>
              </a:pPr>
              <a:endParaRPr/>
            </a:p>
          </p:txBody>
        </p:sp>
      </p:grpSp>
      <p:grpSp>
        <p:nvGrpSpPr>
          <p:cNvPr id="22" name="Group 22"/>
          <p:cNvGrpSpPr/>
          <p:nvPr/>
        </p:nvGrpSpPr>
        <p:grpSpPr>
          <a:xfrm>
            <a:off x="9333107" y="2297285"/>
            <a:ext cx="6512444" cy="3180315"/>
            <a:chOff x="0" y="0"/>
            <a:chExt cx="1152814" cy="562970"/>
          </a:xfrm>
        </p:grpSpPr>
        <p:sp>
          <p:nvSpPr>
            <p:cNvPr id="23" name="Freeform 23"/>
            <p:cNvSpPr/>
            <p:nvPr/>
          </p:nvSpPr>
          <p:spPr>
            <a:xfrm>
              <a:off x="0" y="0"/>
              <a:ext cx="1152814" cy="562970"/>
            </a:xfrm>
            <a:custGeom>
              <a:avLst/>
              <a:gdLst/>
              <a:ahLst/>
              <a:cxnLst/>
              <a:rect l="l" t="t" r="r" b="b"/>
              <a:pathLst>
                <a:path w="1152814" h="562970">
                  <a:moveTo>
                    <a:pt x="55873" y="0"/>
                  </a:moveTo>
                  <a:lnTo>
                    <a:pt x="1096941" y="0"/>
                  </a:lnTo>
                  <a:cubicBezTo>
                    <a:pt x="1127799" y="0"/>
                    <a:pt x="1152814" y="25015"/>
                    <a:pt x="1152814" y="55873"/>
                  </a:cubicBezTo>
                  <a:lnTo>
                    <a:pt x="1152814" y="507097"/>
                  </a:lnTo>
                  <a:cubicBezTo>
                    <a:pt x="1152814" y="521916"/>
                    <a:pt x="1146928" y="536127"/>
                    <a:pt x="1136450" y="546605"/>
                  </a:cubicBezTo>
                  <a:cubicBezTo>
                    <a:pt x="1125971" y="557084"/>
                    <a:pt x="1111760" y="562970"/>
                    <a:pt x="1096941" y="562970"/>
                  </a:cubicBezTo>
                  <a:lnTo>
                    <a:pt x="55873" y="562970"/>
                  </a:lnTo>
                  <a:cubicBezTo>
                    <a:pt x="41055" y="562970"/>
                    <a:pt x="26843" y="557084"/>
                    <a:pt x="16365" y="546605"/>
                  </a:cubicBezTo>
                  <a:cubicBezTo>
                    <a:pt x="5887" y="536127"/>
                    <a:pt x="0" y="521916"/>
                    <a:pt x="0" y="507097"/>
                  </a:cubicBezTo>
                  <a:lnTo>
                    <a:pt x="0" y="55873"/>
                  </a:lnTo>
                  <a:cubicBezTo>
                    <a:pt x="0" y="41055"/>
                    <a:pt x="5887" y="26843"/>
                    <a:pt x="16365" y="16365"/>
                  </a:cubicBezTo>
                  <a:cubicBezTo>
                    <a:pt x="26843" y="5887"/>
                    <a:pt x="41055" y="0"/>
                    <a:pt x="55873" y="0"/>
                  </a:cubicBezTo>
                  <a:close/>
                </a:path>
              </a:pathLst>
            </a:custGeom>
            <a:solidFill>
              <a:srgbClr val="FFFFFF"/>
            </a:solidFill>
          </p:spPr>
          <p:txBody>
            <a:bodyPr/>
            <a:lstStyle/>
            <a:p>
              <a:endParaRPr lang="en-US"/>
            </a:p>
          </p:txBody>
        </p:sp>
        <p:sp>
          <p:nvSpPr>
            <p:cNvPr id="24" name="TextBox 24"/>
            <p:cNvSpPr txBox="1"/>
            <p:nvPr/>
          </p:nvSpPr>
          <p:spPr>
            <a:xfrm>
              <a:off x="0" y="0"/>
              <a:ext cx="1152814" cy="562970"/>
            </a:xfrm>
            <a:prstGeom prst="rect">
              <a:avLst/>
            </a:prstGeom>
          </p:spPr>
          <p:txBody>
            <a:bodyPr lIns="76651" tIns="76651" rIns="76651" bIns="76651" rtlCol="0" anchor="ctr"/>
            <a:lstStyle/>
            <a:p>
              <a:pPr algn="ctr">
                <a:lnSpc>
                  <a:spcPts val="2200"/>
                </a:lnSpc>
              </a:pPr>
              <a:endParaRPr/>
            </a:p>
          </p:txBody>
        </p:sp>
      </p:grpSp>
      <p:sp>
        <p:nvSpPr>
          <p:cNvPr id="25" name="TextBox 25"/>
          <p:cNvSpPr txBox="1"/>
          <p:nvPr/>
        </p:nvSpPr>
        <p:spPr>
          <a:xfrm>
            <a:off x="1999058" y="3130343"/>
            <a:ext cx="6213741" cy="1850574"/>
          </a:xfrm>
          <a:prstGeom prst="rect">
            <a:avLst/>
          </a:prstGeom>
        </p:spPr>
        <p:txBody>
          <a:bodyPr lIns="0" tIns="0" rIns="0" bIns="0" rtlCol="0" anchor="t">
            <a:spAutoFit/>
          </a:bodyPr>
          <a:lstStyle/>
          <a:p>
            <a:pPr marL="504916" lvl="1" indent="-252458" algn="l">
              <a:lnSpc>
                <a:spcPts val="3718"/>
              </a:lnSpc>
              <a:buFont typeface="Arial"/>
              <a:buChar char="•"/>
            </a:pPr>
            <a:r>
              <a:rPr lang="en-US" sz="2338">
                <a:solidFill>
                  <a:srgbClr val="000000"/>
                </a:solidFill>
                <a:latin typeface="Object Sans"/>
                <a:ea typeface="Object Sans"/>
                <a:cs typeface="Object Sans"/>
                <a:sym typeface="Object Sans"/>
              </a:rPr>
              <a:t>Educate parents in high-ER zip codes.</a:t>
            </a:r>
          </a:p>
          <a:p>
            <a:pPr marL="504916" lvl="1" indent="-252458" algn="l">
              <a:lnSpc>
                <a:spcPts val="3718"/>
              </a:lnSpc>
              <a:buFont typeface="Arial"/>
              <a:buChar char="•"/>
            </a:pPr>
            <a:r>
              <a:rPr lang="en-US" sz="2338">
                <a:solidFill>
                  <a:srgbClr val="000000"/>
                </a:solidFill>
                <a:latin typeface="Object Sans"/>
                <a:ea typeface="Object Sans"/>
                <a:cs typeface="Object Sans"/>
                <a:sym typeface="Object Sans"/>
              </a:rPr>
              <a:t>Use home visits proven to cut avoidable ER use.</a:t>
            </a:r>
          </a:p>
          <a:p>
            <a:pPr marL="504916" lvl="1" indent="-252458" algn="l">
              <a:lnSpc>
                <a:spcPts val="3718"/>
              </a:lnSpc>
              <a:buFont typeface="Arial"/>
              <a:buChar char="•"/>
            </a:pPr>
            <a:r>
              <a:rPr lang="en-US" sz="2338">
                <a:solidFill>
                  <a:srgbClr val="000000"/>
                </a:solidFill>
                <a:latin typeface="Object Sans"/>
                <a:ea typeface="Object Sans"/>
                <a:cs typeface="Object Sans"/>
                <a:sym typeface="Object Sans"/>
              </a:rPr>
              <a:t>Link families to a pediatrician early.</a:t>
            </a:r>
          </a:p>
        </p:txBody>
      </p:sp>
      <p:sp>
        <p:nvSpPr>
          <p:cNvPr id="26" name="TextBox 26"/>
          <p:cNvSpPr txBox="1"/>
          <p:nvPr/>
        </p:nvSpPr>
        <p:spPr>
          <a:xfrm>
            <a:off x="2021334" y="2638399"/>
            <a:ext cx="5915039" cy="400323"/>
          </a:xfrm>
          <a:prstGeom prst="rect">
            <a:avLst/>
          </a:prstGeom>
        </p:spPr>
        <p:txBody>
          <a:bodyPr lIns="0" tIns="0" rIns="0" bIns="0" rtlCol="0" anchor="t">
            <a:spAutoFit/>
          </a:bodyPr>
          <a:lstStyle/>
          <a:p>
            <a:pPr algn="l">
              <a:lnSpc>
                <a:spcPts val="3274"/>
              </a:lnSpc>
            </a:pPr>
            <a:r>
              <a:rPr lang="en-US" sz="2338" b="1">
                <a:solidFill>
                  <a:srgbClr val="000000"/>
                </a:solidFill>
                <a:latin typeface="Object Sans Bold"/>
                <a:ea typeface="Object Sans Bold"/>
                <a:cs typeface="Object Sans Bold"/>
                <a:sym typeface="Object Sans Bold"/>
              </a:rPr>
              <a:t>Parent Education via Family Connects</a:t>
            </a:r>
          </a:p>
        </p:txBody>
      </p:sp>
      <p:sp>
        <p:nvSpPr>
          <p:cNvPr id="27" name="TextBox 27"/>
          <p:cNvSpPr txBox="1"/>
          <p:nvPr/>
        </p:nvSpPr>
        <p:spPr>
          <a:xfrm>
            <a:off x="9620672" y="3308548"/>
            <a:ext cx="5763770" cy="1850574"/>
          </a:xfrm>
          <a:prstGeom prst="rect">
            <a:avLst/>
          </a:prstGeom>
        </p:spPr>
        <p:txBody>
          <a:bodyPr lIns="0" tIns="0" rIns="0" bIns="0" rtlCol="0" anchor="t">
            <a:spAutoFit/>
          </a:bodyPr>
          <a:lstStyle/>
          <a:p>
            <a:pPr marL="504916" lvl="1" indent="-252458" algn="l">
              <a:lnSpc>
                <a:spcPts val="3718"/>
              </a:lnSpc>
              <a:buFont typeface="Arial"/>
              <a:buChar char="•"/>
            </a:pPr>
            <a:r>
              <a:rPr lang="en-US" sz="2338">
                <a:solidFill>
                  <a:srgbClr val="000000"/>
                </a:solidFill>
                <a:latin typeface="Object Sans"/>
                <a:ea typeface="Object Sans"/>
                <a:cs typeface="Object Sans"/>
                <a:sym typeface="Object Sans"/>
              </a:rPr>
              <a:t>Reinforce consistent care messages through pediatricians.</a:t>
            </a:r>
          </a:p>
          <a:p>
            <a:pPr marL="504916" lvl="1" indent="-252458" algn="l">
              <a:lnSpc>
                <a:spcPts val="3718"/>
              </a:lnSpc>
              <a:buFont typeface="Arial"/>
              <a:buChar char="•"/>
            </a:pPr>
            <a:r>
              <a:rPr lang="en-US" sz="2338">
                <a:solidFill>
                  <a:srgbClr val="000000"/>
                </a:solidFill>
                <a:latin typeface="Object Sans"/>
                <a:ea typeface="Object Sans"/>
                <a:cs typeface="Object Sans"/>
                <a:sym typeface="Object Sans"/>
              </a:rPr>
              <a:t>Expand participating offices as funding grows.</a:t>
            </a:r>
          </a:p>
        </p:txBody>
      </p:sp>
      <p:sp>
        <p:nvSpPr>
          <p:cNvPr id="28" name="TextBox 28"/>
          <p:cNvSpPr txBox="1"/>
          <p:nvPr/>
        </p:nvSpPr>
        <p:spPr>
          <a:xfrm>
            <a:off x="9642948" y="2465762"/>
            <a:ext cx="6826193" cy="812423"/>
          </a:xfrm>
          <a:prstGeom prst="rect">
            <a:avLst/>
          </a:prstGeom>
        </p:spPr>
        <p:txBody>
          <a:bodyPr lIns="0" tIns="0" rIns="0" bIns="0" rtlCol="0" anchor="t">
            <a:spAutoFit/>
          </a:bodyPr>
          <a:lstStyle/>
          <a:p>
            <a:pPr algn="l">
              <a:lnSpc>
                <a:spcPts val="3274"/>
              </a:lnSpc>
            </a:pPr>
            <a:r>
              <a:rPr lang="en-US" sz="2338" b="1">
                <a:solidFill>
                  <a:srgbClr val="000000"/>
                </a:solidFill>
                <a:latin typeface="Object Sans Bold"/>
                <a:ea typeface="Object Sans Bold"/>
                <a:cs typeface="Object Sans Bold"/>
                <a:sym typeface="Object Sans Bold"/>
              </a:rPr>
              <a:t>Pediatrician Support via </a:t>
            </a:r>
          </a:p>
          <a:p>
            <a:pPr algn="l">
              <a:lnSpc>
                <a:spcPts val="3274"/>
              </a:lnSpc>
            </a:pPr>
            <a:r>
              <a:rPr lang="en-US" sz="2338" b="1">
                <a:solidFill>
                  <a:srgbClr val="000000"/>
                </a:solidFill>
                <a:latin typeface="Object Sans Bold"/>
                <a:ea typeface="Object Sans Bold"/>
                <a:cs typeface="Object Sans Bold"/>
                <a:sym typeface="Object Sans Bold"/>
              </a:rPr>
              <a:t>Reach Out &amp; Read</a:t>
            </a:r>
          </a:p>
        </p:txBody>
      </p:sp>
      <p:grpSp>
        <p:nvGrpSpPr>
          <p:cNvPr id="29" name="Group 29"/>
          <p:cNvGrpSpPr/>
          <p:nvPr/>
        </p:nvGrpSpPr>
        <p:grpSpPr>
          <a:xfrm>
            <a:off x="15384442" y="1911786"/>
            <a:ext cx="1203202" cy="1203202"/>
            <a:chOff x="0" y="0"/>
            <a:chExt cx="1604269" cy="1604269"/>
          </a:xfrm>
        </p:grpSpPr>
        <p:grpSp>
          <p:nvGrpSpPr>
            <p:cNvPr id="30" name="Group 30"/>
            <p:cNvGrpSpPr/>
            <p:nvPr/>
          </p:nvGrpSpPr>
          <p:grpSpPr>
            <a:xfrm>
              <a:off x="0" y="0"/>
              <a:ext cx="1604269" cy="1604269"/>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24094"/>
              </a:solidFill>
            </p:spPr>
            <p:txBody>
              <a:bodyPr/>
              <a:lstStyle/>
              <a:p>
                <a:endParaRPr lang="en-US"/>
              </a:p>
            </p:txBody>
          </p:sp>
          <p:sp>
            <p:nvSpPr>
              <p:cNvPr id="32" name="TextBox 32"/>
              <p:cNvSpPr txBox="1"/>
              <p:nvPr/>
            </p:nvSpPr>
            <p:spPr>
              <a:xfrm>
                <a:off x="76200" y="85725"/>
                <a:ext cx="660400" cy="650875"/>
              </a:xfrm>
              <a:prstGeom prst="rect">
                <a:avLst/>
              </a:prstGeom>
            </p:spPr>
            <p:txBody>
              <a:bodyPr lIns="64638" tIns="64638" rIns="64638" bIns="64638" rtlCol="0" anchor="ctr"/>
              <a:lstStyle/>
              <a:p>
                <a:pPr algn="ctr">
                  <a:lnSpc>
                    <a:spcPts val="1760"/>
                  </a:lnSpc>
                </a:pPr>
                <a:endParaRPr/>
              </a:p>
            </p:txBody>
          </p:sp>
        </p:grpSp>
        <p:sp>
          <p:nvSpPr>
            <p:cNvPr id="33" name="Freeform 33"/>
            <p:cNvSpPr/>
            <p:nvPr/>
          </p:nvSpPr>
          <p:spPr>
            <a:xfrm>
              <a:off x="287047" y="291998"/>
              <a:ext cx="1011346" cy="1020273"/>
            </a:xfrm>
            <a:custGeom>
              <a:avLst/>
              <a:gdLst/>
              <a:ahLst/>
              <a:cxnLst/>
              <a:rect l="l" t="t" r="r" b="b"/>
              <a:pathLst>
                <a:path w="1011346" h="1020273">
                  <a:moveTo>
                    <a:pt x="0" y="0"/>
                  </a:moveTo>
                  <a:lnTo>
                    <a:pt x="1011346" y="0"/>
                  </a:lnTo>
                  <a:lnTo>
                    <a:pt x="1011346" y="1020273"/>
                  </a:lnTo>
                  <a:lnTo>
                    <a:pt x="0" y="1020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34" name="TextBox 34"/>
          <p:cNvSpPr txBox="1"/>
          <p:nvPr/>
        </p:nvSpPr>
        <p:spPr>
          <a:xfrm>
            <a:off x="1999058" y="6948513"/>
            <a:ext cx="5576180" cy="1382784"/>
          </a:xfrm>
          <a:prstGeom prst="rect">
            <a:avLst/>
          </a:prstGeom>
        </p:spPr>
        <p:txBody>
          <a:bodyPr lIns="0" tIns="0" rIns="0" bIns="0" rtlCol="0" anchor="t">
            <a:spAutoFit/>
          </a:bodyPr>
          <a:lstStyle/>
          <a:p>
            <a:pPr marL="504916" lvl="1" indent="-252458" algn="l">
              <a:lnSpc>
                <a:spcPts val="3718"/>
              </a:lnSpc>
              <a:buFont typeface="Arial"/>
              <a:buChar char="•"/>
            </a:pPr>
            <a:r>
              <a:rPr lang="en-US" sz="2338">
                <a:solidFill>
                  <a:srgbClr val="000000"/>
                </a:solidFill>
                <a:latin typeface="Object Sans"/>
                <a:ea typeface="Object Sans"/>
                <a:cs typeface="Object Sans"/>
                <a:sym typeface="Object Sans"/>
              </a:rPr>
              <a:t>Notify pediatricians of ER visits.</a:t>
            </a:r>
          </a:p>
          <a:p>
            <a:pPr marL="504916" lvl="1" indent="-252458" algn="l">
              <a:lnSpc>
                <a:spcPts val="3718"/>
              </a:lnSpc>
              <a:buFont typeface="Arial"/>
              <a:buChar char="•"/>
            </a:pPr>
            <a:r>
              <a:rPr lang="en-US" sz="2338">
                <a:solidFill>
                  <a:srgbClr val="000000"/>
                </a:solidFill>
                <a:latin typeface="Object Sans"/>
                <a:ea typeface="Object Sans"/>
                <a:cs typeface="Object Sans"/>
                <a:sym typeface="Object Sans"/>
              </a:rPr>
              <a:t>Track timing and reasons to spot avoidable cases.</a:t>
            </a:r>
          </a:p>
        </p:txBody>
      </p:sp>
      <p:sp>
        <p:nvSpPr>
          <p:cNvPr id="35" name="TextBox 35"/>
          <p:cNvSpPr txBox="1"/>
          <p:nvPr/>
        </p:nvSpPr>
        <p:spPr>
          <a:xfrm>
            <a:off x="2021334" y="6400880"/>
            <a:ext cx="5915039" cy="400323"/>
          </a:xfrm>
          <a:prstGeom prst="rect">
            <a:avLst/>
          </a:prstGeom>
        </p:spPr>
        <p:txBody>
          <a:bodyPr lIns="0" tIns="0" rIns="0" bIns="0" rtlCol="0" anchor="t">
            <a:spAutoFit/>
          </a:bodyPr>
          <a:lstStyle/>
          <a:p>
            <a:pPr algn="l">
              <a:lnSpc>
                <a:spcPts val="3274"/>
              </a:lnSpc>
            </a:pPr>
            <a:r>
              <a:rPr lang="en-US" sz="2338" b="1">
                <a:solidFill>
                  <a:srgbClr val="000000"/>
                </a:solidFill>
                <a:latin typeface="Object Sans Bold"/>
                <a:ea typeface="Object Sans Bold"/>
                <a:cs typeface="Object Sans Bold"/>
                <a:sym typeface="Object Sans Bold"/>
              </a:rPr>
              <a:t>Hospital Communication</a:t>
            </a:r>
          </a:p>
        </p:txBody>
      </p:sp>
      <p:grpSp>
        <p:nvGrpSpPr>
          <p:cNvPr id="36" name="Group 36"/>
          <p:cNvGrpSpPr/>
          <p:nvPr/>
        </p:nvGrpSpPr>
        <p:grpSpPr>
          <a:xfrm>
            <a:off x="7778626" y="5590306"/>
            <a:ext cx="1203202" cy="1203202"/>
            <a:chOff x="0" y="0"/>
            <a:chExt cx="1604269" cy="1604269"/>
          </a:xfrm>
        </p:grpSpPr>
        <p:grpSp>
          <p:nvGrpSpPr>
            <p:cNvPr id="37" name="Group 37"/>
            <p:cNvGrpSpPr/>
            <p:nvPr/>
          </p:nvGrpSpPr>
          <p:grpSpPr>
            <a:xfrm>
              <a:off x="0" y="0"/>
              <a:ext cx="1604269" cy="1604269"/>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24094"/>
              </a:solidFill>
            </p:spPr>
            <p:txBody>
              <a:bodyPr/>
              <a:lstStyle/>
              <a:p>
                <a:endParaRPr lang="en-US"/>
              </a:p>
            </p:txBody>
          </p:sp>
          <p:sp>
            <p:nvSpPr>
              <p:cNvPr id="39" name="TextBox 39"/>
              <p:cNvSpPr txBox="1"/>
              <p:nvPr/>
            </p:nvSpPr>
            <p:spPr>
              <a:xfrm>
                <a:off x="76200" y="85725"/>
                <a:ext cx="660400" cy="650875"/>
              </a:xfrm>
              <a:prstGeom prst="rect">
                <a:avLst/>
              </a:prstGeom>
            </p:spPr>
            <p:txBody>
              <a:bodyPr lIns="64638" tIns="64638" rIns="64638" bIns="64638" rtlCol="0" anchor="ctr"/>
              <a:lstStyle/>
              <a:p>
                <a:pPr algn="ctr">
                  <a:lnSpc>
                    <a:spcPts val="1760"/>
                  </a:lnSpc>
                </a:pPr>
                <a:endParaRPr/>
              </a:p>
            </p:txBody>
          </p:sp>
        </p:grpSp>
        <p:sp>
          <p:nvSpPr>
            <p:cNvPr id="40" name="Freeform 40"/>
            <p:cNvSpPr/>
            <p:nvPr/>
          </p:nvSpPr>
          <p:spPr>
            <a:xfrm>
              <a:off x="224000" y="264578"/>
              <a:ext cx="1130748" cy="935694"/>
            </a:xfrm>
            <a:custGeom>
              <a:avLst/>
              <a:gdLst/>
              <a:ahLst/>
              <a:cxnLst/>
              <a:rect l="l" t="t" r="r" b="b"/>
              <a:pathLst>
                <a:path w="1130748" h="935694">
                  <a:moveTo>
                    <a:pt x="0" y="0"/>
                  </a:moveTo>
                  <a:lnTo>
                    <a:pt x="1130748" y="0"/>
                  </a:lnTo>
                  <a:lnTo>
                    <a:pt x="1130748" y="935694"/>
                  </a:lnTo>
                  <a:lnTo>
                    <a:pt x="0" y="9356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41" name="Group 41"/>
          <p:cNvGrpSpPr/>
          <p:nvPr/>
        </p:nvGrpSpPr>
        <p:grpSpPr>
          <a:xfrm>
            <a:off x="9345708" y="6042972"/>
            <a:ext cx="6829403" cy="3209105"/>
            <a:chOff x="0" y="0"/>
            <a:chExt cx="1208922" cy="568067"/>
          </a:xfrm>
        </p:grpSpPr>
        <p:sp>
          <p:nvSpPr>
            <p:cNvPr id="42" name="Freeform 42"/>
            <p:cNvSpPr/>
            <p:nvPr/>
          </p:nvSpPr>
          <p:spPr>
            <a:xfrm>
              <a:off x="0" y="0"/>
              <a:ext cx="1208922" cy="568067"/>
            </a:xfrm>
            <a:custGeom>
              <a:avLst/>
              <a:gdLst/>
              <a:ahLst/>
              <a:cxnLst/>
              <a:rect l="l" t="t" r="r" b="b"/>
              <a:pathLst>
                <a:path w="1208922" h="568067">
                  <a:moveTo>
                    <a:pt x="57814" y="0"/>
                  </a:moveTo>
                  <a:lnTo>
                    <a:pt x="1151107" y="0"/>
                  </a:lnTo>
                  <a:cubicBezTo>
                    <a:pt x="1183037" y="0"/>
                    <a:pt x="1208922" y="25884"/>
                    <a:pt x="1208922" y="57814"/>
                  </a:cubicBezTo>
                  <a:lnTo>
                    <a:pt x="1208922" y="510252"/>
                  </a:lnTo>
                  <a:cubicBezTo>
                    <a:pt x="1208922" y="542182"/>
                    <a:pt x="1183037" y="568067"/>
                    <a:pt x="1151107" y="568067"/>
                  </a:cubicBezTo>
                  <a:lnTo>
                    <a:pt x="57814" y="568067"/>
                  </a:lnTo>
                  <a:cubicBezTo>
                    <a:pt x="25884" y="568067"/>
                    <a:pt x="0" y="542182"/>
                    <a:pt x="0" y="510252"/>
                  </a:cubicBezTo>
                  <a:lnTo>
                    <a:pt x="0" y="57814"/>
                  </a:lnTo>
                  <a:cubicBezTo>
                    <a:pt x="0" y="25884"/>
                    <a:pt x="25884" y="0"/>
                    <a:pt x="57814" y="0"/>
                  </a:cubicBezTo>
                  <a:close/>
                </a:path>
              </a:pathLst>
            </a:custGeom>
            <a:solidFill>
              <a:srgbClr val="FCD772"/>
            </a:solidFill>
          </p:spPr>
          <p:txBody>
            <a:bodyPr/>
            <a:lstStyle/>
            <a:p>
              <a:endParaRPr lang="en-US"/>
            </a:p>
          </p:txBody>
        </p:sp>
        <p:sp>
          <p:nvSpPr>
            <p:cNvPr id="43" name="TextBox 43"/>
            <p:cNvSpPr txBox="1"/>
            <p:nvPr/>
          </p:nvSpPr>
          <p:spPr>
            <a:xfrm>
              <a:off x="0" y="9525"/>
              <a:ext cx="1208922" cy="558542"/>
            </a:xfrm>
            <a:prstGeom prst="rect">
              <a:avLst/>
            </a:prstGeom>
          </p:spPr>
          <p:txBody>
            <a:bodyPr lIns="76651" tIns="76651" rIns="76651" bIns="76651" rtlCol="0" anchor="ctr"/>
            <a:lstStyle/>
            <a:p>
              <a:pPr algn="ctr">
                <a:lnSpc>
                  <a:spcPts val="1760"/>
                </a:lnSpc>
              </a:pPr>
              <a:endParaRPr/>
            </a:p>
          </p:txBody>
        </p:sp>
      </p:grpSp>
      <p:grpSp>
        <p:nvGrpSpPr>
          <p:cNvPr id="44" name="Group 44"/>
          <p:cNvGrpSpPr/>
          <p:nvPr/>
        </p:nvGrpSpPr>
        <p:grpSpPr>
          <a:xfrm>
            <a:off x="9333107" y="6042972"/>
            <a:ext cx="6512444" cy="3209105"/>
            <a:chOff x="0" y="0"/>
            <a:chExt cx="1152814" cy="568067"/>
          </a:xfrm>
        </p:grpSpPr>
        <p:sp>
          <p:nvSpPr>
            <p:cNvPr id="45" name="Freeform 45"/>
            <p:cNvSpPr/>
            <p:nvPr/>
          </p:nvSpPr>
          <p:spPr>
            <a:xfrm>
              <a:off x="0" y="0"/>
              <a:ext cx="1152814" cy="568067"/>
            </a:xfrm>
            <a:custGeom>
              <a:avLst/>
              <a:gdLst/>
              <a:ahLst/>
              <a:cxnLst/>
              <a:rect l="l" t="t" r="r" b="b"/>
              <a:pathLst>
                <a:path w="1152814" h="568067">
                  <a:moveTo>
                    <a:pt x="55873" y="0"/>
                  </a:moveTo>
                  <a:lnTo>
                    <a:pt x="1096941" y="0"/>
                  </a:lnTo>
                  <a:cubicBezTo>
                    <a:pt x="1127799" y="0"/>
                    <a:pt x="1152814" y="25015"/>
                    <a:pt x="1152814" y="55873"/>
                  </a:cubicBezTo>
                  <a:lnTo>
                    <a:pt x="1152814" y="512194"/>
                  </a:lnTo>
                  <a:cubicBezTo>
                    <a:pt x="1152814" y="527012"/>
                    <a:pt x="1146928" y="541224"/>
                    <a:pt x="1136450" y="551702"/>
                  </a:cubicBezTo>
                  <a:cubicBezTo>
                    <a:pt x="1125971" y="562180"/>
                    <a:pt x="1111760" y="568067"/>
                    <a:pt x="1096941" y="568067"/>
                  </a:cubicBezTo>
                  <a:lnTo>
                    <a:pt x="55873" y="568067"/>
                  </a:lnTo>
                  <a:cubicBezTo>
                    <a:pt x="25015" y="568067"/>
                    <a:pt x="0" y="543052"/>
                    <a:pt x="0" y="512194"/>
                  </a:cubicBezTo>
                  <a:lnTo>
                    <a:pt x="0" y="55873"/>
                  </a:lnTo>
                  <a:cubicBezTo>
                    <a:pt x="0" y="41055"/>
                    <a:pt x="5887" y="26843"/>
                    <a:pt x="16365" y="16365"/>
                  </a:cubicBezTo>
                  <a:cubicBezTo>
                    <a:pt x="26843" y="5887"/>
                    <a:pt x="41055" y="0"/>
                    <a:pt x="55873" y="0"/>
                  </a:cubicBezTo>
                  <a:close/>
                </a:path>
              </a:pathLst>
            </a:custGeom>
            <a:solidFill>
              <a:srgbClr val="FFFFFF"/>
            </a:solidFill>
          </p:spPr>
          <p:txBody>
            <a:bodyPr/>
            <a:lstStyle/>
            <a:p>
              <a:endParaRPr lang="en-US"/>
            </a:p>
          </p:txBody>
        </p:sp>
        <p:sp>
          <p:nvSpPr>
            <p:cNvPr id="46" name="TextBox 46"/>
            <p:cNvSpPr txBox="1"/>
            <p:nvPr/>
          </p:nvSpPr>
          <p:spPr>
            <a:xfrm>
              <a:off x="0" y="9525"/>
              <a:ext cx="1152814" cy="558542"/>
            </a:xfrm>
            <a:prstGeom prst="rect">
              <a:avLst/>
            </a:prstGeom>
          </p:spPr>
          <p:txBody>
            <a:bodyPr lIns="76651" tIns="76651" rIns="76651" bIns="76651" rtlCol="0" anchor="ctr"/>
            <a:lstStyle/>
            <a:p>
              <a:pPr algn="ctr">
                <a:lnSpc>
                  <a:spcPts val="1760"/>
                </a:lnSpc>
              </a:pPr>
              <a:endParaRPr/>
            </a:p>
          </p:txBody>
        </p:sp>
      </p:grpSp>
      <p:sp>
        <p:nvSpPr>
          <p:cNvPr id="47" name="TextBox 47"/>
          <p:cNvSpPr txBox="1"/>
          <p:nvPr/>
        </p:nvSpPr>
        <p:spPr>
          <a:xfrm>
            <a:off x="9630347" y="6886602"/>
            <a:ext cx="5334992" cy="1850574"/>
          </a:xfrm>
          <a:prstGeom prst="rect">
            <a:avLst/>
          </a:prstGeom>
        </p:spPr>
        <p:txBody>
          <a:bodyPr lIns="0" tIns="0" rIns="0" bIns="0" rtlCol="0" anchor="t">
            <a:spAutoFit/>
          </a:bodyPr>
          <a:lstStyle/>
          <a:p>
            <a:pPr marL="504914" lvl="1" indent="-252457" algn="l">
              <a:lnSpc>
                <a:spcPts val="3718"/>
              </a:lnSpc>
              <a:buFont typeface="Arial"/>
              <a:buChar char="•"/>
            </a:pPr>
            <a:r>
              <a:rPr lang="en-US" sz="2338">
                <a:solidFill>
                  <a:srgbClr val="000000"/>
                </a:solidFill>
                <a:latin typeface="Object Sans"/>
                <a:ea typeface="Object Sans"/>
                <a:cs typeface="Object Sans"/>
                <a:sym typeface="Object Sans"/>
              </a:rPr>
              <a:t>Use ER data to target high-need areas.</a:t>
            </a:r>
          </a:p>
          <a:p>
            <a:pPr marL="504914" lvl="1" indent="-252457" algn="l">
              <a:lnSpc>
                <a:spcPts val="3718"/>
              </a:lnSpc>
              <a:buFont typeface="Arial"/>
              <a:buChar char="•"/>
            </a:pPr>
            <a:r>
              <a:rPr lang="en-US" sz="2338">
                <a:solidFill>
                  <a:srgbClr val="000000"/>
                </a:solidFill>
                <a:latin typeface="Object Sans"/>
                <a:ea typeface="Object Sans"/>
                <a:cs typeface="Object Sans"/>
                <a:sym typeface="Object Sans"/>
              </a:rPr>
              <a:t>Offer after-hours care to reduce ER use.</a:t>
            </a:r>
          </a:p>
        </p:txBody>
      </p:sp>
      <p:sp>
        <p:nvSpPr>
          <p:cNvPr id="48" name="TextBox 48"/>
          <p:cNvSpPr txBox="1"/>
          <p:nvPr/>
        </p:nvSpPr>
        <p:spPr>
          <a:xfrm>
            <a:off x="9652623" y="6394657"/>
            <a:ext cx="5915039" cy="400323"/>
          </a:xfrm>
          <a:prstGeom prst="rect">
            <a:avLst/>
          </a:prstGeom>
        </p:spPr>
        <p:txBody>
          <a:bodyPr lIns="0" tIns="0" rIns="0" bIns="0" rtlCol="0" anchor="t">
            <a:spAutoFit/>
          </a:bodyPr>
          <a:lstStyle/>
          <a:p>
            <a:pPr algn="l">
              <a:lnSpc>
                <a:spcPts val="3274"/>
              </a:lnSpc>
            </a:pPr>
            <a:r>
              <a:rPr lang="en-US" sz="2338" b="1">
                <a:solidFill>
                  <a:srgbClr val="000000"/>
                </a:solidFill>
                <a:latin typeface="Object Sans Bold"/>
                <a:ea typeface="Object Sans Bold"/>
                <a:cs typeface="Object Sans Bold"/>
                <a:sym typeface="Object Sans Bold"/>
              </a:rPr>
              <a:t>Mobile Health Unit</a:t>
            </a:r>
          </a:p>
        </p:txBody>
      </p:sp>
      <p:grpSp>
        <p:nvGrpSpPr>
          <p:cNvPr id="49" name="Group 49"/>
          <p:cNvGrpSpPr/>
          <p:nvPr/>
        </p:nvGrpSpPr>
        <p:grpSpPr>
          <a:xfrm>
            <a:off x="15371842" y="5599699"/>
            <a:ext cx="1203202" cy="1203202"/>
            <a:chOff x="0" y="0"/>
            <a:chExt cx="1604269" cy="1604269"/>
          </a:xfrm>
        </p:grpSpPr>
        <p:grpSp>
          <p:nvGrpSpPr>
            <p:cNvPr id="50" name="Group 50"/>
            <p:cNvGrpSpPr/>
            <p:nvPr/>
          </p:nvGrpSpPr>
          <p:grpSpPr>
            <a:xfrm>
              <a:off x="0" y="0"/>
              <a:ext cx="1604269" cy="1604269"/>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24094"/>
              </a:solidFill>
            </p:spPr>
            <p:txBody>
              <a:bodyPr/>
              <a:lstStyle/>
              <a:p>
                <a:endParaRPr lang="en-US"/>
              </a:p>
            </p:txBody>
          </p:sp>
          <p:sp>
            <p:nvSpPr>
              <p:cNvPr id="52" name="TextBox 52"/>
              <p:cNvSpPr txBox="1"/>
              <p:nvPr/>
            </p:nvSpPr>
            <p:spPr>
              <a:xfrm>
                <a:off x="76200" y="85725"/>
                <a:ext cx="660400" cy="650875"/>
              </a:xfrm>
              <a:prstGeom prst="rect">
                <a:avLst/>
              </a:prstGeom>
            </p:spPr>
            <p:txBody>
              <a:bodyPr lIns="64638" tIns="64638" rIns="64638" bIns="64638" rtlCol="0" anchor="ctr"/>
              <a:lstStyle/>
              <a:p>
                <a:pPr algn="ctr">
                  <a:lnSpc>
                    <a:spcPts val="1760"/>
                  </a:lnSpc>
                </a:pPr>
                <a:endParaRPr/>
              </a:p>
            </p:txBody>
          </p:sp>
        </p:grpSp>
        <p:sp>
          <p:nvSpPr>
            <p:cNvPr id="53" name="Freeform 53"/>
            <p:cNvSpPr/>
            <p:nvPr/>
          </p:nvSpPr>
          <p:spPr>
            <a:xfrm>
              <a:off x="189006" y="192535"/>
              <a:ext cx="1151764" cy="1079779"/>
            </a:xfrm>
            <a:custGeom>
              <a:avLst/>
              <a:gdLst/>
              <a:ahLst/>
              <a:cxnLst/>
              <a:rect l="l" t="t" r="r" b="b"/>
              <a:pathLst>
                <a:path w="1151764" h="1079779">
                  <a:moveTo>
                    <a:pt x="0" y="0"/>
                  </a:moveTo>
                  <a:lnTo>
                    <a:pt x="1151765" y="0"/>
                  </a:lnTo>
                  <a:lnTo>
                    <a:pt x="1151765" y="1079779"/>
                  </a:lnTo>
                  <a:lnTo>
                    <a:pt x="0" y="10797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sp>
        <p:nvSpPr>
          <p:cNvPr id="54" name="TextBox 54"/>
          <p:cNvSpPr txBox="1"/>
          <p:nvPr/>
        </p:nvSpPr>
        <p:spPr>
          <a:xfrm>
            <a:off x="1028700" y="909955"/>
            <a:ext cx="8115300" cy="837565"/>
          </a:xfrm>
          <a:prstGeom prst="rect">
            <a:avLst/>
          </a:prstGeom>
        </p:spPr>
        <p:txBody>
          <a:bodyPr lIns="0" tIns="0" rIns="0" bIns="0" rtlCol="0" anchor="t">
            <a:spAutoFit/>
          </a:bodyPr>
          <a:lstStyle/>
          <a:p>
            <a:pPr algn="l">
              <a:lnSpc>
                <a:spcPts val="5600"/>
              </a:lnSpc>
            </a:pPr>
            <a:r>
              <a:rPr lang="en-US" sz="5600" b="1" spc="-336">
                <a:solidFill>
                  <a:srgbClr val="000000"/>
                </a:solidFill>
                <a:latin typeface="Helvetica World Bold"/>
                <a:ea typeface="Helvetica World Bold"/>
                <a:cs typeface="Helvetica World Bold"/>
                <a:sym typeface="Helvetica World Bold"/>
              </a:rPr>
              <a:t>Real Life: </a:t>
            </a:r>
            <a:r>
              <a:rPr lang="en-US" sz="5600" spc="-336">
                <a:solidFill>
                  <a:srgbClr val="000000"/>
                </a:solidFill>
                <a:latin typeface="Helvetica World"/>
                <a:ea typeface="Helvetica World"/>
                <a:cs typeface="Helvetica World"/>
                <a:sym typeface="Helvetica World"/>
              </a:rPr>
              <a:t>Florida</a:t>
            </a:r>
          </a:p>
        </p:txBody>
      </p:sp>
      <p:grpSp>
        <p:nvGrpSpPr>
          <p:cNvPr id="55" name="Group 55"/>
          <p:cNvGrpSpPr/>
          <p:nvPr/>
        </p:nvGrpSpPr>
        <p:grpSpPr>
          <a:xfrm>
            <a:off x="12775850" y="9734468"/>
            <a:ext cx="5780365" cy="179070"/>
            <a:chOff x="0" y="0"/>
            <a:chExt cx="7707153" cy="238760"/>
          </a:xfrm>
        </p:grpSpPr>
        <p:sp>
          <p:nvSpPr>
            <p:cNvPr id="56" name="Freeform 56"/>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7" name="TextBox 57"/>
            <p:cNvSpPr txBox="1"/>
            <p:nvPr/>
          </p:nvSpPr>
          <p:spPr>
            <a:xfrm>
              <a:off x="315634" y="-19050"/>
              <a:ext cx="7391520" cy="257810"/>
            </a:xfrm>
            <a:prstGeom prst="rect">
              <a:avLst/>
            </a:prstGeom>
          </p:spPr>
          <p:txBody>
            <a:bodyPr lIns="0" tIns="0" rIns="0" bIns="0" rtlCol="0" anchor="t">
              <a:spAutoFit/>
            </a:bodyPr>
            <a:lstStyle/>
            <a:p>
              <a:pPr algn="l">
                <a:lnSpc>
                  <a:spcPts val="1679"/>
                </a:lnSpc>
              </a:pPr>
              <a:r>
                <a:rPr lang="en-US" sz="1200" i="1">
                  <a:solidFill>
                    <a:srgbClr val="82807C"/>
                  </a:solidFill>
                  <a:latin typeface="Canva Sans Italics"/>
                  <a:ea typeface="Canva Sans Italics"/>
                  <a:cs typeface="Canva Sans Italics"/>
                  <a:sym typeface="Canva Sans Italics"/>
                </a:rPr>
                <a:t>2025 Kaitlin Watts / Institute for Child Success. All rights reserved.</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D772"/>
        </a:solidFill>
        <a:effectLst/>
      </p:bgPr>
    </p:bg>
    <p:spTree>
      <p:nvGrpSpPr>
        <p:cNvPr id="1" name=""/>
        <p:cNvGrpSpPr/>
        <p:nvPr/>
      </p:nvGrpSpPr>
      <p:grpSpPr>
        <a:xfrm>
          <a:off x="0" y="0"/>
          <a:ext cx="0" cy="0"/>
          <a:chOff x="0" y="0"/>
          <a:chExt cx="0" cy="0"/>
        </a:xfrm>
      </p:grpSpPr>
      <p:sp>
        <p:nvSpPr>
          <p:cNvPr id="2" name="TextBox 2"/>
          <p:cNvSpPr txBox="1"/>
          <p:nvPr/>
        </p:nvSpPr>
        <p:spPr>
          <a:xfrm>
            <a:off x="1028700" y="2340024"/>
            <a:ext cx="8271985" cy="5949315"/>
          </a:xfrm>
          <a:prstGeom prst="rect">
            <a:avLst/>
          </a:prstGeom>
        </p:spPr>
        <p:txBody>
          <a:bodyPr lIns="0" tIns="0" rIns="0" bIns="0" rtlCol="0" anchor="t">
            <a:spAutoFit/>
          </a:bodyPr>
          <a:lstStyle/>
          <a:p>
            <a:pPr algn="l">
              <a:lnSpc>
                <a:spcPts val="4200"/>
              </a:lnSpc>
            </a:pPr>
            <a:r>
              <a:rPr lang="en-US" sz="3000" spc="-60">
                <a:solidFill>
                  <a:srgbClr val="000000"/>
                </a:solidFill>
                <a:latin typeface="Helvetica World"/>
                <a:ea typeface="Helvetica World"/>
                <a:cs typeface="Helvetica World"/>
                <a:sym typeface="Helvetica World"/>
              </a:rPr>
              <a:t>In </a:t>
            </a:r>
            <a:r>
              <a:rPr lang="en-US" sz="3000" b="1" spc="-60">
                <a:solidFill>
                  <a:srgbClr val="A3499C"/>
                </a:solidFill>
                <a:latin typeface="Helvetica World Bold"/>
                <a:ea typeface="Helvetica World Bold"/>
                <a:cs typeface="Helvetica World Bold"/>
                <a:sym typeface="Helvetica World Bold"/>
              </a:rPr>
              <a:t>Delaware</a:t>
            </a:r>
            <a:r>
              <a:rPr lang="en-US" sz="3000" spc="-60">
                <a:solidFill>
                  <a:srgbClr val="000000"/>
                </a:solidFill>
                <a:latin typeface="Helvetica World"/>
                <a:ea typeface="Helvetica World"/>
                <a:cs typeface="Helvetica World"/>
                <a:sym typeface="Helvetica World"/>
              </a:rPr>
              <a:t>, 7</a:t>
            </a:r>
            <a:r>
              <a:rPr lang="en-US" sz="3000" b="1" spc="-60">
                <a:solidFill>
                  <a:srgbClr val="000000"/>
                </a:solidFill>
                <a:latin typeface="Helvetica World Bold"/>
                <a:ea typeface="Helvetica World Bold"/>
                <a:cs typeface="Helvetica World Bold"/>
                <a:sym typeface="Helvetica World Bold"/>
              </a:rPr>
              <a:t>% of mothers receive late or no prenatal care</a:t>
            </a:r>
            <a:r>
              <a:rPr lang="en-US" sz="3000" spc="-60">
                <a:solidFill>
                  <a:srgbClr val="000000"/>
                </a:solidFill>
                <a:latin typeface="Helvetica World"/>
                <a:ea typeface="Helvetica World"/>
                <a:cs typeface="Helvetica World"/>
                <a:sym typeface="Helvetica World"/>
              </a:rPr>
              <a:t>, and</a:t>
            </a:r>
            <a:r>
              <a:rPr lang="en-US" sz="3000" b="1" spc="-60">
                <a:solidFill>
                  <a:srgbClr val="000000"/>
                </a:solidFill>
                <a:latin typeface="Helvetica World Bold"/>
                <a:ea typeface="Helvetica World Bold"/>
                <a:cs typeface="Helvetica World Bold"/>
                <a:sym typeface="Helvetica World Bold"/>
              </a:rPr>
              <a:t> only 24.8% of children receive developmental screenings. </a:t>
            </a:r>
          </a:p>
          <a:p>
            <a:pPr algn="l">
              <a:lnSpc>
                <a:spcPts val="1679"/>
              </a:lnSpc>
            </a:pPr>
            <a:endParaRPr lang="en-US" sz="3000" b="1" spc="-60">
              <a:solidFill>
                <a:srgbClr val="000000"/>
              </a:solidFill>
              <a:latin typeface="Helvetica World Bold"/>
              <a:ea typeface="Helvetica World Bold"/>
              <a:cs typeface="Helvetica World Bold"/>
              <a:sym typeface="Helvetica World Bold"/>
            </a:endParaRPr>
          </a:p>
          <a:p>
            <a:pPr algn="l">
              <a:lnSpc>
                <a:spcPts val="1679"/>
              </a:lnSpc>
            </a:pPr>
            <a:endParaRPr lang="en-US" sz="3000" b="1" spc="-60">
              <a:solidFill>
                <a:srgbClr val="000000"/>
              </a:solidFill>
              <a:latin typeface="Helvetica World Bold"/>
              <a:ea typeface="Helvetica World Bold"/>
              <a:cs typeface="Helvetica World Bold"/>
              <a:sym typeface="Helvetica World Bold"/>
            </a:endParaRPr>
          </a:p>
          <a:p>
            <a:pPr algn="l">
              <a:lnSpc>
                <a:spcPts val="4200"/>
              </a:lnSpc>
            </a:pPr>
            <a:r>
              <a:rPr lang="en-US" sz="3000" spc="-60">
                <a:solidFill>
                  <a:srgbClr val="000000"/>
                </a:solidFill>
                <a:latin typeface="Helvetica World"/>
                <a:ea typeface="Helvetica World"/>
                <a:cs typeface="Helvetica World"/>
                <a:sym typeface="Helvetica World"/>
              </a:rPr>
              <a:t>How can we build or improve systems to </a:t>
            </a:r>
            <a:r>
              <a:rPr lang="en-US" sz="3000" b="1" i="1" spc="-60">
                <a:solidFill>
                  <a:srgbClr val="000000"/>
                </a:solidFill>
                <a:latin typeface="Helvetica World Bold Italics"/>
                <a:ea typeface="Helvetica World Bold Italics"/>
                <a:cs typeface="Helvetica World Bold Italics"/>
                <a:sym typeface="Helvetica World Bold Italics"/>
              </a:rPr>
              <a:t>reduce</a:t>
            </a:r>
            <a:r>
              <a:rPr lang="en-US" sz="3000" b="1" spc="-60">
                <a:solidFill>
                  <a:srgbClr val="000000"/>
                </a:solidFill>
                <a:latin typeface="Helvetica World Bold"/>
                <a:ea typeface="Helvetica World Bold"/>
                <a:cs typeface="Helvetica World Bold"/>
                <a:sym typeface="Helvetica World Bold"/>
              </a:rPr>
              <a:t> the number of mothers missing timely prenatal care</a:t>
            </a:r>
            <a:r>
              <a:rPr lang="en-US" sz="3000" spc="-60">
                <a:solidFill>
                  <a:srgbClr val="000000"/>
                </a:solidFill>
                <a:latin typeface="Helvetica World"/>
                <a:ea typeface="Helvetica World"/>
                <a:cs typeface="Helvetica World"/>
                <a:sym typeface="Helvetica World"/>
              </a:rPr>
              <a:t> and </a:t>
            </a:r>
            <a:r>
              <a:rPr lang="en-US" sz="3000" b="1" i="1" spc="-60">
                <a:solidFill>
                  <a:srgbClr val="000000"/>
                </a:solidFill>
                <a:latin typeface="Helvetica World Bold Italics"/>
                <a:ea typeface="Helvetica World Bold Italics"/>
                <a:cs typeface="Helvetica World Bold Italics"/>
                <a:sym typeface="Helvetica World Bold Italics"/>
              </a:rPr>
              <a:t>increase</a:t>
            </a:r>
            <a:r>
              <a:rPr lang="en-US" sz="3000" b="1" spc="-60">
                <a:solidFill>
                  <a:srgbClr val="000000"/>
                </a:solidFill>
                <a:latin typeface="Helvetica World Bold"/>
                <a:ea typeface="Helvetica World Bold"/>
                <a:cs typeface="Helvetica World Bold"/>
                <a:sym typeface="Helvetica World Bold"/>
              </a:rPr>
              <a:t> the number of children receiving screenings</a:t>
            </a:r>
            <a:r>
              <a:rPr lang="en-US" sz="3000" spc="-60">
                <a:solidFill>
                  <a:srgbClr val="000000"/>
                </a:solidFill>
                <a:latin typeface="Helvetica World"/>
                <a:ea typeface="Helvetica World"/>
                <a:cs typeface="Helvetica World"/>
                <a:sym typeface="Helvetica World"/>
              </a:rPr>
              <a:t>?</a:t>
            </a:r>
          </a:p>
          <a:p>
            <a:pPr algn="l">
              <a:lnSpc>
                <a:spcPts val="1679"/>
              </a:lnSpc>
            </a:pPr>
            <a:endParaRPr lang="en-US" sz="3000" spc="-60">
              <a:solidFill>
                <a:srgbClr val="000000"/>
              </a:solidFill>
              <a:latin typeface="Helvetica World"/>
              <a:ea typeface="Helvetica World"/>
              <a:cs typeface="Helvetica World"/>
              <a:sym typeface="Helvetica World"/>
            </a:endParaRPr>
          </a:p>
          <a:p>
            <a:pPr algn="l">
              <a:lnSpc>
                <a:spcPts val="1679"/>
              </a:lnSpc>
            </a:pPr>
            <a:endParaRPr lang="en-US" sz="3000" spc="-60">
              <a:solidFill>
                <a:srgbClr val="000000"/>
              </a:solidFill>
              <a:latin typeface="Helvetica World"/>
              <a:ea typeface="Helvetica World"/>
              <a:cs typeface="Helvetica World"/>
              <a:sym typeface="Helvetica World"/>
            </a:endParaRPr>
          </a:p>
          <a:p>
            <a:pPr algn="l">
              <a:lnSpc>
                <a:spcPts val="4200"/>
              </a:lnSpc>
            </a:pPr>
            <a:r>
              <a:rPr lang="en-US" sz="3000" spc="-60">
                <a:solidFill>
                  <a:srgbClr val="000000"/>
                </a:solidFill>
                <a:latin typeface="Helvetica World"/>
                <a:ea typeface="Helvetica World"/>
                <a:cs typeface="Helvetica World"/>
                <a:sym typeface="Helvetica World"/>
              </a:rPr>
              <a:t>Systems change happens from the ground up - through every visit and partnership.</a:t>
            </a:r>
          </a:p>
        </p:txBody>
      </p:sp>
      <p:sp>
        <p:nvSpPr>
          <p:cNvPr id="3" name="TextBox 3"/>
          <p:cNvSpPr txBox="1"/>
          <p:nvPr/>
        </p:nvSpPr>
        <p:spPr>
          <a:xfrm>
            <a:off x="1028700" y="1114425"/>
            <a:ext cx="8115300" cy="746125"/>
          </a:xfrm>
          <a:prstGeom prst="rect">
            <a:avLst/>
          </a:prstGeom>
        </p:spPr>
        <p:txBody>
          <a:bodyPr lIns="0" tIns="0" rIns="0" bIns="0" rtlCol="0" anchor="t">
            <a:spAutoFit/>
          </a:bodyPr>
          <a:lstStyle/>
          <a:p>
            <a:pPr algn="l">
              <a:lnSpc>
                <a:spcPts val="5000"/>
              </a:lnSpc>
            </a:pPr>
            <a:r>
              <a:rPr lang="en-US" sz="5000" b="1" spc="-300">
                <a:solidFill>
                  <a:srgbClr val="000000"/>
                </a:solidFill>
                <a:latin typeface="Helvetica World Bold"/>
                <a:ea typeface="Helvetica World Bold"/>
                <a:cs typeface="Helvetica World Bold"/>
                <a:sym typeface="Helvetica World Bold"/>
              </a:rPr>
              <a:t>Areas for Growth: </a:t>
            </a:r>
            <a:r>
              <a:rPr lang="en-US" sz="5000" spc="-300">
                <a:solidFill>
                  <a:srgbClr val="000000"/>
                </a:solidFill>
                <a:latin typeface="Helvetica World"/>
                <a:ea typeface="Helvetica World"/>
                <a:cs typeface="Helvetica World"/>
                <a:sym typeface="Helvetica World"/>
              </a:rPr>
              <a:t>Delaware</a:t>
            </a:r>
          </a:p>
        </p:txBody>
      </p:sp>
      <p:pic>
        <p:nvPicPr>
          <p:cNvPr id="4" name="Picture 4"/>
          <p:cNvPicPr>
            <a:picLocks noChangeAspect="1"/>
          </p:cNvPicPr>
          <p:nvPr/>
        </p:nvPicPr>
        <p:blipFill>
          <a:blip r:embed="rId3"/>
          <a:stretch>
            <a:fillRect/>
          </a:stretch>
        </p:blipFill>
        <p:spPr>
          <a:xfrm>
            <a:off x="9430088" y="762149"/>
            <a:ext cx="7755749" cy="8189716"/>
          </a:xfrm>
          <a:prstGeom prst="rect">
            <a:avLst/>
          </a:prstGeom>
        </p:spPr>
      </p:pic>
      <p:sp>
        <p:nvSpPr>
          <p:cNvPr id="5" name="TextBox 5"/>
          <p:cNvSpPr txBox="1"/>
          <p:nvPr/>
        </p:nvSpPr>
        <p:spPr>
          <a:xfrm>
            <a:off x="1028700" y="8948420"/>
            <a:ext cx="4848939" cy="309880"/>
          </a:xfrm>
          <a:prstGeom prst="rect">
            <a:avLst/>
          </a:prstGeom>
        </p:spPr>
        <p:txBody>
          <a:bodyPr lIns="0" tIns="0" rIns="0" bIns="0" rtlCol="0" anchor="t">
            <a:spAutoFit/>
          </a:bodyPr>
          <a:lstStyle/>
          <a:p>
            <a:pPr algn="ctr">
              <a:lnSpc>
                <a:spcPts val="2000"/>
              </a:lnSpc>
              <a:spcBef>
                <a:spcPct val="0"/>
              </a:spcBef>
            </a:pPr>
            <a:r>
              <a:rPr lang="en-US" sz="2000" i="1" u="sng" spc="-80">
                <a:solidFill>
                  <a:srgbClr val="545454">
                    <a:alpha val="55686"/>
                  </a:srgbClr>
                </a:solidFill>
                <a:latin typeface="Helvetica World Italics"/>
                <a:ea typeface="Helvetica World Italics"/>
                <a:cs typeface="Helvetica World Italics"/>
                <a:sym typeface="Helvetica World Italics"/>
                <a:hlinkClick r:id="rId4" tooltip="https://stateofbabies.org/wp-content/uploads/2017/07/Delaware.pdf"/>
              </a:rPr>
              <a:t>Source: Zero to Three: State of Babies Yearbook</a:t>
            </a:r>
          </a:p>
        </p:txBody>
      </p:sp>
      <p:sp>
        <p:nvSpPr>
          <p:cNvPr id="6" name="TextBox 6"/>
          <p:cNvSpPr txBox="1"/>
          <p:nvPr/>
        </p:nvSpPr>
        <p:spPr>
          <a:xfrm>
            <a:off x="10443820" y="8041185"/>
            <a:ext cx="8412267" cy="404604"/>
          </a:xfrm>
          <a:prstGeom prst="rect">
            <a:avLst/>
          </a:prstGeom>
        </p:spPr>
        <p:txBody>
          <a:bodyPr lIns="0" tIns="0" rIns="0" bIns="0" rtlCol="0" anchor="t">
            <a:spAutoFit/>
          </a:bodyPr>
          <a:lstStyle/>
          <a:p>
            <a:pPr algn="l">
              <a:lnSpc>
                <a:spcPts val="3448"/>
              </a:lnSpc>
            </a:pPr>
            <a:r>
              <a:rPr lang="en-US" sz="2052" spc="-41">
                <a:solidFill>
                  <a:srgbClr val="000000"/>
                </a:solidFill>
                <a:latin typeface="Helvetica World"/>
                <a:ea typeface="Helvetica World"/>
                <a:cs typeface="Helvetica World"/>
                <a:sym typeface="Helvetica World"/>
              </a:rPr>
              <a:t>Late or No Prenatal Care      Developmental Screening</a:t>
            </a:r>
          </a:p>
        </p:txBody>
      </p:sp>
      <p:sp>
        <p:nvSpPr>
          <p:cNvPr id="7" name="TextBox 7"/>
          <p:cNvSpPr txBox="1"/>
          <p:nvPr/>
        </p:nvSpPr>
        <p:spPr>
          <a:xfrm>
            <a:off x="12195809" y="6934136"/>
            <a:ext cx="1242498" cy="576961"/>
          </a:xfrm>
          <a:prstGeom prst="rect">
            <a:avLst/>
          </a:prstGeom>
        </p:spPr>
        <p:txBody>
          <a:bodyPr lIns="0" tIns="0" rIns="0" bIns="0" rtlCol="0" anchor="t">
            <a:spAutoFit/>
          </a:bodyPr>
          <a:lstStyle/>
          <a:p>
            <a:pPr algn="l">
              <a:lnSpc>
                <a:spcPts val="4597"/>
              </a:lnSpc>
            </a:pPr>
            <a:r>
              <a:rPr lang="en-US" sz="2736" b="1" spc="-54">
                <a:solidFill>
                  <a:srgbClr val="FFFFFF"/>
                </a:solidFill>
                <a:latin typeface="Helvetica World Bold"/>
                <a:ea typeface="Helvetica World Bold"/>
                <a:cs typeface="Helvetica World Bold"/>
                <a:sym typeface="Helvetica World Bold"/>
              </a:rPr>
              <a:t>7%</a:t>
            </a:r>
          </a:p>
        </p:txBody>
      </p:sp>
      <p:sp>
        <p:nvSpPr>
          <p:cNvPr id="8" name="TextBox 8"/>
          <p:cNvSpPr txBox="1"/>
          <p:nvPr/>
        </p:nvSpPr>
        <p:spPr>
          <a:xfrm>
            <a:off x="10617614" y="7155941"/>
            <a:ext cx="1242498" cy="576961"/>
          </a:xfrm>
          <a:prstGeom prst="rect">
            <a:avLst/>
          </a:prstGeom>
        </p:spPr>
        <p:txBody>
          <a:bodyPr lIns="0" tIns="0" rIns="0" bIns="0" rtlCol="0" anchor="t">
            <a:spAutoFit/>
          </a:bodyPr>
          <a:lstStyle/>
          <a:p>
            <a:pPr algn="l">
              <a:lnSpc>
                <a:spcPts val="4597"/>
              </a:lnSpc>
            </a:pPr>
            <a:r>
              <a:rPr lang="en-US" sz="2736" b="1" spc="-54">
                <a:solidFill>
                  <a:srgbClr val="FFFFFF"/>
                </a:solidFill>
                <a:latin typeface="Helvetica World Bold"/>
                <a:ea typeface="Helvetica World Bold"/>
                <a:cs typeface="Helvetica World Bold"/>
                <a:sym typeface="Helvetica World Bold"/>
              </a:rPr>
              <a:t>6.2%</a:t>
            </a:r>
          </a:p>
        </p:txBody>
      </p:sp>
      <p:sp>
        <p:nvSpPr>
          <p:cNvPr id="9" name="TextBox 9"/>
          <p:cNvSpPr txBox="1"/>
          <p:nvPr/>
        </p:nvSpPr>
        <p:spPr>
          <a:xfrm>
            <a:off x="13620639" y="3178636"/>
            <a:ext cx="1242498" cy="576961"/>
          </a:xfrm>
          <a:prstGeom prst="rect">
            <a:avLst/>
          </a:prstGeom>
        </p:spPr>
        <p:txBody>
          <a:bodyPr lIns="0" tIns="0" rIns="0" bIns="0" rtlCol="0" anchor="t">
            <a:spAutoFit/>
          </a:bodyPr>
          <a:lstStyle/>
          <a:p>
            <a:pPr algn="l">
              <a:lnSpc>
                <a:spcPts val="4597"/>
              </a:lnSpc>
            </a:pPr>
            <a:r>
              <a:rPr lang="en-US" sz="2736" b="1" spc="-54">
                <a:solidFill>
                  <a:srgbClr val="FFFFFF"/>
                </a:solidFill>
                <a:latin typeface="Helvetica World Bold"/>
                <a:ea typeface="Helvetica World Bold"/>
                <a:cs typeface="Helvetica World Bold"/>
                <a:sym typeface="Helvetica World Bold"/>
              </a:rPr>
              <a:t>31.1%</a:t>
            </a:r>
          </a:p>
        </p:txBody>
      </p:sp>
      <p:sp>
        <p:nvSpPr>
          <p:cNvPr id="10" name="TextBox 10"/>
          <p:cNvSpPr txBox="1"/>
          <p:nvPr/>
        </p:nvSpPr>
        <p:spPr>
          <a:xfrm>
            <a:off x="15067529" y="4079964"/>
            <a:ext cx="1242498" cy="576961"/>
          </a:xfrm>
          <a:prstGeom prst="rect">
            <a:avLst/>
          </a:prstGeom>
        </p:spPr>
        <p:txBody>
          <a:bodyPr lIns="0" tIns="0" rIns="0" bIns="0" rtlCol="0" anchor="t">
            <a:spAutoFit/>
          </a:bodyPr>
          <a:lstStyle/>
          <a:p>
            <a:pPr algn="l">
              <a:lnSpc>
                <a:spcPts val="4597"/>
              </a:lnSpc>
            </a:pPr>
            <a:r>
              <a:rPr lang="en-US" sz="2736" b="1" spc="-54">
                <a:solidFill>
                  <a:srgbClr val="FFFFFF"/>
                </a:solidFill>
                <a:latin typeface="Helvetica World Bold"/>
                <a:ea typeface="Helvetica World Bold"/>
                <a:cs typeface="Helvetica World Bold"/>
                <a:sym typeface="Helvetica World Bold"/>
              </a:rPr>
              <a:t>24.8%</a:t>
            </a:r>
          </a:p>
        </p:txBody>
      </p:sp>
      <p:grpSp>
        <p:nvGrpSpPr>
          <p:cNvPr id="11" name="Group 11"/>
          <p:cNvGrpSpPr/>
          <p:nvPr/>
        </p:nvGrpSpPr>
        <p:grpSpPr>
          <a:xfrm>
            <a:off x="12775850" y="9734468"/>
            <a:ext cx="5780365" cy="179070"/>
            <a:chOff x="0" y="0"/>
            <a:chExt cx="7707153" cy="238760"/>
          </a:xfrm>
        </p:grpSpPr>
        <p:sp>
          <p:nvSpPr>
            <p:cNvPr id="12" name="Freeform 12"/>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TextBox 13"/>
            <p:cNvSpPr txBox="1"/>
            <p:nvPr/>
          </p:nvSpPr>
          <p:spPr>
            <a:xfrm>
              <a:off x="315634" y="-19050"/>
              <a:ext cx="7391520" cy="257810"/>
            </a:xfrm>
            <a:prstGeom prst="rect">
              <a:avLst/>
            </a:prstGeom>
          </p:spPr>
          <p:txBody>
            <a:bodyPr lIns="0" tIns="0" rIns="0" bIns="0" rtlCol="0" anchor="t">
              <a:spAutoFit/>
            </a:bodyPr>
            <a:lstStyle/>
            <a:p>
              <a:pPr algn="l">
                <a:lnSpc>
                  <a:spcPts val="1679"/>
                </a:lnSpc>
              </a:pPr>
              <a:r>
                <a:rPr lang="en-US" sz="1200" i="1">
                  <a:solidFill>
                    <a:srgbClr val="82807C"/>
                  </a:solidFill>
                  <a:latin typeface="Canva Sans Italics"/>
                  <a:ea typeface="Canva Sans Italics"/>
                  <a:cs typeface="Canva Sans Italics"/>
                  <a:sym typeface="Canva Sans Italics"/>
                </a:rPr>
                <a:t>2025 Kaitlin Watts / Institute for Child Success. All rights reserved.</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D772"/>
        </a:solidFill>
        <a:effectLst/>
      </p:bgPr>
    </p:bg>
    <p:spTree>
      <p:nvGrpSpPr>
        <p:cNvPr id="1" name=""/>
        <p:cNvGrpSpPr/>
        <p:nvPr/>
      </p:nvGrpSpPr>
      <p:grpSpPr>
        <a:xfrm>
          <a:off x="0" y="0"/>
          <a:ext cx="0" cy="0"/>
          <a:chOff x="0" y="0"/>
          <a:chExt cx="0" cy="0"/>
        </a:xfrm>
      </p:grpSpPr>
      <p:sp>
        <p:nvSpPr>
          <p:cNvPr id="2" name="Freeform 2"/>
          <p:cNvSpPr/>
          <p:nvPr/>
        </p:nvSpPr>
        <p:spPr>
          <a:xfrm>
            <a:off x="1754774" y="2317049"/>
            <a:ext cx="14778452" cy="7130603"/>
          </a:xfrm>
          <a:custGeom>
            <a:avLst/>
            <a:gdLst/>
            <a:ahLst/>
            <a:cxnLst/>
            <a:rect l="l" t="t" r="r" b="b"/>
            <a:pathLst>
              <a:path w="14778452" h="7130603">
                <a:moveTo>
                  <a:pt x="0" y="0"/>
                </a:moveTo>
                <a:lnTo>
                  <a:pt x="14778452" y="0"/>
                </a:lnTo>
                <a:lnTo>
                  <a:pt x="14778452" y="7130603"/>
                </a:lnTo>
                <a:lnTo>
                  <a:pt x="0" y="7130603"/>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28700" y="1095375"/>
            <a:ext cx="16364039" cy="658495"/>
          </a:xfrm>
          <a:prstGeom prst="rect">
            <a:avLst/>
          </a:prstGeom>
        </p:spPr>
        <p:txBody>
          <a:bodyPr lIns="0" tIns="0" rIns="0" bIns="0" rtlCol="0" anchor="t">
            <a:spAutoFit/>
          </a:bodyPr>
          <a:lstStyle/>
          <a:p>
            <a:pPr algn="l">
              <a:lnSpc>
                <a:spcPts val="4400"/>
              </a:lnSpc>
            </a:pPr>
            <a:r>
              <a:rPr lang="en-US" sz="4400" b="1" spc="-264">
                <a:solidFill>
                  <a:srgbClr val="000000"/>
                </a:solidFill>
                <a:latin typeface="Helvetica World Bold"/>
                <a:ea typeface="Helvetica World Bold"/>
                <a:cs typeface="Helvetica World Bold"/>
                <a:sym typeface="Helvetica World Bold"/>
              </a:rPr>
              <a:t>Activity:  </a:t>
            </a:r>
            <a:r>
              <a:rPr lang="en-US" sz="4400" spc="-264">
                <a:solidFill>
                  <a:srgbClr val="000000"/>
                </a:solidFill>
                <a:latin typeface="Helvetica World"/>
                <a:ea typeface="Helvetica World"/>
                <a:cs typeface="Helvetica World"/>
                <a:sym typeface="Helvetica World"/>
              </a:rPr>
              <a:t>Exploring the Root Causes Behind Low Prenatal Care Attendance</a:t>
            </a:r>
          </a:p>
        </p:txBody>
      </p:sp>
      <p:sp>
        <p:nvSpPr>
          <p:cNvPr id="4" name="TextBox 4"/>
          <p:cNvSpPr txBox="1"/>
          <p:nvPr/>
        </p:nvSpPr>
        <p:spPr>
          <a:xfrm>
            <a:off x="4775930" y="3009867"/>
            <a:ext cx="1203484" cy="481330"/>
          </a:xfrm>
          <a:prstGeom prst="rect">
            <a:avLst/>
          </a:prstGeom>
        </p:spPr>
        <p:txBody>
          <a:bodyPr lIns="0" tIns="0" rIns="0" bIns="0" rtlCol="0" anchor="t">
            <a:spAutoFit/>
          </a:bodyPr>
          <a:lstStyle/>
          <a:p>
            <a:pPr algn="ctr">
              <a:lnSpc>
                <a:spcPts val="3919"/>
              </a:lnSpc>
            </a:pPr>
            <a:r>
              <a:rPr lang="en-US" sz="2799" b="1">
                <a:solidFill>
                  <a:srgbClr val="000000"/>
                </a:solidFill>
                <a:latin typeface="Canva Sans Bold"/>
                <a:ea typeface="Canva Sans Bold"/>
                <a:cs typeface="Canva Sans Bold"/>
                <a:sym typeface="Canva Sans Bold"/>
              </a:rPr>
              <a:t>Access</a:t>
            </a:r>
          </a:p>
        </p:txBody>
      </p:sp>
      <p:sp>
        <p:nvSpPr>
          <p:cNvPr id="5" name="TextBox 5"/>
          <p:cNvSpPr txBox="1"/>
          <p:nvPr/>
        </p:nvSpPr>
        <p:spPr>
          <a:xfrm>
            <a:off x="7427096" y="2524092"/>
            <a:ext cx="1862376" cy="481330"/>
          </a:xfrm>
          <a:prstGeom prst="rect">
            <a:avLst/>
          </a:prstGeom>
        </p:spPr>
        <p:txBody>
          <a:bodyPr lIns="0" tIns="0" rIns="0" bIns="0" rtlCol="0" anchor="t">
            <a:spAutoFit/>
          </a:bodyPr>
          <a:lstStyle/>
          <a:p>
            <a:pPr algn="ctr">
              <a:lnSpc>
                <a:spcPts val="3919"/>
              </a:lnSpc>
            </a:pPr>
            <a:r>
              <a:rPr lang="en-US" sz="2799" b="1">
                <a:solidFill>
                  <a:srgbClr val="000000"/>
                </a:solidFill>
                <a:latin typeface="Canva Sans Bold"/>
                <a:ea typeface="Canva Sans Bold"/>
                <a:cs typeface="Canva Sans Bold"/>
                <a:sym typeface="Canva Sans Bold"/>
              </a:rPr>
              <a:t>Awareness</a:t>
            </a:r>
          </a:p>
        </p:txBody>
      </p:sp>
      <p:sp>
        <p:nvSpPr>
          <p:cNvPr id="6" name="TextBox 6"/>
          <p:cNvSpPr txBox="1"/>
          <p:nvPr/>
        </p:nvSpPr>
        <p:spPr>
          <a:xfrm>
            <a:off x="10737154" y="2797777"/>
            <a:ext cx="1571434" cy="481330"/>
          </a:xfrm>
          <a:prstGeom prst="rect">
            <a:avLst/>
          </a:prstGeom>
        </p:spPr>
        <p:txBody>
          <a:bodyPr wrap="square" lIns="0" tIns="0" rIns="0" bIns="0" rtlCol="0" anchor="t">
            <a:spAutoFit/>
          </a:bodyPr>
          <a:lstStyle/>
          <a:p>
            <a:pPr algn="ctr">
              <a:lnSpc>
                <a:spcPts val="3919"/>
              </a:lnSpc>
            </a:pPr>
            <a:r>
              <a:rPr lang="en-US" sz="2799" b="1" dirty="0">
                <a:solidFill>
                  <a:srgbClr val="000000"/>
                </a:solidFill>
                <a:latin typeface="Canva Sans Bold"/>
                <a:ea typeface="Canva Sans Bold"/>
                <a:cs typeface="Canva Sans Bold"/>
                <a:sym typeface="Canva Sans Bold"/>
              </a:rPr>
              <a:t>Trust</a:t>
            </a:r>
          </a:p>
        </p:txBody>
      </p:sp>
      <p:sp>
        <p:nvSpPr>
          <p:cNvPr id="7" name="TextBox 7"/>
          <p:cNvSpPr txBox="1"/>
          <p:nvPr/>
        </p:nvSpPr>
        <p:spPr>
          <a:xfrm>
            <a:off x="4648403" y="8191500"/>
            <a:ext cx="1523797" cy="481330"/>
          </a:xfrm>
          <a:prstGeom prst="rect">
            <a:avLst/>
          </a:prstGeom>
        </p:spPr>
        <p:txBody>
          <a:bodyPr wrap="square" lIns="0" tIns="0" rIns="0" bIns="0" rtlCol="0" anchor="t">
            <a:spAutoFit/>
          </a:bodyPr>
          <a:lstStyle/>
          <a:p>
            <a:pPr algn="ctr">
              <a:lnSpc>
                <a:spcPts val="3919"/>
              </a:lnSpc>
            </a:pPr>
            <a:r>
              <a:rPr lang="en-US" sz="2799" b="1" dirty="0">
                <a:solidFill>
                  <a:srgbClr val="000000"/>
                </a:solidFill>
                <a:latin typeface="Canva Sans Bold"/>
                <a:ea typeface="Canva Sans Bold"/>
                <a:cs typeface="Canva Sans Bold"/>
                <a:sym typeface="Canva Sans Bold"/>
              </a:rPr>
              <a:t>System</a:t>
            </a:r>
          </a:p>
        </p:txBody>
      </p:sp>
      <p:sp>
        <p:nvSpPr>
          <p:cNvPr id="8" name="TextBox 8"/>
          <p:cNvSpPr txBox="1"/>
          <p:nvPr/>
        </p:nvSpPr>
        <p:spPr>
          <a:xfrm>
            <a:off x="7189030" y="8724900"/>
            <a:ext cx="2412170" cy="432298"/>
          </a:xfrm>
          <a:prstGeom prst="rect">
            <a:avLst/>
          </a:prstGeom>
        </p:spPr>
        <p:txBody>
          <a:bodyPr wrap="square" lIns="0" tIns="0" rIns="0" bIns="0" rtlCol="0" anchor="t">
            <a:spAutoFit/>
          </a:bodyPr>
          <a:lstStyle/>
          <a:p>
            <a:pPr algn="ctr">
              <a:lnSpc>
                <a:spcPts val="3640"/>
              </a:lnSpc>
            </a:pPr>
            <a:r>
              <a:rPr lang="en-US" sz="2600" b="1" dirty="0">
                <a:solidFill>
                  <a:srgbClr val="000000"/>
                </a:solidFill>
                <a:latin typeface="Canva Sans Bold"/>
                <a:ea typeface="Canva Sans Bold"/>
                <a:cs typeface="Canva Sans Bold"/>
                <a:sym typeface="Canva Sans Bold"/>
              </a:rPr>
              <a:t>Life Factors</a:t>
            </a:r>
          </a:p>
        </p:txBody>
      </p:sp>
      <p:sp>
        <p:nvSpPr>
          <p:cNvPr id="9" name="TextBox 9"/>
          <p:cNvSpPr txBox="1"/>
          <p:nvPr/>
        </p:nvSpPr>
        <p:spPr>
          <a:xfrm>
            <a:off x="14178706" y="5694818"/>
            <a:ext cx="1484686" cy="1053349"/>
          </a:xfrm>
          <a:prstGeom prst="rect">
            <a:avLst/>
          </a:prstGeom>
        </p:spPr>
        <p:txBody>
          <a:bodyPr lIns="0" tIns="0" rIns="0" bIns="0" rtlCol="0" anchor="t">
            <a:spAutoFit/>
          </a:bodyPr>
          <a:lstStyle/>
          <a:p>
            <a:pPr algn="ctr">
              <a:lnSpc>
                <a:spcPts val="2841"/>
              </a:lnSpc>
            </a:pPr>
            <a:r>
              <a:rPr lang="en-US" sz="2029" b="1">
                <a:solidFill>
                  <a:srgbClr val="FFFFFF"/>
                </a:solidFill>
                <a:latin typeface="Canva Sans Bold"/>
                <a:ea typeface="Canva Sans Bold"/>
                <a:cs typeface="Canva Sans Bold"/>
                <a:sym typeface="Canva Sans Bold"/>
              </a:rPr>
              <a:t>Low Prenatal Visit Rates</a:t>
            </a:r>
          </a:p>
        </p:txBody>
      </p:sp>
      <p:grpSp>
        <p:nvGrpSpPr>
          <p:cNvPr id="10" name="Group 10"/>
          <p:cNvGrpSpPr/>
          <p:nvPr/>
        </p:nvGrpSpPr>
        <p:grpSpPr>
          <a:xfrm>
            <a:off x="12775850" y="9734468"/>
            <a:ext cx="5780365" cy="179070"/>
            <a:chOff x="0" y="0"/>
            <a:chExt cx="7707153" cy="238760"/>
          </a:xfrm>
        </p:grpSpPr>
        <p:sp>
          <p:nvSpPr>
            <p:cNvPr id="11" name="Freeform 11"/>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315634" y="-19050"/>
              <a:ext cx="7391520" cy="257810"/>
            </a:xfrm>
            <a:prstGeom prst="rect">
              <a:avLst/>
            </a:prstGeom>
          </p:spPr>
          <p:txBody>
            <a:bodyPr lIns="0" tIns="0" rIns="0" bIns="0" rtlCol="0" anchor="t">
              <a:spAutoFit/>
            </a:bodyPr>
            <a:lstStyle/>
            <a:p>
              <a:pPr algn="l">
                <a:lnSpc>
                  <a:spcPts val="1679"/>
                </a:lnSpc>
              </a:pPr>
              <a:r>
                <a:rPr lang="en-US" sz="1200" i="1">
                  <a:solidFill>
                    <a:srgbClr val="82807C"/>
                  </a:solidFill>
                  <a:latin typeface="Canva Sans Italics"/>
                  <a:ea typeface="Canva Sans Italics"/>
                  <a:cs typeface="Canva Sans Italics"/>
                  <a:sym typeface="Canva Sans Italics"/>
                </a:rPr>
                <a:t>2025 Kaitlin Watts / Institute for Child Success. All rights reserved.</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DEF6"/>
        </a:solidFill>
        <a:effectLst/>
      </p:bgPr>
    </p:bg>
    <p:spTree>
      <p:nvGrpSpPr>
        <p:cNvPr id="1" name=""/>
        <p:cNvGrpSpPr/>
        <p:nvPr/>
      </p:nvGrpSpPr>
      <p:grpSpPr>
        <a:xfrm>
          <a:off x="0" y="0"/>
          <a:ext cx="0" cy="0"/>
          <a:chOff x="0" y="0"/>
          <a:chExt cx="0" cy="0"/>
        </a:xfrm>
      </p:grpSpPr>
      <p:sp>
        <p:nvSpPr>
          <p:cNvPr id="3" name="Freeform 3"/>
          <p:cNvSpPr/>
          <p:nvPr/>
        </p:nvSpPr>
        <p:spPr>
          <a:xfrm rot="-132000">
            <a:off x="9194064" y="-219813"/>
            <a:ext cx="9283923" cy="10726627"/>
          </a:xfrm>
          <a:custGeom>
            <a:avLst/>
            <a:gdLst/>
            <a:ahLst/>
            <a:cxnLst/>
            <a:rect l="l" t="t" r="r" b="b"/>
            <a:pathLst>
              <a:path w="9283923" h="10726627">
                <a:moveTo>
                  <a:pt x="398963" y="0"/>
                </a:moveTo>
                <a:lnTo>
                  <a:pt x="9283923" y="341326"/>
                </a:lnTo>
                <a:lnTo>
                  <a:pt x="8884960" y="10726627"/>
                </a:lnTo>
                <a:lnTo>
                  <a:pt x="0" y="10385301"/>
                </a:lnTo>
                <a:lnTo>
                  <a:pt x="398963" y="0"/>
                </a:lnTo>
                <a:close/>
              </a:path>
            </a:pathLst>
          </a:custGeom>
          <a:blipFill>
            <a:blip r:embed="rId3"/>
            <a:stretch>
              <a:fillRect l="-21152" t="-26188" r="-15675" b="-31712"/>
            </a:stretch>
          </a:blipFill>
        </p:spPr>
        <p:txBody>
          <a:bodyPr/>
          <a:lstStyle/>
          <a:p>
            <a:endParaRPr lang="en-US" dirty="0"/>
          </a:p>
        </p:txBody>
      </p:sp>
      <p:sp>
        <p:nvSpPr>
          <p:cNvPr id="4" name="Freeform 4"/>
          <p:cNvSpPr/>
          <p:nvPr/>
        </p:nvSpPr>
        <p:spPr>
          <a:xfrm>
            <a:off x="1028700" y="2525034"/>
            <a:ext cx="981167" cy="784934"/>
          </a:xfrm>
          <a:custGeom>
            <a:avLst/>
            <a:gdLst/>
            <a:ahLst/>
            <a:cxnLst/>
            <a:rect l="l" t="t" r="r" b="b"/>
            <a:pathLst>
              <a:path w="981167" h="784934">
                <a:moveTo>
                  <a:pt x="0" y="0"/>
                </a:moveTo>
                <a:lnTo>
                  <a:pt x="981167" y="0"/>
                </a:lnTo>
                <a:lnTo>
                  <a:pt x="981167" y="784934"/>
                </a:lnTo>
                <a:lnTo>
                  <a:pt x="0" y="78493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028700" y="4047434"/>
            <a:ext cx="981167" cy="777575"/>
          </a:xfrm>
          <a:custGeom>
            <a:avLst/>
            <a:gdLst/>
            <a:ahLst/>
            <a:cxnLst/>
            <a:rect l="l" t="t" r="r" b="b"/>
            <a:pathLst>
              <a:path w="981167" h="777575">
                <a:moveTo>
                  <a:pt x="0" y="0"/>
                </a:moveTo>
                <a:lnTo>
                  <a:pt x="981167" y="0"/>
                </a:lnTo>
                <a:lnTo>
                  <a:pt x="981167" y="777575"/>
                </a:lnTo>
                <a:lnTo>
                  <a:pt x="0" y="7775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028700" y="6627152"/>
            <a:ext cx="981167" cy="884374"/>
          </a:xfrm>
          <a:custGeom>
            <a:avLst/>
            <a:gdLst/>
            <a:ahLst/>
            <a:cxnLst/>
            <a:rect l="l" t="t" r="r" b="b"/>
            <a:pathLst>
              <a:path w="981167" h="884374">
                <a:moveTo>
                  <a:pt x="0" y="0"/>
                </a:moveTo>
                <a:lnTo>
                  <a:pt x="981167" y="0"/>
                </a:lnTo>
                <a:lnTo>
                  <a:pt x="981167" y="884374"/>
                </a:lnTo>
                <a:lnTo>
                  <a:pt x="0" y="8843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p:cNvSpPr txBox="1"/>
          <p:nvPr/>
        </p:nvSpPr>
        <p:spPr>
          <a:xfrm>
            <a:off x="1028700" y="909955"/>
            <a:ext cx="7069397" cy="837565"/>
          </a:xfrm>
          <a:prstGeom prst="rect">
            <a:avLst/>
          </a:prstGeom>
        </p:spPr>
        <p:txBody>
          <a:bodyPr lIns="0" tIns="0" rIns="0" bIns="0" rtlCol="0" anchor="t">
            <a:spAutoFit/>
          </a:bodyPr>
          <a:lstStyle/>
          <a:p>
            <a:pPr algn="l">
              <a:lnSpc>
                <a:spcPts val="5600"/>
              </a:lnSpc>
            </a:pPr>
            <a:r>
              <a:rPr lang="en-US" sz="5600" b="1" spc="-336">
                <a:solidFill>
                  <a:srgbClr val="000000"/>
                </a:solidFill>
                <a:latin typeface="Helvetica World Bold"/>
                <a:ea typeface="Helvetica World Bold"/>
                <a:cs typeface="Helvetica World Bold"/>
                <a:sym typeface="Helvetica World Bold"/>
              </a:rPr>
              <a:t>Who Am I</a:t>
            </a:r>
          </a:p>
        </p:txBody>
      </p:sp>
      <p:sp>
        <p:nvSpPr>
          <p:cNvPr id="8" name="TextBox 8"/>
          <p:cNvSpPr txBox="1"/>
          <p:nvPr/>
        </p:nvSpPr>
        <p:spPr>
          <a:xfrm>
            <a:off x="2370296" y="2556549"/>
            <a:ext cx="5867968" cy="5855971"/>
          </a:xfrm>
          <a:prstGeom prst="rect">
            <a:avLst/>
          </a:prstGeom>
        </p:spPr>
        <p:txBody>
          <a:bodyPr lIns="0" tIns="0" rIns="0" bIns="0" rtlCol="0" anchor="t">
            <a:spAutoFit/>
          </a:bodyPr>
          <a:lstStyle/>
          <a:p>
            <a:pPr algn="l">
              <a:lnSpc>
                <a:spcPts val="5039"/>
              </a:lnSpc>
            </a:pPr>
            <a:r>
              <a:rPr lang="en-US" sz="2999" b="1" spc="-59">
                <a:solidFill>
                  <a:srgbClr val="000000"/>
                </a:solidFill>
                <a:latin typeface="Helvetica World Bold"/>
                <a:ea typeface="Helvetica World Bold"/>
                <a:cs typeface="Helvetica World Bold"/>
                <a:sym typeface="Helvetica World Bold"/>
              </a:rPr>
              <a:t>Early childhood </a:t>
            </a:r>
            <a:r>
              <a:rPr lang="en-US" sz="2999" spc="-59">
                <a:solidFill>
                  <a:srgbClr val="000000"/>
                </a:solidFill>
                <a:latin typeface="Helvetica World"/>
                <a:ea typeface="Helvetica World"/>
                <a:cs typeface="Helvetica World"/>
                <a:sym typeface="Helvetica World"/>
              </a:rPr>
              <a:t>has my heart. </a:t>
            </a:r>
          </a:p>
          <a:p>
            <a:pPr algn="l">
              <a:lnSpc>
                <a:spcPts val="5039"/>
              </a:lnSpc>
            </a:pPr>
            <a:endParaRPr lang="en-US" sz="2999" spc="-59">
              <a:solidFill>
                <a:srgbClr val="000000"/>
              </a:solidFill>
              <a:latin typeface="Helvetica World"/>
              <a:ea typeface="Helvetica World"/>
              <a:cs typeface="Helvetica World"/>
              <a:sym typeface="Helvetica World"/>
            </a:endParaRPr>
          </a:p>
          <a:p>
            <a:pPr algn="l">
              <a:lnSpc>
                <a:spcPts val="5039"/>
              </a:lnSpc>
            </a:pPr>
            <a:r>
              <a:rPr lang="en-US" sz="2999" spc="-59">
                <a:solidFill>
                  <a:srgbClr val="000000"/>
                </a:solidFill>
                <a:latin typeface="Helvetica World"/>
                <a:ea typeface="Helvetica World"/>
                <a:cs typeface="Helvetica World"/>
                <a:sym typeface="Helvetica World"/>
              </a:rPr>
              <a:t>Passionate about advocating for </a:t>
            </a:r>
            <a:r>
              <a:rPr lang="en-US" sz="2999" b="1" spc="-59">
                <a:solidFill>
                  <a:srgbClr val="000000"/>
                </a:solidFill>
                <a:latin typeface="Helvetica World Bold"/>
                <a:ea typeface="Helvetica World Bold"/>
                <a:cs typeface="Helvetica World Bold"/>
                <a:sym typeface="Helvetica World Bold"/>
              </a:rPr>
              <a:t>frontline workers</a:t>
            </a:r>
            <a:r>
              <a:rPr lang="en-US" sz="2999" spc="-59">
                <a:solidFill>
                  <a:srgbClr val="000000"/>
                </a:solidFill>
                <a:latin typeface="Helvetica World"/>
                <a:ea typeface="Helvetica World"/>
                <a:cs typeface="Helvetica World"/>
                <a:sym typeface="Helvetica World"/>
              </a:rPr>
              <a:t> and making sure their </a:t>
            </a:r>
            <a:r>
              <a:rPr lang="en-US" sz="2999" b="1" spc="-59">
                <a:solidFill>
                  <a:srgbClr val="000000"/>
                </a:solidFill>
                <a:latin typeface="Helvetica World Bold"/>
                <a:ea typeface="Helvetica World Bold"/>
                <a:cs typeface="Helvetica World Bold"/>
                <a:sym typeface="Helvetica World Bold"/>
              </a:rPr>
              <a:t>voices guide the system</a:t>
            </a:r>
            <a:r>
              <a:rPr lang="en-US" sz="2999" spc="-59">
                <a:solidFill>
                  <a:srgbClr val="000000"/>
                </a:solidFill>
                <a:latin typeface="Helvetica World"/>
                <a:ea typeface="Helvetica World"/>
                <a:cs typeface="Helvetica World"/>
                <a:sym typeface="Helvetica World"/>
              </a:rPr>
              <a:t>.</a:t>
            </a:r>
          </a:p>
          <a:p>
            <a:pPr algn="l">
              <a:lnSpc>
                <a:spcPts val="5039"/>
              </a:lnSpc>
            </a:pPr>
            <a:endParaRPr lang="en-US" sz="2999" spc="-59">
              <a:solidFill>
                <a:srgbClr val="000000"/>
              </a:solidFill>
              <a:latin typeface="Helvetica World"/>
              <a:ea typeface="Helvetica World"/>
              <a:cs typeface="Helvetica World"/>
              <a:sym typeface="Helvetica World"/>
            </a:endParaRPr>
          </a:p>
          <a:p>
            <a:pPr algn="l">
              <a:lnSpc>
                <a:spcPts val="5039"/>
              </a:lnSpc>
            </a:pPr>
            <a:r>
              <a:rPr lang="en-US" sz="2999" spc="-59">
                <a:solidFill>
                  <a:srgbClr val="000000"/>
                </a:solidFill>
                <a:latin typeface="Helvetica World"/>
                <a:ea typeface="Helvetica World"/>
                <a:cs typeface="Helvetica World"/>
                <a:sym typeface="Helvetica World"/>
              </a:rPr>
              <a:t>Focused on </a:t>
            </a:r>
            <a:r>
              <a:rPr lang="en-US" sz="2999" b="1" spc="-59">
                <a:solidFill>
                  <a:srgbClr val="000000"/>
                </a:solidFill>
                <a:latin typeface="Helvetica World Bold"/>
                <a:ea typeface="Helvetica World Bold"/>
                <a:cs typeface="Helvetica World Bold"/>
                <a:sym typeface="Helvetica World Bold"/>
              </a:rPr>
              <a:t>connecting the dots</a:t>
            </a:r>
            <a:r>
              <a:rPr lang="en-US" sz="2999" spc="-59">
                <a:solidFill>
                  <a:srgbClr val="000000"/>
                </a:solidFill>
                <a:latin typeface="Helvetica World"/>
                <a:ea typeface="Helvetica World"/>
                <a:cs typeface="Helvetica World"/>
                <a:sym typeface="Helvetica World"/>
              </a:rPr>
              <a:t> so families can get the support they deserve.</a:t>
            </a:r>
          </a:p>
        </p:txBody>
      </p:sp>
      <p:grpSp>
        <p:nvGrpSpPr>
          <p:cNvPr id="9" name="Group 9"/>
          <p:cNvGrpSpPr/>
          <p:nvPr/>
        </p:nvGrpSpPr>
        <p:grpSpPr>
          <a:xfrm>
            <a:off x="14497320" y="9819354"/>
            <a:ext cx="3652271" cy="203261"/>
            <a:chOff x="0" y="-19049"/>
            <a:chExt cx="4869695" cy="271015"/>
          </a:xfrm>
        </p:grpSpPr>
        <p:sp>
          <p:nvSpPr>
            <p:cNvPr id="10" name="Freeform 10"/>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10">
                <a:alphaModFix amt="6000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TextBox 11"/>
            <p:cNvSpPr txBox="1"/>
            <p:nvPr/>
          </p:nvSpPr>
          <p:spPr>
            <a:xfrm>
              <a:off x="315633" y="-19049"/>
              <a:ext cx="4554062" cy="271015"/>
            </a:xfrm>
            <a:prstGeom prst="rect">
              <a:avLst/>
            </a:prstGeom>
          </p:spPr>
          <p:txBody>
            <a:bodyPr lIns="0" tIns="0" rIns="0" bIns="0" rtlCol="0" anchor="t">
              <a:spAutoFit/>
            </a:bodyPr>
            <a:lstStyle/>
            <a:p>
              <a:pPr algn="ctr">
                <a:lnSpc>
                  <a:spcPts val="1679"/>
                </a:lnSpc>
              </a:pPr>
              <a:endParaRPr lang="en-US" sz="1200" i="1" dirty="0">
                <a:solidFill>
                  <a:srgbClr val="82807C">
                    <a:alpha val="60000"/>
                  </a:srgbClr>
                </a:solidFill>
                <a:latin typeface="Canva Sans Italics"/>
                <a:ea typeface="Canva Sans Italics"/>
                <a:cs typeface="Canva Sans Italics"/>
                <a:sym typeface="Canva Sans Italics"/>
              </a:endParaRPr>
            </a:p>
          </p:txBody>
        </p:sp>
      </p:grpSp>
      <p:grpSp>
        <p:nvGrpSpPr>
          <p:cNvPr id="12" name="Group 12"/>
          <p:cNvGrpSpPr/>
          <p:nvPr/>
        </p:nvGrpSpPr>
        <p:grpSpPr>
          <a:xfrm>
            <a:off x="12775850" y="9734468"/>
            <a:ext cx="5780365" cy="179070"/>
            <a:chOff x="0" y="0"/>
            <a:chExt cx="7707153" cy="238760"/>
          </a:xfrm>
        </p:grpSpPr>
        <p:sp>
          <p:nvSpPr>
            <p:cNvPr id="13" name="Freeform 13"/>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4" name="TextBox 14"/>
            <p:cNvSpPr txBox="1"/>
            <p:nvPr/>
          </p:nvSpPr>
          <p:spPr>
            <a:xfrm>
              <a:off x="315634" y="-19050"/>
              <a:ext cx="7391520" cy="257810"/>
            </a:xfrm>
            <a:prstGeom prst="rect">
              <a:avLst/>
            </a:prstGeom>
          </p:spPr>
          <p:txBody>
            <a:bodyPr lIns="0" tIns="0" rIns="0" bIns="0" rtlCol="0" anchor="t">
              <a:spAutoFit/>
            </a:bodyPr>
            <a:lstStyle/>
            <a:p>
              <a:pPr algn="l">
                <a:lnSpc>
                  <a:spcPts val="1679"/>
                </a:lnSpc>
              </a:pPr>
              <a:r>
                <a:rPr lang="en-US" sz="1200" i="1">
                  <a:solidFill>
                    <a:srgbClr val="FFFFFF"/>
                  </a:solidFill>
                  <a:latin typeface="Canva Sans Italics"/>
                  <a:ea typeface="Canva Sans Italics"/>
                  <a:cs typeface="Canva Sans Italics"/>
                  <a:sym typeface="Canva Sans Italics"/>
                </a:rPr>
                <a:t>2025 Kaitlin Watts / Institute for Child Success. </a:t>
              </a:r>
              <a:r>
                <a:rPr lang="en-US" sz="1200" i="1" dirty="0">
                  <a:solidFill>
                    <a:srgbClr val="FFFFFF"/>
                  </a:solidFill>
                  <a:latin typeface="Canva Sans Italics"/>
                  <a:ea typeface="Canva Sans Italics"/>
                  <a:cs typeface="Canva Sans Italics"/>
                  <a:sym typeface="Canva Sans Italics"/>
                </a:rPr>
                <a:t>All rights reserved.</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D772"/>
        </a:solidFill>
        <a:effectLst/>
      </p:bgPr>
    </p:bg>
    <p:spTree>
      <p:nvGrpSpPr>
        <p:cNvPr id="1" name=""/>
        <p:cNvGrpSpPr/>
        <p:nvPr/>
      </p:nvGrpSpPr>
      <p:grpSpPr>
        <a:xfrm>
          <a:off x="0" y="0"/>
          <a:ext cx="0" cy="0"/>
          <a:chOff x="0" y="0"/>
          <a:chExt cx="0" cy="0"/>
        </a:xfrm>
      </p:grpSpPr>
      <p:sp>
        <p:nvSpPr>
          <p:cNvPr id="2" name="TextBox 2"/>
          <p:cNvSpPr txBox="1"/>
          <p:nvPr/>
        </p:nvSpPr>
        <p:spPr>
          <a:xfrm>
            <a:off x="1028700" y="1095375"/>
            <a:ext cx="16364039" cy="658495"/>
          </a:xfrm>
          <a:prstGeom prst="rect">
            <a:avLst/>
          </a:prstGeom>
        </p:spPr>
        <p:txBody>
          <a:bodyPr lIns="0" tIns="0" rIns="0" bIns="0" rtlCol="0" anchor="t">
            <a:spAutoFit/>
          </a:bodyPr>
          <a:lstStyle/>
          <a:p>
            <a:pPr algn="l">
              <a:lnSpc>
                <a:spcPts val="4400"/>
              </a:lnSpc>
            </a:pPr>
            <a:r>
              <a:rPr lang="en-US" sz="4400" b="1" spc="-264">
                <a:solidFill>
                  <a:srgbClr val="000000"/>
                </a:solidFill>
                <a:latin typeface="Helvetica World Bold"/>
                <a:ea typeface="Helvetica World Bold"/>
                <a:cs typeface="Helvetica World Bold"/>
                <a:sym typeface="Helvetica World Bold"/>
              </a:rPr>
              <a:t>Activity:  </a:t>
            </a:r>
            <a:r>
              <a:rPr lang="en-US" sz="4400" i="1" spc="-264">
                <a:solidFill>
                  <a:srgbClr val="000000"/>
                </a:solidFill>
                <a:latin typeface="Helvetica World Italics"/>
                <a:ea typeface="Helvetica World Italics"/>
                <a:cs typeface="Helvetica World Italics"/>
                <a:sym typeface="Helvetica World Italics"/>
              </a:rPr>
              <a:t>Brainstorming System Changes: </a:t>
            </a:r>
            <a:r>
              <a:rPr lang="en-US" sz="4400" spc="-264">
                <a:solidFill>
                  <a:srgbClr val="000000"/>
                </a:solidFill>
                <a:latin typeface="Helvetica World"/>
                <a:ea typeface="Helvetica World"/>
                <a:cs typeface="Helvetica World"/>
                <a:sym typeface="Helvetica World"/>
              </a:rPr>
              <a:t>Start, Continue, More, Change</a:t>
            </a:r>
          </a:p>
        </p:txBody>
      </p:sp>
      <p:grpSp>
        <p:nvGrpSpPr>
          <p:cNvPr id="3" name="Group 3"/>
          <p:cNvGrpSpPr/>
          <p:nvPr/>
        </p:nvGrpSpPr>
        <p:grpSpPr>
          <a:xfrm>
            <a:off x="3636707" y="2296687"/>
            <a:ext cx="10257253" cy="7460466"/>
            <a:chOff x="0" y="0"/>
            <a:chExt cx="13676337" cy="9947287"/>
          </a:xfrm>
        </p:grpSpPr>
        <p:sp>
          <p:nvSpPr>
            <p:cNvPr id="4" name="Freeform 4"/>
            <p:cNvSpPr/>
            <p:nvPr/>
          </p:nvSpPr>
          <p:spPr>
            <a:xfrm>
              <a:off x="176016" y="69575"/>
              <a:ext cx="13500320" cy="9668198"/>
            </a:xfrm>
            <a:custGeom>
              <a:avLst/>
              <a:gdLst/>
              <a:ahLst/>
              <a:cxnLst/>
              <a:rect l="l" t="t" r="r" b="b"/>
              <a:pathLst>
                <a:path w="13500320" h="9668198">
                  <a:moveTo>
                    <a:pt x="0" y="0"/>
                  </a:moveTo>
                  <a:lnTo>
                    <a:pt x="13500321" y="0"/>
                  </a:lnTo>
                  <a:lnTo>
                    <a:pt x="13500321" y="9668199"/>
                  </a:lnTo>
                  <a:lnTo>
                    <a:pt x="0" y="96681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5400000">
              <a:off x="1720686" y="4865128"/>
              <a:ext cx="9947287" cy="217032"/>
            </a:xfrm>
            <a:custGeom>
              <a:avLst/>
              <a:gdLst/>
              <a:ahLst/>
              <a:cxnLst/>
              <a:rect l="l" t="t" r="r" b="b"/>
              <a:pathLst>
                <a:path w="9947287" h="217032">
                  <a:moveTo>
                    <a:pt x="0" y="0"/>
                  </a:moveTo>
                  <a:lnTo>
                    <a:pt x="9947288" y="0"/>
                  </a:lnTo>
                  <a:lnTo>
                    <a:pt x="9947288" y="217032"/>
                  </a:lnTo>
                  <a:lnTo>
                    <a:pt x="0" y="2170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1258184" y="741429"/>
              <a:ext cx="1160304" cy="622723"/>
            </a:xfrm>
            <a:prstGeom prst="rect">
              <a:avLst/>
            </a:prstGeom>
          </p:spPr>
          <p:txBody>
            <a:bodyPr lIns="0" tIns="0" rIns="0" bIns="0" rtlCol="0" anchor="t">
              <a:spAutoFit/>
            </a:bodyPr>
            <a:lstStyle/>
            <a:p>
              <a:pPr algn="ctr">
                <a:lnSpc>
                  <a:spcPts val="3919"/>
                </a:lnSpc>
              </a:pPr>
              <a:r>
                <a:rPr lang="en-US" sz="2799" b="1">
                  <a:solidFill>
                    <a:srgbClr val="000000"/>
                  </a:solidFill>
                  <a:latin typeface="Canva Sans Bold"/>
                  <a:ea typeface="Canva Sans Bold"/>
                  <a:cs typeface="Canva Sans Bold"/>
                  <a:sym typeface="Canva Sans Bold"/>
                </a:rPr>
                <a:t>Start</a:t>
              </a:r>
            </a:p>
          </p:txBody>
        </p:sp>
        <p:sp>
          <p:nvSpPr>
            <p:cNvPr id="7" name="TextBox 7"/>
            <p:cNvSpPr txBox="1"/>
            <p:nvPr/>
          </p:nvSpPr>
          <p:spPr>
            <a:xfrm>
              <a:off x="10566512" y="5368275"/>
              <a:ext cx="1934647" cy="623676"/>
            </a:xfrm>
            <a:prstGeom prst="rect">
              <a:avLst/>
            </a:prstGeom>
          </p:spPr>
          <p:txBody>
            <a:bodyPr wrap="square" lIns="0" tIns="0" rIns="0" bIns="0" rtlCol="0" anchor="t">
              <a:spAutoFit/>
            </a:bodyPr>
            <a:lstStyle/>
            <a:p>
              <a:pPr algn="ctr">
                <a:lnSpc>
                  <a:spcPts val="3919"/>
                </a:lnSpc>
              </a:pPr>
              <a:r>
                <a:rPr lang="en-US" sz="2799" b="1" dirty="0">
                  <a:solidFill>
                    <a:srgbClr val="000000"/>
                  </a:solidFill>
                  <a:latin typeface="Canva Sans Bold"/>
                  <a:ea typeface="Canva Sans Bold"/>
                  <a:cs typeface="Canva Sans Bold"/>
                  <a:sym typeface="Canva Sans Bold"/>
                </a:rPr>
                <a:t>Change</a:t>
              </a:r>
            </a:p>
          </p:txBody>
        </p:sp>
        <p:sp>
          <p:nvSpPr>
            <p:cNvPr id="8" name="TextBox 8"/>
            <p:cNvSpPr txBox="1"/>
            <p:nvPr/>
          </p:nvSpPr>
          <p:spPr>
            <a:xfrm>
              <a:off x="10566510" y="741429"/>
              <a:ext cx="1619012" cy="622723"/>
            </a:xfrm>
            <a:prstGeom prst="rect">
              <a:avLst/>
            </a:prstGeom>
          </p:spPr>
          <p:txBody>
            <a:bodyPr wrap="square" lIns="0" tIns="0" rIns="0" bIns="0" rtlCol="0" anchor="t">
              <a:spAutoFit/>
            </a:bodyPr>
            <a:lstStyle/>
            <a:p>
              <a:pPr algn="ctr">
                <a:lnSpc>
                  <a:spcPts val="3919"/>
                </a:lnSpc>
              </a:pPr>
              <a:r>
                <a:rPr lang="en-US" sz="2799" b="1" dirty="0">
                  <a:solidFill>
                    <a:srgbClr val="000000"/>
                  </a:solidFill>
                  <a:latin typeface="Canva Sans Bold"/>
                  <a:ea typeface="Canva Sans Bold"/>
                  <a:cs typeface="Canva Sans Bold"/>
                  <a:sym typeface="Canva Sans Bold"/>
                </a:rPr>
                <a:t>More</a:t>
              </a:r>
            </a:p>
          </p:txBody>
        </p:sp>
        <p:sp>
          <p:nvSpPr>
            <p:cNvPr id="9" name="TextBox 9"/>
            <p:cNvSpPr txBox="1"/>
            <p:nvPr/>
          </p:nvSpPr>
          <p:spPr>
            <a:xfrm>
              <a:off x="1009779" y="5368275"/>
              <a:ext cx="2382164" cy="623676"/>
            </a:xfrm>
            <a:prstGeom prst="rect">
              <a:avLst/>
            </a:prstGeom>
          </p:spPr>
          <p:txBody>
            <a:bodyPr wrap="square" lIns="0" tIns="0" rIns="0" bIns="0" rtlCol="0" anchor="t">
              <a:spAutoFit/>
            </a:bodyPr>
            <a:lstStyle/>
            <a:p>
              <a:pPr algn="ctr">
                <a:lnSpc>
                  <a:spcPts val="3919"/>
                </a:lnSpc>
              </a:pPr>
              <a:r>
                <a:rPr lang="en-US" sz="2799" b="1" dirty="0">
                  <a:solidFill>
                    <a:srgbClr val="000000"/>
                  </a:solidFill>
                  <a:latin typeface="Canva Sans Bold"/>
                  <a:ea typeface="Canva Sans Bold"/>
                  <a:cs typeface="Canva Sans Bold"/>
                  <a:sym typeface="Canva Sans Bold"/>
                </a:rPr>
                <a:t>Continue</a:t>
              </a:r>
            </a:p>
          </p:txBody>
        </p:sp>
        <p:sp>
          <p:nvSpPr>
            <p:cNvPr id="10" name="Freeform 10"/>
            <p:cNvSpPr/>
            <p:nvPr/>
          </p:nvSpPr>
          <p:spPr>
            <a:xfrm>
              <a:off x="0" y="4649851"/>
              <a:ext cx="13676337" cy="298393"/>
            </a:xfrm>
            <a:custGeom>
              <a:avLst/>
              <a:gdLst/>
              <a:ahLst/>
              <a:cxnLst/>
              <a:rect l="l" t="t" r="r" b="b"/>
              <a:pathLst>
                <a:path w="13676337" h="298393">
                  <a:moveTo>
                    <a:pt x="0" y="0"/>
                  </a:moveTo>
                  <a:lnTo>
                    <a:pt x="13676337" y="0"/>
                  </a:lnTo>
                  <a:lnTo>
                    <a:pt x="13676337" y="298393"/>
                  </a:lnTo>
                  <a:lnTo>
                    <a:pt x="0" y="2983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grpSp>
        <p:nvGrpSpPr>
          <p:cNvPr id="11" name="Group 11"/>
          <p:cNvGrpSpPr/>
          <p:nvPr/>
        </p:nvGrpSpPr>
        <p:grpSpPr>
          <a:xfrm>
            <a:off x="12775850" y="9734468"/>
            <a:ext cx="5780365" cy="179070"/>
            <a:chOff x="0" y="0"/>
            <a:chExt cx="7707153" cy="238760"/>
          </a:xfrm>
        </p:grpSpPr>
        <p:sp>
          <p:nvSpPr>
            <p:cNvPr id="12" name="Freeform 12"/>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3"/>
            <p:cNvSpPr txBox="1"/>
            <p:nvPr/>
          </p:nvSpPr>
          <p:spPr>
            <a:xfrm>
              <a:off x="315634" y="-19050"/>
              <a:ext cx="7391520" cy="257810"/>
            </a:xfrm>
            <a:prstGeom prst="rect">
              <a:avLst/>
            </a:prstGeom>
          </p:spPr>
          <p:txBody>
            <a:bodyPr lIns="0" tIns="0" rIns="0" bIns="0" rtlCol="0" anchor="t">
              <a:spAutoFit/>
            </a:bodyPr>
            <a:lstStyle/>
            <a:p>
              <a:pPr algn="l">
                <a:lnSpc>
                  <a:spcPts val="1679"/>
                </a:lnSpc>
              </a:pPr>
              <a:r>
                <a:rPr lang="en-US" sz="1200" i="1">
                  <a:solidFill>
                    <a:srgbClr val="82807C"/>
                  </a:solidFill>
                  <a:latin typeface="Canva Sans Italics"/>
                  <a:ea typeface="Canva Sans Italics"/>
                  <a:cs typeface="Canva Sans Italics"/>
                  <a:sym typeface="Canva Sans Italics"/>
                </a:rPr>
                <a:t>2025 Kaitlin Watts / Institute for Child Success. All rights reserved.</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0DEF6"/>
        </a:solidFill>
        <a:effectLst/>
      </p:bgPr>
    </p:bg>
    <p:spTree>
      <p:nvGrpSpPr>
        <p:cNvPr id="1" name=""/>
        <p:cNvGrpSpPr/>
        <p:nvPr/>
      </p:nvGrpSpPr>
      <p:grpSpPr>
        <a:xfrm>
          <a:off x="0" y="0"/>
          <a:ext cx="0" cy="0"/>
          <a:chOff x="0" y="0"/>
          <a:chExt cx="0" cy="0"/>
        </a:xfrm>
      </p:grpSpPr>
      <p:grpSp>
        <p:nvGrpSpPr>
          <p:cNvPr id="2" name="Group 2"/>
          <p:cNvGrpSpPr/>
          <p:nvPr/>
        </p:nvGrpSpPr>
        <p:grpSpPr>
          <a:xfrm>
            <a:off x="3560239" y="6315441"/>
            <a:ext cx="11962918" cy="1819335"/>
            <a:chOff x="0" y="0"/>
            <a:chExt cx="15950558" cy="2425781"/>
          </a:xfrm>
        </p:grpSpPr>
        <p:sp>
          <p:nvSpPr>
            <p:cNvPr id="3" name="Freeform 3"/>
            <p:cNvSpPr/>
            <p:nvPr/>
          </p:nvSpPr>
          <p:spPr>
            <a:xfrm>
              <a:off x="13371780" y="774781"/>
              <a:ext cx="1713302" cy="1651000"/>
            </a:xfrm>
            <a:custGeom>
              <a:avLst/>
              <a:gdLst/>
              <a:ahLst/>
              <a:cxnLst/>
              <a:rect l="l" t="t" r="r" b="b"/>
              <a:pathLst>
                <a:path w="1713302" h="1651000">
                  <a:moveTo>
                    <a:pt x="0" y="0"/>
                  </a:moveTo>
                  <a:lnTo>
                    <a:pt x="1713301" y="0"/>
                  </a:lnTo>
                  <a:lnTo>
                    <a:pt x="1713301" y="1651000"/>
                  </a:lnTo>
                  <a:lnTo>
                    <a:pt x="0" y="1651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a:off x="0" y="-47625"/>
              <a:ext cx="15950558" cy="2473406"/>
            </a:xfrm>
            <a:prstGeom prst="rect">
              <a:avLst/>
            </a:prstGeom>
          </p:spPr>
          <p:txBody>
            <a:bodyPr lIns="0" tIns="0" rIns="0" bIns="0" rtlCol="0" anchor="t">
              <a:spAutoFit/>
            </a:bodyPr>
            <a:lstStyle/>
            <a:p>
              <a:pPr algn="l">
                <a:lnSpc>
                  <a:spcPts val="3003"/>
                </a:lnSpc>
                <a:spcBef>
                  <a:spcPct val="0"/>
                </a:spcBef>
              </a:pPr>
              <a:endParaRPr/>
            </a:p>
            <a:p>
              <a:pPr algn="l">
                <a:lnSpc>
                  <a:spcPts val="5599"/>
                </a:lnSpc>
                <a:spcBef>
                  <a:spcPct val="0"/>
                </a:spcBef>
              </a:pPr>
              <a:r>
                <a:rPr lang="en-US" sz="3999" b="1" spc="-159">
                  <a:solidFill>
                    <a:srgbClr val="000000"/>
                  </a:solidFill>
                  <a:latin typeface="Helvetica World Bold"/>
                  <a:ea typeface="Helvetica World Bold"/>
                  <a:cs typeface="Helvetica World Bold"/>
                  <a:sym typeface="Helvetica World Bold"/>
                </a:rPr>
                <a:t>What’s one step you can take this month to strengthen connections in your work?</a:t>
              </a:r>
            </a:p>
          </p:txBody>
        </p:sp>
      </p:grpSp>
      <p:sp>
        <p:nvSpPr>
          <p:cNvPr id="5" name="TextBox 5"/>
          <p:cNvSpPr txBox="1"/>
          <p:nvPr/>
        </p:nvSpPr>
        <p:spPr>
          <a:xfrm>
            <a:off x="2583590" y="3034790"/>
            <a:ext cx="13553955" cy="2522855"/>
          </a:xfrm>
          <a:prstGeom prst="rect">
            <a:avLst/>
          </a:prstGeom>
        </p:spPr>
        <p:txBody>
          <a:bodyPr lIns="0" tIns="0" rIns="0" bIns="0" rtlCol="0" anchor="t">
            <a:spAutoFit/>
          </a:bodyPr>
          <a:lstStyle/>
          <a:p>
            <a:pPr algn="ctr">
              <a:lnSpc>
                <a:spcPts val="6759"/>
              </a:lnSpc>
            </a:pPr>
            <a:r>
              <a:rPr lang="en-US" sz="3999" spc="-159">
                <a:solidFill>
                  <a:srgbClr val="000000"/>
                </a:solidFill>
                <a:latin typeface="Helvetica World"/>
                <a:ea typeface="Helvetica World"/>
                <a:cs typeface="Helvetica World"/>
                <a:sym typeface="Helvetica World"/>
              </a:rPr>
              <a:t>Your work is the foundation of everything that follows. </a:t>
            </a:r>
          </a:p>
          <a:p>
            <a:pPr algn="ctr">
              <a:lnSpc>
                <a:spcPts val="6759"/>
              </a:lnSpc>
            </a:pPr>
            <a:r>
              <a:rPr lang="en-US" sz="3999" spc="-159">
                <a:solidFill>
                  <a:srgbClr val="000000"/>
                </a:solidFill>
                <a:latin typeface="Helvetica World"/>
                <a:ea typeface="Helvetica World"/>
                <a:cs typeface="Helvetica World"/>
                <a:sym typeface="Helvetica World"/>
              </a:rPr>
              <a:t>You are the ground up.</a:t>
            </a:r>
          </a:p>
          <a:p>
            <a:pPr algn="ctr">
              <a:lnSpc>
                <a:spcPts val="6759"/>
              </a:lnSpc>
            </a:pPr>
            <a:r>
              <a:rPr lang="en-US" sz="3999" spc="-159">
                <a:solidFill>
                  <a:srgbClr val="000000"/>
                </a:solidFill>
                <a:latin typeface="Helvetica World"/>
                <a:ea typeface="Helvetica World"/>
                <a:cs typeface="Helvetica World"/>
                <a:sym typeface="Helvetica World"/>
              </a:rPr>
              <a:t> Thank you for your passion, your expertise, and your impact.</a:t>
            </a:r>
          </a:p>
        </p:txBody>
      </p:sp>
      <p:sp>
        <p:nvSpPr>
          <p:cNvPr id="6" name="TextBox 6"/>
          <p:cNvSpPr txBox="1"/>
          <p:nvPr/>
        </p:nvSpPr>
        <p:spPr>
          <a:xfrm>
            <a:off x="1028700" y="1047750"/>
            <a:ext cx="8189440" cy="811530"/>
          </a:xfrm>
          <a:prstGeom prst="rect">
            <a:avLst/>
          </a:prstGeom>
        </p:spPr>
        <p:txBody>
          <a:bodyPr lIns="0" tIns="0" rIns="0" bIns="0" rtlCol="0" anchor="t">
            <a:spAutoFit/>
          </a:bodyPr>
          <a:lstStyle/>
          <a:p>
            <a:pPr algn="l">
              <a:lnSpc>
                <a:spcPts val="5700"/>
              </a:lnSpc>
            </a:pPr>
            <a:r>
              <a:rPr lang="en-US" sz="5000" b="1" spc="-300">
                <a:solidFill>
                  <a:srgbClr val="000000"/>
                </a:solidFill>
                <a:latin typeface="Helvetica World Bold"/>
                <a:ea typeface="Helvetica World Bold"/>
                <a:cs typeface="Helvetica World Bold"/>
                <a:sym typeface="Helvetica World Bold"/>
              </a:rPr>
              <a:t>One Step Forward</a:t>
            </a:r>
          </a:p>
        </p:txBody>
      </p:sp>
      <p:grpSp>
        <p:nvGrpSpPr>
          <p:cNvPr id="7" name="Group 7"/>
          <p:cNvGrpSpPr/>
          <p:nvPr/>
        </p:nvGrpSpPr>
        <p:grpSpPr>
          <a:xfrm>
            <a:off x="12775850" y="9734468"/>
            <a:ext cx="5780365" cy="179070"/>
            <a:chOff x="0" y="0"/>
            <a:chExt cx="7707153" cy="238760"/>
          </a:xfrm>
        </p:grpSpPr>
        <p:sp>
          <p:nvSpPr>
            <p:cNvPr id="8" name="Freeform 8"/>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315634" y="-19050"/>
              <a:ext cx="7391520" cy="257810"/>
            </a:xfrm>
            <a:prstGeom prst="rect">
              <a:avLst/>
            </a:prstGeom>
          </p:spPr>
          <p:txBody>
            <a:bodyPr lIns="0" tIns="0" rIns="0" bIns="0" rtlCol="0" anchor="t">
              <a:spAutoFit/>
            </a:bodyPr>
            <a:lstStyle/>
            <a:p>
              <a:pPr algn="l">
                <a:lnSpc>
                  <a:spcPts val="1679"/>
                </a:lnSpc>
              </a:pPr>
              <a:r>
                <a:rPr lang="en-US" sz="1200" i="1">
                  <a:solidFill>
                    <a:srgbClr val="82807C"/>
                  </a:solidFill>
                  <a:latin typeface="Canva Sans Italics"/>
                  <a:ea typeface="Canva Sans Italics"/>
                  <a:cs typeface="Canva Sans Italics"/>
                  <a:sym typeface="Canva Sans Italics"/>
                </a:rPr>
                <a:t>2025 Kaitlin Watts / Institute for Child Success. All rights reserved.</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AE8"/>
        </a:solidFill>
        <a:effectLst/>
      </p:bgPr>
    </p:bg>
    <p:spTree>
      <p:nvGrpSpPr>
        <p:cNvPr id="1" name=""/>
        <p:cNvGrpSpPr/>
        <p:nvPr/>
      </p:nvGrpSpPr>
      <p:grpSpPr>
        <a:xfrm>
          <a:off x="0" y="0"/>
          <a:ext cx="0" cy="0"/>
          <a:chOff x="0" y="0"/>
          <a:chExt cx="0" cy="0"/>
        </a:xfrm>
      </p:grpSpPr>
      <p:grpSp>
        <p:nvGrpSpPr>
          <p:cNvPr id="2" name="Group 2"/>
          <p:cNvGrpSpPr/>
          <p:nvPr/>
        </p:nvGrpSpPr>
        <p:grpSpPr>
          <a:xfrm>
            <a:off x="8075688" y="2612149"/>
            <a:ext cx="3037385" cy="3238125"/>
            <a:chOff x="0" y="0"/>
            <a:chExt cx="762412" cy="812800"/>
          </a:xfrm>
        </p:grpSpPr>
        <p:sp>
          <p:nvSpPr>
            <p:cNvPr id="3" name="Freeform 3"/>
            <p:cNvSpPr/>
            <p:nvPr/>
          </p:nvSpPr>
          <p:spPr>
            <a:xfrm>
              <a:off x="0" y="0"/>
              <a:ext cx="762412" cy="812800"/>
            </a:xfrm>
            <a:custGeom>
              <a:avLst/>
              <a:gdLst/>
              <a:ahLst/>
              <a:cxnLst/>
              <a:rect l="l" t="t" r="r" b="b"/>
              <a:pathLst>
                <a:path w="762412" h="812800">
                  <a:moveTo>
                    <a:pt x="0" y="0"/>
                  </a:moveTo>
                  <a:lnTo>
                    <a:pt x="762412" y="0"/>
                  </a:lnTo>
                  <a:lnTo>
                    <a:pt x="762412" y="812800"/>
                  </a:lnTo>
                  <a:lnTo>
                    <a:pt x="0" y="812800"/>
                  </a:lnTo>
                  <a:close/>
                </a:path>
              </a:pathLst>
            </a:custGeom>
            <a:solidFill>
              <a:srgbClr val="FCD772"/>
            </a:solidFill>
          </p:spPr>
          <p:txBody>
            <a:bodyPr/>
            <a:lstStyle/>
            <a:p>
              <a:endParaRPr lang="en-US"/>
            </a:p>
          </p:txBody>
        </p:sp>
        <p:sp>
          <p:nvSpPr>
            <p:cNvPr id="4" name="TextBox 4"/>
            <p:cNvSpPr txBox="1"/>
            <p:nvPr/>
          </p:nvSpPr>
          <p:spPr>
            <a:xfrm>
              <a:off x="0" y="47625"/>
              <a:ext cx="762412" cy="765175"/>
            </a:xfrm>
            <a:prstGeom prst="rect">
              <a:avLst/>
            </a:prstGeom>
          </p:spPr>
          <p:txBody>
            <a:bodyPr lIns="54683" tIns="54683" rIns="54683" bIns="54683" rtlCol="0" anchor="ctr"/>
            <a:lstStyle/>
            <a:p>
              <a:pPr algn="ctr">
                <a:lnSpc>
                  <a:spcPts val="3200"/>
                </a:lnSpc>
              </a:pPr>
              <a:endParaRPr/>
            </a:p>
          </p:txBody>
        </p:sp>
      </p:grpSp>
      <p:grpSp>
        <p:nvGrpSpPr>
          <p:cNvPr id="5" name="Group 5"/>
          <p:cNvGrpSpPr/>
          <p:nvPr/>
        </p:nvGrpSpPr>
        <p:grpSpPr>
          <a:xfrm>
            <a:off x="11251423" y="2624570"/>
            <a:ext cx="3037385" cy="3238125"/>
            <a:chOff x="0" y="0"/>
            <a:chExt cx="762412" cy="812800"/>
          </a:xfrm>
        </p:grpSpPr>
        <p:sp>
          <p:nvSpPr>
            <p:cNvPr id="6" name="Freeform 6"/>
            <p:cNvSpPr/>
            <p:nvPr/>
          </p:nvSpPr>
          <p:spPr>
            <a:xfrm>
              <a:off x="0" y="0"/>
              <a:ext cx="762412" cy="812800"/>
            </a:xfrm>
            <a:custGeom>
              <a:avLst/>
              <a:gdLst/>
              <a:ahLst/>
              <a:cxnLst/>
              <a:rect l="l" t="t" r="r" b="b"/>
              <a:pathLst>
                <a:path w="762412" h="812800">
                  <a:moveTo>
                    <a:pt x="0" y="0"/>
                  </a:moveTo>
                  <a:lnTo>
                    <a:pt x="762412" y="0"/>
                  </a:lnTo>
                  <a:lnTo>
                    <a:pt x="762412" y="812800"/>
                  </a:lnTo>
                  <a:lnTo>
                    <a:pt x="0" y="812800"/>
                  </a:lnTo>
                  <a:close/>
                </a:path>
              </a:pathLst>
            </a:custGeom>
            <a:solidFill>
              <a:srgbClr val="FCD772"/>
            </a:solidFill>
          </p:spPr>
          <p:txBody>
            <a:bodyPr/>
            <a:lstStyle/>
            <a:p>
              <a:endParaRPr lang="en-US"/>
            </a:p>
          </p:txBody>
        </p:sp>
        <p:sp>
          <p:nvSpPr>
            <p:cNvPr id="7" name="TextBox 7"/>
            <p:cNvSpPr txBox="1"/>
            <p:nvPr/>
          </p:nvSpPr>
          <p:spPr>
            <a:xfrm>
              <a:off x="0" y="76200"/>
              <a:ext cx="762412" cy="736600"/>
            </a:xfrm>
            <a:prstGeom prst="rect">
              <a:avLst/>
            </a:prstGeom>
          </p:spPr>
          <p:txBody>
            <a:bodyPr lIns="54683" tIns="54683" rIns="54683" bIns="54683" rtlCol="0" anchor="ctr"/>
            <a:lstStyle/>
            <a:p>
              <a:pPr algn="ctr">
                <a:lnSpc>
                  <a:spcPts val="4500"/>
                </a:lnSpc>
              </a:pPr>
              <a:endParaRPr/>
            </a:p>
          </p:txBody>
        </p:sp>
      </p:grpSp>
      <p:grpSp>
        <p:nvGrpSpPr>
          <p:cNvPr id="8" name="Group 8"/>
          <p:cNvGrpSpPr/>
          <p:nvPr/>
        </p:nvGrpSpPr>
        <p:grpSpPr>
          <a:xfrm>
            <a:off x="14429428" y="2636992"/>
            <a:ext cx="3037385" cy="3238125"/>
            <a:chOff x="0" y="0"/>
            <a:chExt cx="762412" cy="812800"/>
          </a:xfrm>
        </p:grpSpPr>
        <p:sp>
          <p:nvSpPr>
            <p:cNvPr id="9" name="Freeform 9"/>
            <p:cNvSpPr/>
            <p:nvPr/>
          </p:nvSpPr>
          <p:spPr>
            <a:xfrm>
              <a:off x="0" y="0"/>
              <a:ext cx="762412" cy="812800"/>
            </a:xfrm>
            <a:custGeom>
              <a:avLst/>
              <a:gdLst/>
              <a:ahLst/>
              <a:cxnLst/>
              <a:rect l="l" t="t" r="r" b="b"/>
              <a:pathLst>
                <a:path w="762412" h="812800">
                  <a:moveTo>
                    <a:pt x="0" y="0"/>
                  </a:moveTo>
                  <a:lnTo>
                    <a:pt x="762412" y="0"/>
                  </a:lnTo>
                  <a:lnTo>
                    <a:pt x="762412" y="812800"/>
                  </a:lnTo>
                  <a:lnTo>
                    <a:pt x="0" y="812800"/>
                  </a:lnTo>
                  <a:close/>
                </a:path>
              </a:pathLst>
            </a:custGeom>
            <a:solidFill>
              <a:srgbClr val="FCD772"/>
            </a:solidFill>
          </p:spPr>
          <p:txBody>
            <a:bodyPr/>
            <a:lstStyle/>
            <a:p>
              <a:endParaRPr lang="en-US"/>
            </a:p>
          </p:txBody>
        </p:sp>
        <p:sp>
          <p:nvSpPr>
            <p:cNvPr id="10" name="TextBox 10"/>
            <p:cNvSpPr txBox="1"/>
            <p:nvPr/>
          </p:nvSpPr>
          <p:spPr>
            <a:xfrm>
              <a:off x="0" y="76200"/>
              <a:ext cx="762412" cy="736600"/>
            </a:xfrm>
            <a:prstGeom prst="rect">
              <a:avLst/>
            </a:prstGeom>
          </p:spPr>
          <p:txBody>
            <a:bodyPr lIns="54683" tIns="54683" rIns="54683" bIns="54683" rtlCol="0" anchor="ctr"/>
            <a:lstStyle/>
            <a:p>
              <a:pPr algn="ctr">
                <a:lnSpc>
                  <a:spcPts val="4500"/>
                </a:lnSpc>
              </a:pPr>
              <a:endParaRPr/>
            </a:p>
          </p:txBody>
        </p:sp>
      </p:grpSp>
      <p:grpSp>
        <p:nvGrpSpPr>
          <p:cNvPr id="11" name="Group 11"/>
          <p:cNvGrpSpPr/>
          <p:nvPr/>
        </p:nvGrpSpPr>
        <p:grpSpPr>
          <a:xfrm>
            <a:off x="8075688" y="5995333"/>
            <a:ext cx="3037385" cy="3238125"/>
            <a:chOff x="0" y="0"/>
            <a:chExt cx="762412" cy="812800"/>
          </a:xfrm>
        </p:grpSpPr>
        <p:sp>
          <p:nvSpPr>
            <p:cNvPr id="12" name="Freeform 12"/>
            <p:cNvSpPr/>
            <p:nvPr/>
          </p:nvSpPr>
          <p:spPr>
            <a:xfrm>
              <a:off x="0" y="0"/>
              <a:ext cx="762412" cy="812800"/>
            </a:xfrm>
            <a:custGeom>
              <a:avLst/>
              <a:gdLst/>
              <a:ahLst/>
              <a:cxnLst/>
              <a:rect l="l" t="t" r="r" b="b"/>
              <a:pathLst>
                <a:path w="762412" h="812800">
                  <a:moveTo>
                    <a:pt x="0" y="0"/>
                  </a:moveTo>
                  <a:lnTo>
                    <a:pt x="762412" y="0"/>
                  </a:lnTo>
                  <a:lnTo>
                    <a:pt x="762412" y="812800"/>
                  </a:lnTo>
                  <a:lnTo>
                    <a:pt x="0" y="812800"/>
                  </a:lnTo>
                  <a:close/>
                </a:path>
              </a:pathLst>
            </a:custGeom>
            <a:solidFill>
              <a:srgbClr val="FCD772"/>
            </a:solidFill>
          </p:spPr>
          <p:txBody>
            <a:bodyPr/>
            <a:lstStyle/>
            <a:p>
              <a:endParaRPr lang="en-US"/>
            </a:p>
          </p:txBody>
        </p:sp>
        <p:sp>
          <p:nvSpPr>
            <p:cNvPr id="13" name="TextBox 13"/>
            <p:cNvSpPr txBox="1"/>
            <p:nvPr/>
          </p:nvSpPr>
          <p:spPr>
            <a:xfrm>
              <a:off x="0" y="47625"/>
              <a:ext cx="762412" cy="765175"/>
            </a:xfrm>
            <a:prstGeom prst="rect">
              <a:avLst/>
            </a:prstGeom>
          </p:spPr>
          <p:txBody>
            <a:bodyPr lIns="54683" tIns="54683" rIns="54683" bIns="54683" rtlCol="0" anchor="ctr"/>
            <a:lstStyle/>
            <a:p>
              <a:pPr algn="ctr">
                <a:lnSpc>
                  <a:spcPts val="3200"/>
                </a:lnSpc>
              </a:pPr>
              <a:endParaRPr/>
            </a:p>
          </p:txBody>
        </p:sp>
      </p:grpSp>
      <p:grpSp>
        <p:nvGrpSpPr>
          <p:cNvPr id="14" name="Group 14"/>
          <p:cNvGrpSpPr/>
          <p:nvPr/>
        </p:nvGrpSpPr>
        <p:grpSpPr>
          <a:xfrm>
            <a:off x="11251423" y="6007754"/>
            <a:ext cx="3037385" cy="3238125"/>
            <a:chOff x="0" y="0"/>
            <a:chExt cx="762412" cy="812800"/>
          </a:xfrm>
        </p:grpSpPr>
        <p:sp>
          <p:nvSpPr>
            <p:cNvPr id="15" name="Freeform 15"/>
            <p:cNvSpPr/>
            <p:nvPr/>
          </p:nvSpPr>
          <p:spPr>
            <a:xfrm>
              <a:off x="0" y="0"/>
              <a:ext cx="762412" cy="812800"/>
            </a:xfrm>
            <a:custGeom>
              <a:avLst/>
              <a:gdLst/>
              <a:ahLst/>
              <a:cxnLst/>
              <a:rect l="l" t="t" r="r" b="b"/>
              <a:pathLst>
                <a:path w="762412" h="812800">
                  <a:moveTo>
                    <a:pt x="0" y="0"/>
                  </a:moveTo>
                  <a:lnTo>
                    <a:pt x="762412" y="0"/>
                  </a:lnTo>
                  <a:lnTo>
                    <a:pt x="762412" y="812800"/>
                  </a:lnTo>
                  <a:lnTo>
                    <a:pt x="0" y="812800"/>
                  </a:lnTo>
                  <a:close/>
                </a:path>
              </a:pathLst>
            </a:custGeom>
            <a:solidFill>
              <a:srgbClr val="FCD772"/>
            </a:solidFill>
          </p:spPr>
          <p:txBody>
            <a:bodyPr/>
            <a:lstStyle/>
            <a:p>
              <a:endParaRPr lang="en-US"/>
            </a:p>
          </p:txBody>
        </p:sp>
        <p:sp>
          <p:nvSpPr>
            <p:cNvPr id="16" name="TextBox 16"/>
            <p:cNvSpPr txBox="1"/>
            <p:nvPr/>
          </p:nvSpPr>
          <p:spPr>
            <a:xfrm>
              <a:off x="0" y="66675"/>
              <a:ext cx="762412" cy="746125"/>
            </a:xfrm>
            <a:prstGeom prst="rect">
              <a:avLst/>
            </a:prstGeom>
          </p:spPr>
          <p:txBody>
            <a:bodyPr lIns="54683" tIns="54683" rIns="54683" bIns="54683" rtlCol="0" anchor="ctr"/>
            <a:lstStyle/>
            <a:p>
              <a:pPr algn="ctr">
                <a:lnSpc>
                  <a:spcPts val="3999"/>
                </a:lnSpc>
              </a:pPr>
              <a:endParaRPr/>
            </a:p>
          </p:txBody>
        </p:sp>
      </p:grpSp>
      <p:grpSp>
        <p:nvGrpSpPr>
          <p:cNvPr id="17" name="Group 17"/>
          <p:cNvGrpSpPr/>
          <p:nvPr/>
        </p:nvGrpSpPr>
        <p:grpSpPr>
          <a:xfrm>
            <a:off x="14429428" y="6020175"/>
            <a:ext cx="3037385" cy="3238125"/>
            <a:chOff x="0" y="0"/>
            <a:chExt cx="762412" cy="812800"/>
          </a:xfrm>
        </p:grpSpPr>
        <p:sp>
          <p:nvSpPr>
            <p:cNvPr id="18" name="Freeform 18"/>
            <p:cNvSpPr/>
            <p:nvPr/>
          </p:nvSpPr>
          <p:spPr>
            <a:xfrm>
              <a:off x="0" y="0"/>
              <a:ext cx="762412" cy="812800"/>
            </a:xfrm>
            <a:custGeom>
              <a:avLst/>
              <a:gdLst/>
              <a:ahLst/>
              <a:cxnLst/>
              <a:rect l="l" t="t" r="r" b="b"/>
              <a:pathLst>
                <a:path w="762412" h="812800">
                  <a:moveTo>
                    <a:pt x="0" y="0"/>
                  </a:moveTo>
                  <a:lnTo>
                    <a:pt x="762412" y="0"/>
                  </a:lnTo>
                  <a:lnTo>
                    <a:pt x="762412" y="812800"/>
                  </a:lnTo>
                  <a:lnTo>
                    <a:pt x="0" y="812800"/>
                  </a:lnTo>
                  <a:close/>
                </a:path>
              </a:pathLst>
            </a:custGeom>
            <a:solidFill>
              <a:srgbClr val="FCD772"/>
            </a:solidFill>
          </p:spPr>
          <p:txBody>
            <a:bodyPr/>
            <a:lstStyle/>
            <a:p>
              <a:endParaRPr lang="en-US"/>
            </a:p>
          </p:txBody>
        </p:sp>
        <p:sp>
          <p:nvSpPr>
            <p:cNvPr id="19" name="TextBox 19"/>
            <p:cNvSpPr txBox="1"/>
            <p:nvPr/>
          </p:nvSpPr>
          <p:spPr>
            <a:xfrm>
              <a:off x="0" y="76200"/>
              <a:ext cx="762412" cy="736600"/>
            </a:xfrm>
            <a:prstGeom prst="rect">
              <a:avLst/>
            </a:prstGeom>
          </p:spPr>
          <p:txBody>
            <a:bodyPr lIns="54683" tIns="54683" rIns="54683" bIns="54683" rtlCol="0" anchor="ctr"/>
            <a:lstStyle/>
            <a:p>
              <a:pPr algn="ctr">
                <a:lnSpc>
                  <a:spcPts val="4500"/>
                </a:lnSpc>
              </a:pPr>
              <a:endParaRPr/>
            </a:p>
          </p:txBody>
        </p:sp>
      </p:grpSp>
      <p:sp>
        <p:nvSpPr>
          <p:cNvPr id="20" name="Freeform 20"/>
          <p:cNvSpPr/>
          <p:nvPr/>
        </p:nvSpPr>
        <p:spPr>
          <a:xfrm>
            <a:off x="1028700" y="2580640"/>
            <a:ext cx="6803060" cy="6677660"/>
          </a:xfrm>
          <a:custGeom>
            <a:avLst/>
            <a:gdLst/>
            <a:ahLst/>
            <a:cxnLst/>
            <a:rect l="l" t="t" r="r" b="b"/>
            <a:pathLst>
              <a:path w="6803060" h="6677660">
                <a:moveTo>
                  <a:pt x="0" y="0"/>
                </a:moveTo>
                <a:lnTo>
                  <a:pt x="6803060" y="0"/>
                </a:lnTo>
                <a:lnTo>
                  <a:pt x="6803060" y="6677660"/>
                </a:lnTo>
                <a:lnTo>
                  <a:pt x="0" y="6677660"/>
                </a:lnTo>
                <a:lnTo>
                  <a:pt x="0" y="0"/>
                </a:lnTo>
                <a:close/>
              </a:path>
            </a:pathLst>
          </a:custGeom>
          <a:blipFill>
            <a:blip r:embed="rId3"/>
            <a:stretch>
              <a:fillRect l="-23550" r="-23550"/>
            </a:stretch>
          </a:blipFill>
        </p:spPr>
        <p:txBody>
          <a:bodyPr/>
          <a:lstStyle/>
          <a:p>
            <a:endParaRPr lang="en-US"/>
          </a:p>
        </p:txBody>
      </p:sp>
      <p:sp>
        <p:nvSpPr>
          <p:cNvPr id="21" name="TextBox 21"/>
          <p:cNvSpPr txBox="1"/>
          <p:nvPr/>
        </p:nvSpPr>
        <p:spPr>
          <a:xfrm>
            <a:off x="11378102" y="3939189"/>
            <a:ext cx="2786297" cy="853440"/>
          </a:xfrm>
          <a:prstGeom prst="rect">
            <a:avLst/>
          </a:prstGeom>
        </p:spPr>
        <p:txBody>
          <a:bodyPr lIns="0" tIns="0" rIns="0" bIns="0" rtlCol="0" anchor="t">
            <a:spAutoFit/>
          </a:bodyPr>
          <a:lstStyle/>
          <a:p>
            <a:pPr algn="ctr">
              <a:lnSpc>
                <a:spcPts val="2999"/>
              </a:lnSpc>
            </a:pPr>
            <a:r>
              <a:rPr lang="en-US" sz="2999" i="1" spc="-119">
                <a:solidFill>
                  <a:srgbClr val="000000"/>
                </a:solidFill>
                <a:latin typeface="Helvetica World Italics"/>
                <a:ea typeface="Helvetica World Italics"/>
                <a:cs typeface="Helvetica World Italics"/>
                <a:sym typeface="Helvetica World Italics"/>
              </a:rPr>
              <a:t>Nurse Family Partnership </a:t>
            </a:r>
          </a:p>
        </p:txBody>
      </p:sp>
      <p:sp>
        <p:nvSpPr>
          <p:cNvPr id="22" name="TextBox 22"/>
          <p:cNvSpPr txBox="1"/>
          <p:nvPr/>
        </p:nvSpPr>
        <p:spPr>
          <a:xfrm>
            <a:off x="14609715" y="3946778"/>
            <a:ext cx="2640510" cy="853440"/>
          </a:xfrm>
          <a:prstGeom prst="rect">
            <a:avLst/>
          </a:prstGeom>
        </p:spPr>
        <p:txBody>
          <a:bodyPr lIns="0" tIns="0" rIns="0" bIns="0" rtlCol="0" anchor="t">
            <a:spAutoFit/>
          </a:bodyPr>
          <a:lstStyle/>
          <a:p>
            <a:pPr algn="ctr">
              <a:lnSpc>
                <a:spcPts val="2999"/>
              </a:lnSpc>
            </a:pPr>
            <a:r>
              <a:rPr lang="en-US" sz="2999" i="1" spc="-119">
                <a:solidFill>
                  <a:srgbClr val="000000"/>
                </a:solidFill>
                <a:latin typeface="Helvetica World Italics"/>
                <a:ea typeface="Helvetica World Italics"/>
                <a:cs typeface="Helvetica World Italics"/>
                <a:sym typeface="Helvetica World Italics"/>
              </a:rPr>
              <a:t>Parents as Teachers</a:t>
            </a:r>
          </a:p>
        </p:txBody>
      </p:sp>
      <p:sp>
        <p:nvSpPr>
          <p:cNvPr id="23" name="TextBox 23"/>
          <p:cNvSpPr txBox="1"/>
          <p:nvPr/>
        </p:nvSpPr>
        <p:spPr>
          <a:xfrm>
            <a:off x="8374544" y="7150288"/>
            <a:ext cx="2334095" cy="752475"/>
          </a:xfrm>
          <a:prstGeom prst="rect">
            <a:avLst/>
          </a:prstGeom>
        </p:spPr>
        <p:txBody>
          <a:bodyPr lIns="0" tIns="0" rIns="0" bIns="0" rtlCol="0" anchor="t">
            <a:spAutoFit/>
          </a:bodyPr>
          <a:lstStyle/>
          <a:p>
            <a:pPr algn="ctr">
              <a:lnSpc>
                <a:spcPts val="2999"/>
              </a:lnSpc>
            </a:pPr>
            <a:r>
              <a:rPr lang="en-US" sz="2999" i="1" spc="-119">
                <a:solidFill>
                  <a:srgbClr val="000000"/>
                </a:solidFill>
                <a:latin typeface="Aptos Italics"/>
                <a:ea typeface="Aptos Italics"/>
                <a:cs typeface="Aptos Italics"/>
                <a:sym typeface="Aptos Italics"/>
              </a:rPr>
              <a:t>Early Head Start</a:t>
            </a:r>
          </a:p>
        </p:txBody>
      </p:sp>
      <p:sp>
        <p:nvSpPr>
          <p:cNvPr id="24" name="TextBox 24"/>
          <p:cNvSpPr txBox="1"/>
          <p:nvPr/>
        </p:nvSpPr>
        <p:spPr>
          <a:xfrm>
            <a:off x="11492419" y="7190572"/>
            <a:ext cx="2557663" cy="436245"/>
          </a:xfrm>
          <a:prstGeom prst="rect">
            <a:avLst/>
          </a:prstGeom>
        </p:spPr>
        <p:txBody>
          <a:bodyPr lIns="0" tIns="0" rIns="0" bIns="0" rtlCol="0" anchor="t">
            <a:spAutoFit/>
          </a:bodyPr>
          <a:lstStyle/>
          <a:p>
            <a:pPr algn="ctr">
              <a:lnSpc>
                <a:spcPts val="2999"/>
              </a:lnSpc>
            </a:pPr>
            <a:r>
              <a:rPr lang="en-US" sz="2999" i="1" spc="-119">
                <a:solidFill>
                  <a:srgbClr val="000000"/>
                </a:solidFill>
                <a:latin typeface="Helvetica World Italics"/>
                <a:ea typeface="Helvetica World Italics"/>
                <a:cs typeface="Helvetica World Italics"/>
                <a:sym typeface="Helvetica World Italics"/>
              </a:rPr>
              <a:t>Healthy Familes </a:t>
            </a:r>
          </a:p>
        </p:txBody>
      </p:sp>
      <p:sp>
        <p:nvSpPr>
          <p:cNvPr id="25" name="TextBox 25"/>
          <p:cNvSpPr txBox="1"/>
          <p:nvPr/>
        </p:nvSpPr>
        <p:spPr>
          <a:xfrm>
            <a:off x="14600640" y="6886445"/>
            <a:ext cx="2658660" cy="1270635"/>
          </a:xfrm>
          <a:prstGeom prst="rect">
            <a:avLst/>
          </a:prstGeom>
        </p:spPr>
        <p:txBody>
          <a:bodyPr lIns="0" tIns="0" rIns="0" bIns="0" rtlCol="0" anchor="t">
            <a:spAutoFit/>
          </a:bodyPr>
          <a:lstStyle/>
          <a:p>
            <a:pPr algn="ctr">
              <a:lnSpc>
                <a:spcPts val="2999"/>
              </a:lnSpc>
            </a:pPr>
            <a:r>
              <a:rPr lang="en-US" sz="2999" i="1" spc="-119">
                <a:solidFill>
                  <a:srgbClr val="000000"/>
                </a:solidFill>
                <a:latin typeface="Helvetica World Italics"/>
                <a:ea typeface="Helvetica World Italics"/>
                <a:cs typeface="Helvetica World Italics"/>
                <a:sym typeface="Helvetica World Italics"/>
              </a:rPr>
              <a:t>Attachment &amp; Biobehavioral Catch-up (ABC)</a:t>
            </a:r>
          </a:p>
        </p:txBody>
      </p:sp>
      <p:sp>
        <p:nvSpPr>
          <p:cNvPr id="26" name="TextBox 26"/>
          <p:cNvSpPr txBox="1"/>
          <p:nvPr/>
        </p:nvSpPr>
        <p:spPr>
          <a:xfrm>
            <a:off x="8272285" y="3876959"/>
            <a:ext cx="2557663" cy="915669"/>
          </a:xfrm>
          <a:prstGeom prst="rect">
            <a:avLst/>
          </a:prstGeom>
        </p:spPr>
        <p:txBody>
          <a:bodyPr lIns="0" tIns="0" rIns="0" bIns="0" rtlCol="0" anchor="t">
            <a:spAutoFit/>
          </a:bodyPr>
          <a:lstStyle/>
          <a:p>
            <a:pPr algn="ctr">
              <a:lnSpc>
                <a:spcPts val="3199"/>
              </a:lnSpc>
            </a:pPr>
            <a:r>
              <a:rPr lang="en-US" sz="3199" b="1" spc="-127">
                <a:solidFill>
                  <a:srgbClr val="000000"/>
                </a:solidFill>
                <a:latin typeface="Helvetica World Bold"/>
                <a:ea typeface="Helvetica World Bold"/>
                <a:cs typeface="Helvetica World Bold"/>
                <a:sym typeface="Helvetica World Bold"/>
              </a:rPr>
              <a:t>Home Visiting Programs</a:t>
            </a:r>
          </a:p>
        </p:txBody>
      </p:sp>
      <p:sp>
        <p:nvSpPr>
          <p:cNvPr id="27" name="TextBox 27"/>
          <p:cNvSpPr txBox="1"/>
          <p:nvPr/>
        </p:nvSpPr>
        <p:spPr>
          <a:xfrm>
            <a:off x="1028700" y="1114425"/>
            <a:ext cx="15644494" cy="746125"/>
          </a:xfrm>
          <a:prstGeom prst="rect">
            <a:avLst/>
          </a:prstGeom>
        </p:spPr>
        <p:txBody>
          <a:bodyPr lIns="0" tIns="0" rIns="0" bIns="0" rtlCol="0" anchor="t">
            <a:spAutoFit/>
          </a:bodyPr>
          <a:lstStyle/>
          <a:p>
            <a:pPr algn="l">
              <a:lnSpc>
                <a:spcPts val="5000"/>
              </a:lnSpc>
            </a:pPr>
            <a:r>
              <a:rPr lang="en-US" sz="5000" b="1" spc="-300">
                <a:solidFill>
                  <a:srgbClr val="000000"/>
                </a:solidFill>
                <a:latin typeface="Helvetica World Bold"/>
                <a:ea typeface="Helvetica World Bold"/>
                <a:cs typeface="Helvetica World Bold"/>
                <a:sym typeface="Helvetica World Bold"/>
              </a:rPr>
              <a:t>What’s Happening: </a:t>
            </a:r>
            <a:r>
              <a:rPr lang="en-US" sz="5000" spc="-300">
                <a:solidFill>
                  <a:srgbClr val="000000"/>
                </a:solidFill>
                <a:latin typeface="Helvetica World"/>
                <a:ea typeface="Helvetica World"/>
                <a:cs typeface="Helvetica World"/>
                <a:sym typeface="Helvetica World"/>
              </a:rPr>
              <a:t>The Heart of Home Visiting</a:t>
            </a:r>
          </a:p>
        </p:txBody>
      </p:sp>
      <p:grpSp>
        <p:nvGrpSpPr>
          <p:cNvPr id="28" name="Group 28"/>
          <p:cNvGrpSpPr/>
          <p:nvPr/>
        </p:nvGrpSpPr>
        <p:grpSpPr>
          <a:xfrm>
            <a:off x="12775850" y="9734468"/>
            <a:ext cx="5780365" cy="179070"/>
            <a:chOff x="0" y="0"/>
            <a:chExt cx="7707153" cy="238760"/>
          </a:xfrm>
        </p:grpSpPr>
        <p:sp>
          <p:nvSpPr>
            <p:cNvPr id="29" name="Freeform 29"/>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0" name="TextBox 30"/>
            <p:cNvSpPr txBox="1"/>
            <p:nvPr/>
          </p:nvSpPr>
          <p:spPr>
            <a:xfrm>
              <a:off x="315634" y="-19050"/>
              <a:ext cx="7391520" cy="257810"/>
            </a:xfrm>
            <a:prstGeom prst="rect">
              <a:avLst/>
            </a:prstGeom>
          </p:spPr>
          <p:txBody>
            <a:bodyPr lIns="0" tIns="0" rIns="0" bIns="0" rtlCol="0" anchor="t">
              <a:spAutoFit/>
            </a:bodyPr>
            <a:lstStyle/>
            <a:p>
              <a:pPr algn="l">
                <a:lnSpc>
                  <a:spcPts val="1679"/>
                </a:lnSpc>
              </a:pPr>
              <a:r>
                <a:rPr lang="en-US" sz="1200" i="1">
                  <a:solidFill>
                    <a:srgbClr val="82807C"/>
                  </a:solidFill>
                  <a:latin typeface="Canva Sans Italics"/>
                  <a:ea typeface="Canva Sans Italics"/>
                  <a:cs typeface="Canva Sans Italics"/>
                  <a:sym typeface="Canva Sans Italics"/>
                </a:rPr>
                <a:t>2025 Kaitlin Watts / Institute for Child Success. All rights reserved.</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DEF6"/>
        </a:solidFill>
        <a:effectLst/>
      </p:bgPr>
    </p:bg>
    <p:spTree>
      <p:nvGrpSpPr>
        <p:cNvPr id="1" name=""/>
        <p:cNvGrpSpPr/>
        <p:nvPr/>
      </p:nvGrpSpPr>
      <p:grpSpPr>
        <a:xfrm>
          <a:off x="0" y="0"/>
          <a:ext cx="0" cy="0"/>
          <a:chOff x="0" y="0"/>
          <a:chExt cx="0" cy="0"/>
        </a:xfrm>
      </p:grpSpPr>
      <p:grpSp>
        <p:nvGrpSpPr>
          <p:cNvPr id="2" name="Group 2"/>
          <p:cNvGrpSpPr/>
          <p:nvPr/>
        </p:nvGrpSpPr>
        <p:grpSpPr>
          <a:xfrm>
            <a:off x="6380764" y="8023860"/>
            <a:ext cx="812495" cy="783291"/>
            <a:chOff x="0" y="0"/>
            <a:chExt cx="843104" cy="812800"/>
          </a:xfrm>
        </p:grpSpPr>
        <p:sp>
          <p:nvSpPr>
            <p:cNvPr id="3" name="Freeform 3"/>
            <p:cNvSpPr/>
            <p:nvPr/>
          </p:nvSpPr>
          <p:spPr>
            <a:xfrm>
              <a:off x="0" y="0"/>
              <a:ext cx="843104" cy="812800"/>
            </a:xfrm>
            <a:custGeom>
              <a:avLst/>
              <a:gdLst/>
              <a:ahLst/>
              <a:cxnLst/>
              <a:rect l="l" t="t" r="r" b="b"/>
              <a:pathLst>
                <a:path w="843104" h="812800">
                  <a:moveTo>
                    <a:pt x="421552" y="0"/>
                  </a:moveTo>
                  <a:cubicBezTo>
                    <a:pt x="188735" y="0"/>
                    <a:pt x="0" y="181951"/>
                    <a:pt x="0" y="406400"/>
                  </a:cubicBezTo>
                  <a:cubicBezTo>
                    <a:pt x="0" y="630849"/>
                    <a:pt x="188735" y="812800"/>
                    <a:pt x="421552" y="812800"/>
                  </a:cubicBezTo>
                  <a:cubicBezTo>
                    <a:pt x="654369" y="812800"/>
                    <a:pt x="843104" y="630849"/>
                    <a:pt x="843104" y="406400"/>
                  </a:cubicBezTo>
                  <a:cubicBezTo>
                    <a:pt x="843104" y="181951"/>
                    <a:pt x="654369" y="0"/>
                    <a:pt x="421552" y="0"/>
                  </a:cubicBezTo>
                  <a:close/>
                </a:path>
              </a:pathLst>
            </a:custGeom>
            <a:solidFill>
              <a:srgbClr val="FBB444"/>
            </a:solidFill>
            <a:ln cap="sq">
              <a:noFill/>
              <a:prstDash val="solid"/>
              <a:miter/>
            </a:ln>
          </p:spPr>
          <p:txBody>
            <a:bodyPr/>
            <a:lstStyle/>
            <a:p>
              <a:endParaRPr lang="en-US"/>
            </a:p>
          </p:txBody>
        </p:sp>
        <p:sp>
          <p:nvSpPr>
            <p:cNvPr id="4" name="TextBox 4"/>
            <p:cNvSpPr txBox="1"/>
            <p:nvPr/>
          </p:nvSpPr>
          <p:spPr>
            <a:xfrm>
              <a:off x="79041" y="95250"/>
              <a:ext cx="685022" cy="641350"/>
            </a:xfrm>
            <a:prstGeom prst="rect">
              <a:avLst/>
            </a:prstGeom>
          </p:spPr>
          <p:txBody>
            <a:bodyPr lIns="54678" tIns="54678" rIns="54678" bIns="54678" rtlCol="0" anchor="ctr"/>
            <a:lstStyle/>
            <a:p>
              <a:pPr algn="ctr">
                <a:lnSpc>
                  <a:spcPts val="2860"/>
                </a:lnSpc>
              </a:pPr>
              <a:endParaRPr/>
            </a:p>
          </p:txBody>
        </p:sp>
      </p:grpSp>
      <p:grpSp>
        <p:nvGrpSpPr>
          <p:cNvPr id="5" name="Group 5"/>
          <p:cNvGrpSpPr/>
          <p:nvPr/>
        </p:nvGrpSpPr>
        <p:grpSpPr>
          <a:xfrm>
            <a:off x="6393119" y="6550203"/>
            <a:ext cx="845739" cy="815340"/>
            <a:chOff x="0" y="0"/>
            <a:chExt cx="843104" cy="812800"/>
          </a:xfrm>
        </p:grpSpPr>
        <p:sp>
          <p:nvSpPr>
            <p:cNvPr id="6" name="Freeform 6"/>
            <p:cNvSpPr/>
            <p:nvPr/>
          </p:nvSpPr>
          <p:spPr>
            <a:xfrm>
              <a:off x="0" y="0"/>
              <a:ext cx="843104" cy="812800"/>
            </a:xfrm>
            <a:custGeom>
              <a:avLst/>
              <a:gdLst/>
              <a:ahLst/>
              <a:cxnLst/>
              <a:rect l="l" t="t" r="r" b="b"/>
              <a:pathLst>
                <a:path w="843104" h="812800">
                  <a:moveTo>
                    <a:pt x="421552" y="0"/>
                  </a:moveTo>
                  <a:cubicBezTo>
                    <a:pt x="188735" y="0"/>
                    <a:pt x="0" y="181951"/>
                    <a:pt x="0" y="406400"/>
                  </a:cubicBezTo>
                  <a:cubicBezTo>
                    <a:pt x="0" y="630849"/>
                    <a:pt x="188735" y="812800"/>
                    <a:pt x="421552" y="812800"/>
                  </a:cubicBezTo>
                  <a:cubicBezTo>
                    <a:pt x="654369" y="812800"/>
                    <a:pt x="843104" y="630849"/>
                    <a:pt x="843104" y="406400"/>
                  </a:cubicBezTo>
                  <a:cubicBezTo>
                    <a:pt x="843104" y="181951"/>
                    <a:pt x="654369" y="0"/>
                    <a:pt x="421552" y="0"/>
                  </a:cubicBezTo>
                  <a:close/>
                </a:path>
              </a:pathLst>
            </a:custGeom>
            <a:solidFill>
              <a:srgbClr val="F7A7B6"/>
            </a:solidFill>
            <a:ln cap="sq">
              <a:noFill/>
              <a:prstDash val="solid"/>
              <a:miter/>
            </a:ln>
          </p:spPr>
          <p:txBody>
            <a:bodyPr/>
            <a:lstStyle/>
            <a:p>
              <a:endParaRPr lang="en-US"/>
            </a:p>
          </p:txBody>
        </p:sp>
        <p:sp>
          <p:nvSpPr>
            <p:cNvPr id="7" name="TextBox 7"/>
            <p:cNvSpPr txBox="1"/>
            <p:nvPr/>
          </p:nvSpPr>
          <p:spPr>
            <a:xfrm>
              <a:off x="79041" y="95250"/>
              <a:ext cx="685022" cy="641350"/>
            </a:xfrm>
            <a:prstGeom prst="rect">
              <a:avLst/>
            </a:prstGeom>
          </p:spPr>
          <p:txBody>
            <a:bodyPr lIns="54678" tIns="54678" rIns="54678" bIns="54678" rtlCol="0" anchor="ctr"/>
            <a:lstStyle/>
            <a:p>
              <a:pPr algn="ctr">
                <a:lnSpc>
                  <a:spcPts val="2860"/>
                </a:lnSpc>
              </a:pPr>
              <a:endParaRPr/>
            </a:p>
          </p:txBody>
        </p:sp>
      </p:grpSp>
      <p:grpSp>
        <p:nvGrpSpPr>
          <p:cNvPr id="8" name="Group 8"/>
          <p:cNvGrpSpPr/>
          <p:nvPr/>
        </p:nvGrpSpPr>
        <p:grpSpPr>
          <a:xfrm>
            <a:off x="13181326" y="6550203"/>
            <a:ext cx="4676773" cy="2201853"/>
            <a:chOff x="0" y="0"/>
            <a:chExt cx="6235697" cy="2935804"/>
          </a:xfrm>
        </p:grpSpPr>
        <p:sp>
          <p:nvSpPr>
            <p:cNvPr id="9" name="TextBox 9"/>
            <p:cNvSpPr txBox="1"/>
            <p:nvPr/>
          </p:nvSpPr>
          <p:spPr>
            <a:xfrm>
              <a:off x="1311926" y="724734"/>
              <a:ext cx="4125373" cy="2211070"/>
            </a:xfrm>
            <a:prstGeom prst="rect">
              <a:avLst/>
            </a:prstGeom>
          </p:spPr>
          <p:txBody>
            <a:bodyPr lIns="0" tIns="0" rIns="0" bIns="0" rtlCol="0" anchor="t">
              <a:spAutoFit/>
            </a:bodyPr>
            <a:lstStyle/>
            <a:p>
              <a:pPr algn="l">
                <a:lnSpc>
                  <a:spcPts val="3360"/>
                </a:lnSpc>
              </a:pPr>
              <a:r>
                <a:rPr lang="en-US" sz="2400">
                  <a:solidFill>
                    <a:srgbClr val="000000"/>
                  </a:solidFill>
                  <a:latin typeface="Helvetica World"/>
                  <a:ea typeface="Helvetica World"/>
                  <a:cs typeface="Helvetica World"/>
                  <a:sym typeface="Helvetica World"/>
                </a:rPr>
                <a:t>enrolled mothers received a postpartum care visit within three months of delivery. </a:t>
              </a:r>
            </a:p>
          </p:txBody>
        </p:sp>
        <p:sp>
          <p:nvSpPr>
            <p:cNvPr id="10" name="TextBox 10"/>
            <p:cNvSpPr txBox="1"/>
            <p:nvPr/>
          </p:nvSpPr>
          <p:spPr>
            <a:xfrm>
              <a:off x="1311926" y="19050"/>
              <a:ext cx="4923770" cy="558377"/>
            </a:xfrm>
            <a:prstGeom prst="rect">
              <a:avLst/>
            </a:prstGeom>
          </p:spPr>
          <p:txBody>
            <a:bodyPr lIns="0" tIns="0" rIns="0" bIns="0" rtlCol="0" anchor="t">
              <a:spAutoFit/>
            </a:bodyPr>
            <a:lstStyle/>
            <a:p>
              <a:pPr algn="l">
                <a:lnSpc>
                  <a:spcPts val="2860"/>
                </a:lnSpc>
              </a:pPr>
              <a:r>
                <a:rPr lang="en-US" sz="2600" b="1">
                  <a:solidFill>
                    <a:srgbClr val="000000"/>
                  </a:solidFill>
                  <a:latin typeface="Helvetica World Bold"/>
                  <a:ea typeface="Helvetica World Bold"/>
                  <a:cs typeface="Helvetica World Bold"/>
                  <a:sym typeface="Helvetica World Bold"/>
                </a:rPr>
                <a:t>70.7% of prenatally</a:t>
              </a:r>
            </a:p>
          </p:txBody>
        </p:sp>
        <p:grpSp>
          <p:nvGrpSpPr>
            <p:cNvPr id="11" name="Group 11"/>
            <p:cNvGrpSpPr/>
            <p:nvPr/>
          </p:nvGrpSpPr>
          <p:grpSpPr>
            <a:xfrm>
              <a:off x="0" y="0"/>
              <a:ext cx="1083326" cy="1044388"/>
              <a:chOff x="0" y="0"/>
              <a:chExt cx="843104" cy="812800"/>
            </a:xfrm>
          </p:grpSpPr>
          <p:sp>
            <p:nvSpPr>
              <p:cNvPr id="12" name="Freeform 12"/>
              <p:cNvSpPr/>
              <p:nvPr/>
            </p:nvSpPr>
            <p:spPr>
              <a:xfrm>
                <a:off x="0" y="0"/>
                <a:ext cx="843104" cy="812800"/>
              </a:xfrm>
              <a:custGeom>
                <a:avLst/>
                <a:gdLst/>
                <a:ahLst/>
                <a:cxnLst/>
                <a:rect l="l" t="t" r="r" b="b"/>
                <a:pathLst>
                  <a:path w="843104" h="812800">
                    <a:moveTo>
                      <a:pt x="421552" y="0"/>
                    </a:moveTo>
                    <a:cubicBezTo>
                      <a:pt x="188735" y="0"/>
                      <a:pt x="0" y="181951"/>
                      <a:pt x="0" y="406400"/>
                    </a:cubicBezTo>
                    <a:cubicBezTo>
                      <a:pt x="0" y="630849"/>
                      <a:pt x="188735" y="812800"/>
                      <a:pt x="421552" y="812800"/>
                    </a:cubicBezTo>
                    <a:cubicBezTo>
                      <a:pt x="654369" y="812800"/>
                      <a:pt x="843104" y="630849"/>
                      <a:pt x="843104" y="406400"/>
                    </a:cubicBezTo>
                    <a:cubicBezTo>
                      <a:pt x="843104" y="181951"/>
                      <a:pt x="654369" y="0"/>
                      <a:pt x="421552" y="0"/>
                    </a:cubicBezTo>
                    <a:close/>
                  </a:path>
                </a:pathLst>
              </a:custGeom>
              <a:solidFill>
                <a:srgbClr val="FCD772"/>
              </a:solidFill>
              <a:ln cap="sq">
                <a:noFill/>
                <a:prstDash val="solid"/>
                <a:miter/>
              </a:ln>
            </p:spPr>
            <p:txBody>
              <a:bodyPr/>
              <a:lstStyle/>
              <a:p>
                <a:endParaRPr lang="en-US"/>
              </a:p>
            </p:txBody>
          </p:sp>
          <p:sp>
            <p:nvSpPr>
              <p:cNvPr id="13" name="TextBox 13"/>
              <p:cNvSpPr txBox="1"/>
              <p:nvPr/>
            </p:nvSpPr>
            <p:spPr>
              <a:xfrm>
                <a:off x="79041" y="95250"/>
                <a:ext cx="685022" cy="641350"/>
              </a:xfrm>
              <a:prstGeom prst="rect">
                <a:avLst/>
              </a:prstGeom>
            </p:spPr>
            <p:txBody>
              <a:bodyPr lIns="54678" tIns="54678" rIns="54678" bIns="54678" rtlCol="0" anchor="ctr"/>
              <a:lstStyle/>
              <a:p>
                <a:pPr algn="ctr">
                  <a:lnSpc>
                    <a:spcPts val="2860"/>
                  </a:lnSpc>
                </a:pPr>
                <a:endParaRPr/>
              </a:p>
            </p:txBody>
          </p:sp>
        </p:grpSp>
      </p:grpSp>
      <p:grpSp>
        <p:nvGrpSpPr>
          <p:cNvPr id="14" name="Group 14"/>
          <p:cNvGrpSpPr/>
          <p:nvPr/>
        </p:nvGrpSpPr>
        <p:grpSpPr>
          <a:xfrm>
            <a:off x="2497971" y="2330095"/>
            <a:ext cx="3236704" cy="323670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24094"/>
            </a:solidFill>
            <a:ln w="142875" cap="sq">
              <a:solidFill>
                <a:srgbClr val="FFFFFF"/>
              </a:solidFill>
              <a:prstDash val="solid"/>
              <a:miter/>
            </a:ln>
          </p:spPr>
          <p:txBody>
            <a:bodyPr/>
            <a:lstStyle/>
            <a:p>
              <a:endParaRPr lang="en-US"/>
            </a:p>
          </p:txBody>
        </p:sp>
        <p:sp>
          <p:nvSpPr>
            <p:cNvPr id="16" name="TextBox 16"/>
            <p:cNvSpPr txBox="1"/>
            <p:nvPr/>
          </p:nvSpPr>
          <p:spPr>
            <a:xfrm>
              <a:off x="76200" y="85725"/>
              <a:ext cx="660400" cy="650875"/>
            </a:xfrm>
            <a:prstGeom prst="rect">
              <a:avLst/>
            </a:prstGeom>
          </p:spPr>
          <p:txBody>
            <a:bodyPr lIns="47021" tIns="47021" rIns="47021" bIns="47021" rtlCol="0" anchor="ctr"/>
            <a:lstStyle/>
            <a:p>
              <a:pPr algn="ctr">
                <a:lnSpc>
                  <a:spcPts val="1759"/>
                </a:lnSpc>
              </a:pPr>
              <a:endParaRPr/>
            </a:p>
          </p:txBody>
        </p:sp>
      </p:grpSp>
      <p:grpSp>
        <p:nvGrpSpPr>
          <p:cNvPr id="17" name="Group 17"/>
          <p:cNvGrpSpPr/>
          <p:nvPr/>
        </p:nvGrpSpPr>
        <p:grpSpPr>
          <a:xfrm>
            <a:off x="4978635" y="2330095"/>
            <a:ext cx="3236704" cy="323670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3499C"/>
            </a:solidFill>
            <a:ln w="142875" cap="sq">
              <a:solidFill>
                <a:srgbClr val="FFFFFF"/>
              </a:solidFill>
              <a:prstDash val="solid"/>
              <a:miter/>
            </a:ln>
          </p:spPr>
          <p:txBody>
            <a:bodyPr/>
            <a:lstStyle/>
            <a:p>
              <a:endParaRPr lang="en-US"/>
            </a:p>
          </p:txBody>
        </p:sp>
        <p:sp>
          <p:nvSpPr>
            <p:cNvPr id="19" name="TextBox 19"/>
            <p:cNvSpPr txBox="1"/>
            <p:nvPr/>
          </p:nvSpPr>
          <p:spPr>
            <a:xfrm>
              <a:off x="76200" y="85725"/>
              <a:ext cx="660400" cy="650875"/>
            </a:xfrm>
            <a:prstGeom prst="rect">
              <a:avLst/>
            </a:prstGeom>
          </p:spPr>
          <p:txBody>
            <a:bodyPr lIns="47021" tIns="47021" rIns="47021" bIns="47021" rtlCol="0" anchor="ctr"/>
            <a:lstStyle/>
            <a:p>
              <a:pPr algn="ctr">
                <a:lnSpc>
                  <a:spcPts val="1759"/>
                </a:lnSpc>
              </a:pPr>
              <a:endParaRPr/>
            </a:p>
          </p:txBody>
        </p:sp>
      </p:grpSp>
      <p:grpSp>
        <p:nvGrpSpPr>
          <p:cNvPr id="20" name="Group 20"/>
          <p:cNvGrpSpPr/>
          <p:nvPr/>
        </p:nvGrpSpPr>
        <p:grpSpPr>
          <a:xfrm>
            <a:off x="7459299" y="2330095"/>
            <a:ext cx="3236704" cy="323670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A7B6"/>
            </a:solidFill>
            <a:ln w="142875" cap="sq">
              <a:solidFill>
                <a:srgbClr val="FFFFFF"/>
              </a:solidFill>
              <a:prstDash val="solid"/>
              <a:miter/>
            </a:ln>
          </p:spPr>
          <p:txBody>
            <a:bodyPr/>
            <a:lstStyle/>
            <a:p>
              <a:endParaRPr lang="en-US"/>
            </a:p>
          </p:txBody>
        </p:sp>
        <p:sp>
          <p:nvSpPr>
            <p:cNvPr id="22" name="TextBox 22"/>
            <p:cNvSpPr txBox="1"/>
            <p:nvPr/>
          </p:nvSpPr>
          <p:spPr>
            <a:xfrm>
              <a:off x="76200" y="85725"/>
              <a:ext cx="660400" cy="650875"/>
            </a:xfrm>
            <a:prstGeom prst="rect">
              <a:avLst/>
            </a:prstGeom>
          </p:spPr>
          <p:txBody>
            <a:bodyPr lIns="47021" tIns="47021" rIns="47021" bIns="47021" rtlCol="0" anchor="ctr"/>
            <a:lstStyle/>
            <a:p>
              <a:pPr algn="ctr">
                <a:lnSpc>
                  <a:spcPts val="1759"/>
                </a:lnSpc>
              </a:pPr>
              <a:endParaRPr/>
            </a:p>
          </p:txBody>
        </p:sp>
      </p:grpSp>
      <p:grpSp>
        <p:nvGrpSpPr>
          <p:cNvPr id="23" name="Group 23"/>
          <p:cNvGrpSpPr/>
          <p:nvPr/>
        </p:nvGrpSpPr>
        <p:grpSpPr>
          <a:xfrm>
            <a:off x="9939963" y="2330095"/>
            <a:ext cx="3236704" cy="323670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B444"/>
            </a:solidFill>
            <a:ln w="142875" cap="sq">
              <a:solidFill>
                <a:srgbClr val="FFFFFF"/>
              </a:solidFill>
              <a:prstDash val="solid"/>
              <a:miter/>
            </a:ln>
          </p:spPr>
          <p:txBody>
            <a:bodyPr/>
            <a:lstStyle/>
            <a:p>
              <a:endParaRPr lang="en-US"/>
            </a:p>
          </p:txBody>
        </p:sp>
        <p:sp>
          <p:nvSpPr>
            <p:cNvPr id="25" name="TextBox 25"/>
            <p:cNvSpPr txBox="1"/>
            <p:nvPr/>
          </p:nvSpPr>
          <p:spPr>
            <a:xfrm>
              <a:off x="76200" y="85725"/>
              <a:ext cx="660400" cy="650875"/>
            </a:xfrm>
            <a:prstGeom prst="rect">
              <a:avLst/>
            </a:prstGeom>
          </p:spPr>
          <p:txBody>
            <a:bodyPr lIns="47021" tIns="47021" rIns="47021" bIns="47021" rtlCol="0" anchor="ctr"/>
            <a:lstStyle/>
            <a:p>
              <a:pPr algn="ctr">
                <a:lnSpc>
                  <a:spcPts val="1759"/>
                </a:lnSpc>
              </a:pPr>
              <a:endParaRPr/>
            </a:p>
          </p:txBody>
        </p:sp>
      </p:grpSp>
      <p:grpSp>
        <p:nvGrpSpPr>
          <p:cNvPr id="26" name="Group 26"/>
          <p:cNvGrpSpPr/>
          <p:nvPr/>
        </p:nvGrpSpPr>
        <p:grpSpPr>
          <a:xfrm>
            <a:off x="12553325" y="2330095"/>
            <a:ext cx="3236704" cy="323670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D772"/>
            </a:solidFill>
            <a:ln w="142875" cap="sq">
              <a:solidFill>
                <a:srgbClr val="FFFFFF"/>
              </a:solidFill>
              <a:prstDash val="solid"/>
              <a:miter/>
            </a:ln>
          </p:spPr>
          <p:txBody>
            <a:bodyPr/>
            <a:lstStyle/>
            <a:p>
              <a:endParaRPr lang="en-US"/>
            </a:p>
          </p:txBody>
        </p:sp>
        <p:sp>
          <p:nvSpPr>
            <p:cNvPr id="28" name="TextBox 28"/>
            <p:cNvSpPr txBox="1"/>
            <p:nvPr/>
          </p:nvSpPr>
          <p:spPr>
            <a:xfrm>
              <a:off x="76200" y="85725"/>
              <a:ext cx="660400" cy="650875"/>
            </a:xfrm>
            <a:prstGeom prst="rect">
              <a:avLst/>
            </a:prstGeom>
          </p:spPr>
          <p:txBody>
            <a:bodyPr lIns="47021" tIns="47021" rIns="47021" bIns="47021" rtlCol="0" anchor="ctr"/>
            <a:lstStyle/>
            <a:p>
              <a:pPr algn="ctr">
                <a:lnSpc>
                  <a:spcPts val="1759"/>
                </a:lnSpc>
              </a:pPr>
              <a:endParaRPr/>
            </a:p>
          </p:txBody>
        </p:sp>
      </p:grpSp>
      <p:sp>
        <p:nvSpPr>
          <p:cNvPr id="29" name="Freeform 29"/>
          <p:cNvSpPr/>
          <p:nvPr/>
        </p:nvSpPr>
        <p:spPr>
          <a:xfrm>
            <a:off x="3261909" y="3281684"/>
            <a:ext cx="1568353" cy="1246841"/>
          </a:xfrm>
          <a:custGeom>
            <a:avLst/>
            <a:gdLst/>
            <a:ahLst/>
            <a:cxnLst/>
            <a:rect l="l" t="t" r="r" b="b"/>
            <a:pathLst>
              <a:path w="1568353" h="1246841">
                <a:moveTo>
                  <a:pt x="0" y="0"/>
                </a:moveTo>
                <a:lnTo>
                  <a:pt x="1568353" y="0"/>
                </a:lnTo>
                <a:lnTo>
                  <a:pt x="1568353" y="1246841"/>
                </a:lnTo>
                <a:lnTo>
                  <a:pt x="0" y="12468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0" name="Freeform 30"/>
          <p:cNvSpPr/>
          <p:nvPr/>
        </p:nvSpPr>
        <p:spPr>
          <a:xfrm>
            <a:off x="5756804" y="3281684"/>
            <a:ext cx="1483367" cy="1297272"/>
          </a:xfrm>
          <a:custGeom>
            <a:avLst/>
            <a:gdLst/>
            <a:ahLst/>
            <a:cxnLst/>
            <a:rect l="l" t="t" r="r" b="b"/>
            <a:pathLst>
              <a:path w="1483367" h="1297272">
                <a:moveTo>
                  <a:pt x="0" y="0"/>
                </a:moveTo>
                <a:lnTo>
                  <a:pt x="1483367" y="0"/>
                </a:lnTo>
                <a:lnTo>
                  <a:pt x="1483367" y="1297272"/>
                </a:lnTo>
                <a:lnTo>
                  <a:pt x="0" y="12972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1" name="Freeform 31"/>
          <p:cNvSpPr/>
          <p:nvPr/>
        </p:nvSpPr>
        <p:spPr>
          <a:xfrm>
            <a:off x="8450073" y="3190725"/>
            <a:ext cx="1165514" cy="1515444"/>
          </a:xfrm>
          <a:custGeom>
            <a:avLst/>
            <a:gdLst/>
            <a:ahLst/>
            <a:cxnLst/>
            <a:rect l="l" t="t" r="r" b="b"/>
            <a:pathLst>
              <a:path w="1165514" h="1515444">
                <a:moveTo>
                  <a:pt x="0" y="0"/>
                </a:moveTo>
                <a:lnTo>
                  <a:pt x="1165515" y="0"/>
                </a:lnTo>
                <a:lnTo>
                  <a:pt x="1165515" y="1515444"/>
                </a:lnTo>
                <a:lnTo>
                  <a:pt x="0" y="15154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2" name="Freeform 32"/>
          <p:cNvSpPr/>
          <p:nvPr/>
        </p:nvSpPr>
        <p:spPr>
          <a:xfrm>
            <a:off x="10845933" y="3090645"/>
            <a:ext cx="1285143" cy="1715604"/>
          </a:xfrm>
          <a:custGeom>
            <a:avLst/>
            <a:gdLst/>
            <a:ahLst/>
            <a:cxnLst/>
            <a:rect l="l" t="t" r="r" b="b"/>
            <a:pathLst>
              <a:path w="1285143" h="1715604">
                <a:moveTo>
                  <a:pt x="0" y="0"/>
                </a:moveTo>
                <a:lnTo>
                  <a:pt x="1285144" y="0"/>
                </a:lnTo>
                <a:lnTo>
                  <a:pt x="1285144" y="1715604"/>
                </a:lnTo>
                <a:lnTo>
                  <a:pt x="0" y="17156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3" name="Freeform 33"/>
          <p:cNvSpPr/>
          <p:nvPr/>
        </p:nvSpPr>
        <p:spPr>
          <a:xfrm>
            <a:off x="13431131" y="3190725"/>
            <a:ext cx="1515444" cy="1515444"/>
          </a:xfrm>
          <a:custGeom>
            <a:avLst/>
            <a:gdLst/>
            <a:ahLst/>
            <a:cxnLst/>
            <a:rect l="l" t="t" r="r" b="b"/>
            <a:pathLst>
              <a:path w="1515444" h="1515444">
                <a:moveTo>
                  <a:pt x="0" y="0"/>
                </a:moveTo>
                <a:lnTo>
                  <a:pt x="1515444" y="0"/>
                </a:lnTo>
                <a:lnTo>
                  <a:pt x="1515444" y="1515444"/>
                </a:lnTo>
                <a:lnTo>
                  <a:pt x="0" y="15154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grpSp>
        <p:nvGrpSpPr>
          <p:cNvPr id="34" name="Group 34"/>
          <p:cNvGrpSpPr/>
          <p:nvPr/>
        </p:nvGrpSpPr>
        <p:grpSpPr>
          <a:xfrm>
            <a:off x="1015462" y="6550203"/>
            <a:ext cx="5193851" cy="2316354"/>
            <a:chOff x="0" y="0"/>
            <a:chExt cx="6925135" cy="3088472"/>
          </a:xfrm>
        </p:grpSpPr>
        <p:grpSp>
          <p:nvGrpSpPr>
            <p:cNvPr id="35" name="Group 35"/>
            <p:cNvGrpSpPr/>
            <p:nvPr/>
          </p:nvGrpSpPr>
          <p:grpSpPr>
            <a:xfrm>
              <a:off x="0" y="2044084"/>
              <a:ext cx="1083326" cy="1044388"/>
              <a:chOff x="0" y="0"/>
              <a:chExt cx="843104" cy="812800"/>
            </a:xfrm>
          </p:grpSpPr>
          <p:sp>
            <p:nvSpPr>
              <p:cNvPr id="36" name="Freeform 36"/>
              <p:cNvSpPr/>
              <p:nvPr/>
            </p:nvSpPr>
            <p:spPr>
              <a:xfrm>
                <a:off x="0" y="0"/>
                <a:ext cx="843104" cy="812800"/>
              </a:xfrm>
              <a:custGeom>
                <a:avLst/>
                <a:gdLst/>
                <a:ahLst/>
                <a:cxnLst/>
                <a:rect l="l" t="t" r="r" b="b"/>
                <a:pathLst>
                  <a:path w="843104" h="812800">
                    <a:moveTo>
                      <a:pt x="421552" y="0"/>
                    </a:moveTo>
                    <a:cubicBezTo>
                      <a:pt x="188735" y="0"/>
                      <a:pt x="0" y="181951"/>
                      <a:pt x="0" y="406400"/>
                    </a:cubicBezTo>
                    <a:cubicBezTo>
                      <a:pt x="0" y="630849"/>
                      <a:pt x="188735" y="812800"/>
                      <a:pt x="421552" y="812800"/>
                    </a:cubicBezTo>
                    <a:cubicBezTo>
                      <a:pt x="654369" y="812800"/>
                      <a:pt x="843104" y="630849"/>
                      <a:pt x="843104" y="406400"/>
                    </a:cubicBezTo>
                    <a:cubicBezTo>
                      <a:pt x="843104" y="181951"/>
                      <a:pt x="654369" y="0"/>
                      <a:pt x="421552" y="0"/>
                    </a:cubicBezTo>
                    <a:close/>
                  </a:path>
                </a:pathLst>
              </a:custGeom>
              <a:solidFill>
                <a:srgbClr val="A3499C"/>
              </a:solidFill>
              <a:ln cap="sq">
                <a:noFill/>
                <a:prstDash val="solid"/>
                <a:miter/>
              </a:ln>
            </p:spPr>
            <p:txBody>
              <a:bodyPr/>
              <a:lstStyle/>
              <a:p>
                <a:endParaRPr lang="en-US"/>
              </a:p>
            </p:txBody>
          </p:sp>
          <p:sp>
            <p:nvSpPr>
              <p:cNvPr id="37" name="TextBox 37"/>
              <p:cNvSpPr txBox="1"/>
              <p:nvPr/>
            </p:nvSpPr>
            <p:spPr>
              <a:xfrm>
                <a:off x="79041" y="95250"/>
                <a:ext cx="685022" cy="641350"/>
              </a:xfrm>
              <a:prstGeom prst="rect">
                <a:avLst/>
              </a:prstGeom>
            </p:spPr>
            <p:txBody>
              <a:bodyPr lIns="54678" tIns="54678" rIns="54678" bIns="54678" rtlCol="0" anchor="ctr"/>
              <a:lstStyle/>
              <a:p>
                <a:pPr algn="ctr">
                  <a:lnSpc>
                    <a:spcPts val="2860"/>
                  </a:lnSpc>
                </a:pPr>
                <a:endParaRPr/>
              </a:p>
            </p:txBody>
          </p:sp>
        </p:grpSp>
        <p:grpSp>
          <p:nvGrpSpPr>
            <p:cNvPr id="38" name="Group 38"/>
            <p:cNvGrpSpPr/>
            <p:nvPr/>
          </p:nvGrpSpPr>
          <p:grpSpPr>
            <a:xfrm>
              <a:off x="32946" y="0"/>
              <a:ext cx="1127651" cy="1087120"/>
              <a:chOff x="0" y="0"/>
              <a:chExt cx="843104" cy="812800"/>
            </a:xfrm>
          </p:grpSpPr>
          <p:sp>
            <p:nvSpPr>
              <p:cNvPr id="39" name="Freeform 39"/>
              <p:cNvSpPr/>
              <p:nvPr/>
            </p:nvSpPr>
            <p:spPr>
              <a:xfrm>
                <a:off x="0" y="0"/>
                <a:ext cx="843104" cy="812800"/>
              </a:xfrm>
              <a:custGeom>
                <a:avLst/>
                <a:gdLst/>
                <a:ahLst/>
                <a:cxnLst/>
                <a:rect l="l" t="t" r="r" b="b"/>
                <a:pathLst>
                  <a:path w="843104" h="812800">
                    <a:moveTo>
                      <a:pt x="421552" y="0"/>
                    </a:moveTo>
                    <a:cubicBezTo>
                      <a:pt x="188735" y="0"/>
                      <a:pt x="0" y="181951"/>
                      <a:pt x="0" y="406400"/>
                    </a:cubicBezTo>
                    <a:cubicBezTo>
                      <a:pt x="0" y="630849"/>
                      <a:pt x="188735" y="812800"/>
                      <a:pt x="421552" y="812800"/>
                    </a:cubicBezTo>
                    <a:cubicBezTo>
                      <a:pt x="654369" y="812800"/>
                      <a:pt x="843104" y="630849"/>
                      <a:pt x="843104" y="406400"/>
                    </a:cubicBezTo>
                    <a:cubicBezTo>
                      <a:pt x="843104" y="181951"/>
                      <a:pt x="654369" y="0"/>
                      <a:pt x="421552" y="0"/>
                    </a:cubicBezTo>
                    <a:close/>
                  </a:path>
                </a:pathLst>
              </a:custGeom>
              <a:solidFill>
                <a:srgbClr val="424094"/>
              </a:solidFill>
              <a:ln cap="sq">
                <a:noFill/>
                <a:prstDash val="solid"/>
                <a:miter/>
              </a:ln>
            </p:spPr>
            <p:txBody>
              <a:bodyPr/>
              <a:lstStyle/>
              <a:p>
                <a:endParaRPr lang="en-US"/>
              </a:p>
            </p:txBody>
          </p:sp>
          <p:sp>
            <p:nvSpPr>
              <p:cNvPr id="40" name="TextBox 40"/>
              <p:cNvSpPr txBox="1"/>
              <p:nvPr/>
            </p:nvSpPr>
            <p:spPr>
              <a:xfrm>
                <a:off x="79041" y="95250"/>
                <a:ext cx="685022" cy="641350"/>
              </a:xfrm>
              <a:prstGeom prst="rect">
                <a:avLst/>
              </a:prstGeom>
            </p:spPr>
            <p:txBody>
              <a:bodyPr lIns="54678" tIns="54678" rIns="54678" bIns="54678" rtlCol="0" anchor="ctr"/>
              <a:lstStyle/>
              <a:p>
                <a:pPr algn="ctr">
                  <a:lnSpc>
                    <a:spcPts val="2860"/>
                  </a:lnSpc>
                </a:pPr>
                <a:endParaRPr/>
              </a:p>
            </p:txBody>
          </p:sp>
        </p:grpSp>
        <p:sp>
          <p:nvSpPr>
            <p:cNvPr id="41" name="TextBox 41"/>
            <p:cNvSpPr txBox="1"/>
            <p:nvPr/>
          </p:nvSpPr>
          <p:spPr>
            <a:xfrm>
              <a:off x="1392094" y="1893402"/>
              <a:ext cx="5533041" cy="1195070"/>
            </a:xfrm>
            <a:prstGeom prst="rect">
              <a:avLst/>
            </a:prstGeom>
          </p:spPr>
          <p:txBody>
            <a:bodyPr lIns="0" tIns="0" rIns="0" bIns="0" rtlCol="0" anchor="t">
              <a:spAutoFit/>
            </a:bodyPr>
            <a:lstStyle/>
            <a:p>
              <a:pPr algn="l">
                <a:lnSpc>
                  <a:spcPts val="3360"/>
                </a:lnSpc>
              </a:pPr>
              <a:r>
                <a:rPr lang="en-US" sz="2400" b="1">
                  <a:solidFill>
                    <a:srgbClr val="000000"/>
                  </a:solidFill>
                  <a:latin typeface="Helvetica World Bold"/>
                  <a:ea typeface="Helvetica World Bold"/>
                  <a:cs typeface="Helvetica World Bold"/>
                  <a:sym typeface="Helvetica World Bold"/>
                </a:rPr>
                <a:t>1,426</a:t>
              </a:r>
              <a:r>
                <a:rPr lang="en-US" sz="2400">
                  <a:solidFill>
                    <a:srgbClr val="000000"/>
                  </a:solidFill>
                  <a:latin typeface="Helvetica World"/>
                  <a:ea typeface="Helvetica World"/>
                  <a:cs typeface="Helvetica World"/>
                  <a:sym typeface="Helvetica World"/>
                </a:rPr>
                <a:t> families served. </a:t>
              </a:r>
            </a:p>
            <a:p>
              <a:pPr algn="l">
                <a:lnSpc>
                  <a:spcPts val="3360"/>
                </a:lnSpc>
              </a:pPr>
              <a:r>
                <a:rPr lang="en-US" sz="2400" b="1">
                  <a:solidFill>
                    <a:srgbClr val="000000"/>
                  </a:solidFill>
                  <a:latin typeface="Helvetica World Bold"/>
                  <a:ea typeface="Helvetica World Bold"/>
                  <a:cs typeface="Helvetica World Bold"/>
                  <a:sym typeface="Helvetica World Bold"/>
                </a:rPr>
                <a:t>1,375</a:t>
              </a:r>
              <a:r>
                <a:rPr lang="en-US" sz="2400">
                  <a:solidFill>
                    <a:srgbClr val="000000"/>
                  </a:solidFill>
                  <a:latin typeface="Helvetica World"/>
                  <a:ea typeface="Helvetica World"/>
                  <a:cs typeface="Helvetica World"/>
                  <a:sym typeface="Helvetica World"/>
                </a:rPr>
                <a:t> children served.</a:t>
              </a:r>
            </a:p>
          </p:txBody>
        </p:sp>
        <p:sp>
          <p:nvSpPr>
            <p:cNvPr id="42" name="TextBox 42"/>
            <p:cNvSpPr txBox="1"/>
            <p:nvPr/>
          </p:nvSpPr>
          <p:spPr>
            <a:xfrm>
              <a:off x="1392094" y="-14418"/>
              <a:ext cx="5533041" cy="1144270"/>
            </a:xfrm>
            <a:prstGeom prst="rect">
              <a:avLst/>
            </a:prstGeom>
          </p:spPr>
          <p:txBody>
            <a:bodyPr lIns="0" tIns="0" rIns="0" bIns="0" rtlCol="0" anchor="t">
              <a:spAutoFit/>
            </a:bodyPr>
            <a:lstStyle/>
            <a:p>
              <a:pPr algn="l">
                <a:lnSpc>
                  <a:spcPts val="3360"/>
                </a:lnSpc>
              </a:pPr>
              <a:r>
                <a:rPr lang="en-US" sz="2400" b="1">
                  <a:solidFill>
                    <a:srgbClr val="000000"/>
                  </a:solidFill>
                  <a:latin typeface="Helvetica World Bold"/>
                  <a:ea typeface="Helvetica World Bold"/>
                  <a:cs typeface="Helvetica World Bold"/>
                  <a:sym typeface="Helvetica World Bold"/>
                </a:rPr>
                <a:t>14,138</a:t>
              </a:r>
              <a:r>
                <a:rPr lang="en-US" sz="2400">
                  <a:solidFill>
                    <a:srgbClr val="000000"/>
                  </a:solidFill>
                  <a:latin typeface="Helvetica World"/>
                  <a:ea typeface="Helvetica World"/>
                  <a:cs typeface="Helvetica World"/>
                  <a:sym typeface="Helvetica World"/>
                </a:rPr>
                <a:t> home visits provided including 2,150 virtual visits.</a:t>
              </a:r>
            </a:p>
          </p:txBody>
        </p:sp>
      </p:grpSp>
      <p:sp>
        <p:nvSpPr>
          <p:cNvPr id="43" name="TextBox 43"/>
          <p:cNvSpPr txBox="1"/>
          <p:nvPr/>
        </p:nvSpPr>
        <p:spPr>
          <a:xfrm>
            <a:off x="7422662" y="6493053"/>
            <a:ext cx="4980232" cy="872490"/>
          </a:xfrm>
          <a:prstGeom prst="rect">
            <a:avLst/>
          </a:prstGeom>
        </p:spPr>
        <p:txBody>
          <a:bodyPr lIns="0" tIns="0" rIns="0" bIns="0" rtlCol="0" anchor="t">
            <a:spAutoFit/>
          </a:bodyPr>
          <a:lstStyle/>
          <a:p>
            <a:pPr algn="l">
              <a:lnSpc>
                <a:spcPts val="3360"/>
              </a:lnSpc>
            </a:pPr>
            <a:r>
              <a:rPr lang="en-US" sz="2400" b="1">
                <a:solidFill>
                  <a:srgbClr val="000000"/>
                </a:solidFill>
                <a:latin typeface="Helvetica World Bold"/>
                <a:ea typeface="Helvetica World Bold"/>
                <a:cs typeface="Helvetica World Bold"/>
                <a:sym typeface="Helvetica World Bold"/>
              </a:rPr>
              <a:t>71.9%</a:t>
            </a:r>
            <a:r>
              <a:rPr lang="en-US" sz="2400">
                <a:solidFill>
                  <a:srgbClr val="000000"/>
                </a:solidFill>
                <a:latin typeface="Helvetica World"/>
                <a:ea typeface="Helvetica World"/>
                <a:cs typeface="Helvetica World"/>
                <a:sym typeface="Helvetica World"/>
              </a:rPr>
              <a:t> of infants under 12 months of age were always put to sleep safely. </a:t>
            </a:r>
          </a:p>
        </p:txBody>
      </p:sp>
      <p:sp>
        <p:nvSpPr>
          <p:cNvPr id="44" name="TextBox 44"/>
          <p:cNvSpPr txBox="1"/>
          <p:nvPr/>
        </p:nvSpPr>
        <p:spPr>
          <a:xfrm>
            <a:off x="7422662" y="7966710"/>
            <a:ext cx="5366255" cy="1291590"/>
          </a:xfrm>
          <a:prstGeom prst="rect">
            <a:avLst/>
          </a:prstGeom>
        </p:spPr>
        <p:txBody>
          <a:bodyPr lIns="0" tIns="0" rIns="0" bIns="0" rtlCol="0" anchor="t">
            <a:spAutoFit/>
          </a:bodyPr>
          <a:lstStyle/>
          <a:p>
            <a:pPr algn="l">
              <a:lnSpc>
                <a:spcPts val="3360"/>
              </a:lnSpc>
            </a:pPr>
            <a:r>
              <a:rPr lang="en-US" sz="2400" b="1">
                <a:solidFill>
                  <a:srgbClr val="000000"/>
                </a:solidFill>
                <a:latin typeface="Helvetica World Bold"/>
                <a:ea typeface="Helvetica World Bold"/>
                <a:cs typeface="Helvetica World Bold"/>
                <a:sym typeface="Helvetica World Bold"/>
              </a:rPr>
              <a:t>66.7%</a:t>
            </a:r>
            <a:r>
              <a:rPr lang="en-US" sz="2400">
                <a:solidFill>
                  <a:srgbClr val="000000"/>
                </a:solidFill>
                <a:latin typeface="Helvetica World"/>
                <a:ea typeface="Helvetica World"/>
                <a:cs typeface="Helvetica World"/>
                <a:sym typeface="Helvetica World"/>
              </a:rPr>
              <a:t> of infants 6 to 12 months of age (enrolled in home visiting for at least six months) were breastfed. </a:t>
            </a:r>
          </a:p>
        </p:txBody>
      </p:sp>
      <p:sp>
        <p:nvSpPr>
          <p:cNvPr id="45" name="TextBox 45"/>
          <p:cNvSpPr txBox="1"/>
          <p:nvPr/>
        </p:nvSpPr>
        <p:spPr>
          <a:xfrm>
            <a:off x="14175194" y="8984615"/>
            <a:ext cx="3229668" cy="518795"/>
          </a:xfrm>
          <a:prstGeom prst="rect">
            <a:avLst/>
          </a:prstGeom>
        </p:spPr>
        <p:txBody>
          <a:bodyPr lIns="0" tIns="0" rIns="0" bIns="0" rtlCol="0" anchor="t">
            <a:spAutoFit/>
          </a:bodyPr>
          <a:lstStyle/>
          <a:p>
            <a:pPr algn="l">
              <a:lnSpc>
                <a:spcPts val="1960"/>
              </a:lnSpc>
            </a:pPr>
            <a:r>
              <a:rPr lang="en-US" sz="1400" i="1">
                <a:solidFill>
                  <a:srgbClr val="000000"/>
                </a:solidFill>
                <a:latin typeface="Helvetica World Italics"/>
                <a:ea typeface="Helvetica World Italics"/>
                <a:cs typeface="Helvetica World Italics"/>
                <a:sym typeface="Helvetica World Italics"/>
              </a:rPr>
              <a:t>Sources: Delaware Thrives,</a:t>
            </a:r>
          </a:p>
          <a:p>
            <a:pPr algn="l">
              <a:lnSpc>
                <a:spcPts val="1960"/>
              </a:lnSpc>
            </a:pPr>
            <a:r>
              <a:rPr lang="en-US" sz="1400" i="1">
                <a:solidFill>
                  <a:srgbClr val="000000"/>
                </a:solidFill>
                <a:latin typeface="Helvetica World Italics"/>
                <a:ea typeface="Helvetica World Italics"/>
                <a:cs typeface="Helvetica World Italics"/>
                <a:sym typeface="Helvetica World Italics"/>
              </a:rPr>
              <a:t>NRHVAC Delaware Handout</a:t>
            </a:r>
          </a:p>
        </p:txBody>
      </p:sp>
      <p:sp>
        <p:nvSpPr>
          <p:cNvPr id="46" name="TextBox 46"/>
          <p:cNvSpPr txBox="1"/>
          <p:nvPr/>
        </p:nvSpPr>
        <p:spPr>
          <a:xfrm>
            <a:off x="1028700" y="909955"/>
            <a:ext cx="7069397" cy="837565"/>
          </a:xfrm>
          <a:prstGeom prst="rect">
            <a:avLst/>
          </a:prstGeom>
        </p:spPr>
        <p:txBody>
          <a:bodyPr lIns="0" tIns="0" rIns="0" bIns="0" rtlCol="0" anchor="t">
            <a:spAutoFit/>
          </a:bodyPr>
          <a:lstStyle/>
          <a:p>
            <a:pPr algn="l">
              <a:lnSpc>
                <a:spcPts val="5600"/>
              </a:lnSpc>
            </a:pPr>
            <a:r>
              <a:rPr lang="en-US" sz="5600" b="1" spc="-336">
                <a:solidFill>
                  <a:srgbClr val="000000"/>
                </a:solidFill>
                <a:latin typeface="Helvetica World Bold"/>
                <a:ea typeface="Helvetica World Bold"/>
                <a:cs typeface="Helvetica World Bold"/>
                <a:sym typeface="Helvetica World Bold"/>
              </a:rPr>
              <a:t>Delaware </a:t>
            </a:r>
            <a:r>
              <a:rPr lang="en-US" sz="5600" spc="-336">
                <a:solidFill>
                  <a:srgbClr val="000000"/>
                </a:solidFill>
                <a:latin typeface="Helvetica World"/>
                <a:ea typeface="Helvetica World"/>
                <a:cs typeface="Helvetica World"/>
                <a:sym typeface="Helvetica World"/>
              </a:rPr>
              <a:t>Data Dive:</a:t>
            </a:r>
          </a:p>
        </p:txBody>
      </p:sp>
      <p:grpSp>
        <p:nvGrpSpPr>
          <p:cNvPr id="47" name="Group 47"/>
          <p:cNvGrpSpPr/>
          <p:nvPr/>
        </p:nvGrpSpPr>
        <p:grpSpPr>
          <a:xfrm>
            <a:off x="12775850" y="9734468"/>
            <a:ext cx="5780365" cy="179070"/>
            <a:chOff x="0" y="0"/>
            <a:chExt cx="7707153" cy="238760"/>
          </a:xfrm>
        </p:grpSpPr>
        <p:sp>
          <p:nvSpPr>
            <p:cNvPr id="48" name="Freeform 48"/>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49" name="TextBox 49"/>
            <p:cNvSpPr txBox="1"/>
            <p:nvPr/>
          </p:nvSpPr>
          <p:spPr>
            <a:xfrm>
              <a:off x="315634" y="-19050"/>
              <a:ext cx="7391520" cy="257810"/>
            </a:xfrm>
            <a:prstGeom prst="rect">
              <a:avLst/>
            </a:prstGeom>
          </p:spPr>
          <p:txBody>
            <a:bodyPr lIns="0" tIns="0" rIns="0" bIns="0" rtlCol="0" anchor="t">
              <a:spAutoFit/>
            </a:bodyPr>
            <a:lstStyle/>
            <a:p>
              <a:pPr algn="l">
                <a:lnSpc>
                  <a:spcPts val="1679"/>
                </a:lnSpc>
              </a:pPr>
              <a:r>
                <a:rPr lang="en-US" sz="1200" i="1">
                  <a:solidFill>
                    <a:srgbClr val="82807C"/>
                  </a:solidFill>
                  <a:latin typeface="Canva Sans Italics"/>
                  <a:ea typeface="Canva Sans Italics"/>
                  <a:cs typeface="Canva Sans Italics"/>
                  <a:sym typeface="Canva Sans Italics"/>
                </a:rPr>
                <a:t>2025 Kaitlin Watts / Institute for Child Success. All rights reserved.</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D772"/>
        </a:solidFill>
        <a:effectLst/>
      </p:bgPr>
    </p:bg>
    <p:spTree>
      <p:nvGrpSpPr>
        <p:cNvPr id="1" name=""/>
        <p:cNvGrpSpPr/>
        <p:nvPr/>
      </p:nvGrpSpPr>
      <p:grpSpPr>
        <a:xfrm>
          <a:off x="0" y="0"/>
          <a:ext cx="0" cy="0"/>
          <a:chOff x="0" y="0"/>
          <a:chExt cx="0" cy="0"/>
        </a:xfrm>
      </p:grpSpPr>
      <p:sp>
        <p:nvSpPr>
          <p:cNvPr id="2" name="Freeform 2"/>
          <p:cNvSpPr/>
          <p:nvPr/>
        </p:nvSpPr>
        <p:spPr>
          <a:xfrm>
            <a:off x="0" y="0"/>
            <a:ext cx="7715250" cy="10287000"/>
          </a:xfrm>
          <a:custGeom>
            <a:avLst/>
            <a:gdLst/>
            <a:ahLst/>
            <a:cxnLst/>
            <a:rect l="l" t="t" r="r" b="b"/>
            <a:pathLst>
              <a:path w="7715250" h="10287000">
                <a:moveTo>
                  <a:pt x="0" y="0"/>
                </a:moveTo>
                <a:lnTo>
                  <a:pt x="7715250" y="0"/>
                </a:lnTo>
                <a:lnTo>
                  <a:pt x="7715250" y="10287000"/>
                </a:lnTo>
                <a:lnTo>
                  <a:pt x="0" y="10287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8530411" y="1114425"/>
            <a:ext cx="6021348" cy="746125"/>
          </a:xfrm>
          <a:prstGeom prst="rect">
            <a:avLst/>
          </a:prstGeom>
        </p:spPr>
        <p:txBody>
          <a:bodyPr lIns="0" tIns="0" rIns="0" bIns="0" rtlCol="0" anchor="t">
            <a:spAutoFit/>
          </a:bodyPr>
          <a:lstStyle/>
          <a:p>
            <a:pPr algn="l">
              <a:lnSpc>
                <a:spcPts val="5000"/>
              </a:lnSpc>
            </a:pPr>
            <a:r>
              <a:rPr lang="en-US" sz="5000" b="1" spc="-300">
                <a:solidFill>
                  <a:srgbClr val="000000"/>
                </a:solidFill>
                <a:latin typeface="Helvetica World Bold"/>
                <a:ea typeface="Helvetica World Bold"/>
                <a:cs typeface="Helvetica World Bold"/>
                <a:sym typeface="Helvetica World Bold"/>
              </a:rPr>
              <a:t>Activity:  </a:t>
            </a:r>
            <a:r>
              <a:rPr lang="en-US" sz="5000" spc="-300">
                <a:solidFill>
                  <a:srgbClr val="000000"/>
                </a:solidFill>
                <a:latin typeface="Helvetica World"/>
                <a:ea typeface="Helvetica World"/>
                <a:cs typeface="Helvetica World"/>
                <a:sym typeface="Helvetica World"/>
              </a:rPr>
              <a:t>Family Matters </a:t>
            </a:r>
          </a:p>
        </p:txBody>
      </p:sp>
      <p:sp>
        <p:nvSpPr>
          <p:cNvPr id="4" name="TextBox 4"/>
          <p:cNvSpPr txBox="1"/>
          <p:nvPr/>
        </p:nvSpPr>
        <p:spPr>
          <a:xfrm>
            <a:off x="8530411" y="2693712"/>
            <a:ext cx="8182768" cy="3726180"/>
          </a:xfrm>
          <a:prstGeom prst="rect">
            <a:avLst/>
          </a:prstGeom>
        </p:spPr>
        <p:txBody>
          <a:bodyPr lIns="0" tIns="0" rIns="0" bIns="0" rtlCol="0" anchor="t">
            <a:spAutoFit/>
          </a:bodyPr>
          <a:lstStyle/>
          <a:p>
            <a:pPr algn="l">
              <a:lnSpc>
                <a:spcPts val="5880"/>
              </a:lnSpc>
            </a:pPr>
            <a:r>
              <a:rPr lang="en-US" sz="3500" spc="-70">
                <a:solidFill>
                  <a:srgbClr val="000000"/>
                </a:solidFill>
                <a:latin typeface="Helvetica World"/>
                <a:ea typeface="Helvetica World"/>
                <a:cs typeface="Helvetica World"/>
                <a:sym typeface="Helvetica World"/>
              </a:rPr>
              <a:t>Let’s take a minute to remember your ‘why.’ </a:t>
            </a:r>
          </a:p>
          <a:p>
            <a:pPr marL="755651" lvl="1" indent="-377825" algn="l">
              <a:lnSpc>
                <a:spcPts val="5880"/>
              </a:lnSpc>
              <a:buFont typeface="Arial"/>
              <a:buChar char="•"/>
            </a:pPr>
            <a:r>
              <a:rPr lang="en-US" sz="3500" spc="-70">
                <a:solidFill>
                  <a:srgbClr val="000000"/>
                </a:solidFill>
                <a:latin typeface="Helvetica World"/>
                <a:ea typeface="Helvetica World"/>
                <a:cs typeface="Helvetica World"/>
                <a:sym typeface="Helvetica World"/>
              </a:rPr>
              <a:t>Reflect on one family that reminds you why you do this work. </a:t>
            </a:r>
          </a:p>
          <a:p>
            <a:pPr marL="755651" lvl="1" indent="-377825" algn="l">
              <a:lnSpc>
                <a:spcPts val="5880"/>
              </a:lnSpc>
              <a:buFont typeface="Arial"/>
              <a:buChar char="•"/>
            </a:pPr>
            <a:r>
              <a:rPr lang="en-US" sz="3500" spc="-70">
                <a:solidFill>
                  <a:srgbClr val="000000"/>
                </a:solidFill>
                <a:latin typeface="Helvetica World"/>
                <a:ea typeface="Helvetica World"/>
                <a:cs typeface="Helvetica World"/>
                <a:sym typeface="Helvetica World"/>
              </a:rPr>
              <a:t>Share </a:t>
            </a:r>
            <a:r>
              <a:rPr lang="en-US" sz="3500" b="1" spc="-70">
                <a:solidFill>
                  <a:srgbClr val="000000"/>
                </a:solidFill>
                <a:latin typeface="Helvetica World Bold"/>
                <a:ea typeface="Helvetica World Bold"/>
                <a:cs typeface="Helvetica World Bold"/>
                <a:sym typeface="Helvetica World Bold"/>
              </a:rPr>
              <a:t>one word</a:t>
            </a:r>
            <a:r>
              <a:rPr lang="en-US" sz="3500" spc="-70">
                <a:solidFill>
                  <a:srgbClr val="000000"/>
                </a:solidFill>
                <a:latin typeface="Helvetica World"/>
                <a:ea typeface="Helvetica World"/>
                <a:cs typeface="Helvetica World"/>
                <a:sym typeface="Helvetica World"/>
              </a:rPr>
              <a:t> that captures your connection.</a:t>
            </a:r>
          </a:p>
        </p:txBody>
      </p:sp>
      <p:grpSp>
        <p:nvGrpSpPr>
          <p:cNvPr id="5" name="Group 5"/>
          <p:cNvGrpSpPr/>
          <p:nvPr/>
        </p:nvGrpSpPr>
        <p:grpSpPr>
          <a:xfrm>
            <a:off x="12775850" y="9734468"/>
            <a:ext cx="5780365" cy="179070"/>
            <a:chOff x="0" y="0"/>
            <a:chExt cx="7707153" cy="238760"/>
          </a:xfrm>
        </p:grpSpPr>
        <p:sp>
          <p:nvSpPr>
            <p:cNvPr id="6" name="Freeform 6"/>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315634" y="-19050"/>
              <a:ext cx="7391520" cy="257810"/>
            </a:xfrm>
            <a:prstGeom prst="rect">
              <a:avLst/>
            </a:prstGeom>
          </p:spPr>
          <p:txBody>
            <a:bodyPr lIns="0" tIns="0" rIns="0" bIns="0" rtlCol="0" anchor="t">
              <a:spAutoFit/>
            </a:bodyPr>
            <a:lstStyle/>
            <a:p>
              <a:pPr algn="l">
                <a:lnSpc>
                  <a:spcPts val="1679"/>
                </a:lnSpc>
              </a:pPr>
              <a:r>
                <a:rPr lang="en-US" sz="1200" i="1">
                  <a:solidFill>
                    <a:srgbClr val="82807C"/>
                  </a:solidFill>
                  <a:latin typeface="Canva Sans Italics"/>
                  <a:ea typeface="Canva Sans Italics"/>
                  <a:cs typeface="Canva Sans Italics"/>
                  <a:sym typeface="Canva Sans Italics"/>
                </a:rPr>
                <a:t>2025 Kaitlin Watts / Institute for Child Success. All rights reserved.</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AE8"/>
        </a:solidFill>
        <a:effectLst/>
      </p:bgPr>
    </p:bg>
    <p:spTree>
      <p:nvGrpSpPr>
        <p:cNvPr id="1" name=""/>
        <p:cNvGrpSpPr/>
        <p:nvPr/>
      </p:nvGrpSpPr>
      <p:grpSpPr>
        <a:xfrm>
          <a:off x="0" y="0"/>
          <a:ext cx="0" cy="0"/>
          <a:chOff x="0" y="0"/>
          <a:chExt cx="0" cy="0"/>
        </a:xfrm>
      </p:grpSpPr>
      <p:sp>
        <p:nvSpPr>
          <p:cNvPr id="2" name="Freeform 2"/>
          <p:cNvSpPr/>
          <p:nvPr/>
        </p:nvSpPr>
        <p:spPr>
          <a:xfrm>
            <a:off x="10572750" y="-303744"/>
            <a:ext cx="11977312" cy="11977312"/>
          </a:xfrm>
          <a:custGeom>
            <a:avLst/>
            <a:gdLst/>
            <a:ahLst/>
            <a:cxnLst/>
            <a:rect l="l" t="t" r="r" b="b"/>
            <a:pathLst>
              <a:path w="11977312" h="11977312">
                <a:moveTo>
                  <a:pt x="0" y="0"/>
                </a:moveTo>
                <a:lnTo>
                  <a:pt x="11977312" y="0"/>
                </a:lnTo>
                <a:lnTo>
                  <a:pt x="11977312" y="11977312"/>
                </a:lnTo>
                <a:lnTo>
                  <a:pt x="0" y="119773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028700" y="909955"/>
            <a:ext cx="10750468" cy="837565"/>
          </a:xfrm>
          <a:prstGeom prst="rect">
            <a:avLst/>
          </a:prstGeom>
        </p:spPr>
        <p:txBody>
          <a:bodyPr lIns="0" tIns="0" rIns="0" bIns="0" rtlCol="0" anchor="t">
            <a:spAutoFit/>
          </a:bodyPr>
          <a:lstStyle/>
          <a:p>
            <a:pPr algn="l">
              <a:lnSpc>
                <a:spcPts val="5600"/>
              </a:lnSpc>
            </a:pPr>
            <a:r>
              <a:rPr lang="en-US" sz="5600" b="1" spc="-336">
                <a:solidFill>
                  <a:srgbClr val="000000"/>
                </a:solidFill>
                <a:latin typeface="Helvetica World Bold"/>
                <a:ea typeface="Helvetica World Bold"/>
                <a:cs typeface="Helvetica World Bold"/>
                <a:sym typeface="Helvetica World Bold"/>
              </a:rPr>
              <a:t>What’s Next:  </a:t>
            </a:r>
            <a:r>
              <a:rPr lang="en-US" sz="5600" spc="-336">
                <a:solidFill>
                  <a:srgbClr val="000000"/>
                </a:solidFill>
                <a:latin typeface="Helvetica World"/>
                <a:ea typeface="Helvetica World"/>
                <a:cs typeface="Helvetica World"/>
                <a:sym typeface="Helvetica World"/>
              </a:rPr>
              <a:t>The Secret Sauce</a:t>
            </a:r>
          </a:p>
        </p:txBody>
      </p:sp>
      <p:sp>
        <p:nvSpPr>
          <p:cNvPr id="4" name="TextBox 4"/>
          <p:cNvSpPr txBox="1"/>
          <p:nvPr/>
        </p:nvSpPr>
        <p:spPr>
          <a:xfrm>
            <a:off x="746330" y="8691563"/>
            <a:ext cx="9334723" cy="566737"/>
          </a:xfrm>
          <a:prstGeom prst="rect">
            <a:avLst/>
          </a:prstGeom>
        </p:spPr>
        <p:txBody>
          <a:bodyPr lIns="0" tIns="0" rIns="0" bIns="0" rtlCol="0" anchor="t">
            <a:spAutoFit/>
          </a:bodyPr>
          <a:lstStyle/>
          <a:p>
            <a:pPr algn="ctr">
              <a:lnSpc>
                <a:spcPts val="4200"/>
              </a:lnSpc>
              <a:spcBef>
                <a:spcPct val="0"/>
              </a:spcBef>
            </a:pPr>
            <a:r>
              <a:rPr lang="en-US" sz="3000" spc="-120">
                <a:solidFill>
                  <a:srgbClr val="000000"/>
                </a:solidFill>
                <a:latin typeface="Helvetica World"/>
                <a:ea typeface="Helvetica World"/>
                <a:cs typeface="Helvetica World"/>
                <a:sym typeface="Helvetica World"/>
              </a:rPr>
              <a:t>Let’s break it down —</a:t>
            </a:r>
            <a:r>
              <a:rPr lang="en-US" sz="3000" b="1" spc="-120">
                <a:solidFill>
                  <a:srgbClr val="000000"/>
                </a:solidFill>
                <a:latin typeface="Helvetica World Bold"/>
                <a:ea typeface="Helvetica World Bold"/>
                <a:cs typeface="Helvetica World Bold"/>
                <a:sym typeface="Helvetica World Bold"/>
              </a:rPr>
              <a:t> three ingredients</a:t>
            </a:r>
            <a:r>
              <a:rPr lang="en-US" sz="3000" spc="-120">
                <a:solidFill>
                  <a:srgbClr val="000000"/>
                </a:solidFill>
                <a:latin typeface="Helvetica World"/>
                <a:ea typeface="Helvetica World"/>
                <a:cs typeface="Helvetica World"/>
                <a:sym typeface="Helvetica World"/>
              </a:rPr>
              <a:t> that work anywhere.</a:t>
            </a:r>
          </a:p>
        </p:txBody>
      </p:sp>
      <p:grpSp>
        <p:nvGrpSpPr>
          <p:cNvPr id="5" name="Group 5"/>
          <p:cNvGrpSpPr/>
          <p:nvPr/>
        </p:nvGrpSpPr>
        <p:grpSpPr>
          <a:xfrm>
            <a:off x="1104013" y="2479876"/>
            <a:ext cx="8619357" cy="5329384"/>
            <a:chOff x="0" y="0"/>
            <a:chExt cx="11492476" cy="7105845"/>
          </a:xfrm>
        </p:grpSpPr>
        <p:sp>
          <p:nvSpPr>
            <p:cNvPr id="6" name="Freeform 6"/>
            <p:cNvSpPr/>
            <p:nvPr/>
          </p:nvSpPr>
          <p:spPr>
            <a:xfrm>
              <a:off x="3465944" y="1778235"/>
              <a:ext cx="8026532" cy="5327611"/>
            </a:xfrm>
            <a:custGeom>
              <a:avLst/>
              <a:gdLst/>
              <a:ahLst/>
              <a:cxnLst/>
              <a:rect l="l" t="t" r="r" b="b"/>
              <a:pathLst>
                <a:path w="8026532" h="5327611">
                  <a:moveTo>
                    <a:pt x="0" y="0"/>
                  </a:moveTo>
                  <a:lnTo>
                    <a:pt x="8026532" y="0"/>
                  </a:lnTo>
                  <a:lnTo>
                    <a:pt x="8026532" y="5327610"/>
                  </a:lnTo>
                  <a:lnTo>
                    <a:pt x="0" y="53276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flipH="1">
              <a:off x="0" y="0"/>
              <a:ext cx="5358147" cy="3556470"/>
            </a:xfrm>
            <a:custGeom>
              <a:avLst/>
              <a:gdLst/>
              <a:ahLst/>
              <a:cxnLst/>
              <a:rect l="l" t="t" r="r" b="b"/>
              <a:pathLst>
                <a:path w="5358147" h="3556470">
                  <a:moveTo>
                    <a:pt x="5358147" y="0"/>
                  </a:moveTo>
                  <a:lnTo>
                    <a:pt x="0" y="0"/>
                  </a:lnTo>
                  <a:lnTo>
                    <a:pt x="0" y="3556470"/>
                  </a:lnTo>
                  <a:lnTo>
                    <a:pt x="5358147" y="3556470"/>
                  </a:lnTo>
                  <a:lnTo>
                    <a:pt x="5358147"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8"/>
            <p:cNvSpPr txBox="1"/>
            <p:nvPr/>
          </p:nvSpPr>
          <p:spPr>
            <a:xfrm>
              <a:off x="677906" y="659239"/>
              <a:ext cx="4002335" cy="1320566"/>
            </a:xfrm>
            <a:prstGeom prst="rect">
              <a:avLst/>
            </a:prstGeom>
          </p:spPr>
          <p:txBody>
            <a:bodyPr lIns="0" tIns="0" rIns="0" bIns="0" rtlCol="0" anchor="t">
              <a:spAutoFit/>
            </a:bodyPr>
            <a:lstStyle/>
            <a:p>
              <a:pPr algn="ctr">
                <a:lnSpc>
                  <a:spcPts val="4078"/>
                </a:lnSpc>
              </a:pPr>
              <a:r>
                <a:rPr lang="en-US" sz="2913" b="1">
                  <a:solidFill>
                    <a:srgbClr val="FFFFFF"/>
                  </a:solidFill>
                  <a:latin typeface="Canva Sans Bold"/>
                  <a:ea typeface="Canva Sans Bold"/>
                  <a:cs typeface="Canva Sans Bold"/>
                  <a:sym typeface="Canva Sans Bold"/>
                </a:rPr>
                <a:t>“What’s the secret sauce?”</a:t>
              </a:r>
            </a:p>
          </p:txBody>
        </p:sp>
        <p:sp>
          <p:nvSpPr>
            <p:cNvPr id="9" name="TextBox 9"/>
            <p:cNvSpPr txBox="1"/>
            <p:nvPr/>
          </p:nvSpPr>
          <p:spPr>
            <a:xfrm>
              <a:off x="4182693" y="2521880"/>
              <a:ext cx="6593036" cy="2412814"/>
            </a:xfrm>
            <a:prstGeom prst="rect">
              <a:avLst/>
            </a:prstGeom>
          </p:spPr>
          <p:txBody>
            <a:bodyPr lIns="0" tIns="0" rIns="0" bIns="0" rtlCol="0" anchor="t">
              <a:spAutoFit/>
            </a:bodyPr>
            <a:lstStyle/>
            <a:p>
              <a:pPr algn="ctr">
                <a:lnSpc>
                  <a:spcPts val="4868"/>
                </a:lnSpc>
              </a:pPr>
              <a:r>
                <a:rPr lang="en-US" sz="3477" b="1">
                  <a:solidFill>
                    <a:srgbClr val="FFFFFF"/>
                  </a:solidFill>
                  <a:latin typeface="Canva Sans Bold"/>
                  <a:ea typeface="Canva Sans Bold"/>
                  <a:cs typeface="Canva Sans Bold"/>
                  <a:sym typeface="Canva Sans Bold"/>
                </a:rPr>
                <a:t> “What makes early childhood systems thrive?”</a:t>
              </a:r>
            </a:p>
          </p:txBody>
        </p:sp>
      </p:grpSp>
      <p:grpSp>
        <p:nvGrpSpPr>
          <p:cNvPr id="10" name="Group 10"/>
          <p:cNvGrpSpPr/>
          <p:nvPr/>
        </p:nvGrpSpPr>
        <p:grpSpPr>
          <a:xfrm>
            <a:off x="12775850" y="9734468"/>
            <a:ext cx="5780365" cy="179070"/>
            <a:chOff x="0" y="0"/>
            <a:chExt cx="7707153" cy="238760"/>
          </a:xfrm>
        </p:grpSpPr>
        <p:sp>
          <p:nvSpPr>
            <p:cNvPr id="11" name="Freeform 11"/>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TextBox 12"/>
            <p:cNvSpPr txBox="1"/>
            <p:nvPr/>
          </p:nvSpPr>
          <p:spPr>
            <a:xfrm>
              <a:off x="315634" y="-19050"/>
              <a:ext cx="7391520" cy="257810"/>
            </a:xfrm>
            <a:prstGeom prst="rect">
              <a:avLst/>
            </a:prstGeom>
          </p:spPr>
          <p:txBody>
            <a:bodyPr lIns="0" tIns="0" rIns="0" bIns="0" rtlCol="0" anchor="t">
              <a:spAutoFit/>
            </a:bodyPr>
            <a:lstStyle/>
            <a:p>
              <a:pPr algn="l">
                <a:lnSpc>
                  <a:spcPts val="1679"/>
                </a:lnSpc>
              </a:pPr>
              <a:r>
                <a:rPr lang="en-US" sz="1200" i="1">
                  <a:solidFill>
                    <a:srgbClr val="82807C"/>
                  </a:solidFill>
                  <a:latin typeface="Canva Sans Italics"/>
                  <a:ea typeface="Canva Sans Italics"/>
                  <a:cs typeface="Canva Sans Italics"/>
                  <a:sym typeface="Canva Sans Italics"/>
                </a:rPr>
                <a:t>2025 Kaitlin Watts / Institute for Child Success. All rights reserved.</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D679"/>
        </a:solidFill>
        <a:effectLst/>
      </p:bgPr>
    </p:bg>
    <p:spTree>
      <p:nvGrpSpPr>
        <p:cNvPr id="1" name=""/>
        <p:cNvGrpSpPr/>
        <p:nvPr/>
      </p:nvGrpSpPr>
      <p:grpSpPr>
        <a:xfrm>
          <a:off x="0" y="0"/>
          <a:ext cx="0" cy="0"/>
          <a:chOff x="0" y="0"/>
          <a:chExt cx="0" cy="0"/>
        </a:xfrm>
      </p:grpSpPr>
      <p:sp>
        <p:nvSpPr>
          <p:cNvPr id="2" name="Freeform 2"/>
          <p:cNvSpPr/>
          <p:nvPr/>
        </p:nvSpPr>
        <p:spPr>
          <a:xfrm>
            <a:off x="9640292" y="0"/>
            <a:ext cx="8647708" cy="10287000"/>
          </a:xfrm>
          <a:custGeom>
            <a:avLst/>
            <a:gdLst/>
            <a:ahLst/>
            <a:cxnLst/>
            <a:rect l="l" t="t" r="r" b="b"/>
            <a:pathLst>
              <a:path w="8647708" h="10287000">
                <a:moveTo>
                  <a:pt x="0" y="0"/>
                </a:moveTo>
                <a:lnTo>
                  <a:pt x="8647708" y="0"/>
                </a:lnTo>
                <a:lnTo>
                  <a:pt x="8647708" y="10287000"/>
                </a:lnTo>
                <a:lnTo>
                  <a:pt x="0" y="10287000"/>
                </a:lnTo>
                <a:lnTo>
                  <a:pt x="0" y="0"/>
                </a:lnTo>
                <a:close/>
              </a:path>
            </a:pathLst>
          </a:custGeom>
          <a:blipFill>
            <a:blip r:embed="rId3"/>
            <a:stretch>
              <a:fillRect l="-9276" t="-19817" r="-14638" b="-19073"/>
            </a:stretch>
          </a:blipFill>
        </p:spPr>
        <p:txBody>
          <a:bodyPr/>
          <a:lstStyle/>
          <a:p>
            <a:endParaRPr lang="en-US"/>
          </a:p>
        </p:txBody>
      </p:sp>
      <p:sp>
        <p:nvSpPr>
          <p:cNvPr id="3" name="TextBox 3"/>
          <p:cNvSpPr txBox="1"/>
          <p:nvPr/>
        </p:nvSpPr>
        <p:spPr>
          <a:xfrm>
            <a:off x="1028700" y="1114425"/>
            <a:ext cx="6561758" cy="736600"/>
          </a:xfrm>
          <a:prstGeom prst="rect">
            <a:avLst/>
          </a:prstGeom>
        </p:spPr>
        <p:txBody>
          <a:bodyPr lIns="0" tIns="0" rIns="0" bIns="0" rtlCol="0" anchor="t">
            <a:spAutoFit/>
          </a:bodyPr>
          <a:lstStyle/>
          <a:p>
            <a:pPr algn="l">
              <a:lnSpc>
                <a:spcPts val="5000"/>
              </a:lnSpc>
            </a:pPr>
            <a:r>
              <a:rPr lang="en-US" sz="5000" b="1" spc="-300">
                <a:solidFill>
                  <a:srgbClr val="000000"/>
                </a:solidFill>
                <a:latin typeface="Helvetica World Bold"/>
                <a:ea typeface="Helvetica World Bold"/>
                <a:cs typeface="Helvetica World Bold"/>
                <a:sym typeface="Helvetica World Bold"/>
              </a:rPr>
              <a:t>Activity:  </a:t>
            </a:r>
            <a:r>
              <a:rPr lang="en-US" sz="5000" spc="-300">
                <a:solidFill>
                  <a:srgbClr val="000000"/>
                </a:solidFill>
                <a:latin typeface="Helvetica World"/>
                <a:ea typeface="Helvetica World"/>
                <a:cs typeface="Helvetica World"/>
                <a:sym typeface="Helvetica World"/>
              </a:rPr>
              <a:t>Share a Moment </a:t>
            </a:r>
          </a:p>
        </p:txBody>
      </p:sp>
      <p:sp>
        <p:nvSpPr>
          <p:cNvPr id="4" name="TextBox 4"/>
          <p:cNvSpPr txBox="1"/>
          <p:nvPr/>
        </p:nvSpPr>
        <p:spPr>
          <a:xfrm>
            <a:off x="1028700" y="2693712"/>
            <a:ext cx="8182768" cy="3832860"/>
          </a:xfrm>
          <a:prstGeom prst="rect">
            <a:avLst/>
          </a:prstGeom>
        </p:spPr>
        <p:txBody>
          <a:bodyPr lIns="0" tIns="0" rIns="0" bIns="0" rtlCol="0" anchor="t">
            <a:spAutoFit/>
          </a:bodyPr>
          <a:lstStyle/>
          <a:p>
            <a:pPr algn="l">
              <a:lnSpc>
                <a:spcPts val="5880"/>
              </a:lnSpc>
            </a:pPr>
            <a:r>
              <a:rPr lang="en-US" sz="3500" spc="-70">
                <a:solidFill>
                  <a:srgbClr val="000000"/>
                </a:solidFill>
                <a:latin typeface="Helvetica World"/>
                <a:ea typeface="Helvetica World"/>
                <a:cs typeface="Helvetica World"/>
                <a:sym typeface="Helvetica World"/>
              </a:rPr>
              <a:t>Think about your earliest memory. </a:t>
            </a:r>
          </a:p>
          <a:p>
            <a:pPr marL="755651" lvl="1" indent="-377825" algn="l">
              <a:lnSpc>
                <a:spcPts val="5880"/>
              </a:lnSpc>
              <a:buFont typeface="Arial"/>
              <a:buChar char="•"/>
            </a:pPr>
            <a:r>
              <a:rPr lang="en-US" sz="3500" i="1" spc="-70">
                <a:solidFill>
                  <a:srgbClr val="000000"/>
                </a:solidFill>
                <a:latin typeface="Helvetica World Italics"/>
                <a:ea typeface="Helvetica World Italics"/>
                <a:cs typeface="Helvetica World Italics"/>
                <a:sym typeface="Helvetica World Italics"/>
              </a:rPr>
              <a:t>Where were you?</a:t>
            </a:r>
          </a:p>
          <a:p>
            <a:pPr marL="755651" lvl="1" indent="-377825" algn="l">
              <a:lnSpc>
                <a:spcPts val="5880"/>
              </a:lnSpc>
              <a:buFont typeface="Arial"/>
              <a:buChar char="•"/>
            </a:pPr>
            <a:r>
              <a:rPr lang="en-US" sz="3500" i="1" spc="-70">
                <a:solidFill>
                  <a:srgbClr val="000000"/>
                </a:solidFill>
                <a:latin typeface="Helvetica World Italics"/>
                <a:ea typeface="Helvetica World Italics"/>
                <a:cs typeface="Helvetica World Italics"/>
                <a:sym typeface="Helvetica World Italics"/>
              </a:rPr>
              <a:t>Who were you with?</a:t>
            </a:r>
          </a:p>
          <a:p>
            <a:pPr marL="755651" lvl="1" indent="-377825" algn="l">
              <a:lnSpc>
                <a:spcPts val="5880"/>
              </a:lnSpc>
              <a:buFont typeface="Arial"/>
              <a:buChar char="•"/>
            </a:pPr>
            <a:r>
              <a:rPr lang="en-US" sz="3500" i="1" spc="-70">
                <a:solidFill>
                  <a:srgbClr val="000000"/>
                </a:solidFill>
                <a:latin typeface="Helvetica World Italics"/>
                <a:ea typeface="Helvetica World Italics"/>
                <a:cs typeface="Helvetica World Italics"/>
                <a:sym typeface="Helvetica World Italics"/>
              </a:rPr>
              <a:t>What were you doing?</a:t>
            </a:r>
          </a:p>
          <a:p>
            <a:pPr algn="l">
              <a:lnSpc>
                <a:spcPts val="5880"/>
              </a:lnSpc>
            </a:pPr>
            <a:endParaRPr lang="en-US" sz="3500" i="1" spc="-70">
              <a:solidFill>
                <a:srgbClr val="000000"/>
              </a:solidFill>
              <a:latin typeface="Helvetica World Italics"/>
              <a:ea typeface="Helvetica World Italics"/>
              <a:cs typeface="Helvetica World Italics"/>
              <a:sym typeface="Helvetica World Italics"/>
            </a:endParaRPr>
          </a:p>
        </p:txBody>
      </p:sp>
      <p:grpSp>
        <p:nvGrpSpPr>
          <p:cNvPr id="5" name="Group 5"/>
          <p:cNvGrpSpPr/>
          <p:nvPr/>
        </p:nvGrpSpPr>
        <p:grpSpPr>
          <a:xfrm>
            <a:off x="12775850" y="9734468"/>
            <a:ext cx="5780365" cy="179070"/>
            <a:chOff x="0" y="0"/>
            <a:chExt cx="7707153" cy="238760"/>
          </a:xfrm>
        </p:grpSpPr>
        <p:sp>
          <p:nvSpPr>
            <p:cNvPr id="6" name="Freeform 6"/>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315634" y="-19050"/>
              <a:ext cx="7391520" cy="257810"/>
            </a:xfrm>
            <a:prstGeom prst="rect">
              <a:avLst/>
            </a:prstGeom>
          </p:spPr>
          <p:txBody>
            <a:bodyPr lIns="0" tIns="0" rIns="0" bIns="0" rtlCol="0" anchor="t">
              <a:spAutoFit/>
            </a:bodyPr>
            <a:lstStyle/>
            <a:p>
              <a:pPr algn="l">
                <a:lnSpc>
                  <a:spcPts val="1679"/>
                </a:lnSpc>
              </a:pPr>
              <a:r>
                <a:rPr lang="en-US" sz="1200" i="1">
                  <a:solidFill>
                    <a:srgbClr val="FFFFFF"/>
                  </a:solidFill>
                  <a:latin typeface="Canva Sans Italics"/>
                  <a:ea typeface="Canva Sans Italics"/>
                  <a:cs typeface="Canva Sans Italics"/>
                  <a:sym typeface="Canva Sans Italics"/>
                </a:rPr>
                <a:t>2025 Kaitlin Watts / Institute for Child Success. All rights reserved.</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DEF6"/>
        </a:solidFill>
        <a:effectLst/>
      </p:bgPr>
    </p:bg>
    <p:spTree>
      <p:nvGrpSpPr>
        <p:cNvPr id="1" name=""/>
        <p:cNvGrpSpPr/>
        <p:nvPr/>
      </p:nvGrpSpPr>
      <p:grpSpPr>
        <a:xfrm>
          <a:off x="0" y="0"/>
          <a:ext cx="0" cy="0"/>
          <a:chOff x="0" y="0"/>
          <a:chExt cx="0" cy="0"/>
        </a:xfrm>
      </p:grpSpPr>
      <p:sp>
        <p:nvSpPr>
          <p:cNvPr id="2" name="Freeform 2"/>
          <p:cNvSpPr/>
          <p:nvPr/>
        </p:nvSpPr>
        <p:spPr>
          <a:xfrm>
            <a:off x="8283260" y="0"/>
            <a:ext cx="10004740" cy="10287000"/>
          </a:xfrm>
          <a:custGeom>
            <a:avLst/>
            <a:gdLst/>
            <a:ahLst/>
            <a:cxnLst/>
            <a:rect l="l" t="t" r="r" b="b"/>
            <a:pathLst>
              <a:path w="10004740" h="10287000">
                <a:moveTo>
                  <a:pt x="0" y="0"/>
                </a:moveTo>
                <a:lnTo>
                  <a:pt x="10004740" y="0"/>
                </a:lnTo>
                <a:lnTo>
                  <a:pt x="10004740" y="10287000"/>
                </a:lnTo>
                <a:lnTo>
                  <a:pt x="0" y="10287000"/>
                </a:lnTo>
                <a:lnTo>
                  <a:pt x="0" y="0"/>
                </a:lnTo>
                <a:close/>
              </a:path>
            </a:pathLst>
          </a:custGeom>
          <a:blipFill>
            <a:blip r:embed="rId3"/>
            <a:stretch>
              <a:fillRect l="-34346" r="-19885"/>
            </a:stretch>
          </a:blipFill>
        </p:spPr>
        <p:txBody>
          <a:bodyPr/>
          <a:lstStyle/>
          <a:p>
            <a:endParaRPr lang="en-US"/>
          </a:p>
        </p:txBody>
      </p:sp>
      <p:sp>
        <p:nvSpPr>
          <p:cNvPr id="3" name="TextBox 3"/>
          <p:cNvSpPr txBox="1"/>
          <p:nvPr/>
        </p:nvSpPr>
        <p:spPr>
          <a:xfrm>
            <a:off x="1028700" y="2647950"/>
            <a:ext cx="6422679" cy="3240405"/>
          </a:xfrm>
          <a:prstGeom prst="rect">
            <a:avLst/>
          </a:prstGeom>
        </p:spPr>
        <p:txBody>
          <a:bodyPr lIns="0" tIns="0" rIns="0" bIns="0" rtlCol="0" anchor="t">
            <a:spAutoFit/>
          </a:bodyPr>
          <a:lstStyle/>
          <a:p>
            <a:pPr algn="l">
              <a:lnSpc>
                <a:spcPts val="6299"/>
              </a:lnSpc>
              <a:spcBef>
                <a:spcPct val="0"/>
              </a:spcBef>
            </a:pPr>
            <a:r>
              <a:rPr lang="en-US" sz="4500" spc="-179">
                <a:solidFill>
                  <a:srgbClr val="000000"/>
                </a:solidFill>
                <a:latin typeface="Helvetica World"/>
                <a:ea typeface="Helvetica World"/>
                <a:cs typeface="Helvetica World"/>
                <a:sym typeface="Helvetica World"/>
              </a:rPr>
              <a:t>To change outcomes, we have to start early and </a:t>
            </a:r>
            <a:r>
              <a:rPr lang="en-US" sz="4500" b="1" spc="-179">
                <a:solidFill>
                  <a:srgbClr val="000000"/>
                </a:solidFill>
                <a:latin typeface="Helvetica World Bold"/>
                <a:ea typeface="Helvetica World Bold"/>
                <a:cs typeface="Helvetica World Bold"/>
                <a:sym typeface="Helvetica World Bold"/>
              </a:rPr>
              <a:t>support parents</a:t>
            </a:r>
            <a:r>
              <a:rPr lang="en-US" sz="4500" spc="-179">
                <a:solidFill>
                  <a:srgbClr val="000000"/>
                </a:solidFill>
                <a:latin typeface="Helvetica World"/>
                <a:ea typeface="Helvetica World"/>
                <a:cs typeface="Helvetica World"/>
                <a:sym typeface="Helvetica World"/>
              </a:rPr>
              <a:t> before, during, and after birth. </a:t>
            </a:r>
          </a:p>
        </p:txBody>
      </p:sp>
      <p:sp>
        <p:nvSpPr>
          <p:cNvPr id="4" name="TextBox 4"/>
          <p:cNvSpPr txBox="1"/>
          <p:nvPr/>
        </p:nvSpPr>
        <p:spPr>
          <a:xfrm>
            <a:off x="1028700" y="1114425"/>
            <a:ext cx="6057602" cy="736600"/>
          </a:xfrm>
          <a:prstGeom prst="rect">
            <a:avLst/>
          </a:prstGeom>
        </p:spPr>
        <p:txBody>
          <a:bodyPr lIns="0" tIns="0" rIns="0" bIns="0" rtlCol="0" anchor="t">
            <a:spAutoFit/>
          </a:bodyPr>
          <a:lstStyle/>
          <a:p>
            <a:pPr algn="l">
              <a:lnSpc>
                <a:spcPts val="5000"/>
              </a:lnSpc>
            </a:pPr>
            <a:r>
              <a:rPr lang="en-US" sz="5000" b="1" spc="-300">
                <a:solidFill>
                  <a:srgbClr val="000000"/>
                </a:solidFill>
                <a:latin typeface="Helvetica World Bold"/>
                <a:ea typeface="Helvetica World Bold"/>
                <a:cs typeface="Helvetica World Bold"/>
                <a:sym typeface="Helvetica World Bold"/>
              </a:rPr>
              <a:t>Ingredient 1:  </a:t>
            </a:r>
            <a:r>
              <a:rPr lang="en-US" sz="5000" spc="-300">
                <a:solidFill>
                  <a:srgbClr val="000000"/>
                </a:solidFill>
                <a:latin typeface="Helvetica World"/>
                <a:ea typeface="Helvetica World"/>
                <a:cs typeface="Helvetica World"/>
                <a:sym typeface="Helvetica World"/>
              </a:rPr>
              <a:t>Start Early</a:t>
            </a:r>
          </a:p>
        </p:txBody>
      </p:sp>
      <p:grpSp>
        <p:nvGrpSpPr>
          <p:cNvPr id="5" name="Group 5"/>
          <p:cNvGrpSpPr/>
          <p:nvPr/>
        </p:nvGrpSpPr>
        <p:grpSpPr>
          <a:xfrm>
            <a:off x="12775850" y="9734468"/>
            <a:ext cx="5780365" cy="179070"/>
            <a:chOff x="0" y="0"/>
            <a:chExt cx="7707153" cy="238760"/>
          </a:xfrm>
        </p:grpSpPr>
        <p:sp>
          <p:nvSpPr>
            <p:cNvPr id="6" name="Freeform 6"/>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315634" y="-19050"/>
              <a:ext cx="7391520" cy="257810"/>
            </a:xfrm>
            <a:prstGeom prst="rect">
              <a:avLst/>
            </a:prstGeom>
          </p:spPr>
          <p:txBody>
            <a:bodyPr lIns="0" tIns="0" rIns="0" bIns="0" rtlCol="0" anchor="t">
              <a:spAutoFit/>
            </a:bodyPr>
            <a:lstStyle/>
            <a:p>
              <a:pPr algn="l">
                <a:lnSpc>
                  <a:spcPts val="1679"/>
                </a:lnSpc>
              </a:pPr>
              <a:r>
                <a:rPr lang="en-US" sz="1200" i="1">
                  <a:solidFill>
                    <a:srgbClr val="FFFFFF"/>
                  </a:solidFill>
                  <a:latin typeface="Canva Sans Italics"/>
                  <a:ea typeface="Canva Sans Italics"/>
                  <a:cs typeface="Canva Sans Italics"/>
                  <a:sym typeface="Canva Sans Italics"/>
                </a:rPr>
                <a:t>2025 Kaitlin Watts / Institute for Child Success. All rights reserved.</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DEF6"/>
        </a:solidFill>
        <a:effectLst/>
      </p:bgPr>
    </p:bg>
    <p:spTree>
      <p:nvGrpSpPr>
        <p:cNvPr id="1" name=""/>
        <p:cNvGrpSpPr/>
        <p:nvPr/>
      </p:nvGrpSpPr>
      <p:grpSpPr>
        <a:xfrm>
          <a:off x="0" y="0"/>
          <a:ext cx="0" cy="0"/>
          <a:chOff x="0" y="0"/>
          <a:chExt cx="0" cy="0"/>
        </a:xfrm>
      </p:grpSpPr>
      <p:sp>
        <p:nvSpPr>
          <p:cNvPr id="2" name="Freeform 2"/>
          <p:cNvSpPr/>
          <p:nvPr/>
        </p:nvSpPr>
        <p:spPr>
          <a:xfrm rot="2310430">
            <a:off x="9298994" y="898274"/>
            <a:ext cx="7211187" cy="8229600"/>
          </a:xfrm>
          <a:custGeom>
            <a:avLst/>
            <a:gdLst/>
            <a:ahLst/>
            <a:cxnLst/>
            <a:rect l="l" t="t" r="r" b="b"/>
            <a:pathLst>
              <a:path w="7211187" h="8229600">
                <a:moveTo>
                  <a:pt x="0" y="0"/>
                </a:moveTo>
                <a:lnTo>
                  <a:pt x="7211187" y="0"/>
                </a:lnTo>
                <a:lnTo>
                  <a:pt x="7211187"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rot="-586766">
            <a:off x="13828458" y="3345853"/>
            <a:ext cx="2273358" cy="455295"/>
          </a:xfrm>
          <a:prstGeom prst="rect">
            <a:avLst/>
          </a:prstGeom>
        </p:spPr>
        <p:txBody>
          <a:bodyPr lIns="0" tIns="0" rIns="0" bIns="0" rtlCol="0" anchor="t">
            <a:spAutoFit/>
          </a:bodyPr>
          <a:lstStyle/>
          <a:p>
            <a:pPr algn="ctr">
              <a:lnSpc>
                <a:spcPts val="3000"/>
              </a:lnSpc>
            </a:pPr>
            <a:r>
              <a:rPr lang="en-US" sz="3000" b="1" spc="-120">
                <a:solidFill>
                  <a:srgbClr val="FFFFFF"/>
                </a:solidFill>
                <a:latin typeface="Helvetica World Bold"/>
                <a:ea typeface="Helvetica World Bold"/>
                <a:cs typeface="Helvetica World Bold"/>
                <a:sym typeface="Helvetica World Bold"/>
              </a:rPr>
              <a:t>Health</a:t>
            </a:r>
          </a:p>
        </p:txBody>
      </p:sp>
      <p:sp>
        <p:nvSpPr>
          <p:cNvPr id="4" name="TextBox 4"/>
          <p:cNvSpPr txBox="1"/>
          <p:nvPr/>
        </p:nvSpPr>
        <p:spPr>
          <a:xfrm rot="1243071">
            <a:off x="10764225" y="3131299"/>
            <a:ext cx="2273358" cy="882015"/>
          </a:xfrm>
          <a:prstGeom prst="rect">
            <a:avLst/>
          </a:prstGeom>
        </p:spPr>
        <p:txBody>
          <a:bodyPr lIns="0" tIns="0" rIns="0" bIns="0" rtlCol="0" anchor="t">
            <a:spAutoFit/>
          </a:bodyPr>
          <a:lstStyle/>
          <a:p>
            <a:pPr algn="ctr">
              <a:lnSpc>
                <a:spcPts val="3000"/>
              </a:lnSpc>
            </a:pPr>
            <a:r>
              <a:rPr lang="en-US" sz="3000" b="1" spc="-120">
                <a:solidFill>
                  <a:srgbClr val="FFFFFF"/>
                </a:solidFill>
                <a:latin typeface="Helvetica World Bold"/>
                <a:ea typeface="Helvetica World Bold"/>
                <a:cs typeface="Helvetica World Bold"/>
                <a:sym typeface="Helvetica World Bold"/>
              </a:rPr>
              <a:t>Home Visiting</a:t>
            </a:r>
          </a:p>
        </p:txBody>
      </p:sp>
      <p:sp>
        <p:nvSpPr>
          <p:cNvPr id="5" name="TextBox 5"/>
          <p:cNvSpPr txBox="1"/>
          <p:nvPr/>
        </p:nvSpPr>
        <p:spPr>
          <a:xfrm rot="153344">
            <a:off x="11927863" y="7018492"/>
            <a:ext cx="2273358" cy="882015"/>
          </a:xfrm>
          <a:prstGeom prst="rect">
            <a:avLst/>
          </a:prstGeom>
        </p:spPr>
        <p:txBody>
          <a:bodyPr lIns="0" tIns="0" rIns="0" bIns="0" rtlCol="0" anchor="t">
            <a:spAutoFit/>
          </a:bodyPr>
          <a:lstStyle/>
          <a:p>
            <a:pPr algn="ctr">
              <a:lnSpc>
                <a:spcPts val="3000"/>
              </a:lnSpc>
            </a:pPr>
            <a:r>
              <a:rPr lang="en-US" sz="3000" b="1" spc="-120">
                <a:solidFill>
                  <a:srgbClr val="FFFFFF"/>
                </a:solidFill>
                <a:latin typeface="Helvetica World Bold"/>
                <a:ea typeface="Helvetica World Bold"/>
                <a:cs typeface="Helvetica World Bold"/>
                <a:sym typeface="Helvetica World Bold"/>
              </a:rPr>
              <a:t>Mental</a:t>
            </a:r>
          </a:p>
          <a:p>
            <a:pPr algn="ctr">
              <a:lnSpc>
                <a:spcPts val="3000"/>
              </a:lnSpc>
            </a:pPr>
            <a:r>
              <a:rPr lang="en-US" sz="3000" b="1" spc="-120">
                <a:solidFill>
                  <a:srgbClr val="FFFFFF"/>
                </a:solidFill>
                <a:latin typeface="Helvetica World Bold"/>
                <a:ea typeface="Helvetica World Bold"/>
                <a:cs typeface="Helvetica World Bold"/>
                <a:sym typeface="Helvetica World Bold"/>
              </a:rPr>
              <a:t>Health</a:t>
            </a:r>
          </a:p>
        </p:txBody>
      </p:sp>
      <p:sp>
        <p:nvSpPr>
          <p:cNvPr id="6" name="TextBox 6"/>
          <p:cNvSpPr txBox="1"/>
          <p:nvPr/>
        </p:nvSpPr>
        <p:spPr>
          <a:xfrm rot="152470">
            <a:off x="9600341" y="5530729"/>
            <a:ext cx="2273358" cy="455295"/>
          </a:xfrm>
          <a:prstGeom prst="rect">
            <a:avLst/>
          </a:prstGeom>
        </p:spPr>
        <p:txBody>
          <a:bodyPr lIns="0" tIns="0" rIns="0" bIns="0" rtlCol="0" anchor="t">
            <a:spAutoFit/>
          </a:bodyPr>
          <a:lstStyle/>
          <a:p>
            <a:pPr algn="ctr">
              <a:lnSpc>
                <a:spcPts val="3000"/>
              </a:lnSpc>
            </a:pPr>
            <a:r>
              <a:rPr lang="en-US" sz="3000" b="1" spc="-120">
                <a:solidFill>
                  <a:srgbClr val="FFFFFF"/>
                </a:solidFill>
                <a:latin typeface="Helvetica World Bold"/>
                <a:ea typeface="Helvetica World Bold"/>
                <a:cs typeface="Helvetica World Bold"/>
                <a:sym typeface="Helvetica World Bold"/>
              </a:rPr>
              <a:t>Childcare</a:t>
            </a:r>
          </a:p>
        </p:txBody>
      </p:sp>
      <p:sp>
        <p:nvSpPr>
          <p:cNvPr id="7" name="Freeform 7"/>
          <p:cNvSpPr/>
          <p:nvPr/>
        </p:nvSpPr>
        <p:spPr>
          <a:xfrm>
            <a:off x="15341836" y="7214831"/>
            <a:ext cx="1917464" cy="2043469"/>
          </a:xfrm>
          <a:custGeom>
            <a:avLst/>
            <a:gdLst/>
            <a:ahLst/>
            <a:cxnLst/>
            <a:rect l="l" t="t" r="r" b="b"/>
            <a:pathLst>
              <a:path w="1917464" h="2043469">
                <a:moveTo>
                  <a:pt x="0" y="0"/>
                </a:moveTo>
                <a:lnTo>
                  <a:pt x="1917464" y="0"/>
                </a:lnTo>
                <a:lnTo>
                  <a:pt x="1917464" y="2043469"/>
                </a:lnTo>
                <a:lnTo>
                  <a:pt x="0" y="2043469"/>
                </a:lnTo>
                <a:lnTo>
                  <a:pt x="0" y="0"/>
                </a:lnTo>
                <a:close/>
              </a:path>
            </a:pathLst>
          </a:custGeom>
          <a:blipFill>
            <a:blip r:embed="rId5"/>
            <a:stretch>
              <a:fillRect/>
            </a:stretch>
          </a:blipFill>
        </p:spPr>
        <p:txBody>
          <a:bodyPr/>
          <a:lstStyle/>
          <a:p>
            <a:endParaRPr lang="en-US"/>
          </a:p>
        </p:txBody>
      </p:sp>
      <p:sp>
        <p:nvSpPr>
          <p:cNvPr id="8" name="TextBox 8"/>
          <p:cNvSpPr txBox="1"/>
          <p:nvPr/>
        </p:nvSpPr>
        <p:spPr>
          <a:xfrm>
            <a:off x="1028700" y="2504189"/>
            <a:ext cx="7674185" cy="2508885"/>
          </a:xfrm>
          <a:prstGeom prst="rect">
            <a:avLst/>
          </a:prstGeom>
        </p:spPr>
        <p:txBody>
          <a:bodyPr lIns="0" tIns="0" rIns="0" bIns="0" rtlCol="0" anchor="t">
            <a:spAutoFit/>
          </a:bodyPr>
          <a:lstStyle/>
          <a:p>
            <a:pPr algn="l">
              <a:lnSpc>
                <a:spcPts val="6299"/>
              </a:lnSpc>
              <a:spcBef>
                <a:spcPct val="0"/>
              </a:spcBef>
            </a:pPr>
            <a:r>
              <a:rPr lang="en-US" sz="4500" spc="-179">
                <a:solidFill>
                  <a:srgbClr val="000000"/>
                </a:solidFill>
                <a:latin typeface="Helvetica World"/>
                <a:ea typeface="Helvetica World"/>
                <a:cs typeface="Helvetica World"/>
                <a:sym typeface="Helvetica World"/>
              </a:rPr>
              <a:t>Families don’t live in silos. </a:t>
            </a:r>
          </a:p>
          <a:p>
            <a:pPr algn="l">
              <a:lnSpc>
                <a:spcPts val="6299"/>
              </a:lnSpc>
              <a:spcBef>
                <a:spcPct val="0"/>
              </a:spcBef>
            </a:pPr>
            <a:r>
              <a:rPr lang="en-US" sz="4500" spc="-179">
                <a:solidFill>
                  <a:srgbClr val="000000"/>
                </a:solidFill>
                <a:latin typeface="Helvetica World"/>
                <a:ea typeface="Helvetica World"/>
                <a:cs typeface="Helvetica World"/>
                <a:sym typeface="Helvetica World"/>
              </a:rPr>
              <a:t>It is important to </a:t>
            </a:r>
            <a:r>
              <a:rPr lang="en-US" sz="4500" b="1" spc="-179">
                <a:solidFill>
                  <a:srgbClr val="000000"/>
                </a:solidFill>
                <a:latin typeface="Helvetica World Bold"/>
                <a:ea typeface="Helvetica World Bold"/>
                <a:cs typeface="Helvetica World Bold"/>
                <a:sym typeface="Helvetica World Bold"/>
              </a:rPr>
              <a:t>connect services </a:t>
            </a:r>
            <a:r>
              <a:rPr lang="en-US" sz="4500" spc="-179">
                <a:solidFill>
                  <a:srgbClr val="000000"/>
                </a:solidFill>
                <a:latin typeface="Helvetica World"/>
                <a:ea typeface="Helvetica World"/>
                <a:cs typeface="Helvetica World"/>
                <a:sym typeface="Helvetica World"/>
              </a:rPr>
              <a:t>and to simplify access.</a:t>
            </a:r>
          </a:p>
        </p:txBody>
      </p:sp>
      <p:sp>
        <p:nvSpPr>
          <p:cNvPr id="9" name="TextBox 9"/>
          <p:cNvSpPr txBox="1"/>
          <p:nvPr/>
        </p:nvSpPr>
        <p:spPr>
          <a:xfrm>
            <a:off x="1028700" y="1114425"/>
            <a:ext cx="7394302" cy="736600"/>
          </a:xfrm>
          <a:prstGeom prst="rect">
            <a:avLst/>
          </a:prstGeom>
        </p:spPr>
        <p:txBody>
          <a:bodyPr lIns="0" tIns="0" rIns="0" bIns="0" rtlCol="0" anchor="t">
            <a:spAutoFit/>
          </a:bodyPr>
          <a:lstStyle/>
          <a:p>
            <a:pPr algn="l">
              <a:lnSpc>
                <a:spcPts val="5000"/>
              </a:lnSpc>
            </a:pPr>
            <a:r>
              <a:rPr lang="en-US" sz="5000" b="1" spc="-300">
                <a:solidFill>
                  <a:srgbClr val="000000"/>
                </a:solidFill>
                <a:latin typeface="Helvetica World Bold"/>
                <a:ea typeface="Helvetica World Bold"/>
                <a:cs typeface="Helvetica World Bold"/>
                <a:sym typeface="Helvetica World Bold"/>
              </a:rPr>
              <a:t>Ingredient 2:  </a:t>
            </a:r>
            <a:r>
              <a:rPr lang="en-US" sz="5000" spc="-300">
                <a:solidFill>
                  <a:srgbClr val="000000"/>
                </a:solidFill>
                <a:latin typeface="Helvetica World"/>
                <a:ea typeface="Helvetica World"/>
                <a:cs typeface="Helvetica World"/>
                <a:sym typeface="Helvetica World"/>
              </a:rPr>
              <a:t>Bundle Support</a:t>
            </a:r>
          </a:p>
        </p:txBody>
      </p:sp>
      <p:grpSp>
        <p:nvGrpSpPr>
          <p:cNvPr id="10" name="Group 10"/>
          <p:cNvGrpSpPr/>
          <p:nvPr/>
        </p:nvGrpSpPr>
        <p:grpSpPr>
          <a:xfrm>
            <a:off x="12775850" y="9734468"/>
            <a:ext cx="5780365" cy="179070"/>
            <a:chOff x="0" y="0"/>
            <a:chExt cx="7707153" cy="238760"/>
          </a:xfrm>
        </p:grpSpPr>
        <p:sp>
          <p:nvSpPr>
            <p:cNvPr id="11" name="Freeform 11"/>
            <p:cNvSpPr/>
            <p:nvPr/>
          </p:nvSpPr>
          <p:spPr>
            <a:xfrm>
              <a:off x="0" y="0"/>
              <a:ext cx="238760" cy="238760"/>
            </a:xfrm>
            <a:custGeom>
              <a:avLst/>
              <a:gdLst/>
              <a:ahLst/>
              <a:cxnLst/>
              <a:rect l="l" t="t" r="r" b="b"/>
              <a:pathLst>
                <a:path w="238760" h="238760">
                  <a:moveTo>
                    <a:pt x="0" y="0"/>
                  </a:moveTo>
                  <a:lnTo>
                    <a:pt x="238760" y="0"/>
                  </a:lnTo>
                  <a:lnTo>
                    <a:pt x="238760" y="238760"/>
                  </a:lnTo>
                  <a:lnTo>
                    <a:pt x="0" y="2387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2"/>
            <p:cNvSpPr txBox="1"/>
            <p:nvPr/>
          </p:nvSpPr>
          <p:spPr>
            <a:xfrm>
              <a:off x="315634" y="-19050"/>
              <a:ext cx="7391520" cy="257810"/>
            </a:xfrm>
            <a:prstGeom prst="rect">
              <a:avLst/>
            </a:prstGeom>
          </p:spPr>
          <p:txBody>
            <a:bodyPr lIns="0" tIns="0" rIns="0" bIns="0" rtlCol="0" anchor="t">
              <a:spAutoFit/>
            </a:bodyPr>
            <a:lstStyle/>
            <a:p>
              <a:pPr algn="l">
                <a:lnSpc>
                  <a:spcPts val="1679"/>
                </a:lnSpc>
              </a:pPr>
              <a:r>
                <a:rPr lang="en-US" sz="1200" i="1">
                  <a:solidFill>
                    <a:srgbClr val="82807C"/>
                  </a:solidFill>
                  <a:latin typeface="Canva Sans Italics"/>
                  <a:ea typeface="Canva Sans Italics"/>
                  <a:cs typeface="Canva Sans Italics"/>
                  <a:sym typeface="Canva Sans Italics"/>
                </a:rPr>
                <a:t>2025 Kaitlin Watts / Institute for Child Success. All rights reserved.</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2595</Words>
  <Application>Microsoft Office PowerPoint</Application>
  <PresentationFormat>Custom</PresentationFormat>
  <Paragraphs>348</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Delaware Home Visiting Conference 2025</dc:title>
  <dc:creator>Kaitlin Watts</dc:creator>
  <cp:lastModifiedBy>Kaitlin Watts</cp:lastModifiedBy>
  <cp:revision>2</cp:revision>
  <dcterms:created xsi:type="dcterms:W3CDTF">2006-08-16T00:00:00Z</dcterms:created>
  <dcterms:modified xsi:type="dcterms:W3CDTF">2025-12-15T18:12:01Z</dcterms:modified>
  <dc:identifier>DAG2znjz4l8</dc:identifier>
</cp:coreProperties>
</file>