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1804" r:id="rId3"/>
    <p:sldId id="260" r:id="rId4"/>
    <p:sldId id="30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7868" autoAdjust="0"/>
  </p:normalViewPr>
  <p:slideViewPr>
    <p:cSldViewPr snapToGrid="0">
      <p:cViewPr varScale="1">
        <p:scale>
          <a:sx n="64" d="100"/>
          <a:sy n="64" d="100"/>
        </p:scale>
        <p:origin x="142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21787057336782"/>
          <c:y val="0.2818869602514491"/>
          <c:w val="0.43522662237331861"/>
          <c:h val="0.67810881883075325"/>
        </c:manualLayout>
      </c:layout>
      <c:pieChart>
        <c:varyColors val="1"/>
        <c:ser>
          <c:idx val="0"/>
          <c:order val="0"/>
          <c:tx>
            <c:strRef>
              <c:f>Sheet1!$B$1</c:f>
              <c:strCache>
                <c:ptCount val="1"/>
                <c:pt idx="0">
                  <c:v>Savings by Sector</c:v>
                </c:pt>
              </c:strCache>
            </c:strRef>
          </c:tx>
          <c:dPt>
            <c:idx val="0"/>
            <c:bubble3D val="0"/>
            <c:spPr>
              <a:solidFill>
                <a:srgbClr val="13355D"/>
              </a:solidFill>
              <a:ln w="19050">
                <a:solidFill>
                  <a:schemeClr val="lt1"/>
                </a:solidFill>
              </a:ln>
              <a:effectLst/>
            </c:spPr>
            <c:extLst>
              <c:ext xmlns:c16="http://schemas.microsoft.com/office/drawing/2014/chart" uri="{C3380CC4-5D6E-409C-BE32-E72D297353CC}">
                <c16:uniqueId val="{00000001-4E41-45D2-9B8D-39A0C78695D1}"/>
              </c:ext>
            </c:extLst>
          </c:dPt>
          <c:dPt>
            <c:idx val="1"/>
            <c:bubble3D val="0"/>
            <c:spPr>
              <a:solidFill>
                <a:srgbClr val="24A1A8"/>
              </a:solidFill>
              <a:ln w="19050">
                <a:solidFill>
                  <a:schemeClr val="lt1"/>
                </a:solidFill>
              </a:ln>
              <a:effectLst/>
            </c:spPr>
            <c:extLst>
              <c:ext xmlns:c16="http://schemas.microsoft.com/office/drawing/2014/chart" uri="{C3380CC4-5D6E-409C-BE32-E72D297353CC}">
                <c16:uniqueId val="{00000003-4E41-45D2-9B8D-39A0C78695D1}"/>
              </c:ext>
            </c:extLst>
          </c:dPt>
          <c:dPt>
            <c:idx val="2"/>
            <c:bubble3D val="0"/>
            <c:spPr>
              <a:solidFill>
                <a:srgbClr val="548FD6"/>
              </a:solidFill>
              <a:ln w="19050">
                <a:solidFill>
                  <a:schemeClr val="lt1"/>
                </a:solidFill>
              </a:ln>
              <a:effectLst/>
            </c:spPr>
            <c:extLst>
              <c:ext xmlns:c16="http://schemas.microsoft.com/office/drawing/2014/chart" uri="{C3380CC4-5D6E-409C-BE32-E72D297353CC}">
                <c16:uniqueId val="{00000005-4E41-45D2-9B8D-39A0C78695D1}"/>
              </c:ext>
            </c:extLst>
          </c:dPt>
          <c:dPt>
            <c:idx val="3"/>
            <c:bubble3D val="0"/>
            <c:spPr>
              <a:solidFill>
                <a:srgbClr val="D86036"/>
              </a:solidFill>
              <a:ln w="19050">
                <a:solidFill>
                  <a:schemeClr val="lt1"/>
                </a:solidFill>
              </a:ln>
              <a:effectLst/>
            </c:spPr>
            <c:extLst>
              <c:ext xmlns:c16="http://schemas.microsoft.com/office/drawing/2014/chart" uri="{C3380CC4-5D6E-409C-BE32-E72D297353CC}">
                <c16:uniqueId val="{00000007-4E41-45D2-9B8D-39A0C78695D1}"/>
              </c:ext>
            </c:extLst>
          </c:dPt>
          <c:dPt>
            <c:idx val="4"/>
            <c:bubble3D val="0"/>
            <c:spPr>
              <a:solidFill>
                <a:srgbClr val="E19D39"/>
              </a:solidFill>
              <a:ln w="19050">
                <a:solidFill>
                  <a:schemeClr val="lt1"/>
                </a:solidFill>
              </a:ln>
              <a:effectLst/>
            </c:spPr>
            <c:extLst>
              <c:ext xmlns:c16="http://schemas.microsoft.com/office/drawing/2014/chart" uri="{C3380CC4-5D6E-409C-BE32-E72D297353CC}">
                <c16:uniqueId val="{00000009-4E41-45D2-9B8D-39A0C78695D1}"/>
              </c:ext>
            </c:extLst>
          </c:dPt>
          <c:dPt>
            <c:idx val="5"/>
            <c:bubble3D val="0"/>
            <c:spPr>
              <a:solidFill>
                <a:srgbClr val="C3D9F3"/>
              </a:solidFill>
              <a:ln w="19050">
                <a:solidFill>
                  <a:schemeClr val="lt1"/>
                </a:solidFill>
              </a:ln>
              <a:effectLst/>
            </c:spPr>
            <c:extLst>
              <c:ext xmlns:c16="http://schemas.microsoft.com/office/drawing/2014/chart" uri="{C3380CC4-5D6E-409C-BE32-E72D297353CC}">
                <c16:uniqueId val="{0000000B-4E41-45D2-9B8D-39A0C78695D1}"/>
              </c:ext>
            </c:extLst>
          </c:dPt>
          <c:dPt>
            <c:idx val="6"/>
            <c:bubble3D val="0"/>
            <c:spPr>
              <a:solidFill>
                <a:srgbClr val="FFEEB7"/>
              </a:solidFill>
              <a:ln w="19050">
                <a:solidFill>
                  <a:schemeClr val="lt1"/>
                </a:solidFill>
              </a:ln>
              <a:effectLst/>
            </c:spPr>
            <c:extLst>
              <c:ext xmlns:c16="http://schemas.microsoft.com/office/drawing/2014/chart" uri="{C3380CC4-5D6E-409C-BE32-E72D297353CC}">
                <c16:uniqueId val="{0000000D-4E41-45D2-9B8D-39A0C78695D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4E41-45D2-9B8D-39A0C78695D1}"/>
              </c:ext>
            </c:extLst>
          </c:dPt>
          <c:dLbls>
            <c:dLbl>
              <c:idx val="0"/>
              <c:layout>
                <c:manualLayout>
                  <c:x val="0.10290756807381371"/>
                  <c:y val="-9.6676998465454883E-2"/>
                </c:manualLayout>
              </c:layout>
              <c:tx>
                <c:rich>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fld id="{96228AC3-0470-4576-8262-E5824A33E1AB}" type="CATEGORYNAME">
                      <a:rPr lang="en-US">
                        <a:solidFill>
                          <a:schemeClr val="tx2"/>
                        </a:solidFill>
                      </a:rPr>
                      <a:pPr>
                        <a:defRPr sz="1050" b="1">
                          <a:solidFill>
                            <a:schemeClr val="bg1"/>
                          </a:solidFill>
                        </a:defRPr>
                      </a:pPr>
                      <a:t>[CATEGORY NAME]</a:t>
                    </a:fld>
                    <a:r>
                      <a:rPr lang="en-US" baseline="0">
                        <a:solidFill>
                          <a:schemeClr val="tx2"/>
                        </a:solidFill>
                      </a:rPr>
                      <a:t>
</a:t>
                    </a:r>
                    <a:fld id="{5A0EB758-D071-4DED-B4C1-594C5ED2326C}" type="VALUE">
                      <a:rPr lang="en-US" baseline="0">
                        <a:solidFill>
                          <a:schemeClr val="tx2"/>
                        </a:solidFill>
                      </a:rPr>
                      <a:pPr>
                        <a:defRPr sz="1050" b="1">
                          <a:solidFill>
                            <a:schemeClr val="bg1"/>
                          </a:solidFill>
                        </a:defRPr>
                      </a:pPr>
                      <a:t>[VALUE]</a:t>
                    </a:fld>
                    <a:endParaRPr lang="en-US" baseline="0">
                      <a:solidFill>
                        <a:schemeClr val="tx2"/>
                      </a:solidFill>
                    </a:endParaRPr>
                  </a:p>
                </c:rich>
              </c:tx>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15810006310531663"/>
                      <c:h val="0.13987063092363414"/>
                    </c:manualLayout>
                  </c15:layout>
                  <c15:dlblFieldTable/>
                  <c15:showDataLabelsRange val="0"/>
                </c:ext>
                <c:ext xmlns:c16="http://schemas.microsoft.com/office/drawing/2014/chart" uri="{C3380CC4-5D6E-409C-BE32-E72D297353CC}">
                  <c16:uniqueId val="{00000001-4E41-45D2-9B8D-39A0C78695D1}"/>
                </c:ext>
              </c:extLst>
            </c:dLbl>
            <c:dLbl>
              <c:idx val="1"/>
              <c:layout>
                <c:manualLayout>
                  <c:x val="-5.0145487070427409E-2"/>
                  <c:y val="-7.3341071682628975E-2"/>
                </c:manualLayout>
              </c:layout>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7151467074078428"/>
                      <c:h val="0.23516944749731181"/>
                    </c:manualLayout>
                  </c15:layout>
                </c:ext>
                <c:ext xmlns:c16="http://schemas.microsoft.com/office/drawing/2014/chart" uri="{C3380CC4-5D6E-409C-BE32-E72D297353CC}">
                  <c16:uniqueId val="{00000003-4E41-45D2-9B8D-39A0C78695D1}"/>
                </c:ext>
              </c:extLst>
            </c:dLbl>
            <c:dLbl>
              <c:idx val="2"/>
              <c:layout>
                <c:manualLayout>
                  <c:x val="-5.5629956235103604E-2"/>
                  <c:y val="7.0007386606145847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4E41-45D2-9B8D-39A0C78695D1}"/>
                </c:ext>
              </c:extLst>
            </c:dLbl>
            <c:dLbl>
              <c:idx val="3"/>
              <c:layout>
                <c:manualLayout>
                  <c:x val="-6.8902460905667345E-2"/>
                  <c:y val="-4.3817221659608302E-2"/>
                </c:manualLayout>
              </c:layout>
              <c:tx>
                <c:rich>
                  <a:bodyPr/>
                  <a:lstStyle/>
                  <a:p>
                    <a:fld id="{B360F0E7-1235-4D15-8783-4A8978C9E9EF}" type="CATEGORYNAME">
                      <a:rPr lang="en-US">
                        <a:solidFill>
                          <a:schemeClr val="tx1"/>
                        </a:solidFill>
                      </a:rPr>
                      <a:pPr/>
                      <a:t>[CATEGORY NAME]</a:t>
                    </a:fld>
                    <a:r>
                      <a:rPr lang="en-US" baseline="0">
                        <a:solidFill>
                          <a:schemeClr val="tx1"/>
                        </a:solidFill>
                      </a:rPr>
                      <a:t>
</a:t>
                    </a:r>
                    <a:fld id="{99A5AA05-8D6D-45FC-8A89-518C073B4B7C}" type="VALUE">
                      <a:rPr lang="en-US" baseline="0">
                        <a:solidFill>
                          <a:schemeClr val="tx1"/>
                        </a:solidFill>
                      </a:rPr>
                      <a:pPr/>
                      <a:t>[VALUE]</a:t>
                    </a:fld>
                    <a:endParaRPr lang="en-US" baseline="0">
                      <a:solidFill>
                        <a:schemeClr val="tx1"/>
                      </a:solidFill>
                    </a:endParaRPr>
                  </a:p>
                </c:rich>
              </c:tx>
              <c:dLblPos val="bestFit"/>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7-4E41-45D2-9B8D-39A0C78695D1}"/>
                </c:ext>
              </c:extLst>
            </c:dLbl>
            <c:dLbl>
              <c:idx val="4"/>
              <c:layout>
                <c:manualLayout>
                  <c:x val="4.4338218731483442E-2"/>
                  <c:y val="-5.6625134725501222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4E41-45D2-9B8D-39A0C78695D1}"/>
                </c:ext>
              </c:extLst>
            </c:dLbl>
            <c:dLbl>
              <c:idx val="5"/>
              <c:layout>
                <c:manualLayout>
                  <c:x val="7.7537001866203784E-2"/>
                  <c:y val="-1.8596712829017641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4E41-45D2-9B8D-39A0C78695D1}"/>
                </c:ext>
              </c:extLst>
            </c:dLbl>
            <c:dLbl>
              <c:idx val="6"/>
              <c:layout>
                <c:manualLayout>
                  <c:x val="0.20145965797233115"/>
                  <c:y val="6.4734694196001896E-3"/>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D-4E41-45D2-9B8D-39A0C78695D1}"/>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Special Education</c:v>
                </c:pt>
                <c:pt idx="1">
                  <c:v>Public Assistance (SNAP/WIC/TANF)</c:v>
                </c:pt>
                <c:pt idx="2">
                  <c:v>Child Welfare</c:v>
                </c:pt>
                <c:pt idx="3">
                  <c:v>Early Intervention</c:v>
                </c:pt>
                <c:pt idx="4">
                  <c:v>Medicaid</c:v>
                </c:pt>
                <c:pt idx="5">
                  <c:v>Commercial Health Insurance</c:v>
                </c:pt>
              </c:strCache>
            </c:strRef>
          </c:cat>
          <c:val>
            <c:numRef>
              <c:f>Sheet1!$B$2:$B$7</c:f>
              <c:numCache>
                <c:formatCode>0%</c:formatCode>
                <c:ptCount val="6"/>
                <c:pt idx="0">
                  <c:v>0.3</c:v>
                </c:pt>
                <c:pt idx="1">
                  <c:v>0.36</c:v>
                </c:pt>
                <c:pt idx="2">
                  <c:v>0.02</c:v>
                </c:pt>
                <c:pt idx="3">
                  <c:v>0.02</c:v>
                </c:pt>
                <c:pt idx="4">
                  <c:v>0.21</c:v>
                </c:pt>
                <c:pt idx="5">
                  <c:v>0.08</c:v>
                </c:pt>
              </c:numCache>
            </c:numRef>
          </c:val>
          <c:extLst>
            <c:ext xmlns:c16="http://schemas.microsoft.com/office/drawing/2014/chart" uri="{C3380CC4-5D6E-409C-BE32-E72D297353CC}">
              <c16:uniqueId val="{00000010-4E41-45D2-9B8D-39A0C78695D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38100">
      <a:solidFill>
        <a:srgbClr val="002060"/>
      </a:solid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966624271765"/>
          <c:y val="7.9944766546349924E-2"/>
          <c:w val="0.49727613050426595"/>
          <c:h val="0.7865211973332793"/>
        </c:manualLayout>
      </c:layout>
      <c:barChart>
        <c:barDir val="col"/>
        <c:grouping val="clustered"/>
        <c:varyColors val="0"/>
        <c:ser>
          <c:idx val="0"/>
          <c:order val="0"/>
          <c:tx>
            <c:strRef>
              <c:f>Sheet1!$B$1</c:f>
              <c:strCache>
                <c:ptCount val="1"/>
                <c:pt idx="0">
                  <c:v>Savings by Timeframe</c:v>
                </c:pt>
              </c:strCache>
            </c:strRef>
          </c:tx>
          <c:spPr>
            <a:solidFill>
              <a:schemeClr val="accent1"/>
            </a:solidFill>
            <a:ln w="6350">
              <a:solidFill>
                <a:schemeClr val="tx1">
                  <a:lumMod val="50000"/>
                  <a:lumOff val="50000"/>
                </a:schemeClr>
              </a:solidFill>
            </a:ln>
            <a:effectLst/>
          </c:spPr>
          <c:invertIfNegative val="0"/>
          <c:dPt>
            <c:idx val="0"/>
            <c:invertIfNegative val="0"/>
            <c:bubble3D val="0"/>
            <c:spPr>
              <a:solidFill>
                <a:srgbClr val="24A1A8"/>
              </a:solidFill>
              <a:ln w="6350">
                <a:solidFill>
                  <a:schemeClr val="tx1">
                    <a:lumMod val="50000"/>
                    <a:lumOff val="50000"/>
                  </a:schemeClr>
                </a:solidFill>
              </a:ln>
              <a:effectLst/>
            </c:spPr>
            <c:extLst>
              <c:ext xmlns:c16="http://schemas.microsoft.com/office/drawing/2014/chart" uri="{C3380CC4-5D6E-409C-BE32-E72D297353CC}">
                <c16:uniqueId val="{00000001-66BB-4137-8870-DE31B9888337}"/>
              </c:ext>
            </c:extLst>
          </c:dPt>
          <c:dPt>
            <c:idx val="1"/>
            <c:invertIfNegative val="0"/>
            <c:bubble3D val="0"/>
            <c:spPr>
              <a:solidFill>
                <a:srgbClr val="13355D"/>
              </a:solidFill>
              <a:ln w="6350">
                <a:solidFill>
                  <a:schemeClr val="tx1">
                    <a:lumMod val="50000"/>
                    <a:lumOff val="50000"/>
                  </a:schemeClr>
                </a:solidFill>
              </a:ln>
              <a:effectLst/>
            </c:spPr>
            <c:extLst>
              <c:ext xmlns:c16="http://schemas.microsoft.com/office/drawing/2014/chart" uri="{C3380CC4-5D6E-409C-BE32-E72D297353CC}">
                <c16:uniqueId val="{00000003-66BB-4137-8870-DE31B9888337}"/>
              </c:ext>
            </c:extLst>
          </c:dPt>
          <c:dPt>
            <c:idx val="2"/>
            <c:invertIfNegative val="0"/>
            <c:bubble3D val="0"/>
            <c:spPr>
              <a:solidFill>
                <a:schemeClr val="accent1"/>
              </a:solidFill>
              <a:ln w="6350">
                <a:solidFill>
                  <a:schemeClr val="tx1">
                    <a:lumMod val="50000"/>
                    <a:lumOff val="50000"/>
                  </a:schemeClr>
                </a:solidFill>
              </a:ln>
              <a:effectLst/>
            </c:spPr>
            <c:extLst>
              <c:ext xmlns:c16="http://schemas.microsoft.com/office/drawing/2014/chart" uri="{C3380CC4-5D6E-409C-BE32-E72D297353CC}">
                <c16:uniqueId val="{00000005-66BB-4137-8870-DE31B9888337}"/>
              </c:ext>
            </c:extLst>
          </c:dPt>
          <c:dPt>
            <c:idx val="3"/>
            <c:invertIfNegative val="0"/>
            <c:bubble3D val="0"/>
            <c:spPr>
              <a:solidFill>
                <a:schemeClr val="accent1"/>
              </a:solidFill>
              <a:ln w="6350">
                <a:solidFill>
                  <a:schemeClr val="tx1">
                    <a:lumMod val="50000"/>
                    <a:lumOff val="50000"/>
                  </a:schemeClr>
                </a:solidFill>
              </a:ln>
              <a:effectLst/>
            </c:spPr>
            <c:extLst>
              <c:ext xmlns:c16="http://schemas.microsoft.com/office/drawing/2014/chart" uri="{C3380CC4-5D6E-409C-BE32-E72D297353CC}">
                <c16:uniqueId val="{00000007-66BB-4137-8870-DE31B9888337}"/>
              </c:ext>
            </c:extLst>
          </c:dPt>
          <c:dPt>
            <c:idx val="4"/>
            <c:invertIfNegative val="0"/>
            <c:bubble3D val="0"/>
            <c:spPr>
              <a:solidFill>
                <a:schemeClr val="accent1"/>
              </a:solidFill>
              <a:ln w="6350">
                <a:solidFill>
                  <a:schemeClr val="tx1">
                    <a:lumMod val="50000"/>
                    <a:lumOff val="50000"/>
                  </a:schemeClr>
                </a:solidFill>
              </a:ln>
              <a:effectLst/>
            </c:spPr>
            <c:extLst>
              <c:ext xmlns:c16="http://schemas.microsoft.com/office/drawing/2014/chart" uri="{C3380CC4-5D6E-409C-BE32-E72D297353CC}">
                <c16:uniqueId val="{00000009-66BB-4137-8870-DE31B9888337}"/>
              </c:ext>
            </c:extLst>
          </c:dPt>
          <c:dPt>
            <c:idx val="5"/>
            <c:invertIfNegative val="0"/>
            <c:bubble3D val="0"/>
            <c:spPr>
              <a:solidFill>
                <a:schemeClr val="bg2">
                  <a:lumMod val="60000"/>
                  <a:lumOff val="40000"/>
                </a:schemeClr>
              </a:solidFill>
              <a:ln w="6350">
                <a:solidFill>
                  <a:schemeClr val="tx1">
                    <a:lumMod val="50000"/>
                    <a:lumOff val="50000"/>
                  </a:schemeClr>
                </a:solidFill>
              </a:ln>
              <a:effectLst/>
            </c:spPr>
            <c:extLst>
              <c:ext xmlns:c16="http://schemas.microsoft.com/office/drawing/2014/chart" uri="{C3380CC4-5D6E-409C-BE32-E72D297353CC}">
                <c16:uniqueId val="{0000000B-66BB-4137-8870-DE31B9888337}"/>
              </c:ext>
            </c:extLst>
          </c:dPt>
          <c:dPt>
            <c:idx val="6"/>
            <c:invertIfNegative val="0"/>
            <c:bubble3D val="0"/>
            <c:spPr>
              <a:solidFill>
                <a:schemeClr val="tx1">
                  <a:lumMod val="50000"/>
                  <a:lumOff val="50000"/>
                </a:schemeClr>
              </a:solidFill>
              <a:ln w="6350">
                <a:solidFill>
                  <a:schemeClr val="tx1">
                    <a:lumMod val="50000"/>
                    <a:lumOff val="50000"/>
                  </a:schemeClr>
                </a:solidFill>
              </a:ln>
              <a:effectLst/>
            </c:spPr>
            <c:extLst>
              <c:ext xmlns:c16="http://schemas.microsoft.com/office/drawing/2014/chart" uri="{C3380CC4-5D6E-409C-BE32-E72D297353CC}">
                <c16:uniqueId val="{0000000D-66BB-4137-8870-DE31B9888337}"/>
              </c:ext>
            </c:extLst>
          </c:dPt>
          <c:dPt>
            <c:idx val="7"/>
            <c:invertIfNegative val="0"/>
            <c:bubble3D val="0"/>
            <c:spPr>
              <a:solidFill>
                <a:schemeClr val="accent1"/>
              </a:solidFill>
              <a:ln w="6350">
                <a:solidFill>
                  <a:schemeClr val="tx1">
                    <a:lumMod val="50000"/>
                    <a:lumOff val="50000"/>
                  </a:schemeClr>
                </a:solidFill>
              </a:ln>
              <a:effectLst/>
            </c:spPr>
            <c:extLst>
              <c:ext xmlns:c16="http://schemas.microsoft.com/office/drawing/2014/chart" uri="{C3380CC4-5D6E-409C-BE32-E72D297353CC}">
                <c16:uniqueId val="{0000000F-66BB-4137-8870-DE31B9888337}"/>
              </c:ext>
            </c:extLst>
          </c:dPt>
          <c:dLbls>
            <c:dLbl>
              <c:idx val="0"/>
              <c:delete val="1"/>
              <c:extLst>
                <c:ext xmlns:c15="http://schemas.microsoft.com/office/drawing/2012/chart" uri="{CE6537A1-D6FC-4f65-9D91-7224C49458BB}"/>
                <c:ext xmlns:c16="http://schemas.microsoft.com/office/drawing/2014/chart" uri="{C3380CC4-5D6E-409C-BE32-E72D297353CC}">
                  <c16:uniqueId val="{00000001-66BB-4137-8870-DE31B9888337}"/>
                </c:ext>
              </c:extLst>
            </c:dLbl>
            <c:dLbl>
              <c:idx val="1"/>
              <c:delete val="1"/>
              <c:extLst>
                <c:ext xmlns:c15="http://schemas.microsoft.com/office/drawing/2012/chart" uri="{CE6537A1-D6FC-4f65-9D91-7224C49458BB}"/>
                <c:ext xmlns:c16="http://schemas.microsoft.com/office/drawing/2014/chart" uri="{C3380CC4-5D6E-409C-BE32-E72D297353CC}">
                  <c16:uniqueId val="{00000003-66BB-4137-8870-DE31B9888337}"/>
                </c:ext>
              </c:extLst>
            </c:dLbl>
            <c:dLbl>
              <c:idx val="2"/>
              <c:layout>
                <c:manualLayout>
                  <c:x val="0.22129393308595047"/>
                  <c:y val="-9.4209733351863466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66BB-4137-8870-DE31B9888337}"/>
                </c:ext>
              </c:extLst>
            </c:dLbl>
            <c:dLbl>
              <c:idx val="3"/>
              <c:layout>
                <c:manualLayout>
                  <c:x val="0.11011946782514255"/>
                  <c:y val="0.1492345855987478"/>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66BB-4137-8870-DE31B9888337}"/>
                </c:ext>
              </c:extLst>
            </c:dLbl>
            <c:dLbl>
              <c:idx val="4"/>
              <c:layout>
                <c:manualLayout>
                  <c:x val="-7.2560441374535586E-2"/>
                  <c:y val="-7.9964989585874433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66BB-4137-8870-DE31B9888337}"/>
                </c:ext>
              </c:extLst>
            </c:dLbl>
            <c:dLbl>
              <c:idx val="5"/>
              <c:layout>
                <c:manualLayout>
                  <c:x val="1.2125103142798195E-2"/>
                  <c:y val="-6.1890788594424928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66BB-4137-8870-DE31B9888337}"/>
                </c:ext>
              </c:extLst>
            </c:dLbl>
            <c:dLbl>
              <c:idx val="6"/>
              <c:layout>
                <c:manualLayout>
                  <c:x val="0.11401167190559058"/>
                  <c:y val="-5.3820721666140568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D-66BB-4137-8870-DE31B9888337}"/>
                </c:ext>
              </c:extLst>
            </c:dLbl>
            <c:dLbl>
              <c:idx val="7"/>
              <c:layout>
                <c:manualLayout>
                  <c:x val="0.16622122361711331"/>
                  <c:y val="6.6245320899983626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F-66BB-4137-8870-DE31B9888337}"/>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Short Term 
(≤1 year)</c:v>
                </c:pt>
                <c:pt idx="1">
                  <c:v>Longer Term 
(&gt; 1 year)</c:v>
                </c:pt>
              </c:strCache>
            </c:strRef>
          </c:cat>
          <c:val>
            <c:numRef>
              <c:f>Sheet1!$B$2:$B$3</c:f>
              <c:numCache>
                <c:formatCode>0%</c:formatCode>
                <c:ptCount val="2"/>
                <c:pt idx="0">
                  <c:v>0.16</c:v>
                </c:pt>
                <c:pt idx="1">
                  <c:v>0.84</c:v>
                </c:pt>
              </c:numCache>
            </c:numRef>
          </c:val>
          <c:extLst>
            <c:ext xmlns:c16="http://schemas.microsoft.com/office/drawing/2014/chart" uri="{C3380CC4-5D6E-409C-BE32-E72D297353CC}">
              <c16:uniqueId val="{00000010-66BB-4137-8870-DE31B9888337}"/>
            </c:ext>
          </c:extLst>
        </c:ser>
        <c:dLbls>
          <c:showLegendKey val="0"/>
          <c:showVal val="0"/>
          <c:showCatName val="0"/>
          <c:showSerName val="0"/>
          <c:showPercent val="0"/>
          <c:showBubbleSize val="0"/>
        </c:dLbls>
        <c:gapWidth val="100"/>
        <c:axId val="510893456"/>
        <c:axId val="411385392"/>
      </c:barChart>
      <c:catAx>
        <c:axId val="51089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411385392"/>
        <c:crosses val="autoZero"/>
        <c:auto val="1"/>
        <c:lblAlgn val="ctr"/>
        <c:lblOffset val="100"/>
        <c:noMultiLvlLbl val="0"/>
      </c:catAx>
      <c:valAx>
        <c:axId val="411385392"/>
        <c:scaling>
          <c:orientation val="minMax"/>
        </c:scaling>
        <c:delete val="1"/>
        <c:axPos val="l"/>
        <c:numFmt formatCode="0%" sourceLinked="1"/>
        <c:majorTickMark val="out"/>
        <c:minorTickMark val="none"/>
        <c:tickLblPos val="nextTo"/>
        <c:crossAx val="510893456"/>
        <c:crosses val="autoZero"/>
        <c:crossBetween val="between"/>
      </c:valAx>
      <c:dTable>
        <c:showHorzBorder val="0"/>
        <c:showVertBorder val="0"/>
        <c:showOutline val="0"/>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38100">
      <a:solidFill>
        <a:srgbClr val="002060"/>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0.69998</cdr:x>
      <cdr:y>0.84246</cdr:y>
    </cdr:from>
    <cdr:to>
      <cdr:x>0.98366</cdr:x>
      <cdr:y>0.9798</cdr:y>
    </cdr:to>
    <cdr:sp macro="" textlink="">
      <cdr:nvSpPr>
        <cdr:cNvPr id="2" name="TextBox 3">
          <a:extLst xmlns:a="http://schemas.openxmlformats.org/drawingml/2006/main">
            <a:ext uri="{FF2B5EF4-FFF2-40B4-BE49-F238E27FC236}">
              <a16:creationId xmlns:a16="http://schemas.microsoft.com/office/drawing/2014/main" id="{49A43494-D292-4F9C-9469-BC8C7B626EBF}"/>
            </a:ext>
          </a:extLst>
        </cdr:cNvPr>
        <cdr:cNvSpPr txBox="1"/>
      </cdr:nvSpPr>
      <cdr:spPr>
        <a:xfrm xmlns:a="http://schemas.openxmlformats.org/drawingml/2006/main">
          <a:off x="4154763" y="3209434"/>
          <a:ext cx="1683805" cy="523220"/>
        </a:xfrm>
        <a:prstGeom xmlns:a="http://schemas.openxmlformats.org/drawingml/2006/main" prst="rect">
          <a:avLst/>
        </a:prstGeom>
        <a:solidFill xmlns:a="http://schemas.openxmlformats.org/drawingml/2006/main">
          <a:srgbClr val="24A1A8"/>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400" b="1" dirty="0">
              <a:solidFill>
                <a:schemeClr val="bg1"/>
              </a:solidFill>
            </a:rPr>
            <a:t>Total Savings: $669,881</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0B677-8AC6-4686-871C-4EEB082F720A}"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208BEE-6C7F-4869-A40D-3AECD902636E}" type="slidenum">
              <a:rPr lang="en-US" smtClean="0"/>
              <a:t>‹#›</a:t>
            </a:fld>
            <a:endParaRPr lang="en-US"/>
          </a:p>
        </p:txBody>
      </p:sp>
    </p:spTree>
    <p:extLst>
      <p:ext uri="{BB962C8B-B14F-4D97-AF65-F5344CB8AC3E}">
        <p14:creationId xmlns:p14="http://schemas.microsoft.com/office/powerpoint/2010/main" val="3417952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08BEE-6C7F-4869-A40D-3AECD902636E}" type="slidenum">
              <a:rPr lang="en-US" smtClean="0"/>
              <a:t>1</a:t>
            </a:fld>
            <a:endParaRPr lang="en-US"/>
          </a:p>
        </p:txBody>
      </p:sp>
    </p:spTree>
    <p:extLst>
      <p:ext uri="{BB962C8B-B14F-4D97-AF65-F5344CB8AC3E}">
        <p14:creationId xmlns:p14="http://schemas.microsoft.com/office/powerpoint/2010/main" val="3270162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t>Data reflect total gross savings generated from services provided by HMG over a one-year time period.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t>Savings listed is Total Savings (not Total Net Savings, which was lower = $39,509)</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t>ROI for this timeframe and services = $0.06 per dollar invested, as such, a statement on ROI </a:t>
            </a:r>
            <a:r>
              <a:rPr lang="en-US" sz="1200"/>
              <a:t>was omitted</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0A3C6BE0-7377-BE4C-8104-3C9C9ED1F901}" type="slidenum">
              <a:rPr lang="en-US" smtClean="0"/>
              <a:t>2</a:t>
            </a:fld>
            <a:endParaRPr lang="en-US"/>
          </a:p>
        </p:txBody>
      </p:sp>
    </p:spTree>
    <p:extLst>
      <p:ext uri="{BB962C8B-B14F-4D97-AF65-F5344CB8AC3E}">
        <p14:creationId xmlns:p14="http://schemas.microsoft.com/office/powerpoint/2010/main" val="507165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n-lt"/>
              </a:rPr>
              <a:t>Affiliates to </a:t>
            </a:r>
            <a:r>
              <a:rPr lang="en-US" sz="1200" b="1" dirty="0"/>
              <a:t>update with estimated total savings by service. See HMG ROI Calculator- Savings Summary Tab: Early Detection Savings for details. </a:t>
            </a:r>
            <a:endParaRPr lang="en-US" sz="1200" b="1" dirty="0">
              <a:latin typeface="+mn-lt"/>
            </a:endParaRPr>
          </a:p>
        </p:txBody>
      </p:sp>
      <p:sp>
        <p:nvSpPr>
          <p:cNvPr id="4" name="Slide Number Placeholder 3"/>
          <p:cNvSpPr>
            <a:spLocks noGrp="1"/>
          </p:cNvSpPr>
          <p:nvPr>
            <p:ph type="sldNum" sz="quarter" idx="10"/>
          </p:nvPr>
        </p:nvSpPr>
        <p:spPr/>
        <p:txBody>
          <a:bodyPr/>
          <a:lstStyle/>
          <a:p>
            <a:fld id="{0A3C6BE0-7377-BE4C-8104-3C9C9ED1F901}" type="slidenum">
              <a:rPr lang="en-US" smtClean="0"/>
              <a:t>3</a:t>
            </a:fld>
            <a:endParaRPr lang="en-US"/>
          </a:p>
        </p:txBody>
      </p:sp>
    </p:spTree>
    <p:extLst>
      <p:ext uri="{BB962C8B-B14F-4D97-AF65-F5344CB8AC3E}">
        <p14:creationId xmlns:p14="http://schemas.microsoft.com/office/powerpoint/2010/main" val="9546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n-lt"/>
              </a:rPr>
              <a:t>Affiliates to </a:t>
            </a:r>
            <a:r>
              <a:rPr lang="en-US" sz="1200" b="1" dirty="0"/>
              <a:t>update with estimated total savings by service. See HMG ROI Calculator- Savings Summary Tab: Positive Parenting, Home Visiting, and Maternal Depression Savings for details. </a:t>
            </a:r>
            <a:endParaRPr lang="en-US" sz="1200" b="1" dirty="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3C6BE0-7377-BE4C-8104-3C9C9ED1F9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78811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19500" y="0"/>
            <a:ext cx="8572500" cy="6858000"/>
          </a:xfrm>
          <a:prstGeom prst="rect">
            <a:avLst/>
          </a:prstGeom>
        </p:spPr>
      </p:pic>
      <p:pic>
        <p:nvPicPr>
          <p:cNvPr id="3" name="Picture 2">
            <a:extLst>
              <a:ext uri="{FF2B5EF4-FFF2-40B4-BE49-F238E27FC236}">
                <a16:creationId xmlns:a16="http://schemas.microsoft.com/office/drawing/2014/main" id="{2FF9844D-DE0A-E94C-B768-DD74B26209AD}"/>
              </a:ext>
            </a:extLst>
          </p:cNvPr>
          <p:cNvPicPr>
            <a:picLocks noChangeAspect="1"/>
          </p:cNvPicPr>
          <p:nvPr userDrawn="1"/>
        </p:nvPicPr>
        <p:blipFill>
          <a:blip r:embed="rId3"/>
          <a:stretch>
            <a:fillRect/>
          </a:stretch>
        </p:blipFill>
        <p:spPr>
          <a:xfrm>
            <a:off x="0" y="0"/>
            <a:ext cx="6166884" cy="6858000"/>
          </a:xfrm>
          <a:prstGeom prst="rect">
            <a:avLst/>
          </a:prstGeom>
        </p:spPr>
      </p:pic>
      <p:sp>
        <p:nvSpPr>
          <p:cNvPr id="18" name="Title 1"/>
          <p:cNvSpPr>
            <a:spLocks noGrp="1"/>
          </p:cNvSpPr>
          <p:nvPr>
            <p:ph type="ctrTitle" idx="4294967295"/>
          </p:nvPr>
        </p:nvSpPr>
        <p:spPr>
          <a:xfrm>
            <a:off x="712614" y="2370337"/>
            <a:ext cx="4477368" cy="1105347"/>
          </a:xfrm>
        </p:spPr>
        <p:txBody>
          <a:bodyPr anchor="t">
            <a:normAutofit/>
          </a:bodyPr>
          <a:lstStyle>
            <a:lvl1pPr>
              <a:defRPr>
                <a:latin typeface="+mj-lt"/>
              </a:defRPr>
            </a:lvl1pPr>
          </a:lstStyle>
          <a:p>
            <a:r>
              <a:rPr lang="en-US" altLang="zh-CN" sz="4000" b="1" dirty="0">
                <a:solidFill>
                  <a:schemeClr val="bg1"/>
                </a:solidFill>
                <a:latin typeface="Acumin Pro" charset="0"/>
                <a:ea typeface="Acumin Pro" charset="0"/>
                <a:cs typeface="Acumin Pro" charset="0"/>
              </a:rPr>
              <a:t>Cover</a:t>
            </a:r>
            <a:r>
              <a:rPr lang="zh-CN" altLang="en-US" sz="4000" b="1" dirty="0">
                <a:solidFill>
                  <a:schemeClr val="bg1"/>
                </a:solidFill>
                <a:latin typeface="Acumin Pro" charset="0"/>
                <a:ea typeface="Acumin Pro" charset="0"/>
                <a:cs typeface="Acumin Pro" charset="0"/>
              </a:rPr>
              <a:t> </a:t>
            </a:r>
            <a:r>
              <a:rPr lang="en-US" altLang="zh-CN" sz="4000" b="1" dirty="0">
                <a:solidFill>
                  <a:schemeClr val="bg1"/>
                </a:solidFill>
                <a:latin typeface="Acumin Pro" charset="0"/>
                <a:ea typeface="Acumin Pro" charset="0"/>
                <a:cs typeface="Acumin Pro" charset="0"/>
              </a:rPr>
              <a:t>Title</a:t>
            </a:r>
            <a:r>
              <a:rPr lang="zh-CN" altLang="en-US" sz="4000" b="1" dirty="0">
                <a:solidFill>
                  <a:schemeClr val="bg1"/>
                </a:solidFill>
                <a:latin typeface="Acumin Pro" charset="0"/>
                <a:ea typeface="Acumin Pro" charset="0"/>
                <a:cs typeface="Acumin Pro" charset="0"/>
              </a:rPr>
              <a:t> </a:t>
            </a:r>
            <a:r>
              <a:rPr lang="en-US" altLang="zh-CN" sz="4000" b="1" dirty="0">
                <a:solidFill>
                  <a:schemeClr val="bg1"/>
                </a:solidFill>
                <a:latin typeface="Acumin Pro" charset="0"/>
                <a:ea typeface="Acumin Pro" charset="0"/>
                <a:cs typeface="Acumin Pro" charset="0"/>
              </a:rPr>
              <a:t>Placeholder</a:t>
            </a:r>
            <a:endParaRPr lang="en-US" sz="4000" b="1" dirty="0">
              <a:solidFill>
                <a:schemeClr val="bg1"/>
              </a:solidFill>
              <a:latin typeface="Acumin Pro" charset="0"/>
              <a:ea typeface="Acumin Pro" charset="0"/>
              <a:cs typeface="Acumin Pro" charset="0"/>
            </a:endParaRPr>
          </a:p>
        </p:txBody>
      </p:sp>
      <p:sp>
        <p:nvSpPr>
          <p:cNvPr id="19" name="Subtitle 2"/>
          <p:cNvSpPr>
            <a:spLocks noGrp="1"/>
          </p:cNvSpPr>
          <p:nvPr>
            <p:ph type="subTitle" idx="4294967295"/>
          </p:nvPr>
        </p:nvSpPr>
        <p:spPr>
          <a:xfrm>
            <a:off x="751114" y="3886062"/>
            <a:ext cx="4438868" cy="509849"/>
          </a:xfrm>
        </p:spPr>
        <p:txBody>
          <a:bodyPr>
            <a:normAutofit/>
          </a:bodyPr>
          <a:lstStyle/>
          <a:p>
            <a:pPr marL="0" indent="0">
              <a:buNone/>
            </a:pPr>
            <a:r>
              <a:rPr lang="en-US" altLang="zh-CN" sz="1400" dirty="0">
                <a:solidFill>
                  <a:schemeClr val="bg1"/>
                </a:solidFill>
                <a:latin typeface="Acumin Pro" charset="0"/>
                <a:ea typeface="Acumin Pro" charset="0"/>
                <a:cs typeface="Acumin Pro" charset="0"/>
              </a:rPr>
              <a:t>Optional</a:t>
            </a:r>
            <a:r>
              <a:rPr lang="zh-CN" altLang="en-US" sz="1400" dirty="0">
                <a:solidFill>
                  <a:schemeClr val="bg1"/>
                </a:solidFill>
                <a:latin typeface="Acumin Pro" charset="0"/>
                <a:ea typeface="Acumin Pro" charset="0"/>
                <a:cs typeface="Acumin Pro" charset="0"/>
              </a:rPr>
              <a:t> </a:t>
            </a:r>
            <a:r>
              <a:rPr lang="en-US" altLang="zh-CN" sz="1400" dirty="0">
                <a:solidFill>
                  <a:schemeClr val="bg1"/>
                </a:solidFill>
                <a:latin typeface="Acumin Pro" charset="0"/>
                <a:ea typeface="Acumin Pro" charset="0"/>
                <a:cs typeface="Acumin Pro" charset="0"/>
              </a:rPr>
              <a:t>Sub</a:t>
            </a:r>
            <a:r>
              <a:rPr lang="zh-CN" altLang="en-US" sz="1400" dirty="0">
                <a:solidFill>
                  <a:schemeClr val="bg1"/>
                </a:solidFill>
                <a:latin typeface="Acumin Pro" charset="0"/>
                <a:ea typeface="Acumin Pro" charset="0"/>
                <a:cs typeface="Acumin Pro" charset="0"/>
              </a:rPr>
              <a:t> </a:t>
            </a:r>
            <a:r>
              <a:rPr lang="en-US" altLang="zh-CN" sz="1400" dirty="0">
                <a:solidFill>
                  <a:schemeClr val="bg1"/>
                </a:solidFill>
                <a:latin typeface="Acumin Pro" charset="0"/>
                <a:ea typeface="Acumin Pro" charset="0"/>
                <a:cs typeface="Acumin Pro" charset="0"/>
              </a:rPr>
              <a:t>Header</a:t>
            </a:r>
            <a:r>
              <a:rPr lang="zh-CN" altLang="en-US" sz="1400" dirty="0">
                <a:solidFill>
                  <a:schemeClr val="bg1"/>
                </a:solidFill>
                <a:latin typeface="Acumin Pro" charset="0"/>
                <a:ea typeface="Acumin Pro" charset="0"/>
                <a:cs typeface="Acumin Pro" charset="0"/>
              </a:rPr>
              <a:t> </a:t>
            </a:r>
            <a:r>
              <a:rPr lang="en-US" altLang="zh-CN" sz="1400" dirty="0">
                <a:solidFill>
                  <a:schemeClr val="bg1"/>
                </a:solidFill>
                <a:latin typeface="Acumin Pro" charset="0"/>
                <a:ea typeface="Acumin Pro" charset="0"/>
                <a:cs typeface="Acumin Pro" charset="0"/>
              </a:rPr>
              <a:t>Place</a:t>
            </a:r>
            <a:r>
              <a:rPr lang="zh-CN" altLang="en-US" sz="1400" dirty="0">
                <a:solidFill>
                  <a:schemeClr val="bg1"/>
                </a:solidFill>
                <a:latin typeface="Acumin Pro" charset="0"/>
                <a:ea typeface="Acumin Pro" charset="0"/>
                <a:cs typeface="Acumin Pro" charset="0"/>
              </a:rPr>
              <a:t> </a:t>
            </a:r>
            <a:r>
              <a:rPr lang="en-US" altLang="zh-CN" sz="1400" dirty="0">
                <a:solidFill>
                  <a:schemeClr val="bg1"/>
                </a:solidFill>
                <a:latin typeface="Acumin Pro" charset="0"/>
                <a:ea typeface="Acumin Pro" charset="0"/>
                <a:cs typeface="Acumin Pro" charset="0"/>
              </a:rPr>
              <a:t>Holder</a:t>
            </a:r>
            <a:endParaRPr lang="en-US" sz="1400" dirty="0">
              <a:solidFill>
                <a:schemeClr val="bg1"/>
              </a:solidFill>
              <a:latin typeface="Acumin Pro" charset="0"/>
              <a:ea typeface="Acumin Pro" charset="0"/>
              <a:cs typeface="Acumin Pro" charset="0"/>
            </a:endParaRP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2614" y="366153"/>
            <a:ext cx="2875184" cy="654425"/>
          </a:xfrm>
          <a:prstGeom prst="rect">
            <a:avLst/>
          </a:prstGeom>
        </p:spPr>
      </p:pic>
    </p:spTree>
    <p:extLst>
      <p:ext uri="{BB962C8B-B14F-4D97-AF65-F5344CB8AC3E}">
        <p14:creationId xmlns:p14="http://schemas.microsoft.com/office/powerpoint/2010/main" val="280324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7374" y="1097280"/>
            <a:ext cx="10515600" cy="491864"/>
          </a:xfrm>
        </p:spPr>
        <p:txBody>
          <a:bodyPr anchor="t">
            <a:normAutofit/>
          </a:bodyPr>
          <a:lstStyle>
            <a:lvl1pPr>
              <a:defRPr sz="2800" b="1" i="0">
                <a:solidFill>
                  <a:srgbClr val="548FD6"/>
                </a:solidFill>
                <a:latin typeface="+mj-lt"/>
                <a:ea typeface="Lato" charset="0"/>
                <a:cs typeface="Lato" charset="0"/>
              </a:defRPr>
            </a:lvl1pPr>
          </a:lstStyle>
          <a:p>
            <a:r>
              <a:rPr lang="en-US" dirty="0"/>
              <a:t>Title</a:t>
            </a:r>
          </a:p>
        </p:txBody>
      </p:sp>
      <p:sp>
        <p:nvSpPr>
          <p:cNvPr id="8" name="Rectangle 7"/>
          <p:cNvSpPr/>
          <p:nvPr userDrawn="1"/>
        </p:nvSpPr>
        <p:spPr>
          <a:xfrm>
            <a:off x="0" y="0"/>
            <a:ext cx="270933" cy="6858000"/>
          </a:xfrm>
          <a:prstGeom prst="rect">
            <a:avLst/>
          </a:prstGeom>
          <a:solidFill>
            <a:srgbClr val="548FD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rgbClr val="24A1A8"/>
              </a:solidFill>
            </a:endParaRPr>
          </a:p>
        </p:txBody>
      </p:sp>
      <p:sp>
        <p:nvSpPr>
          <p:cNvPr id="13" name="TextBox 12"/>
          <p:cNvSpPr txBox="1"/>
          <p:nvPr userDrawn="1"/>
        </p:nvSpPr>
        <p:spPr>
          <a:xfrm>
            <a:off x="843376" y="6506031"/>
            <a:ext cx="3196701" cy="215444"/>
          </a:xfrm>
          <a:prstGeom prst="rect">
            <a:avLst/>
          </a:prstGeom>
          <a:noFill/>
        </p:spPr>
        <p:txBody>
          <a:bodyPr wrap="square" rtlCol="0" anchor="b">
            <a:spAutoFit/>
          </a:bodyPr>
          <a:lstStyle/>
          <a:p>
            <a:pPr algn="l"/>
            <a:r>
              <a:rPr lang="en-US" sz="800" b="0" i="0" kern="1000" spc="100" baseline="0" dirty="0">
                <a:solidFill>
                  <a:srgbClr val="E19D39"/>
                </a:solidFill>
                <a:latin typeface="+mj-lt"/>
                <a:ea typeface="Lato" charset="0"/>
                <a:cs typeface="Lato" charset="0"/>
              </a:rPr>
              <a:t>HELPMEGROWNATIONAL.ORG</a:t>
            </a:r>
          </a:p>
        </p:txBody>
      </p:sp>
      <p:sp>
        <p:nvSpPr>
          <p:cNvPr id="10" name="Oval 9"/>
          <p:cNvSpPr/>
          <p:nvPr userDrawn="1"/>
        </p:nvSpPr>
        <p:spPr>
          <a:xfrm>
            <a:off x="11432878" y="351904"/>
            <a:ext cx="457200" cy="457200"/>
          </a:xfrm>
          <a:prstGeom prst="ellipse">
            <a:avLst/>
          </a:prstGeom>
          <a:solidFill>
            <a:srgbClr val="548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12"/>
          </p:nvPr>
        </p:nvSpPr>
        <p:spPr>
          <a:xfrm>
            <a:off x="11484863" y="397941"/>
            <a:ext cx="353231" cy="365125"/>
          </a:xfrm>
          <a:noFill/>
        </p:spPr>
        <p:txBody>
          <a:bodyPr/>
          <a:lstStyle>
            <a:lvl1pPr algn="ctr">
              <a:defRPr sz="1000">
                <a:solidFill>
                  <a:schemeClr val="bg1"/>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403647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7374" y="1097280"/>
            <a:ext cx="10515600" cy="491864"/>
          </a:xfrm>
        </p:spPr>
        <p:txBody>
          <a:bodyPr anchor="t">
            <a:normAutofit/>
          </a:bodyPr>
          <a:lstStyle>
            <a:lvl1pPr>
              <a:defRPr sz="2800" b="1" i="0">
                <a:solidFill>
                  <a:srgbClr val="1D375A"/>
                </a:solidFill>
                <a:latin typeface="+mj-lt"/>
                <a:ea typeface="Lato" charset="0"/>
                <a:cs typeface="Lato" charset="0"/>
              </a:defRPr>
            </a:lvl1pPr>
          </a:lstStyle>
          <a:p>
            <a:r>
              <a:rPr lang="en-US" dirty="0"/>
              <a:t>Title</a:t>
            </a:r>
          </a:p>
        </p:txBody>
      </p:sp>
      <p:sp>
        <p:nvSpPr>
          <p:cNvPr id="8" name="Rectangle 7"/>
          <p:cNvSpPr/>
          <p:nvPr userDrawn="1"/>
        </p:nvSpPr>
        <p:spPr>
          <a:xfrm>
            <a:off x="0" y="0"/>
            <a:ext cx="270933" cy="6858000"/>
          </a:xfrm>
          <a:prstGeom prst="rect">
            <a:avLst/>
          </a:prstGeom>
          <a:solidFill>
            <a:srgbClr val="1D375A"/>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rgbClr val="24A1A8"/>
              </a:solidFill>
            </a:endParaRPr>
          </a:p>
        </p:txBody>
      </p:sp>
      <p:sp>
        <p:nvSpPr>
          <p:cNvPr id="13" name="TextBox 12"/>
          <p:cNvSpPr txBox="1"/>
          <p:nvPr userDrawn="1"/>
        </p:nvSpPr>
        <p:spPr>
          <a:xfrm>
            <a:off x="843376" y="6506031"/>
            <a:ext cx="3196701" cy="215444"/>
          </a:xfrm>
          <a:prstGeom prst="rect">
            <a:avLst/>
          </a:prstGeom>
          <a:noFill/>
        </p:spPr>
        <p:txBody>
          <a:bodyPr wrap="square" rtlCol="0" anchor="b">
            <a:spAutoFit/>
          </a:bodyPr>
          <a:lstStyle/>
          <a:p>
            <a:pPr algn="l"/>
            <a:r>
              <a:rPr lang="en-US" sz="800" b="0" i="0" kern="1000" spc="100" baseline="0" dirty="0">
                <a:solidFill>
                  <a:srgbClr val="E19D39"/>
                </a:solidFill>
                <a:latin typeface="+mj-lt"/>
                <a:ea typeface="Lato" charset="0"/>
                <a:cs typeface="Lato" charset="0"/>
              </a:rPr>
              <a:t>HELPMEGROWNATIONAL.ORG</a:t>
            </a:r>
          </a:p>
        </p:txBody>
      </p:sp>
      <p:sp>
        <p:nvSpPr>
          <p:cNvPr id="10" name="Oval 9"/>
          <p:cNvSpPr/>
          <p:nvPr userDrawn="1"/>
        </p:nvSpPr>
        <p:spPr>
          <a:xfrm>
            <a:off x="11432878" y="351904"/>
            <a:ext cx="457200" cy="457200"/>
          </a:xfrm>
          <a:prstGeom prst="ellipse">
            <a:avLst/>
          </a:prstGeom>
          <a:solidFill>
            <a:srgbClr val="1D37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12"/>
          </p:nvPr>
        </p:nvSpPr>
        <p:spPr>
          <a:xfrm>
            <a:off x="11484863" y="397941"/>
            <a:ext cx="353231" cy="365125"/>
          </a:xfrm>
          <a:noFill/>
        </p:spPr>
        <p:txBody>
          <a:bodyPr/>
          <a:lstStyle>
            <a:lvl1pPr algn="ctr">
              <a:defRPr sz="1000">
                <a:solidFill>
                  <a:schemeClr val="bg1"/>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2360803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222198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18643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569094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1425075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3258471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1351218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2262-9B0A-E64D-B1C3-707FD47A2213}" type="slidenum">
              <a:rPr lang="en-US" smtClean="0"/>
              <a:t>‹#›</a:t>
            </a:fld>
            <a:endParaRPr lang="en-US"/>
          </a:p>
        </p:txBody>
      </p:sp>
    </p:spTree>
    <p:extLst>
      <p:ext uri="{BB962C8B-B14F-4D97-AF65-F5344CB8AC3E}">
        <p14:creationId xmlns:p14="http://schemas.microsoft.com/office/powerpoint/2010/main" val="3114424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7374" y="1097280"/>
            <a:ext cx="10515600" cy="491864"/>
          </a:xfrm>
        </p:spPr>
        <p:txBody>
          <a:bodyPr anchor="t">
            <a:noAutofit/>
          </a:bodyPr>
          <a:lstStyle>
            <a:lvl1pPr>
              <a:defRPr sz="3200" b="0" i="0">
                <a:solidFill>
                  <a:srgbClr val="24A1A8"/>
                </a:solidFill>
                <a:latin typeface="Calibri Light" panose="020F0302020204030204" pitchFamily="34" charset="0"/>
                <a:ea typeface="Calibri Light" panose="020F0302020204030204" pitchFamily="34" charset="0"/>
                <a:cs typeface="Calibri Light" panose="020F0302020204030204" pitchFamily="34" charset="0"/>
              </a:defRPr>
            </a:lvl1pPr>
          </a:lstStyle>
          <a:p>
            <a:r>
              <a:rPr lang="en-US" dirty="0"/>
              <a:t>Title</a:t>
            </a:r>
          </a:p>
        </p:txBody>
      </p:sp>
      <p:sp>
        <p:nvSpPr>
          <p:cNvPr id="8" name="Rectangle 7"/>
          <p:cNvSpPr/>
          <p:nvPr userDrawn="1"/>
        </p:nvSpPr>
        <p:spPr>
          <a:xfrm>
            <a:off x="0" y="0"/>
            <a:ext cx="270933" cy="6858000"/>
          </a:xfrm>
          <a:prstGeom prst="rect">
            <a:avLst/>
          </a:prstGeom>
          <a:solidFill>
            <a:srgbClr val="24A1A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rgbClr val="24A1A8"/>
              </a:solidFill>
            </a:endParaRPr>
          </a:p>
        </p:txBody>
      </p:sp>
      <p:sp>
        <p:nvSpPr>
          <p:cNvPr id="13" name="TextBox 12"/>
          <p:cNvSpPr txBox="1"/>
          <p:nvPr userDrawn="1"/>
        </p:nvSpPr>
        <p:spPr>
          <a:xfrm>
            <a:off x="843376" y="6506031"/>
            <a:ext cx="3196701" cy="215444"/>
          </a:xfrm>
          <a:prstGeom prst="rect">
            <a:avLst/>
          </a:prstGeom>
          <a:noFill/>
        </p:spPr>
        <p:txBody>
          <a:bodyPr wrap="square" rtlCol="0" anchor="b">
            <a:spAutoFit/>
          </a:bodyPr>
          <a:lstStyle/>
          <a:p>
            <a:pPr algn="l"/>
            <a:r>
              <a:rPr lang="en-US" sz="800" b="0" i="0" kern="1000" spc="100" baseline="0" dirty="0">
                <a:solidFill>
                  <a:srgbClr val="E19D39"/>
                </a:solidFill>
                <a:latin typeface="+mj-lt"/>
                <a:ea typeface="Lato" charset="0"/>
                <a:cs typeface="Lato" charset="0"/>
              </a:rPr>
              <a:t>HELPMEGROWNATIONAL.ORG</a:t>
            </a:r>
          </a:p>
        </p:txBody>
      </p:sp>
      <p:sp>
        <p:nvSpPr>
          <p:cNvPr id="10" name="Oval 9"/>
          <p:cNvSpPr/>
          <p:nvPr userDrawn="1"/>
        </p:nvSpPr>
        <p:spPr>
          <a:xfrm>
            <a:off x="11432878" y="351904"/>
            <a:ext cx="457200" cy="457200"/>
          </a:xfrm>
          <a:prstGeom prst="ellipse">
            <a:avLst/>
          </a:prstGeom>
          <a:solidFill>
            <a:srgbClr val="24A1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12"/>
          </p:nvPr>
        </p:nvSpPr>
        <p:spPr>
          <a:xfrm>
            <a:off x="11484863" y="397941"/>
            <a:ext cx="353231" cy="365125"/>
          </a:xfrm>
          <a:noFill/>
        </p:spPr>
        <p:txBody>
          <a:bodyPr/>
          <a:lstStyle>
            <a:lvl1pPr algn="ctr">
              <a:defRPr sz="1000">
                <a:solidFill>
                  <a:schemeClr val="bg1"/>
                </a:solidFill>
              </a:defRPr>
            </a:lvl1pPr>
          </a:lstStyle>
          <a:p>
            <a:fld id="{02752262-9B0A-E64D-B1C3-707FD47A2213}" type="slidenum">
              <a:rPr lang="en-US" smtClean="0"/>
              <a:pPr/>
              <a:t>‹#›</a:t>
            </a:fld>
            <a:endParaRPr lang="en-US" dirty="0"/>
          </a:p>
        </p:txBody>
      </p:sp>
      <p:sp>
        <p:nvSpPr>
          <p:cNvPr id="5" name="Content Placeholder 4"/>
          <p:cNvSpPr>
            <a:spLocks noGrp="1"/>
          </p:cNvSpPr>
          <p:nvPr>
            <p:ph sz="quarter" idx="13"/>
          </p:nvPr>
        </p:nvSpPr>
        <p:spPr>
          <a:xfrm>
            <a:off x="843377" y="2419350"/>
            <a:ext cx="10509598" cy="27162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6442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D8603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61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E19D39"/>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914400" y="6492240"/>
            <a:ext cx="10326029"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2" name="Oval 1"/>
          <p:cNvSpPr/>
          <p:nvPr userDrawn="1"/>
        </p:nvSpPr>
        <p:spPr>
          <a:xfrm>
            <a:off x="11432878" y="351904"/>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1484863" y="388798"/>
            <a:ext cx="353231" cy="365125"/>
          </a:xfrm>
          <a:noFill/>
        </p:spPr>
        <p:txBody>
          <a:bodyPr/>
          <a:lstStyle>
            <a:lvl1pPr algn="ctr">
              <a:defRPr sz="1000">
                <a:solidFill>
                  <a:srgbClr val="E19D39"/>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210665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548FD6"/>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914400" y="6492240"/>
            <a:ext cx="10326029"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2" name="Oval 1"/>
          <p:cNvSpPr/>
          <p:nvPr userDrawn="1"/>
        </p:nvSpPr>
        <p:spPr>
          <a:xfrm>
            <a:off x="11432878" y="351904"/>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1484863" y="388798"/>
            <a:ext cx="353231" cy="365125"/>
          </a:xfrm>
          <a:noFill/>
        </p:spPr>
        <p:txBody>
          <a:bodyPr/>
          <a:lstStyle>
            <a:lvl1pPr algn="ctr">
              <a:defRPr sz="1000">
                <a:solidFill>
                  <a:srgbClr val="548FD6"/>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175320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bg>
      <p:bgPr>
        <a:solidFill>
          <a:srgbClr val="24A1A8"/>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914400" y="6492240"/>
            <a:ext cx="10326029"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2" name="Oval 1"/>
          <p:cNvSpPr/>
          <p:nvPr userDrawn="1"/>
        </p:nvSpPr>
        <p:spPr>
          <a:xfrm>
            <a:off x="11432878" y="351904"/>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1484863" y="388798"/>
            <a:ext cx="353231" cy="365125"/>
          </a:xfrm>
          <a:noFill/>
        </p:spPr>
        <p:txBody>
          <a:bodyPr/>
          <a:lstStyle>
            <a:lvl1pPr algn="ctr">
              <a:defRPr sz="1000">
                <a:solidFill>
                  <a:srgbClr val="24A1A8"/>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3768567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ection Header">
    <p:bg>
      <p:bgPr>
        <a:solidFill>
          <a:srgbClr val="1D375A"/>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914400" y="6492240"/>
            <a:ext cx="10326029"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2" name="Oval 1"/>
          <p:cNvSpPr/>
          <p:nvPr userDrawn="1"/>
        </p:nvSpPr>
        <p:spPr>
          <a:xfrm>
            <a:off x="11432878" y="351904"/>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1484863" y="388798"/>
            <a:ext cx="353231" cy="365125"/>
          </a:xfrm>
          <a:noFill/>
        </p:spPr>
        <p:txBody>
          <a:bodyPr/>
          <a:lstStyle>
            <a:lvl1pPr algn="ctr">
              <a:defRPr sz="1000">
                <a:solidFill>
                  <a:srgbClr val="1D375A"/>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2055364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7374" y="1097280"/>
            <a:ext cx="10515600" cy="491864"/>
          </a:xfrm>
        </p:spPr>
        <p:txBody>
          <a:bodyPr anchor="t">
            <a:normAutofit/>
          </a:bodyPr>
          <a:lstStyle>
            <a:lvl1pPr>
              <a:defRPr sz="2800" b="1" i="0">
                <a:solidFill>
                  <a:srgbClr val="D86036"/>
                </a:solidFill>
                <a:latin typeface="+mj-lt"/>
                <a:ea typeface="Lato" charset="0"/>
                <a:cs typeface="Lato" charset="0"/>
              </a:defRPr>
            </a:lvl1pPr>
          </a:lstStyle>
          <a:p>
            <a:r>
              <a:rPr lang="en-US" dirty="0"/>
              <a:t>Click to edit Master title style</a:t>
            </a:r>
          </a:p>
        </p:txBody>
      </p:sp>
      <p:sp>
        <p:nvSpPr>
          <p:cNvPr id="8" name="Rectangle 7"/>
          <p:cNvSpPr/>
          <p:nvPr userDrawn="1"/>
        </p:nvSpPr>
        <p:spPr>
          <a:xfrm>
            <a:off x="0" y="0"/>
            <a:ext cx="270933" cy="6858000"/>
          </a:xfrm>
          <a:prstGeom prst="rect">
            <a:avLst/>
          </a:prstGeom>
          <a:solidFill>
            <a:srgbClr val="D8603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userDrawn="1"/>
        </p:nvSpPr>
        <p:spPr>
          <a:xfrm>
            <a:off x="843376" y="6506031"/>
            <a:ext cx="3196701" cy="215444"/>
          </a:xfrm>
          <a:prstGeom prst="rect">
            <a:avLst/>
          </a:prstGeom>
          <a:noFill/>
        </p:spPr>
        <p:txBody>
          <a:bodyPr wrap="square" rtlCol="0" anchor="b">
            <a:spAutoFit/>
          </a:bodyPr>
          <a:lstStyle/>
          <a:p>
            <a:pPr algn="l"/>
            <a:r>
              <a:rPr lang="en-US" sz="800" b="0" i="0" kern="1000" spc="100" baseline="0" dirty="0">
                <a:solidFill>
                  <a:srgbClr val="E19D39"/>
                </a:solidFill>
                <a:latin typeface="+mj-lt"/>
                <a:ea typeface="Lato" charset="0"/>
                <a:cs typeface="Lato" charset="0"/>
              </a:rPr>
              <a:t>HELPMEGROWNATIONAL.ORG</a:t>
            </a:r>
          </a:p>
        </p:txBody>
      </p:sp>
      <p:sp>
        <p:nvSpPr>
          <p:cNvPr id="10" name="Oval 9"/>
          <p:cNvSpPr/>
          <p:nvPr userDrawn="1"/>
        </p:nvSpPr>
        <p:spPr>
          <a:xfrm>
            <a:off x="11432878" y="351904"/>
            <a:ext cx="457200" cy="457200"/>
          </a:xfrm>
          <a:prstGeom prst="ellipse">
            <a:avLst/>
          </a:prstGeom>
          <a:solidFill>
            <a:srgbClr val="D86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12"/>
          </p:nvPr>
        </p:nvSpPr>
        <p:spPr>
          <a:xfrm>
            <a:off x="11484863" y="388798"/>
            <a:ext cx="353231" cy="365125"/>
          </a:xfrm>
          <a:noFill/>
        </p:spPr>
        <p:txBody>
          <a:bodyPr/>
          <a:lstStyle>
            <a:lvl1pPr algn="ctr">
              <a:defRPr sz="1000">
                <a:solidFill>
                  <a:schemeClr val="bg1"/>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3723987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7374" y="1097280"/>
            <a:ext cx="10515600" cy="491864"/>
          </a:xfrm>
        </p:spPr>
        <p:txBody>
          <a:bodyPr anchor="t">
            <a:normAutofit/>
          </a:bodyPr>
          <a:lstStyle>
            <a:lvl1pPr>
              <a:defRPr sz="2800" b="1" i="0">
                <a:solidFill>
                  <a:srgbClr val="E19D39"/>
                </a:solidFill>
                <a:latin typeface="+mj-lt"/>
                <a:ea typeface="Lato" charset="0"/>
                <a:cs typeface="Lato" charset="0"/>
              </a:defRPr>
            </a:lvl1pPr>
          </a:lstStyle>
          <a:p>
            <a:r>
              <a:rPr lang="en-US" dirty="0"/>
              <a:t>Title</a:t>
            </a:r>
          </a:p>
        </p:txBody>
      </p:sp>
      <p:sp>
        <p:nvSpPr>
          <p:cNvPr id="8" name="Rectangle 7"/>
          <p:cNvSpPr/>
          <p:nvPr userDrawn="1"/>
        </p:nvSpPr>
        <p:spPr>
          <a:xfrm>
            <a:off x="0" y="0"/>
            <a:ext cx="270933" cy="6858000"/>
          </a:xfrm>
          <a:prstGeom prst="rect">
            <a:avLst/>
          </a:prstGeom>
          <a:solidFill>
            <a:srgbClr val="E19D39"/>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userDrawn="1"/>
        </p:nvSpPr>
        <p:spPr>
          <a:xfrm>
            <a:off x="843376" y="6506031"/>
            <a:ext cx="3196701" cy="215444"/>
          </a:xfrm>
          <a:prstGeom prst="rect">
            <a:avLst/>
          </a:prstGeom>
          <a:noFill/>
        </p:spPr>
        <p:txBody>
          <a:bodyPr wrap="square" rtlCol="0" anchor="b">
            <a:spAutoFit/>
          </a:bodyPr>
          <a:lstStyle/>
          <a:p>
            <a:pPr algn="l"/>
            <a:r>
              <a:rPr lang="en-US" sz="800" b="0" i="0" kern="1000" spc="100" baseline="0" dirty="0">
                <a:solidFill>
                  <a:srgbClr val="E19D39"/>
                </a:solidFill>
                <a:latin typeface="+mj-lt"/>
                <a:ea typeface="Lato" charset="0"/>
                <a:cs typeface="Lato" charset="0"/>
              </a:rPr>
              <a:t>HELPMEGROWNATIONAL.ORG</a:t>
            </a:r>
          </a:p>
        </p:txBody>
      </p:sp>
      <p:sp>
        <p:nvSpPr>
          <p:cNvPr id="10" name="Oval 9"/>
          <p:cNvSpPr/>
          <p:nvPr userDrawn="1"/>
        </p:nvSpPr>
        <p:spPr>
          <a:xfrm>
            <a:off x="11432878" y="351904"/>
            <a:ext cx="457200" cy="457200"/>
          </a:xfrm>
          <a:prstGeom prst="ellipse">
            <a:avLst/>
          </a:prstGeom>
          <a:solidFill>
            <a:srgbClr val="E19D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12"/>
          </p:nvPr>
        </p:nvSpPr>
        <p:spPr>
          <a:xfrm>
            <a:off x="11484863" y="397941"/>
            <a:ext cx="353231" cy="365125"/>
          </a:xfrm>
          <a:noFill/>
        </p:spPr>
        <p:txBody>
          <a:bodyPr/>
          <a:lstStyle>
            <a:lvl1pPr algn="ctr">
              <a:defRPr sz="1000">
                <a:solidFill>
                  <a:schemeClr val="bg1"/>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412183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7374" y="1097280"/>
            <a:ext cx="10515600" cy="491864"/>
          </a:xfrm>
        </p:spPr>
        <p:txBody>
          <a:bodyPr anchor="t">
            <a:normAutofit/>
          </a:bodyPr>
          <a:lstStyle>
            <a:lvl1pPr>
              <a:defRPr sz="2800" b="1" i="0">
                <a:solidFill>
                  <a:srgbClr val="24A1A8"/>
                </a:solidFill>
                <a:latin typeface="+mj-lt"/>
                <a:ea typeface="Lato" charset="0"/>
                <a:cs typeface="Lato" charset="0"/>
              </a:defRPr>
            </a:lvl1pPr>
          </a:lstStyle>
          <a:p>
            <a:r>
              <a:rPr lang="en-US" dirty="0"/>
              <a:t>Title</a:t>
            </a:r>
          </a:p>
        </p:txBody>
      </p:sp>
      <p:sp>
        <p:nvSpPr>
          <p:cNvPr id="8" name="Rectangle 7"/>
          <p:cNvSpPr/>
          <p:nvPr userDrawn="1"/>
        </p:nvSpPr>
        <p:spPr>
          <a:xfrm>
            <a:off x="0" y="0"/>
            <a:ext cx="270933" cy="6858000"/>
          </a:xfrm>
          <a:prstGeom prst="rect">
            <a:avLst/>
          </a:prstGeom>
          <a:solidFill>
            <a:srgbClr val="24A1A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rgbClr val="24A1A8"/>
              </a:solidFill>
            </a:endParaRPr>
          </a:p>
        </p:txBody>
      </p:sp>
      <p:sp>
        <p:nvSpPr>
          <p:cNvPr id="13" name="TextBox 12"/>
          <p:cNvSpPr txBox="1"/>
          <p:nvPr userDrawn="1"/>
        </p:nvSpPr>
        <p:spPr>
          <a:xfrm>
            <a:off x="843376" y="6506031"/>
            <a:ext cx="3196701" cy="215444"/>
          </a:xfrm>
          <a:prstGeom prst="rect">
            <a:avLst/>
          </a:prstGeom>
          <a:noFill/>
        </p:spPr>
        <p:txBody>
          <a:bodyPr wrap="square" rtlCol="0" anchor="b">
            <a:spAutoFit/>
          </a:bodyPr>
          <a:lstStyle/>
          <a:p>
            <a:pPr algn="l"/>
            <a:r>
              <a:rPr lang="en-US" sz="800" b="0" i="0" kern="1000" spc="100" baseline="0" dirty="0">
                <a:solidFill>
                  <a:srgbClr val="E19D39"/>
                </a:solidFill>
                <a:latin typeface="+mj-lt"/>
                <a:ea typeface="Lato" charset="0"/>
                <a:cs typeface="Lato" charset="0"/>
              </a:rPr>
              <a:t>HELPMEGROWNATIONAL.ORG</a:t>
            </a:r>
          </a:p>
        </p:txBody>
      </p:sp>
      <p:sp>
        <p:nvSpPr>
          <p:cNvPr id="10" name="Oval 9"/>
          <p:cNvSpPr/>
          <p:nvPr userDrawn="1"/>
        </p:nvSpPr>
        <p:spPr>
          <a:xfrm>
            <a:off x="11432878" y="351904"/>
            <a:ext cx="457200" cy="457200"/>
          </a:xfrm>
          <a:prstGeom prst="ellipse">
            <a:avLst/>
          </a:prstGeom>
          <a:solidFill>
            <a:srgbClr val="24A1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12"/>
          </p:nvPr>
        </p:nvSpPr>
        <p:spPr>
          <a:xfrm>
            <a:off x="11484863" y="397941"/>
            <a:ext cx="353231" cy="365125"/>
          </a:xfrm>
          <a:noFill/>
        </p:spPr>
        <p:txBody>
          <a:bodyPr/>
          <a:lstStyle>
            <a:lvl1pPr algn="ctr">
              <a:defRPr sz="1000">
                <a:solidFill>
                  <a:schemeClr val="bg1"/>
                </a:solidFill>
              </a:defRPr>
            </a:lvl1pPr>
          </a:lstStyle>
          <a:p>
            <a:fld id="{02752262-9B0A-E64D-B1C3-707FD47A2213}" type="slidenum">
              <a:rPr lang="en-US" smtClean="0"/>
              <a:pPr/>
              <a:t>‹#›</a:t>
            </a:fld>
            <a:endParaRPr lang="en-US" dirty="0"/>
          </a:p>
        </p:txBody>
      </p:sp>
    </p:spTree>
    <p:extLst>
      <p:ext uri="{BB962C8B-B14F-4D97-AF65-F5344CB8AC3E}">
        <p14:creationId xmlns:p14="http://schemas.microsoft.com/office/powerpoint/2010/main" val="382630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52262-9B0A-E64D-B1C3-707FD47A2213}" type="slidenum">
              <a:rPr lang="en-US" smtClean="0"/>
              <a:t>‹#›</a:t>
            </a:fld>
            <a:endParaRPr lang="en-US"/>
          </a:p>
        </p:txBody>
      </p:sp>
    </p:spTree>
    <p:extLst>
      <p:ext uri="{BB962C8B-B14F-4D97-AF65-F5344CB8AC3E}">
        <p14:creationId xmlns:p14="http://schemas.microsoft.com/office/powerpoint/2010/main" val="182080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2752262-9B0A-E64D-B1C3-707FD47A2213}" type="slidenum">
              <a:rPr kumimoji="0" lang="en-US" sz="1000" b="0" i="0" u="none" strike="noStrike" kern="1200" cap="none" spc="0" normalizeH="0" baseline="0" noProof="0" smtClean="0">
                <a:ln>
                  <a:noFill/>
                </a:ln>
                <a:solidFill>
                  <a:srgbClr val="24A1A8"/>
                </a:solidFill>
                <a:effectLst/>
                <a:uLnTx/>
                <a:uFillTx/>
                <a:latin typeface="Gill Sans MT" panose="020B0502020104020203"/>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dirty="0">
              <a:ln>
                <a:noFill/>
              </a:ln>
              <a:solidFill>
                <a:srgbClr val="24A1A8"/>
              </a:solidFill>
              <a:effectLst/>
              <a:uLnTx/>
              <a:uFillTx/>
              <a:latin typeface="Gill Sans MT" panose="020B0502020104020203"/>
              <a:ea typeface="+mn-ea"/>
              <a:cs typeface="+mn-cs"/>
            </a:endParaRPr>
          </a:p>
        </p:txBody>
      </p:sp>
      <p:sp>
        <p:nvSpPr>
          <p:cNvPr id="3" name="Text Placeholder 13"/>
          <p:cNvSpPr txBox="1">
            <a:spLocks/>
          </p:cNvSpPr>
          <p:nvPr/>
        </p:nvSpPr>
        <p:spPr>
          <a:xfrm>
            <a:off x="894734" y="2950606"/>
            <a:ext cx="8784843" cy="192233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US" altLang="zh-CN" sz="4000" b="1" i="0" u="none" strike="noStrike" kern="1200" cap="none" spc="0" normalizeH="0" baseline="0" noProof="0" dirty="0">
                <a:ln>
                  <a:noFill/>
                </a:ln>
                <a:solidFill>
                  <a:srgbClr val="FFFFFF"/>
                </a:solidFill>
                <a:effectLst/>
                <a:uLnTx/>
                <a:uFillTx/>
                <a:latin typeface="Gill Sans MT" panose="020B0502020104020203"/>
                <a:ea typeface="Lato" charset="0"/>
                <a:cs typeface="Lato" charset="0"/>
              </a:rPr>
              <a:t>Help Me Grow Return on Investment: HMG Delaware </a:t>
            </a:r>
            <a:endParaRPr kumimoji="0" lang="en-US" sz="4000" b="1" i="0" u="none" strike="noStrike" kern="1200" cap="none" spc="0" normalizeH="0" baseline="0" noProof="0" dirty="0">
              <a:ln>
                <a:noFill/>
              </a:ln>
              <a:solidFill>
                <a:srgbClr val="FFFFFF"/>
              </a:solidFill>
              <a:effectLst/>
              <a:uLnTx/>
              <a:uFillTx/>
              <a:latin typeface="Gill Sans MT" panose="020B0502020104020203"/>
              <a:ea typeface="Lato" charset="0"/>
              <a:cs typeface="Lato" charset="0"/>
            </a:endParaRPr>
          </a:p>
        </p:txBody>
      </p:sp>
    </p:spTree>
    <p:extLst>
      <p:ext uri="{BB962C8B-B14F-4D97-AF65-F5344CB8AC3E}">
        <p14:creationId xmlns:p14="http://schemas.microsoft.com/office/powerpoint/2010/main" val="306360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78" y="445517"/>
            <a:ext cx="11467071" cy="814531"/>
          </a:xfrm>
        </p:spPr>
        <p:txBody>
          <a:bodyPr/>
          <a:lstStyle/>
          <a:p>
            <a:r>
              <a:rPr lang="en-US" sz="4000" dirty="0">
                <a:ea typeface="Lato"/>
                <a:cs typeface="Lato"/>
              </a:rPr>
              <a:t>Quantifying HMG’s Value: Delaware </a:t>
            </a:r>
          </a:p>
        </p:txBody>
      </p:sp>
      <p:sp>
        <p:nvSpPr>
          <p:cNvPr id="3" name="Slide Number Placeholder 2"/>
          <p:cNvSpPr>
            <a:spLocks noGrp="1"/>
          </p:cNvSpPr>
          <p:nvPr>
            <p:ph type="sldNum" sz="quarter" idx="12"/>
          </p:nvPr>
        </p:nvSpPr>
        <p:spPr/>
        <p:txBody>
          <a:bodyPr/>
          <a:lstStyle/>
          <a:p>
            <a:fld id="{02752262-9B0A-E64D-B1C3-707FD47A2213}" type="slidenum">
              <a:rPr lang="en-US" smtClean="0"/>
              <a:pPr/>
              <a:t>2</a:t>
            </a:fld>
            <a:endParaRPr lang="en-US" dirty="0"/>
          </a:p>
        </p:txBody>
      </p:sp>
      <p:grpSp>
        <p:nvGrpSpPr>
          <p:cNvPr id="5" name="Group 4">
            <a:extLst>
              <a:ext uri="{FF2B5EF4-FFF2-40B4-BE49-F238E27FC236}">
                <a16:creationId xmlns:a16="http://schemas.microsoft.com/office/drawing/2014/main" id="{B749DD3B-DBCE-AD96-A1EE-266B63C7C651}"/>
              </a:ext>
            </a:extLst>
          </p:cNvPr>
          <p:cNvGrpSpPr/>
          <p:nvPr/>
        </p:nvGrpSpPr>
        <p:grpSpPr>
          <a:xfrm>
            <a:off x="768045" y="1141053"/>
            <a:ext cx="10504561" cy="5252226"/>
            <a:chOff x="1037734" y="1120111"/>
            <a:chExt cx="10504561" cy="5252226"/>
          </a:xfrm>
        </p:grpSpPr>
        <p:sp>
          <p:nvSpPr>
            <p:cNvPr id="6" name="Rectangle 5"/>
            <p:cNvSpPr/>
            <p:nvPr/>
          </p:nvSpPr>
          <p:spPr>
            <a:xfrm>
              <a:off x="1037734" y="1120111"/>
              <a:ext cx="10504561" cy="400110"/>
            </a:xfrm>
            <a:prstGeom prst="rect">
              <a:avLst/>
            </a:prstGeom>
            <a:solidFill>
              <a:srgbClr val="24A1A8"/>
            </a:solidFill>
            <a:ln w="38100">
              <a:solidFill>
                <a:srgbClr val="13355D"/>
              </a:solidFill>
            </a:ln>
          </p:spPr>
          <p:txBody>
            <a:bodyPr wrap="square">
              <a:spAutoFit/>
            </a:bodyPr>
            <a:lstStyle/>
            <a:p>
              <a:pPr algn="ctr"/>
              <a:r>
                <a:rPr lang="en-US" sz="2000" b="1">
                  <a:solidFill>
                    <a:schemeClr val="bg1"/>
                  </a:solidFill>
                </a:rPr>
                <a:t>HMG savings accrue over time to a variety of sectors</a:t>
              </a:r>
              <a:r>
                <a:rPr lang="en-US" b="1">
                  <a:solidFill>
                    <a:schemeClr val="bg1"/>
                  </a:solidFill>
                </a:rPr>
                <a:t>. </a:t>
              </a:r>
            </a:p>
          </p:txBody>
        </p:sp>
        <p:grpSp>
          <p:nvGrpSpPr>
            <p:cNvPr id="7" name="Group 6">
              <a:extLst>
                <a:ext uri="{FF2B5EF4-FFF2-40B4-BE49-F238E27FC236}">
                  <a16:creationId xmlns:a16="http://schemas.microsoft.com/office/drawing/2014/main" id="{BA0D58B8-092B-79FB-BE6B-91FB9D22C06C}"/>
                </a:ext>
              </a:extLst>
            </p:cNvPr>
            <p:cNvGrpSpPr/>
            <p:nvPr/>
          </p:nvGrpSpPr>
          <p:grpSpPr>
            <a:xfrm>
              <a:off x="5531042" y="1568513"/>
              <a:ext cx="5935579" cy="3809598"/>
              <a:chOff x="5750371" y="1283890"/>
              <a:chExt cx="5719011" cy="4331368"/>
            </a:xfrm>
          </p:grpSpPr>
          <p:graphicFrame>
            <p:nvGraphicFramePr>
              <p:cNvPr id="12" name="Chart 11">
                <a:extLst>
                  <a:ext uri="{FF2B5EF4-FFF2-40B4-BE49-F238E27FC236}">
                    <a16:creationId xmlns:a16="http://schemas.microsoft.com/office/drawing/2014/main" id="{1E5FA4A3-7D99-4DF0-91DA-3082EDECBDD1}"/>
                  </a:ext>
                </a:extLst>
              </p:cNvPr>
              <p:cNvGraphicFramePr/>
              <p:nvPr>
                <p:extLst>
                  <p:ext uri="{D42A27DB-BD31-4B8C-83A1-F6EECF244321}">
                    <p14:modId xmlns:p14="http://schemas.microsoft.com/office/powerpoint/2010/main" val="1246351543"/>
                  </p:ext>
                </p:extLst>
              </p:nvPr>
            </p:nvGraphicFramePr>
            <p:xfrm>
              <a:off x="5750371" y="1283890"/>
              <a:ext cx="5719011" cy="4331368"/>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1E79A0BB-F20A-429D-926B-2FFAD7B5594B}"/>
                  </a:ext>
                </a:extLst>
              </p:cNvPr>
              <p:cNvSpPr txBox="1"/>
              <p:nvPr/>
            </p:nvSpPr>
            <p:spPr>
              <a:xfrm>
                <a:off x="7338271" y="1320166"/>
                <a:ext cx="2689036" cy="369332"/>
              </a:xfrm>
              <a:prstGeom prst="rect">
                <a:avLst/>
              </a:prstGeom>
              <a:solidFill>
                <a:srgbClr val="13355D"/>
              </a:solidFill>
              <a:ln>
                <a:solidFill>
                  <a:srgbClr val="13355D"/>
                </a:solidFill>
              </a:ln>
            </p:spPr>
            <p:txBody>
              <a:bodyPr wrap="square" rtlCol="0">
                <a:spAutoFit/>
              </a:bodyPr>
              <a:lstStyle/>
              <a:p>
                <a:r>
                  <a:rPr lang="en-US" b="1">
                    <a:solidFill>
                      <a:schemeClr val="bg1"/>
                    </a:solidFill>
                    <a:latin typeface="+mn-lt"/>
                  </a:rPr>
                  <a:t>HMG Savings by Sector</a:t>
                </a:r>
              </a:p>
            </p:txBody>
          </p:sp>
        </p:grpSp>
        <p:graphicFrame>
          <p:nvGraphicFramePr>
            <p:cNvPr id="9" name="Chart 8">
              <a:extLst>
                <a:ext uri="{FF2B5EF4-FFF2-40B4-BE49-F238E27FC236}">
                  <a16:creationId xmlns:a16="http://schemas.microsoft.com/office/drawing/2014/main" id="{622768F8-DC30-40C7-AC56-4276994BFC23}"/>
                </a:ext>
              </a:extLst>
            </p:cNvPr>
            <p:cNvGraphicFramePr/>
            <p:nvPr>
              <p:extLst>
                <p:ext uri="{D42A27DB-BD31-4B8C-83A1-F6EECF244321}">
                  <p14:modId xmlns:p14="http://schemas.microsoft.com/office/powerpoint/2010/main" val="1837266003"/>
                </p:ext>
              </p:extLst>
            </p:nvPr>
          </p:nvGraphicFramePr>
          <p:xfrm>
            <a:off x="1037734" y="1568513"/>
            <a:ext cx="4412571" cy="3811377"/>
          </p:xfrm>
          <a:graphic>
            <a:graphicData uri="http://schemas.openxmlformats.org/drawingml/2006/chart">
              <c:chart xmlns:c="http://schemas.openxmlformats.org/drawingml/2006/chart" xmlns:r="http://schemas.openxmlformats.org/officeDocument/2006/relationships" r:id="rId4"/>
            </a:graphicData>
          </a:graphic>
        </p:graphicFrame>
        <p:sp>
          <p:nvSpPr>
            <p:cNvPr id="10" name="Rectangle 9">
              <a:extLst>
                <a:ext uri="{FF2B5EF4-FFF2-40B4-BE49-F238E27FC236}">
                  <a16:creationId xmlns:a16="http://schemas.microsoft.com/office/drawing/2014/main" id="{F30AB68B-1304-665F-5F58-F2941A2F4477}"/>
                </a:ext>
              </a:extLst>
            </p:cNvPr>
            <p:cNvSpPr/>
            <p:nvPr/>
          </p:nvSpPr>
          <p:spPr>
            <a:xfrm>
              <a:off x="1037734" y="5464396"/>
              <a:ext cx="10504561" cy="907941"/>
            </a:xfrm>
            <a:prstGeom prst="rect">
              <a:avLst/>
            </a:prstGeom>
            <a:solidFill>
              <a:srgbClr val="24A1A8"/>
            </a:solidFill>
            <a:ln w="38100">
              <a:solidFill>
                <a:srgbClr val="002060"/>
              </a:solidFill>
            </a:ln>
          </p:spPr>
          <p:txBody>
            <a:bodyPr wrap="square">
              <a:spAutoFit/>
            </a:bodyPr>
            <a:lstStyle/>
            <a:p>
              <a:pPr algn="ctr">
                <a:spcAft>
                  <a:spcPts val="600"/>
                </a:spcAft>
              </a:pPr>
              <a:endParaRPr lang="en-US" sz="2400" b="1" dirty="0">
                <a:solidFill>
                  <a:schemeClr val="bg1"/>
                </a:solidFill>
              </a:endParaRPr>
            </a:p>
            <a:p>
              <a:pPr algn="ctr">
                <a:spcAft>
                  <a:spcPts val="600"/>
                </a:spcAft>
              </a:pPr>
              <a:r>
                <a:rPr lang="en-US" sz="2400" b="1" dirty="0">
                  <a:solidFill>
                    <a:schemeClr val="bg1"/>
                  </a:solidFill>
                </a:rPr>
                <a:t>Help Me Grow Delaware generates savings over the longer term. </a:t>
              </a:r>
            </a:p>
          </p:txBody>
        </p:sp>
        <p:sp>
          <p:nvSpPr>
            <p:cNvPr id="11" name="TextBox 10">
              <a:extLst>
                <a:ext uri="{FF2B5EF4-FFF2-40B4-BE49-F238E27FC236}">
                  <a16:creationId xmlns:a16="http://schemas.microsoft.com/office/drawing/2014/main" id="{B604452E-B375-43AD-BA9D-25D27754FED3}"/>
                </a:ext>
              </a:extLst>
            </p:cNvPr>
            <p:cNvSpPr txBox="1"/>
            <p:nvPr/>
          </p:nvSpPr>
          <p:spPr>
            <a:xfrm>
              <a:off x="1114245" y="1599827"/>
              <a:ext cx="1974145" cy="646331"/>
            </a:xfrm>
            <a:prstGeom prst="rect">
              <a:avLst/>
            </a:prstGeom>
            <a:solidFill>
              <a:srgbClr val="13355D"/>
            </a:solidFill>
          </p:spPr>
          <p:txBody>
            <a:bodyPr wrap="square" rtlCol="0">
              <a:spAutoFit/>
            </a:bodyPr>
            <a:lstStyle/>
            <a:p>
              <a:pPr algn="ctr"/>
              <a:r>
                <a:rPr lang="en-US" b="1" dirty="0">
                  <a:solidFill>
                    <a:schemeClr val="bg1"/>
                  </a:solidFill>
                  <a:latin typeface="+mn-lt"/>
                </a:rPr>
                <a:t>HMG Savings by Timeframe</a:t>
              </a:r>
            </a:p>
          </p:txBody>
        </p:sp>
      </p:grpSp>
      <p:sp>
        <p:nvSpPr>
          <p:cNvPr id="15" name="Rectangle 14">
            <a:extLst>
              <a:ext uri="{FF2B5EF4-FFF2-40B4-BE49-F238E27FC236}">
                <a16:creationId xmlns:a16="http://schemas.microsoft.com/office/drawing/2014/main" id="{FD9E08EC-C9FA-442C-873B-49FC373AA4FA}"/>
              </a:ext>
            </a:extLst>
          </p:cNvPr>
          <p:cNvSpPr/>
          <p:nvPr/>
        </p:nvSpPr>
        <p:spPr>
          <a:xfrm>
            <a:off x="2743200" y="6393279"/>
            <a:ext cx="8529406"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Gill Sans MT" panose="020B0502020104020203"/>
                <a:ea typeface="+mn-ea"/>
                <a:cs typeface="+mn-cs"/>
              </a:rPr>
              <a:t>Note: *ROI captures quantifiable cost savings only, and therefore likely underestimates the total value of HMG services to individuals, communities and society at large. Actual savings are likely significantly greater than quantifiable savings only.</a:t>
            </a:r>
          </a:p>
        </p:txBody>
      </p:sp>
    </p:spTree>
    <p:extLst>
      <p:ext uri="{BB962C8B-B14F-4D97-AF65-F5344CB8AC3E}">
        <p14:creationId xmlns:p14="http://schemas.microsoft.com/office/powerpoint/2010/main" val="341188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8931" y="673606"/>
            <a:ext cx="10955932" cy="491864"/>
          </a:xfrm>
        </p:spPr>
        <p:txBody>
          <a:bodyPr>
            <a:normAutofit fontScale="90000"/>
          </a:bodyPr>
          <a:lstStyle/>
          <a:p>
            <a:r>
              <a:rPr lang="en-US" kern="0" dirty="0"/>
              <a:t>Benefits of Early Detection and Intervention for Developmental Delays</a:t>
            </a:r>
            <a:br>
              <a:rPr lang="en-US" kern="0" dirty="0"/>
            </a:br>
            <a:endParaRPr lang="en-US" dirty="0"/>
          </a:p>
        </p:txBody>
      </p:sp>
      <p:sp>
        <p:nvSpPr>
          <p:cNvPr id="3" name="Slide Number Placeholder 2"/>
          <p:cNvSpPr>
            <a:spLocks noGrp="1"/>
          </p:cNvSpPr>
          <p:nvPr>
            <p:ph type="sldNum" sz="quarter" idx="12"/>
          </p:nvPr>
        </p:nvSpPr>
        <p:spPr/>
        <p:txBody>
          <a:bodyPr/>
          <a:lstStyle/>
          <a:p>
            <a:fld id="{02752262-9B0A-E64D-B1C3-707FD47A2213}" type="slidenum">
              <a:rPr lang="en-US" smtClean="0"/>
              <a:pPr/>
              <a:t>3</a:t>
            </a:fld>
            <a:endParaRPr lang="en-US" dirty="0"/>
          </a:p>
        </p:txBody>
      </p:sp>
      <p:graphicFrame>
        <p:nvGraphicFramePr>
          <p:cNvPr id="5" name="Table 4">
            <a:extLst>
              <a:ext uri="{FF2B5EF4-FFF2-40B4-BE49-F238E27FC236}">
                <a16:creationId xmlns:a16="http://schemas.microsoft.com/office/drawing/2014/main" id="{E34FC714-0653-43E0-8046-6D637D0DD309}"/>
              </a:ext>
            </a:extLst>
          </p:cNvPr>
          <p:cNvGraphicFramePr>
            <a:graphicFrameLocks noGrp="1"/>
          </p:cNvGraphicFramePr>
          <p:nvPr>
            <p:extLst>
              <p:ext uri="{D42A27DB-BD31-4B8C-83A1-F6EECF244321}">
                <p14:modId xmlns:p14="http://schemas.microsoft.com/office/powerpoint/2010/main" val="1488345060"/>
              </p:ext>
            </p:extLst>
          </p:nvPr>
        </p:nvGraphicFramePr>
        <p:xfrm>
          <a:off x="2071867" y="1843013"/>
          <a:ext cx="7998108" cy="2958339"/>
        </p:xfrm>
        <a:graphic>
          <a:graphicData uri="http://schemas.openxmlformats.org/drawingml/2006/table">
            <a:tbl>
              <a:tblPr firstRow="1" bandRow="1">
                <a:tableStyleId>{5C22544A-7EE6-4342-B048-85BDC9FD1C3A}</a:tableStyleId>
              </a:tblPr>
              <a:tblGrid>
                <a:gridCol w="3999054">
                  <a:extLst>
                    <a:ext uri="{9D8B030D-6E8A-4147-A177-3AD203B41FA5}">
                      <a16:colId xmlns:a16="http://schemas.microsoft.com/office/drawing/2014/main" val="1196198170"/>
                    </a:ext>
                  </a:extLst>
                </a:gridCol>
                <a:gridCol w="3999054">
                  <a:extLst>
                    <a:ext uri="{9D8B030D-6E8A-4147-A177-3AD203B41FA5}">
                      <a16:colId xmlns:a16="http://schemas.microsoft.com/office/drawing/2014/main" val="3310806885"/>
                    </a:ext>
                  </a:extLst>
                </a:gridCol>
              </a:tblGrid>
              <a:tr h="771479">
                <a:tc>
                  <a:txBody>
                    <a:bodyPr/>
                    <a:lstStyle/>
                    <a:p>
                      <a:pPr algn="ctr"/>
                      <a:r>
                        <a:rPr lang="en-US" dirty="0"/>
                        <a:t>Improves</a:t>
                      </a:r>
                    </a:p>
                  </a:txBody>
                  <a:tcPr anchor="ctr">
                    <a:solidFill>
                      <a:srgbClr val="24A1A8"/>
                    </a:solidFill>
                  </a:tcPr>
                </a:tc>
                <a:tc>
                  <a:txBody>
                    <a:bodyPr/>
                    <a:lstStyle/>
                    <a:p>
                      <a:pPr algn="ctr"/>
                      <a:r>
                        <a:rPr lang="en-US" dirty="0"/>
                        <a:t>Reduces</a:t>
                      </a:r>
                    </a:p>
                  </a:txBody>
                  <a:tcPr anchor="ctr">
                    <a:solidFill>
                      <a:srgbClr val="24A1A8"/>
                    </a:solidFill>
                  </a:tcPr>
                </a:tc>
                <a:extLst>
                  <a:ext uri="{0D108BD9-81ED-4DB2-BD59-A6C34878D82A}">
                    <a16:rowId xmlns:a16="http://schemas.microsoft.com/office/drawing/2014/main" val="1852848565"/>
                  </a:ext>
                </a:extLst>
              </a:tr>
              <a:tr h="2186860">
                <a:tc>
                  <a:txBody>
                    <a:bodyPr/>
                    <a:lstStyle/>
                    <a:p>
                      <a:pPr marL="285750" lvl="0" indent="-285750">
                        <a:spcAft>
                          <a:spcPts val="1000"/>
                        </a:spcAft>
                        <a:buFont typeface="Arial" panose="020B0604020202020204" pitchFamily="34" charset="0"/>
                        <a:buChar char="•"/>
                      </a:pPr>
                      <a:r>
                        <a:rPr lang="en-US" sz="1800" dirty="0"/>
                        <a:t>Child development outcomes</a:t>
                      </a:r>
                    </a:p>
                    <a:p>
                      <a:pPr marL="285750" lvl="0" indent="-285750">
                        <a:spcAft>
                          <a:spcPts val="1000"/>
                        </a:spcAft>
                        <a:buFont typeface="Arial" panose="020B0604020202020204" pitchFamily="34" charset="0"/>
                        <a:buChar char="•"/>
                      </a:pPr>
                      <a:r>
                        <a:rPr lang="en-US" sz="1800" dirty="0"/>
                        <a:t>Child health outcomes</a:t>
                      </a:r>
                    </a:p>
                    <a:p>
                      <a:pPr marL="285750" lvl="0" indent="-285750">
                        <a:spcAft>
                          <a:spcPts val="1000"/>
                        </a:spcAft>
                        <a:buFont typeface="Arial" panose="020B0604020202020204" pitchFamily="34" charset="0"/>
                        <a:buChar char="•"/>
                      </a:pPr>
                      <a:r>
                        <a:rPr lang="en-US" sz="1800" dirty="0"/>
                        <a:t>Academic performance</a:t>
                      </a:r>
                    </a:p>
                    <a:p>
                      <a:pPr marL="285750" lvl="0" indent="-285750">
                        <a:spcAft>
                          <a:spcPts val="1000"/>
                        </a:spcAft>
                        <a:buFont typeface="Arial" panose="020B0604020202020204" pitchFamily="34" charset="0"/>
                        <a:buChar char="•"/>
                      </a:pPr>
                      <a:r>
                        <a:rPr lang="en-US" sz="1800" dirty="0"/>
                        <a:t>Earnings in adulthood</a:t>
                      </a:r>
                    </a:p>
                  </a:txBody>
                  <a:tcPr>
                    <a:solidFill>
                      <a:schemeClr val="accent3">
                        <a:lumMod val="20000"/>
                        <a:lumOff val="80000"/>
                      </a:schemeClr>
                    </a:solidFill>
                  </a:tcPr>
                </a:tc>
                <a:tc>
                  <a:txBody>
                    <a:bodyPr/>
                    <a:lstStyle/>
                    <a:p>
                      <a:pPr marL="285750" lvl="0" indent="-285750">
                        <a:spcAft>
                          <a:spcPts val="1000"/>
                        </a:spcAft>
                        <a:buFont typeface="Arial" panose="020B0604020202020204" pitchFamily="34" charset="0"/>
                        <a:buChar char="•"/>
                      </a:pPr>
                      <a:r>
                        <a:rPr lang="en-US" sz="1800" dirty="0"/>
                        <a:t>Economic inequalities</a:t>
                      </a:r>
                    </a:p>
                    <a:p>
                      <a:pPr marL="285750" lvl="0" indent="-285750">
                        <a:spcAft>
                          <a:spcPts val="1000"/>
                        </a:spcAft>
                        <a:buFont typeface="Arial" panose="020B0604020202020204" pitchFamily="34" charset="0"/>
                        <a:buChar char="•"/>
                      </a:pPr>
                      <a:r>
                        <a:rPr lang="en-US" sz="1800" dirty="0">
                          <a:solidFill>
                            <a:schemeClr val="tx1"/>
                          </a:solidFill>
                        </a:rPr>
                        <a:t>Spending by </a:t>
                      </a:r>
                      <a:r>
                        <a:rPr lang="en-US" sz="1800" dirty="0">
                          <a:solidFill>
                            <a:schemeClr val="tx1"/>
                          </a:solidFill>
                          <a:highlight>
                            <a:srgbClr val="FFFF00"/>
                          </a:highlight>
                        </a:rPr>
                        <a:t>&gt;$460,000 </a:t>
                      </a:r>
                      <a:r>
                        <a:rPr lang="en-US" sz="1800" dirty="0">
                          <a:solidFill>
                            <a:schemeClr val="tx1"/>
                          </a:solidFill>
                        </a:rPr>
                        <a:t>to public assistance programs and special education</a:t>
                      </a:r>
                      <a:endParaRPr lang="en-US" sz="1800" baseline="30000"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val="1556175556"/>
                  </a:ext>
                </a:extLst>
              </a:tr>
            </a:tbl>
          </a:graphicData>
        </a:graphic>
      </p:graphicFrame>
      <p:sp>
        <p:nvSpPr>
          <p:cNvPr id="6" name="Speech Bubble: Rectangle 12">
            <a:extLst>
              <a:ext uri="{FF2B5EF4-FFF2-40B4-BE49-F238E27FC236}">
                <a16:creationId xmlns:a16="http://schemas.microsoft.com/office/drawing/2014/main" id="{310B0571-963E-4186-B32C-F809858E9BB2}"/>
              </a:ext>
            </a:extLst>
          </p:cNvPr>
          <p:cNvSpPr/>
          <p:nvPr/>
        </p:nvSpPr>
        <p:spPr bwMode="auto">
          <a:xfrm>
            <a:off x="3681593" y="4998616"/>
            <a:ext cx="6978690" cy="1240139"/>
          </a:xfrm>
          <a:prstGeom prst="wedgeRectCallout">
            <a:avLst>
              <a:gd name="adj1" fmla="val -22421"/>
              <a:gd name="adj2" fmla="val -73775"/>
            </a:avLst>
          </a:prstGeom>
          <a:solidFill>
            <a:srgbClr val="24A1A8"/>
          </a:solidFill>
          <a:ln>
            <a:noFill/>
          </a:ln>
          <a:effectLst/>
        </p:spPr>
        <p:txBody>
          <a:bodyPr lIns="91440" tIns="91440" rIns="91440" bIns="91440" rtlCol="0" anchor="ctr" anchorCtr="0">
            <a:noAutofit/>
          </a:bodyPr>
          <a:lstStyle/>
          <a:p>
            <a:pPr eaLnBrk="1" hangingPunct="1"/>
            <a:r>
              <a:rPr lang="en-US" sz="1600" dirty="0">
                <a:solidFill>
                  <a:schemeClr val="bg1"/>
                </a:solidFill>
                <a:latin typeface="+mn-lt"/>
              </a:rPr>
              <a:t>“Children served by Help Me Grow with developmental disorders are identified and receive interventions 2.4 years earlier than children who are not served by Help Me Grow.”</a:t>
            </a:r>
          </a:p>
          <a:p>
            <a:pPr algn="r" eaLnBrk="1" hangingPunct="1"/>
            <a:r>
              <a:rPr lang="en-US" sz="1600" dirty="0">
                <a:solidFill>
                  <a:schemeClr val="bg1"/>
                </a:solidFill>
                <a:latin typeface="+mn-lt"/>
              </a:rPr>
              <a:t>– HMG </a:t>
            </a:r>
            <a:r>
              <a:rPr lang="en-US" sz="1600" dirty="0">
                <a:solidFill>
                  <a:schemeClr val="bg1"/>
                </a:solidFill>
              </a:rPr>
              <a:t>Alameda County</a:t>
            </a:r>
            <a:r>
              <a:rPr lang="en-US" sz="1600" dirty="0">
                <a:solidFill>
                  <a:schemeClr val="bg1"/>
                </a:solidFill>
                <a:latin typeface="+mn-lt"/>
              </a:rPr>
              <a:t>	</a:t>
            </a:r>
          </a:p>
        </p:txBody>
      </p:sp>
      <p:grpSp>
        <p:nvGrpSpPr>
          <p:cNvPr id="7" name="Group 6"/>
          <p:cNvGrpSpPr/>
          <p:nvPr/>
        </p:nvGrpSpPr>
        <p:grpSpPr>
          <a:xfrm>
            <a:off x="1814666" y="1440609"/>
            <a:ext cx="1133764" cy="1047509"/>
            <a:chOff x="533400" y="914400"/>
            <a:chExt cx="716897" cy="716897"/>
          </a:xfrm>
        </p:grpSpPr>
        <p:sp>
          <p:nvSpPr>
            <p:cNvPr id="8" name="Oval 7"/>
            <p:cNvSpPr/>
            <p:nvPr/>
          </p:nvSpPr>
          <p:spPr bwMode="auto">
            <a:xfrm>
              <a:off x="533400" y="914400"/>
              <a:ext cx="716897" cy="716897"/>
            </a:xfrm>
            <a:prstGeom prst="ellipse">
              <a:avLst/>
            </a:prstGeom>
            <a:solidFill>
              <a:schemeClr val="bg1"/>
            </a:solidFill>
            <a:ln w="38100">
              <a:solidFill>
                <a:srgbClr val="24A1A8"/>
              </a:solidFill>
            </a:ln>
            <a:effectLst/>
          </p:spPr>
          <p:txBody>
            <a:bodyPr lIns="91440" tIns="91440" rIns="91440" bIns="91440" rtlCol="0" anchor="ctr" anchorCtr="0">
              <a:noAutofit/>
            </a:bodyPr>
            <a:lstStyle/>
            <a:p>
              <a:pPr algn="ctr"/>
              <a:endParaRPr lang="en-US" sz="1600" b="1" dirty="0">
                <a:solidFill>
                  <a:srgbClr val="FFFFFF"/>
                </a:solidFill>
              </a:endParaRPr>
            </a:p>
          </p:txBody>
        </p:sp>
        <p:pic>
          <p:nvPicPr>
            <p:cNvPr id="9" name="Picture 3" descr="C:\Users\pviswanathan\Downloads\abc-bloc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099" y="1054488"/>
              <a:ext cx="441499" cy="44149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0" name="Arrow: Down 11">
            <a:extLst>
              <a:ext uri="{FF2B5EF4-FFF2-40B4-BE49-F238E27FC236}">
                <a16:creationId xmlns:a16="http://schemas.microsoft.com/office/drawing/2014/main" id="{67565800-A280-4811-AB32-E8440A2C69F6}"/>
              </a:ext>
            </a:extLst>
          </p:cNvPr>
          <p:cNvSpPr/>
          <p:nvPr/>
        </p:nvSpPr>
        <p:spPr bwMode="auto">
          <a:xfrm>
            <a:off x="9216341" y="1988009"/>
            <a:ext cx="304800" cy="304800"/>
          </a:xfrm>
          <a:prstGeom prst="downArrow">
            <a:avLst/>
          </a:prstGeom>
          <a:solidFill>
            <a:srgbClr val="13355D"/>
          </a:solidFill>
          <a:ln>
            <a:no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11" name="Arrow: Down 12">
            <a:extLst>
              <a:ext uri="{FF2B5EF4-FFF2-40B4-BE49-F238E27FC236}">
                <a16:creationId xmlns:a16="http://schemas.microsoft.com/office/drawing/2014/main" id="{12072F66-4E31-40DB-A9D7-61FA0D1103DB}"/>
              </a:ext>
            </a:extLst>
          </p:cNvPr>
          <p:cNvSpPr/>
          <p:nvPr/>
        </p:nvSpPr>
        <p:spPr bwMode="auto">
          <a:xfrm rot="10800000">
            <a:off x="5271128" y="1988009"/>
            <a:ext cx="304800" cy="304800"/>
          </a:xfrm>
          <a:prstGeom prst="downArrow">
            <a:avLst/>
          </a:prstGeom>
          <a:solidFill>
            <a:srgbClr val="13355D"/>
          </a:solidFill>
          <a:ln>
            <a:no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Tree>
    <p:extLst>
      <p:ext uri="{BB962C8B-B14F-4D97-AF65-F5344CB8AC3E}">
        <p14:creationId xmlns:p14="http://schemas.microsoft.com/office/powerpoint/2010/main" val="163056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725" y="397941"/>
            <a:ext cx="10515600" cy="491864"/>
          </a:xfrm>
        </p:spPr>
        <p:txBody>
          <a:bodyPr>
            <a:normAutofit fontScale="90000"/>
          </a:bodyPr>
          <a:lstStyle/>
          <a:p>
            <a:r>
              <a:rPr lang="en-US" kern="0" dirty="0"/>
              <a:t>Benefits of Parenting Supports/Services</a:t>
            </a:r>
            <a:br>
              <a:rPr lang="en-US" kern="0" dirty="0">
                <a:solidFill>
                  <a:srgbClr val="000000"/>
                </a:solidFill>
              </a:rPr>
            </a:br>
            <a:endParaRPr lang="en-US" dirty="0"/>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2752262-9B0A-E64D-B1C3-707FD47A2213}" type="slidenum">
              <a:rPr kumimoji="0" lang="en-US" sz="1000" b="0" i="0" u="none" strike="noStrike" kern="1200" cap="none" spc="0" normalizeH="0" baseline="0" noProof="0" smtClean="0">
                <a:ln>
                  <a:noFill/>
                </a:ln>
                <a:solidFill>
                  <a:srgbClr val="FFFFFF"/>
                </a:solidFill>
                <a:effectLst/>
                <a:uLnTx/>
                <a:uFillTx/>
                <a:latin typeface="Gill Sans MT" panose="020B0502020104020203"/>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graphicFrame>
        <p:nvGraphicFramePr>
          <p:cNvPr id="4" name="Table 3">
            <a:extLst>
              <a:ext uri="{FF2B5EF4-FFF2-40B4-BE49-F238E27FC236}">
                <a16:creationId xmlns:a16="http://schemas.microsoft.com/office/drawing/2014/main" id="{C2B0D0D7-A622-4C47-BBFE-4B19FB2DBCCB}"/>
              </a:ext>
            </a:extLst>
          </p:cNvPr>
          <p:cNvGraphicFramePr>
            <a:graphicFrameLocks noGrp="1"/>
          </p:cNvGraphicFramePr>
          <p:nvPr>
            <p:extLst>
              <p:ext uri="{D42A27DB-BD31-4B8C-83A1-F6EECF244321}">
                <p14:modId xmlns:p14="http://schemas.microsoft.com/office/powerpoint/2010/main" val="1606305775"/>
              </p:ext>
            </p:extLst>
          </p:nvPr>
        </p:nvGraphicFramePr>
        <p:xfrm>
          <a:off x="2120673" y="1634344"/>
          <a:ext cx="8441830" cy="3519950"/>
        </p:xfrm>
        <a:graphic>
          <a:graphicData uri="http://schemas.openxmlformats.org/drawingml/2006/table">
            <a:tbl>
              <a:tblPr firstRow="1" bandRow="1">
                <a:tableStyleId>{5C22544A-7EE6-4342-B048-85BDC9FD1C3A}</a:tableStyleId>
              </a:tblPr>
              <a:tblGrid>
                <a:gridCol w="4052690">
                  <a:extLst>
                    <a:ext uri="{9D8B030D-6E8A-4147-A177-3AD203B41FA5}">
                      <a16:colId xmlns:a16="http://schemas.microsoft.com/office/drawing/2014/main" val="1196198170"/>
                    </a:ext>
                  </a:extLst>
                </a:gridCol>
                <a:gridCol w="4389140">
                  <a:extLst>
                    <a:ext uri="{9D8B030D-6E8A-4147-A177-3AD203B41FA5}">
                      <a16:colId xmlns:a16="http://schemas.microsoft.com/office/drawing/2014/main" val="3310806885"/>
                    </a:ext>
                  </a:extLst>
                </a:gridCol>
              </a:tblGrid>
              <a:tr h="690230">
                <a:tc>
                  <a:txBody>
                    <a:bodyPr/>
                    <a:lstStyle/>
                    <a:p>
                      <a:pPr algn="ctr"/>
                      <a:r>
                        <a:rPr lang="en-US" dirty="0"/>
                        <a:t>Improves</a:t>
                      </a:r>
                    </a:p>
                  </a:txBody>
                  <a:tcPr anchor="ctr">
                    <a:solidFill>
                      <a:srgbClr val="D86036"/>
                    </a:solidFill>
                  </a:tcPr>
                </a:tc>
                <a:tc>
                  <a:txBody>
                    <a:bodyPr/>
                    <a:lstStyle/>
                    <a:p>
                      <a:pPr algn="ctr"/>
                      <a:r>
                        <a:rPr lang="en-US" dirty="0"/>
                        <a:t>Reduces</a:t>
                      </a:r>
                    </a:p>
                  </a:txBody>
                  <a:tcPr anchor="ctr">
                    <a:solidFill>
                      <a:srgbClr val="D86036"/>
                    </a:solidFill>
                  </a:tcPr>
                </a:tc>
                <a:extLst>
                  <a:ext uri="{0D108BD9-81ED-4DB2-BD59-A6C34878D82A}">
                    <a16:rowId xmlns:a16="http://schemas.microsoft.com/office/drawing/2014/main" val="1852848565"/>
                  </a:ext>
                </a:extLst>
              </a:tr>
              <a:tr h="2829720">
                <a:tc>
                  <a:txBody>
                    <a:bodyPr/>
                    <a:lstStyle/>
                    <a:p>
                      <a:pPr marL="285750" lvl="0" indent="-285750">
                        <a:spcAft>
                          <a:spcPts val="1000"/>
                        </a:spcAft>
                        <a:buFont typeface="Arial" panose="020B0604020202020204" pitchFamily="34" charset="0"/>
                        <a:buChar char="•"/>
                      </a:pPr>
                      <a:r>
                        <a:rPr lang="en-US" sz="1800" dirty="0"/>
                        <a:t>Child development outcomes</a:t>
                      </a:r>
                    </a:p>
                    <a:p>
                      <a:pPr marL="285750" marR="0" lvl="0" indent="-285750" algn="l" defTabSz="819911" rtl="0" eaLnBrk="1" fontAlgn="auto" latinLnBrk="0" hangingPunct="1">
                        <a:lnSpc>
                          <a:spcPct val="100000"/>
                        </a:lnSpc>
                        <a:spcBef>
                          <a:spcPts val="0"/>
                        </a:spcBef>
                        <a:spcAft>
                          <a:spcPts val="1000"/>
                        </a:spcAft>
                        <a:buClrTx/>
                        <a:buSzTx/>
                        <a:buFont typeface="Arial" panose="020B0604020202020204" pitchFamily="34" charset="0"/>
                        <a:buChar char="•"/>
                        <a:tabLst/>
                        <a:defRPr/>
                      </a:pPr>
                      <a:r>
                        <a:rPr lang="en-US" sz="1800" dirty="0"/>
                        <a:t>Academic performance</a:t>
                      </a:r>
                    </a:p>
                    <a:p>
                      <a:pPr marL="285750" marR="0" lvl="0" indent="-285750" algn="l" defTabSz="819911" rtl="0" eaLnBrk="1" fontAlgn="auto" latinLnBrk="0" hangingPunct="1">
                        <a:lnSpc>
                          <a:spcPct val="100000"/>
                        </a:lnSpc>
                        <a:spcBef>
                          <a:spcPts val="0"/>
                        </a:spcBef>
                        <a:spcAft>
                          <a:spcPts val="1000"/>
                        </a:spcAft>
                        <a:buClrTx/>
                        <a:buSzTx/>
                        <a:buFont typeface="Arial" panose="020B0604020202020204" pitchFamily="34" charset="0"/>
                        <a:buChar char="•"/>
                        <a:tabLst/>
                        <a:defRPr/>
                      </a:pPr>
                      <a:r>
                        <a:rPr lang="en-US" sz="1800" i="0" dirty="0"/>
                        <a:t>Maternal and child health outcomes</a:t>
                      </a:r>
                    </a:p>
                    <a:p>
                      <a:pPr marL="285750" marR="0" lvl="0" indent="-285750" algn="l" defTabSz="819911" rtl="0" eaLnBrk="1" fontAlgn="auto" latinLnBrk="0" hangingPunct="1">
                        <a:lnSpc>
                          <a:spcPct val="100000"/>
                        </a:lnSpc>
                        <a:spcBef>
                          <a:spcPts val="0"/>
                        </a:spcBef>
                        <a:spcAft>
                          <a:spcPts val="1000"/>
                        </a:spcAft>
                        <a:buClrTx/>
                        <a:buSzTx/>
                        <a:buFont typeface="Arial" panose="020B0604020202020204" pitchFamily="34" charset="0"/>
                        <a:buChar char="•"/>
                        <a:tabLst/>
                        <a:defRPr/>
                      </a:pPr>
                      <a:r>
                        <a:rPr lang="en-US" sz="1800" i="0" dirty="0"/>
                        <a:t>Parent-child relationship</a:t>
                      </a:r>
                    </a:p>
                  </a:txBody>
                  <a:tcPr>
                    <a:solidFill>
                      <a:schemeClr val="accent2">
                        <a:lumMod val="40000"/>
                        <a:lumOff val="60000"/>
                      </a:schemeClr>
                    </a:solidFill>
                  </a:tcPr>
                </a:tc>
                <a:tc>
                  <a:txBody>
                    <a:bodyPr/>
                    <a:lstStyle/>
                    <a:p>
                      <a:pPr marL="285750" lvl="0" indent="-285750">
                        <a:spcAft>
                          <a:spcPts val="1000"/>
                        </a:spcAft>
                        <a:buFont typeface="Arial" panose="020B0604020202020204" pitchFamily="34" charset="0"/>
                        <a:buChar char="•"/>
                      </a:pPr>
                      <a:r>
                        <a:rPr lang="en-US" sz="1800" dirty="0"/>
                        <a:t>Mental health conditions</a:t>
                      </a:r>
                    </a:p>
                    <a:p>
                      <a:pPr marL="285750" lvl="0" indent="-285750">
                        <a:spcAft>
                          <a:spcPts val="1000"/>
                        </a:spcAft>
                        <a:buFont typeface="Arial" panose="020B0604020202020204" pitchFamily="34" charset="0"/>
                        <a:buChar char="•"/>
                      </a:pPr>
                      <a:r>
                        <a:rPr lang="en-US" sz="1800" dirty="0"/>
                        <a:t>Child abuse and neglect</a:t>
                      </a:r>
                    </a:p>
                    <a:p>
                      <a:pPr marL="285750" lvl="0" indent="-285750">
                        <a:spcAft>
                          <a:spcPts val="1000"/>
                        </a:spcAft>
                        <a:buFont typeface="Arial" panose="020B0604020202020204" pitchFamily="34" charset="0"/>
                        <a:buChar char="•"/>
                      </a:pPr>
                      <a:r>
                        <a:rPr lang="en-US" sz="1800" dirty="0"/>
                        <a:t>Criminal justice involvement (for both parent and child)</a:t>
                      </a:r>
                    </a:p>
                    <a:p>
                      <a:pPr marL="285750" lvl="0" indent="-285750">
                        <a:spcAft>
                          <a:spcPts val="1000"/>
                        </a:spcAft>
                        <a:buFont typeface="Arial" panose="020B0604020202020204" pitchFamily="34" charset="0"/>
                        <a:buChar char="•"/>
                      </a:pPr>
                      <a:r>
                        <a:rPr lang="en-US" sz="1800" dirty="0"/>
                        <a:t>Spending by </a:t>
                      </a:r>
                      <a:r>
                        <a:rPr lang="en-US" sz="1800" dirty="0">
                          <a:highlight>
                            <a:srgbClr val="FFFF00"/>
                          </a:highlight>
                        </a:rPr>
                        <a:t>&gt;$161,000 </a:t>
                      </a:r>
                      <a:r>
                        <a:rPr lang="en-US" sz="1800" dirty="0"/>
                        <a:t>to Early Intervention/ special education, child welfare, health care, and criminal justice systems</a:t>
                      </a:r>
                    </a:p>
                  </a:txBody>
                  <a:tcPr>
                    <a:solidFill>
                      <a:schemeClr val="accent2">
                        <a:lumMod val="40000"/>
                        <a:lumOff val="60000"/>
                      </a:schemeClr>
                    </a:solidFill>
                  </a:tcPr>
                </a:tc>
                <a:extLst>
                  <a:ext uri="{0D108BD9-81ED-4DB2-BD59-A6C34878D82A}">
                    <a16:rowId xmlns:a16="http://schemas.microsoft.com/office/drawing/2014/main" val="1556175556"/>
                  </a:ext>
                </a:extLst>
              </a:tr>
            </a:tbl>
          </a:graphicData>
        </a:graphic>
      </p:graphicFrame>
      <p:grpSp>
        <p:nvGrpSpPr>
          <p:cNvPr id="5" name="Group 4">
            <a:extLst>
              <a:ext uri="{FF2B5EF4-FFF2-40B4-BE49-F238E27FC236}">
                <a16:creationId xmlns:a16="http://schemas.microsoft.com/office/drawing/2014/main" id="{214E0E64-1F77-492C-AB89-C6E8F8F7AC9C}"/>
              </a:ext>
            </a:extLst>
          </p:cNvPr>
          <p:cNvGrpSpPr/>
          <p:nvPr/>
        </p:nvGrpSpPr>
        <p:grpSpPr>
          <a:xfrm>
            <a:off x="1674442" y="1072367"/>
            <a:ext cx="1242378" cy="1115248"/>
            <a:chOff x="2667000" y="838200"/>
            <a:chExt cx="467947" cy="467947"/>
          </a:xfrm>
        </p:grpSpPr>
        <p:sp>
          <p:nvSpPr>
            <p:cNvPr id="6" name="Oval 5">
              <a:extLst>
                <a:ext uri="{FF2B5EF4-FFF2-40B4-BE49-F238E27FC236}">
                  <a16:creationId xmlns:a16="http://schemas.microsoft.com/office/drawing/2014/main" id="{EA9E6B74-2539-44A7-9D61-97CE623E0EC5}"/>
                </a:ext>
              </a:extLst>
            </p:cNvPr>
            <p:cNvSpPr/>
            <p:nvPr/>
          </p:nvSpPr>
          <p:spPr bwMode="auto">
            <a:xfrm>
              <a:off x="2667000" y="838200"/>
              <a:ext cx="467947" cy="467947"/>
            </a:xfrm>
            <a:prstGeom prst="ellipse">
              <a:avLst/>
            </a:prstGeom>
            <a:solidFill>
              <a:schemeClr val="bg1"/>
            </a:solidFill>
            <a:ln w="38100">
              <a:solidFill>
                <a:srgbClr val="D86036"/>
              </a:solidFill>
            </a:ln>
            <a:effectLst/>
          </p:spPr>
          <p:txBody>
            <a:bodyPr lIns="91440" tIns="91440" rIns="91440" bIns="9144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pic>
          <p:nvPicPr>
            <p:cNvPr id="7" name="Picture 4" descr="Heart, parent, family, person, parents, human, child, baby, children, kid  icon">
              <a:extLst>
                <a:ext uri="{FF2B5EF4-FFF2-40B4-BE49-F238E27FC236}">
                  <a16:creationId xmlns:a16="http://schemas.microsoft.com/office/drawing/2014/main" id="{98E88CB3-760C-490E-8C9E-283465EA2D3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1316" y="874426"/>
              <a:ext cx="359314" cy="359314"/>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 name="Speech Bubble: Rectangle 3">
            <a:extLst>
              <a:ext uri="{FF2B5EF4-FFF2-40B4-BE49-F238E27FC236}">
                <a16:creationId xmlns:a16="http://schemas.microsoft.com/office/drawing/2014/main" id="{DB410AA5-9C01-4BF0-9645-1DD67F9FBDB5}"/>
              </a:ext>
            </a:extLst>
          </p:cNvPr>
          <p:cNvSpPr/>
          <p:nvPr/>
        </p:nvSpPr>
        <p:spPr bwMode="auto">
          <a:xfrm>
            <a:off x="3557306" y="5397691"/>
            <a:ext cx="7184000" cy="1153580"/>
          </a:xfrm>
          <a:prstGeom prst="wedgeRectCallout">
            <a:avLst>
              <a:gd name="adj1" fmla="val -19893"/>
              <a:gd name="adj2" fmla="val -75607"/>
            </a:avLst>
          </a:prstGeom>
          <a:solidFill>
            <a:srgbClr val="D86036"/>
          </a:solidFill>
          <a:ln>
            <a:noFill/>
          </a:ln>
          <a:effectLst/>
        </p:spPr>
        <p:txBody>
          <a:bodyPr lIns="91440" tIns="91440" rIns="91440" bIns="9144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FFFFFF"/>
                </a:solidFill>
                <a:effectLst/>
                <a:uLnTx/>
                <a:uFillTx/>
                <a:latin typeface="Gill Sans MT" panose="020B0502020104020203"/>
                <a:ea typeface="+mn-ea"/>
                <a:cs typeface="+mn-cs"/>
              </a:rPr>
              <a:t>“Help Me Grow supports the development and independence of the entire </a:t>
            </a:r>
            <a:r>
              <a:rPr kumimoji="0" lang="en-US" sz="1600" b="0" i="1" u="none" strike="noStrike" kern="1200" cap="none" spc="0" normalizeH="0" baseline="0" noProof="0">
                <a:ln>
                  <a:noFill/>
                </a:ln>
                <a:solidFill>
                  <a:srgbClr val="FFFFFF"/>
                </a:solidFill>
                <a:effectLst/>
                <a:uLnTx/>
                <a:uFillTx/>
                <a:latin typeface="Gill Sans MT" panose="020B0502020104020203"/>
                <a:ea typeface="+mn-ea"/>
                <a:cs typeface="+mn-cs"/>
              </a:rPr>
              <a:t>family</a:t>
            </a:r>
            <a:r>
              <a:rPr kumimoji="0" lang="en-US" sz="1600" b="0" i="0" u="none" strike="noStrike" kern="1200" cap="none" spc="0" normalizeH="0" baseline="0" noProof="0">
                <a:ln>
                  <a:noFill/>
                </a:ln>
                <a:solidFill>
                  <a:srgbClr val="FFFFFF"/>
                </a:solidFill>
                <a:effectLst/>
                <a:uLnTx/>
                <a:uFillTx/>
                <a:latin typeface="Gill Sans MT" panose="020B0502020104020203"/>
                <a:ea typeface="+mn-ea"/>
                <a:cs typeface="+mn-cs"/>
              </a:rPr>
              <a:t>, not just the child. HMG supports parents to be better parents and helps them troubleshoot when they are unsure but know something is wrong.” –HMG Florida </a:t>
            </a:r>
            <a:endParaRPr kumimoji="0" lang="en-US" sz="16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9" name="Arrow: Down 11">
            <a:extLst>
              <a:ext uri="{FF2B5EF4-FFF2-40B4-BE49-F238E27FC236}">
                <a16:creationId xmlns:a16="http://schemas.microsoft.com/office/drawing/2014/main" id="{67565800-A280-4811-AB32-E8440A2C69F6}"/>
              </a:ext>
            </a:extLst>
          </p:cNvPr>
          <p:cNvSpPr/>
          <p:nvPr/>
        </p:nvSpPr>
        <p:spPr bwMode="auto">
          <a:xfrm>
            <a:off x="9368741" y="1786745"/>
            <a:ext cx="304800" cy="304800"/>
          </a:xfrm>
          <a:prstGeom prst="downArrow">
            <a:avLst/>
          </a:prstGeom>
          <a:solidFill>
            <a:srgbClr val="13355D"/>
          </a:solidFill>
          <a:ln>
            <a:noFill/>
          </a:ln>
          <a:effectLst/>
        </p:spPr>
        <p:txBody>
          <a:bodyPr lIns="91440" tIns="91440" rIns="91440" bIns="9144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10" name="Arrow: Down 12">
            <a:extLst>
              <a:ext uri="{FF2B5EF4-FFF2-40B4-BE49-F238E27FC236}">
                <a16:creationId xmlns:a16="http://schemas.microsoft.com/office/drawing/2014/main" id="{12072F66-4E31-40DB-A9D7-61FA0D1103DB}"/>
              </a:ext>
            </a:extLst>
          </p:cNvPr>
          <p:cNvSpPr/>
          <p:nvPr/>
        </p:nvSpPr>
        <p:spPr bwMode="auto">
          <a:xfrm rot="10800000">
            <a:off x="5271128" y="1800633"/>
            <a:ext cx="304800" cy="304800"/>
          </a:xfrm>
          <a:prstGeom prst="downArrow">
            <a:avLst/>
          </a:prstGeom>
          <a:solidFill>
            <a:srgbClr val="13355D"/>
          </a:solidFill>
          <a:ln>
            <a:noFill/>
          </a:ln>
          <a:effectLst/>
        </p:spPr>
        <p:txBody>
          <a:bodyPr lIns="91440" tIns="91440" rIns="91440" bIns="9144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509296628"/>
      </p:ext>
    </p:extLst>
  </p:cSld>
  <p:clrMapOvr>
    <a:masterClrMapping/>
  </p:clrMapOvr>
</p:sld>
</file>

<file path=ppt/theme/theme1.xml><?xml version="1.0" encoding="utf-8"?>
<a:theme xmlns:a="http://schemas.openxmlformats.org/drawingml/2006/main" name="1_Office Theme">
  <a:themeElements>
    <a:clrScheme name="Custom 1">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401</Words>
  <Application>Microsoft Office PowerPoint</Application>
  <PresentationFormat>Widescreen</PresentationFormat>
  <Paragraphs>52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1_Office Theme</vt:lpstr>
      <vt:lpstr>PowerPoint Presentation</vt:lpstr>
      <vt:lpstr>Quantifying HMG’s Value: Delaware </vt:lpstr>
      <vt:lpstr>Benefits of Early Detection and Intervention for Developmental Delays </vt:lpstr>
      <vt:lpstr>Benefits of Parenting Supports/Services </vt:lpstr>
    </vt:vector>
  </TitlesOfParts>
  <Company>Connecticut Children's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Sibley, Sara</dc:creator>
  <cp:lastModifiedBy>Gyan, Benedicta (DHSS)</cp:lastModifiedBy>
  <cp:revision>12</cp:revision>
  <dcterms:created xsi:type="dcterms:W3CDTF">2024-05-13T17:56:12Z</dcterms:created>
  <dcterms:modified xsi:type="dcterms:W3CDTF">2025-07-16T18:06:22Z</dcterms:modified>
</cp:coreProperties>
</file>