
<file path=[Content_Types].xml><?xml version="1.0" encoding="utf-8"?>
<Types xmlns="http://schemas.openxmlformats.org/package/2006/content-types"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61" r:id="rId2"/>
    <p:sldId id="257" r:id="rId3"/>
    <p:sldId id="271" r:id="rId4"/>
    <p:sldId id="272" r:id="rId5"/>
    <p:sldId id="280" r:id="rId6"/>
    <p:sldId id="268" r:id="rId7"/>
    <p:sldId id="275" r:id="rId8"/>
    <p:sldId id="265" r:id="rId9"/>
    <p:sldId id="274" r:id="rId10"/>
    <p:sldId id="276" r:id="rId11"/>
    <p:sldId id="277" r:id="rId12"/>
    <p:sldId id="278" r:id="rId13"/>
    <p:sldId id="279" r:id="rId14"/>
    <p:sldId id="269" r:id="rId15"/>
    <p:sldId id="263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2" userDrawn="1">
          <p15:clr>
            <a:srgbClr val="A4A3A4"/>
          </p15:clr>
        </p15:guide>
        <p15:guide id="2" orient="horz" pos="3936" userDrawn="1">
          <p15:clr>
            <a:srgbClr val="A4A3A4"/>
          </p15:clr>
        </p15:guide>
        <p15:guide id="3" orient="horz" pos="2112" userDrawn="1">
          <p15:clr>
            <a:srgbClr val="A4A3A4"/>
          </p15:clr>
        </p15:guide>
        <p15:guide id="4" orient="horz" pos="22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672"/>
    <a:srgbClr val="B34C7B"/>
    <a:srgbClr val="AC4399"/>
    <a:srgbClr val="5B1C66"/>
    <a:srgbClr val="147D82"/>
    <a:srgbClr val="3DC1C1"/>
    <a:srgbClr val="F79822"/>
    <a:srgbClr val="94CBCD"/>
    <a:srgbClr val="A0DCEF"/>
    <a:srgbClr val="163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/>
    <p:restoredTop sz="96327"/>
  </p:normalViewPr>
  <p:slideViewPr>
    <p:cSldViewPr snapToGrid="0">
      <p:cViewPr varScale="1">
        <p:scale>
          <a:sx n="128" d="100"/>
          <a:sy n="128" d="100"/>
        </p:scale>
        <p:origin x="376" y="176"/>
      </p:cViewPr>
      <p:guideLst>
        <p:guide pos="432"/>
        <p:guide orient="horz" pos="3936"/>
        <p:guide orient="horz" pos="2112"/>
        <p:guide orient="horz" pos="22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E550-CDA3-3042-9968-18F98049BDAD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63FC5-F99F-0E44-A1D3-A90693B68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1C36-B570-CAA0-B0B7-C0E5DD22E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95826-6526-5841-48A2-903B28CE49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EEF0A-4782-D097-D433-17E02FB6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6F35-AA68-D52F-866C-8CC2F9B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10FFC-01D4-3526-18D3-2EFB1637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8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0EA75-C160-0D2E-2211-74019B3C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5ADF-647B-D7A6-28FD-1E97A3B43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0866-A4D7-F968-F9B2-24F230F0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6A84B-8204-F1E8-78C3-F8FCFD30B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49FF9-E039-941E-F6DF-AA0455BF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F6BE8-57EB-475C-23F8-ED5CB8062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4A58B-3012-06CC-DCD1-7400AAF3B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F6201-1812-9879-8952-3A184C8C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DA4CC-A45A-1D25-43BC-19F4EC44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06142-A5CF-19FA-BDD0-733C66BB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2A83-A1BF-AA36-D161-B3944254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E888-3782-4AB6-0643-C4A57F791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29FD0-090E-DAEC-6686-E30D7512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DF1AD-CB79-65CC-0784-22D11AC1E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541D5-B79C-A46D-0C7E-9D41B169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3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F117-7333-1C2B-C034-D753B7EC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E5BBB-4360-8D9B-ED6C-BD053AA60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42C9F-FB39-7105-3CE4-AE1A30CE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96DB-F93A-56CD-ED70-AE49F5F6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C7E45-0213-FAE2-A543-69989043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6813-920E-3AB1-2C43-1CFA7A9F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7A4D0-CBAB-5456-03F2-A032B1689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850D0-F6BC-05A0-900B-F23380717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F5944-8A2D-9DF8-3D38-CAFF5BA9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2419F-AB1C-7CED-4658-A075B45D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2B805-095D-39BC-25BD-0D92B810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0E29E-5408-9E10-CD4C-FC029A8D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D7150-1DB6-6595-5E2D-600BBC0AB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8C690-5572-CEE0-628B-0DAAAC2B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754CC-C7FB-2C46-A4E5-44E9DC026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85B98-5C30-3B30-042E-13A0D3BFC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E9A84-74BE-D22C-9E2E-D0F08574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2936F-9D7B-7034-1075-B8C87105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6CE567-C2A8-59B8-5E77-72DB781B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4C9F-A873-904E-9770-8DACED26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5517A-B0C6-A9C1-77B1-148B1002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896F3-14AC-E5AE-6F44-0EA82ED8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A85A1-FE02-94C0-A405-8E8C3AB05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B05B5A-1367-7137-192A-7B91564D1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1710C-BE09-2471-FA09-27418BB6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4B4-F063-591E-E929-A9EF5C8C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2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F1766-2A03-43B4-8379-8FB3B11D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E691-FA45-70F2-025E-89D38F9B5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40289-7314-BAC7-B81F-CA2EF9765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DBA82-DDFC-AB0C-4145-28728ABE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48C24-E514-019B-9D40-9517C21C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8B3C5-D24A-DD0C-8703-02B7920F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749D-7D70-29B5-946D-31A98FF2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D20DE-0D45-866F-9EDA-A334833B6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A917F-9926-FF52-4708-BA0AD878B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3CC7C-1598-2EED-37D8-CA3494C7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9980-EC97-3940-A839-02FE9C115C51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7E3CC-FA0B-3BCE-C0DA-796775AD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3C7ED-B831-6AA6-D3F8-28D2EC0A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FB43C-A6E8-8843-A1B5-A0962392B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2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A77B2-6BB0-37D0-D9E2-2E15A757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993AF-F6C5-A027-59B6-32FA809A4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EAD76-1056-4DC2-2207-A3D285C9B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A49980-EC97-3940-A839-02FE9C115C51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65420-7BA2-04B9-4F1B-A794DAE40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8C65-EB77-9A40-2786-273A9B4F0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32FB43C-A6E8-8843-A1B5-A0962392B5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7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heic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97314A-0A67-C1D6-5D47-5C2329E7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1617FA-CC83-B99C-9B8B-CAF7AE57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862" y="764730"/>
            <a:ext cx="8339874" cy="7258050"/>
          </a:xfrm>
          <a:prstGeom prst="rect">
            <a:avLst/>
          </a:prstGeom>
        </p:spPr>
      </p:pic>
      <p:pic>
        <p:nvPicPr>
          <p:cNvPr id="3" name="Picture 2" descr="A purple sign with a person opening a door&#10;&#10;AI-generated content may be incorrect.">
            <a:extLst>
              <a:ext uri="{FF2B5EF4-FFF2-40B4-BE49-F238E27FC236}">
                <a16:creationId xmlns:a16="http://schemas.microsoft.com/office/drawing/2014/main" id="{48AC7E4C-DB6F-4ACF-4079-C7B1369F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684991"/>
            <a:ext cx="3839426" cy="2106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D6AF60-EEEA-40CE-901B-462DF6096252}"/>
              </a:ext>
            </a:extLst>
          </p:cNvPr>
          <p:cNvSpPr txBox="1"/>
          <p:nvPr/>
        </p:nvSpPr>
        <p:spPr>
          <a:xfrm>
            <a:off x="614015" y="794272"/>
            <a:ext cx="574367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WELCOME!</a:t>
            </a:r>
            <a:b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We’re glad you’re 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87F87-61C4-DB51-866E-68A64738A759}"/>
              </a:ext>
            </a:extLst>
          </p:cNvPr>
          <p:cNvSpPr txBox="1"/>
          <p:nvPr/>
        </p:nvSpPr>
        <p:spPr>
          <a:xfrm>
            <a:off x="614015" y="2730884"/>
            <a:ext cx="592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AC4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SYSTEMS.</a:t>
            </a:r>
          </a:p>
          <a:p>
            <a:r>
              <a:rPr lang="en-US" sz="2800" b="1" dirty="0">
                <a:solidFill>
                  <a:srgbClr val="AC4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FAMILIES.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88AA1D4B-C9B7-262A-34B1-C3BB1C157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9" y="5935598"/>
            <a:ext cx="884914" cy="954106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27843E0-C66B-5A04-25BA-10D6DF315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119" y="6197963"/>
            <a:ext cx="1755673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BC5D-F488-6483-FA43-1F02B8455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45499-504C-B0B2-4093-C1F12F08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25" r="11502" b="16825"/>
          <a:stretch>
            <a:fillRect/>
          </a:stretch>
        </p:blipFill>
        <p:spPr>
          <a:xfrm>
            <a:off x="0" y="-36520"/>
            <a:ext cx="6036040" cy="339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35A0F-6A0F-8699-4FD7-C972FD6C33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3" t="23490" r="5773" b="10151"/>
          <a:stretch>
            <a:fillRect/>
          </a:stretch>
        </p:blipFill>
        <p:spPr>
          <a:xfrm>
            <a:off x="6170952" y="-36520"/>
            <a:ext cx="6036038" cy="339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77B0B-5050-8DBF-558B-EEA63882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903" b="31863"/>
          <a:stretch>
            <a:fillRect/>
          </a:stretch>
        </p:blipFill>
        <p:spPr>
          <a:xfrm>
            <a:off x="0" y="3495499"/>
            <a:ext cx="6036040" cy="3399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F6C0A-9F22-3C70-055C-F3D979AB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918"/>
          <a:stretch>
            <a:fillRect/>
          </a:stretch>
        </p:blipFill>
        <p:spPr>
          <a:xfrm rot="10800000">
            <a:off x="6170952" y="3495499"/>
            <a:ext cx="6036040" cy="33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5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E8BD-A144-7857-775C-0E0696513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29AEF-3763-B670-101B-3A8C3E47C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42" r="14788" b="20783"/>
          <a:stretch>
            <a:fillRect/>
          </a:stretch>
        </p:blipFill>
        <p:spPr>
          <a:xfrm>
            <a:off x="0" y="3495499"/>
            <a:ext cx="6948750" cy="3399020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D440141-CEF7-1DD5-AD5C-8804951D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27" t="-93" r="32652" b="-1"/>
          <a:stretch>
            <a:fillRect/>
          </a:stretch>
        </p:blipFill>
        <p:spPr>
          <a:xfrm rot="5400000">
            <a:off x="1774864" y="-1811386"/>
            <a:ext cx="3399020" cy="6948751"/>
          </a:xfrm>
          <a:prstGeom prst="rect">
            <a:avLst/>
          </a:prstGeom>
        </p:spPr>
      </p:pic>
      <p:pic>
        <p:nvPicPr>
          <p:cNvPr id="9" name="Picture 8" descr="A group of women standing in front of a podium&#10;&#10;AI-generated content may be incorrect.">
            <a:extLst>
              <a:ext uri="{FF2B5EF4-FFF2-40B4-BE49-F238E27FC236}">
                <a16:creationId xmlns:a16="http://schemas.microsoft.com/office/drawing/2014/main" id="{F43D8794-9C34-438B-D322-A3B0AF728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0624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7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864E3-9037-D9B2-7C27-49639C878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7AE6E-0937-15FC-E55B-DFFB4D8486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5" t="21127" r="6309" b="12703"/>
          <a:stretch>
            <a:fillRect/>
          </a:stretch>
        </p:blipFill>
        <p:spPr>
          <a:xfrm>
            <a:off x="5887827" y="3495499"/>
            <a:ext cx="6304173" cy="339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463F9-D944-A930-7A51-CA7A405A62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31" t="2492" r="5051" b="10053"/>
          <a:stretch>
            <a:fillRect/>
          </a:stretch>
        </p:blipFill>
        <p:spPr>
          <a:xfrm>
            <a:off x="0" y="-2"/>
            <a:ext cx="5773086" cy="4209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8FD3A-B9E5-2E00-57E3-D62DA3DD58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78" b="20049"/>
          <a:stretch>
            <a:fillRect/>
          </a:stretch>
        </p:blipFill>
        <p:spPr>
          <a:xfrm>
            <a:off x="-1" y="4342447"/>
            <a:ext cx="5773086" cy="2552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B2CC88-F73C-8DE2-4E25-1E3C29077D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282" b="34418"/>
          <a:stretch>
            <a:fillRect/>
          </a:stretch>
        </p:blipFill>
        <p:spPr>
          <a:xfrm>
            <a:off x="5887825" y="-1"/>
            <a:ext cx="6304175" cy="33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F76418-C887-DE16-4ABE-27EA8554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873" y="0"/>
            <a:ext cx="5299364" cy="6858000"/>
          </a:xfrm>
          <a:prstGeom prst="rect">
            <a:avLst/>
          </a:prstGeom>
        </p:spPr>
      </p:pic>
      <p:pic>
        <p:nvPicPr>
          <p:cNvPr id="3" name="Picture 2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D2CD60D1-77FD-485D-70E8-D2AE1D80A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65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A32B5-4692-4830-96EC-8E90C64B2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C6BCC7-F211-D151-B630-AAC934ECEC72}"/>
              </a:ext>
            </a:extLst>
          </p:cNvPr>
          <p:cNvPicPr>
            <a:picLocks/>
          </p:cNvPicPr>
          <p:nvPr/>
        </p:nvPicPr>
        <p:blipFill>
          <a:blip r:embed="rId2"/>
          <a:srcRect l="21994" t="2923" r="20102" b="39331"/>
          <a:stretch>
            <a:fillRect/>
          </a:stretch>
        </p:blipFill>
        <p:spPr>
          <a:xfrm>
            <a:off x="7510376" y="2970764"/>
            <a:ext cx="2470559" cy="2463801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BF0F98-73DD-FDCD-D45E-4D5A6C3B2EB2}"/>
              </a:ext>
            </a:extLst>
          </p:cNvPr>
          <p:cNvSpPr/>
          <p:nvPr/>
        </p:nvSpPr>
        <p:spPr>
          <a:xfrm>
            <a:off x="0" y="0"/>
            <a:ext cx="454914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CD922B-3811-8D72-FB9C-B4F9DB54340C}"/>
              </a:ext>
            </a:extLst>
          </p:cNvPr>
          <p:cNvSpPr txBox="1"/>
          <p:nvPr/>
        </p:nvSpPr>
        <p:spPr>
          <a:xfrm>
            <a:off x="259331" y="113211"/>
            <a:ext cx="428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PRESENTATION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97CE9-9AFF-26F6-7E74-BCEA99FF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05947" y="331916"/>
            <a:ext cx="2811765" cy="5021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EFEFF-FF69-340F-D708-026AA52AE1B9}"/>
              </a:ext>
            </a:extLst>
          </p:cNvPr>
          <p:cNvSpPr txBox="1"/>
          <p:nvPr/>
        </p:nvSpPr>
        <p:spPr>
          <a:xfrm>
            <a:off x="603590" y="4832785"/>
            <a:ext cx="716686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REMONA ANTOINE</a:t>
            </a:r>
          </a:p>
          <a:p>
            <a:pPr>
              <a:spcAft>
                <a:spcPts val="12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Consultant, </a:t>
            </a:r>
            <a:b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 err="1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FranklinCovey</a:t>
            </a:r>
            <a:endParaRPr lang="en-US" sz="2500" b="1" dirty="0">
              <a:solidFill>
                <a:srgbClr val="B3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A5083-DB34-3EED-C811-2E74B07F84F1}"/>
              </a:ext>
            </a:extLst>
          </p:cNvPr>
          <p:cNvSpPr txBox="1"/>
          <p:nvPr/>
        </p:nvSpPr>
        <p:spPr>
          <a:xfrm>
            <a:off x="603590" y="1540130"/>
            <a:ext cx="572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Trust</a:t>
            </a:r>
            <a:b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Strengthen Families and Systems</a:t>
            </a:r>
          </a:p>
        </p:txBody>
      </p:sp>
      <p:pic>
        <p:nvPicPr>
          <p:cNvPr id="14" name="Picture 13" descr="A blue and black gear&#10;&#10;AI-generated content may be incorrect.">
            <a:extLst>
              <a:ext uri="{FF2B5EF4-FFF2-40B4-BE49-F238E27FC236}">
                <a16:creationId xmlns:a16="http://schemas.microsoft.com/office/drawing/2014/main" id="{82AF9ED4-9FBB-D46A-EE3C-41865081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00" t="40185" r="40185" b="40000"/>
          <a:stretch>
            <a:fillRect/>
          </a:stretch>
        </p:blipFill>
        <p:spPr>
          <a:xfrm>
            <a:off x="9543887" y="900094"/>
            <a:ext cx="2648113" cy="2648113"/>
          </a:xfrm>
          <a:prstGeom prst="rect">
            <a:avLst/>
          </a:prstGeom>
        </p:spPr>
      </p:pic>
      <p:pic>
        <p:nvPicPr>
          <p:cNvPr id="16" name="Picture 15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BEEDD706-7AB3-109C-D6F6-D3CCCC70D7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195" t="42348" r="42348" b="42195"/>
          <a:stretch>
            <a:fillRect/>
          </a:stretch>
        </p:blipFill>
        <p:spPr>
          <a:xfrm>
            <a:off x="8690250" y="802352"/>
            <a:ext cx="1707274" cy="1707274"/>
          </a:xfrm>
          <a:prstGeom prst="rect">
            <a:avLst/>
          </a:prstGeom>
        </p:spPr>
      </p:pic>
      <p:pic>
        <p:nvPicPr>
          <p:cNvPr id="17" name="Picture 16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02025CB1-3A8C-BE09-B6DA-84F2B09BA0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698" t="38700" r="38698" b="38697"/>
          <a:stretch>
            <a:fillRect/>
          </a:stretch>
        </p:blipFill>
        <p:spPr>
          <a:xfrm>
            <a:off x="6002388" y="1485066"/>
            <a:ext cx="5468482" cy="54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3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2E6528-1A57-7F17-CA9C-CAA43F4EB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D13AA090-2D61-A216-E59B-4534B089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543887" y="109786"/>
            <a:ext cx="2648113" cy="2648113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6AD423F0-1E41-5B8C-8167-36BE4217E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601350" y="-163775"/>
            <a:ext cx="1707274" cy="17072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6368F9-195B-AF01-2C50-44BA695A6EF1}"/>
              </a:ext>
            </a:extLst>
          </p:cNvPr>
          <p:cNvSpPr/>
          <p:nvPr/>
        </p:nvSpPr>
        <p:spPr>
          <a:xfrm>
            <a:off x="-1" y="0"/>
            <a:ext cx="4823791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0E46C-5310-3B95-19D9-8EA742A3ADFA}"/>
              </a:ext>
            </a:extLst>
          </p:cNvPr>
          <p:cNvSpPr txBox="1"/>
          <p:nvPr/>
        </p:nvSpPr>
        <p:spPr>
          <a:xfrm>
            <a:off x="259331" y="113211"/>
            <a:ext cx="469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AND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E0839-D4DC-1F49-DAF3-E5E82D726FFB}"/>
              </a:ext>
            </a:extLst>
          </p:cNvPr>
          <p:cNvPicPr>
            <a:picLocks/>
          </p:cNvPicPr>
          <p:nvPr/>
        </p:nvPicPr>
        <p:blipFill>
          <a:blip r:embed="rId4"/>
          <a:srcRect l="4939" t="16255" b="11316"/>
          <a:stretch>
            <a:fillRect/>
          </a:stretch>
        </p:blipFill>
        <p:spPr>
          <a:xfrm>
            <a:off x="7129365" y="2337104"/>
            <a:ext cx="2935005" cy="2926977"/>
          </a:xfrm>
          <a:prstGeom prst="ellipse">
            <a:avLst/>
          </a:prstGeom>
        </p:spPr>
      </p:pic>
      <p:pic>
        <p:nvPicPr>
          <p:cNvPr id="9" name="Picture 8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452C7A60-1E84-5A24-5E71-5AA8730B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5456082" y="626533"/>
            <a:ext cx="6384723" cy="6384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54CCB-4C18-91A0-E437-85F71318FFC3}"/>
              </a:ext>
            </a:extLst>
          </p:cNvPr>
          <p:cNvSpPr txBox="1"/>
          <p:nvPr/>
        </p:nvSpPr>
        <p:spPr>
          <a:xfrm>
            <a:off x="603590" y="2241729"/>
            <a:ext cx="564862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CRYSTAL SHERMAN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Maternal and Child Health Bureau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Public Health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Department of Health </a:t>
            </a:r>
            <a:b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Social Services</a:t>
            </a:r>
          </a:p>
        </p:txBody>
      </p:sp>
    </p:spTree>
    <p:extLst>
      <p:ext uri="{BB962C8B-B14F-4D97-AF65-F5344CB8AC3E}">
        <p14:creationId xmlns:p14="http://schemas.microsoft.com/office/powerpoint/2010/main" val="341803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D618A-4EFC-1E1F-71BF-B97BE57F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E5AF9-632C-A9C6-C6A0-94BCBD3E0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515" y="273051"/>
            <a:ext cx="8339874" cy="7258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32E15-98E3-8F7F-0315-3D40A90AE0C5}"/>
              </a:ext>
            </a:extLst>
          </p:cNvPr>
          <p:cNvSpPr txBox="1"/>
          <p:nvPr/>
        </p:nvSpPr>
        <p:spPr>
          <a:xfrm>
            <a:off x="561594" y="641010"/>
            <a:ext cx="3931882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A2EC87-5FEE-DA52-8D96-DDBC6CECF4E9}"/>
              </a:ext>
            </a:extLst>
          </p:cNvPr>
          <p:cNvSpPr/>
          <p:nvPr/>
        </p:nvSpPr>
        <p:spPr>
          <a:xfrm>
            <a:off x="647700" y="3307827"/>
            <a:ext cx="3858476" cy="245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84870-F0BB-F967-1CB6-399205B5852B}"/>
              </a:ext>
            </a:extLst>
          </p:cNvPr>
          <p:cNvSpPr txBox="1"/>
          <p:nvPr/>
        </p:nvSpPr>
        <p:spPr>
          <a:xfrm>
            <a:off x="1911350" y="4841660"/>
            <a:ext cx="1297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297B3-ACD4-2979-8375-235B18DD4824}"/>
              </a:ext>
            </a:extLst>
          </p:cNvPr>
          <p:cNvSpPr txBox="1"/>
          <p:nvPr/>
        </p:nvSpPr>
        <p:spPr>
          <a:xfrm>
            <a:off x="647700" y="5254949"/>
            <a:ext cx="385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spc="300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SURVEY</a:t>
            </a:r>
            <a:endParaRPr lang="en-US" spc="300" dirty="0">
              <a:solidFill>
                <a:srgbClr val="B34C7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89163-71EF-8931-3ED1-974EDD93E2C5}"/>
              </a:ext>
            </a:extLst>
          </p:cNvPr>
          <p:cNvSpPr txBox="1"/>
          <p:nvPr/>
        </p:nvSpPr>
        <p:spPr>
          <a:xfrm>
            <a:off x="647700" y="2576832"/>
            <a:ext cx="3374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scan the code to take a quick post-event survey.</a:t>
            </a:r>
            <a:endParaRPr lang="en-US" dirty="0">
              <a:solidFill>
                <a:srgbClr val="B34C7B"/>
              </a:solidFill>
            </a:endParaRP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1AA8004-045E-E78C-2B0F-8163C2FC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7" y="3307827"/>
            <a:ext cx="1947122" cy="1947122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16A754E5-B436-075F-CA19-9F2C959EA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49" y="5935598"/>
            <a:ext cx="884914" cy="954106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038A617-5396-ED68-BC31-D93B122E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119" y="6197963"/>
            <a:ext cx="1755673" cy="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2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02D04-1970-E3D5-BF3F-31BD84AB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10D225DE-4BC2-480F-6840-59FDA3F1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700849" y="-33153"/>
            <a:ext cx="2912924" cy="2912924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E5B545F3-F9E2-6798-7AC7-6615893F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879416" y="-270151"/>
            <a:ext cx="1878001" cy="187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C71AAE-D865-3DDC-A3E3-741E1B9ED5A1}"/>
              </a:ext>
            </a:extLst>
          </p:cNvPr>
          <p:cNvSpPr/>
          <p:nvPr/>
        </p:nvSpPr>
        <p:spPr>
          <a:xfrm>
            <a:off x="0" y="0"/>
            <a:ext cx="411480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C78FA-3968-E011-B979-71D6B3C5244C}"/>
              </a:ext>
            </a:extLst>
          </p:cNvPr>
          <p:cNvSpPr txBox="1"/>
          <p:nvPr/>
        </p:nvSpPr>
        <p:spPr>
          <a:xfrm>
            <a:off x="259331" y="113211"/>
            <a:ext cx="3855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REMARKS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7350D42-4D82-5AEF-3567-B00A89ECFDB2}"/>
              </a:ext>
            </a:extLst>
          </p:cNvPr>
          <p:cNvPicPr>
            <a:picLocks/>
          </p:cNvPicPr>
          <p:nvPr/>
        </p:nvPicPr>
        <p:blipFill>
          <a:blip r:embed="rId4"/>
          <a:srcRect l="26354" t="2685" r="11805" b="32756"/>
          <a:stretch>
            <a:fillRect/>
          </a:stretch>
        </p:blipFill>
        <p:spPr>
          <a:xfrm>
            <a:off x="7289578" y="2241705"/>
            <a:ext cx="2947678" cy="2939615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F3502-1487-4527-73C9-3367C4E07607}"/>
              </a:ext>
            </a:extLst>
          </p:cNvPr>
          <p:cNvSpPr txBox="1"/>
          <p:nvPr/>
        </p:nvSpPr>
        <p:spPr>
          <a:xfrm>
            <a:off x="603590" y="1978424"/>
            <a:ext cx="628489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EMILY A.</a:t>
            </a:r>
            <a:b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THOMPSON, MSM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Visiting Program</a:t>
            </a:r>
            <a:b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Administrator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Public Health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Department of Health </a:t>
            </a:r>
            <a:b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Social Services</a:t>
            </a:r>
          </a:p>
        </p:txBody>
      </p:sp>
      <p:pic>
        <p:nvPicPr>
          <p:cNvPr id="4" name="Picture 3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F0B716EB-20DE-BAF4-60D6-63967B2434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5547946" y="486529"/>
            <a:ext cx="6384723" cy="63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16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3DBBF2-1FA6-0972-3D71-EDC33B8D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50CDB657-2386-11DA-6302-01183C1F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700849" y="-33153"/>
            <a:ext cx="2912924" cy="2912924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C9B44BAD-7DA3-BF6B-54D1-6850B983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879416" y="-270151"/>
            <a:ext cx="1878001" cy="187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E1B489-6E8C-00AC-2EA4-980551B5FAF1}"/>
              </a:ext>
            </a:extLst>
          </p:cNvPr>
          <p:cNvSpPr/>
          <p:nvPr/>
        </p:nvSpPr>
        <p:spPr>
          <a:xfrm>
            <a:off x="0" y="0"/>
            <a:ext cx="411480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FCED4-D0E9-AADE-D36B-400562B68669}"/>
              </a:ext>
            </a:extLst>
          </p:cNvPr>
          <p:cNvSpPr txBox="1"/>
          <p:nvPr/>
        </p:nvSpPr>
        <p:spPr>
          <a:xfrm>
            <a:off x="259331" y="113211"/>
            <a:ext cx="535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10AA6-A152-ED98-6C70-33FFAF53FA81}"/>
              </a:ext>
            </a:extLst>
          </p:cNvPr>
          <p:cNvPicPr>
            <a:picLocks/>
          </p:cNvPicPr>
          <p:nvPr/>
        </p:nvPicPr>
        <p:blipFill>
          <a:blip r:embed="rId4"/>
          <a:srcRect t="5368" b="5368"/>
          <a:stretch/>
        </p:blipFill>
        <p:spPr>
          <a:xfrm>
            <a:off x="7297884" y="2241729"/>
            <a:ext cx="2884844" cy="2876953"/>
          </a:xfrm>
          <a:prstGeom prst="ellipse">
            <a:avLst/>
          </a:prstGeom>
        </p:spPr>
      </p:pic>
      <p:pic>
        <p:nvPicPr>
          <p:cNvPr id="25" name="Picture 24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226C2293-3420-032F-0641-FABDFCBAAC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5547946" y="486529"/>
            <a:ext cx="6384723" cy="6384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3F7FFA-12FD-D7CF-4FA8-B9066C6D72EB}"/>
              </a:ext>
            </a:extLst>
          </p:cNvPr>
          <p:cNvSpPr txBox="1"/>
          <p:nvPr/>
        </p:nvSpPr>
        <p:spPr>
          <a:xfrm>
            <a:off x="603590" y="2241729"/>
            <a:ext cx="5648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KELLY ENSSLIN, ESQ.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Advocate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the Child Advocate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Home Visiting Community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Board </a:t>
            </a:r>
          </a:p>
        </p:txBody>
      </p:sp>
    </p:spTree>
    <p:extLst>
      <p:ext uri="{BB962C8B-B14F-4D97-AF65-F5344CB8AC3E}">
        <p14:creationId xmlns:p14="http://schemas.microsoft.com/office/powerpoint/2010/main" val="298601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6B00A-6D5C-4C78-A4A4-08325CCE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7BBB3E81-6BCE-7D7B-77D7-D23C5846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687877" y="0"/>
            <a:ext cx="2912924" cy="2912924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7A6FA269-B49C-0C1E-8B74-ADE22BEA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879416" y="-270151"/>
            <a:ext cx="1878001" cy="187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4DB902-FE27-4518-8F66-49298EBD4148}"/>
              </a:ext>
            </a:extLst>
          </p:cNvPr>
          <p:cNvSpPr/>
          <p:nvPr/>
        </p:nvSpPr>
        <p:spPr>
          <a:xfrm>
            <a:off x="0" y="0"/>
            <a:ext cx="411480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554E3-AB17-D527-54AD-884E16E6F446}"/>
              </a:ext>
            </a:extLst>
          </p:cNvPr>
          <p:cNvSpPr txBox="1"/>
          <p:nvPr/>
        </p:nvSpPr>
        <p:spPr>
          <a:xfrm>
            <a:off x="259331" y="113211"/>
            <a:ext cx="535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REMARKS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3ED93-923E-FB4D-DD5C-B47739087D07}"/>
              </a:ext>
            </a:extLst>
          </p:cNvPr>
          <p:cNvSpPr txBox="1"/>
          <p:nvPr/>
        </p:nvSpPr>
        <p:spPr>
          <a:xfrm>
            <a:off x="546440" y="1232354"/>
            <a:ext cx="109848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5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of</a:t>
            </a:r>
            <a:br>
              <a:rPr lang="en-US" sz="5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Lieutenant Governor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9CF99-8919-FC38-C8A8-4AC7918E0952}"/>
              </a:ext>
            </a:extLst>
          </p:cNvPr>
          <p:cNvSpPr txBox="1"/>
          <p:nvPr/>
        </p:nvSpPr>
        <p:spPr>
          <a:xfrm>
            <a:off x="603590" y="3909456"/>
            <a:ext cx="827582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STEVEN BLESSING, MA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Public Health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Delaware Department of Health</a:t>
            </a:r>
            <a:b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Social Services</a:t>
            </a:r>
          </a:p>
        </p:txBody>
      </p:sp>
      <p:pic>
        <p:nvPicPr>
          <p:cNvPr id="8" name="Picture 7" descr="A person in a blue suit&#10;&#10;AI-generated content may be incorrect.">
            <a:extLst>
              <a:ext uri="{FF2B5EF4-FFF2-40B4-BE49-F238E27FC236}">
                <a16:creationId xmlns:a16="http://schemas.microsoft.com/office/drawing/2014/main" id="{5B0FBE8A-C74D-9EEE-5406-94EC7FC7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" r="42"/>
          <a:stretch>
            <a:fillRect/>
          </a:stretch>
        </p:blipFill>
        <p:spPr>
          <a:xfrm>
            <a:off x="7856930" y="2326883"/>
            <a:ext cx="2503833" cy="2604460"/>
          </a:xfrm>
          <a:prstGeom prst="rect">
            <a:avLst/>
          </a:prstGeom>
        </p:spPr>
      </p:pic>
      <p:pic>
        <p:nvPicPr>
          <p:cNvPr id="15" name="Picture 14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E9638C69-7419-3119-7C44-059F4BD124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6374605" y="994263"/>
            <a:ext cx="5468482" cy="546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2DC38-1C60-C680-AC18-B35CB3DED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E58304A4-6451-F81D-31D2-77A8BCB76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700849" y="-33153"/>
            <a:ext cx="2912924" cy="2912924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BF7E7F38-7D34-035F-FAB4-E4CBF03D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879416" y="-270151"/>
            <a:ext cx="1878001" cy="187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6BE84E-5211-53D0-D950-6AE2212BD2CB}"/>
              </a:ext>
            </a:extLst>
          </p:cNvPr>
          <p:cNvPicPr>
            <a:picLocks/>
          </p:cNvPicPr>
          <p:nvPr/>
        </p:nvPicPr>
        <p:blipFill>
          <a:blip r:embed="rId4"/>
          <a:srcRect l="7266" t="9848" r="3199" b="18767"/>
          <a:stretch>
            <a:fillRect/>
          </a:stretch>
        </p:blipFill>
        <p:spPr>
          <a:xfrm>
            <a:off x="7297884" y="2241729"/>
            <a:ext cx="2884844" cy="2876953"/>
          </a:xfrm>
          <a:prstGeom prst="ellipse">
            <a:avLst/>
          </a:prstGeom>
        </p:spPr>
      </p:pic>
      <p:pic>
        <p:nvPicPr>
          <p:cNvPr id="25" name="Picture 24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09DC462A-3903-7E00-7FA6-F6C93D52DD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5551004" y="473277"/>
            <a:ext cx="6384723" cy="63847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FD58A5-76F9-15A7-DDBE-0B8D2D0C66C9}"/>
              </a:ext>
            </a:extLst>
          </p:cNvPr>
          <p:cNvSpPr/>
          <p:nvPr/>
        </p:nvSpPr>
        <p:spPr>
          <a:xfrm>
            <a:off x="0" y="0"/>
            <a:ext cx="411480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CCCED-BD8A-50C3-34AA-7FF742000FA5}"/>
              </a:ext>
            </a:extLst>
          </p:cNvPr>
          <p:cNvSpPr txBox="1"/>
          <p:nvPr/>
        </p:nvSpPr>
        <p:spPr>
          <a:xfrm>
            <a:off x="259331" y="113211"/>
            <a:ext cx="5351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2B7C4-B6C3-B3D8-4785-B8542BA048A8}"/>
              </a:ext>
            </a:extLst>
          </p:cNvPr>
          <p:cNvSpPr txBox="1"/>
          <p:nvPr/>
        </p:nvSpPr>
        <p:spPr>
          <a:xfrm>
            <a:off x="603590" y="2600748"/>
            <a:ext cx="56486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THE HONORABLE </a:t>
            </a:r>
            <a:b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KYLE EVANS GAY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Lieutenant Governor </a:t>
            </a:r>
          </a:p>
          <a:p>
            <a:pPr>
              <a:spcAft>
                <a:spcPts val="6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of Delaware </a:t>
            </a:r>
          </a:p>
        </p:txBody>
      </p:sp>
    </p:spTree>
    <p:extLst>
      <p:ext uri="{BB962C8B-B14F-4D97-AF65-F5344CB8AC3E}">
        <p14:creationId xmlns:p14="http://schemas.microsoft.com/office/powerpoint/2010/main" val="42610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67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2BD1C-2371-E397-621A-0FFB7E21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gear&#10;&#10;AI-generated content may be incorrect.">
            <a:extLst>
              <a:ext uri="{FF2B5EF4-FFF2-40B4-BE49-F238E27FC236}">
                <a16:creationId xmlns:a16="http://schemas.microsoft.com/office/drawing/2014/main" id="{A532D0F7-2272-4D18-5EBF-001FB77F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000" t="40185" r="40185" b="40000"/>
          <a:stretch>
            <a:fillRect/>
          </a:stretch>
        </p:blipFill>
        <p:spPr>
          <a:xfrm>
            <a:off x="9543887" y="900094"/>
            <a:ext cx="2648113" cy="2648113"/>
          </a:xfrm>
          <a:prstGeom prst="rect">
            <a:avLst/>
          </a:prstGeom>
        </p:spPr>
      </p:pic>
      <p:pic>
        <p:nvPicPr>
          <p:cNvPr id="10" name="Picture 9" descr="A purple and black background with Marfa lights in the background&#10;&#10;AI-generated content may be incorrect.">
            <a:extLst>
              <a:ext uri="{FF2B5EF4-FFF2-40B4-BE49-F238E27FC236}">
                <a16:creationId xmlns:a16="http://schemas.microsoft.com/office/drawing/2014/main" id="{6A6527BD-4875-F3CB-B986-701E95C9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95" t="42348" r="42348" b="42195"/>
          <a:stretch>
            <a:fillRect/>
          </a:stretch>
        </p:blipFill>
        <p:spPr>
          <a:xfrm>
            <a:off x="8690250" y="802352"/>
            <a:ext cx="1707274" cy="17072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4665DB-F18F-711E-4A66-4FFE310AC1A7}"/>
              </a:ext>
            </a:extLst>
          </p:cNvPr>
          <p:cNvSpPr/>
          <p:nvPr/>
        </p:nvSpPr>
        <p:spPr>
          <a:xfrm>
            <a:off x="0" y="0"/>
            <a:ext cx="4549140" cy="626533"/>
          </a:xfrm>
          <a:prstGeom prst="rect">
            <a:avLst/>
          </a:prstGeom>
          <a:solidFill>
            <a:srgbClr val="B3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C43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B4E23-4C2B-4FDC-FEE6-2843BE61C14D}"/>
              </a:ext>
            </a:extLst>
          </p:cNvPr>
          <p:cNvSpPr txBox="1"/>
          <p:nvPr/>
        </p:nvSpPr>
        <p:spPr>
          <a:xfrm>
            <a:off x="259331" y="113211"/>
            <a:ext cx="4289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22593-86F2-684B-7E51-F7DF679E7234}"/>
              </a:ext>
            </a:extLst>
          </p:cNvPr>
          <p:cNvPicPr>
            <a:picLocks/>
          </p:cNvPicPr>
          <p:nvPr/>
        </p:nvPicPr>
        <p:blipFill>
          <a:blip r:embed="rId4"/>
          <a:srcRect l="13701" t="4841" r="13701" b="22760"/>
          <a:stretch>
            <a:fillRect/>
          </a:stretch>
        </p:blipFill>
        <p:spPr>
          <a:xfrm>
            <a:off x="7501350" y="2987407"/>
            <a:ext cx="2470559" cy="2463801"/>
          </a:xfrm>
          <a:prstGeom prst="ellipse">
            <a:avLst/>
          </a:prstGeom>
        </p:spPr>
      </p:pic>
      <p:pic>
        <p:nvPicPr>
          <p:cNvPr id="11" name="Picture 10" descr="A purple gear on a black background&#10;&#10;AI-generated content may be incorrect.">
            <a:extLst>
              <a:ext uri="{FF2B5EF4-FFF2-40B4-BE49-F238E27FC236}">
                <a16:creationId xmlns:a16="http://schemas.microsoft.com/office/drawing/2014/main" id="{23C962AD-7BBA-CB7D-0D47-049EABB921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698" t="38700" r="38698" b="38697"/>
          <a:stretch>
            <a:fillRect/>
          </a:stretch>
        </p:blipFill>
        <p:spPr>
          <a:xfrm>
            <a:off x="6002388" y="1485066"/>
            <a:ext cx="5468482" cy="54684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34A1F3-C6A8-A3D9-20ED-17372AC84403}"/>
              </a:ext>
            </a:extLst>
          </p:cNvPr>
          <p:cNvSpPr txBox="1"/>
          <p:nvPr/>
        </p:nvSpPr>
        <p:spPr>
          <a:xfrm>
            <a:off x="603590" y="1232354"/>
            <a:ext cx="71668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Systems, Communities, and Families: Early Childhood from</a:t>
            </a:r>
            <a:b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Ground 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216E0-E0ED-B474-D1C5-DFD0247DD1E3}"/>
              </a:ext>
            </a:extLst>
          </p:cNvPr>
          <p:cNvSpPr txBox="1"/>
          <p:nvPr/>
        </p:nvSpPr>
        <p:spPr>
          <a:xfrm>
            <a:off x="603590" y="4832785"/>
            <a:ext cx="535127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KAITLIN WATTS</a:t>
            </a:r>
          </a:p>
          <a:p>
            <a:pPr>
              <a:spcAft>
                <a:spcPts val="1200"/>
              </a:spcAft>
            </a:pPr>
            <a:r>
              <a:rPr lang="en-US" sz="2500" b="1" dirty="0">
                <a:solidFill>
                  <a:srgbClr val="B3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Innovative Finance, The Institute for Child Success</a:t>
            </a:r>
          </a:p>
        </p:txBody>
      </p:sp>
      <p:pic>
        <p:nvPicPr>
          <p:cNvPr id="3" name="Picture 2" descr="A purple text on a black background&#10;&#10;AI-generated content may be incorrect.">
            <a:extLst>
              <a:ext uri="{FF2B5EF4-FFF2-40B4-BE49-F238E27FC236}">
                <a16:creationId xmlns:a16="http://schemas.microsoft.com/office/drawing/2014/main" id="{6D48750F-B4A4-5602-DCC8-B527CF292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887" y="372157"/>
            <a:ext cx="2365940" cy="5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5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E2F77-E5EF-6C2C-0D95-B14156E5F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EB94B-E4A5-0F64-3620-46E176CD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393" cy="6858000"/>
          </a:xfrm>
          <a:prstGeom prst="rect">
            <a:avLst/>
          </a:prstGeom>
        </p:spPr>
      </p:pic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8A0D27B6-C094-B5C9-3D0D-659AABDC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144" r="10859"/>
          <a:stretch>
            <a:fillRect/>
          </a:stretch>
        </p:blipFill>
        <p:spPr>
          <a:xfrm>
            <a:off x="6112625" y="-66500"/>
            <a:ext cx="609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1F855-391F-C11B-4A51-83A02503FA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261"/>
          <a:stretch>
            <a:fillRect/>
          </a:stretch>
        </p:blipFill>
        <p:spPr>
          <a:xfrm>
            <a:off x="6112625" y="3495501"/>
            <a:ext cx="6096000" cy="33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7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89FB-845F-E1A2-57AB-FFA056C1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in matching blue shirts&#10;&#10;AI-generated content may be incorrect.">
            <a:extLst>
              <a:ext uri="{FF2B5EF4-FFF2-40B4-BE49-F238E27FC236}">
                <a16:creationId xmlns:a16="http://schemas.microsoft.com/office/drawing/2014/main" id="{05BC4246-A4DA-2F3F-8420-5EDC3F9D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57" r="6493" b="20302"/>
          <a:stretch>
            <a:fillRect/>
          </a:stretch>
        </p:blipFill>
        <p:spPr>
          <a:xfrm>
            <a:off x="0" y="-8444"/>
            <a:ext cx="6948750" cy="3370944"/>
          </a:xfrm>
          <a:prstGeom prst="rect">
            <a:avLst/>
          </a:prstGeom>
        </p:spPr>
      </p:pic>
      <p:pic>
        <p:nvPicPr>
          <p:cNvPr id="5" name="Picture 4" descr="A group of women standing in front of a stage&#10;&#10;AI-generated content may be incorrect.">
            <a:extLst>
              <a:ext uri="{FF2B5EF4-FFF2-40B4-BE49-F238E27FC236}">
                <a16:creationId xmlns:a16="http://schemas.microsoft.com/office/drawing/2014/main" id="{E88DDE9D-BDCB-5FE1-AA01-1BD94D71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6" r="1"/>
          <a:stretch>
            <a:fillRect/>
          </a:stretch>
        </p:blipFill>
        <p:spPr>
          <a:xfrm>
            <a:off x="7085925" y="0"/>
            <a:ext cx="5121065" cy="6872514"/>
          </a:xfrm>
          <a:prstGeom prst="rect">
            <a:avLst/>
          </a:prstGeom>
        </p:spPr>
      </p:pic>
      <p:pic>
        <p:nvPicPr>
          <p:cNvPr id="10" name="Picture 9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3F5D3CBE-634D-ABB1-9CC0-654A5BD808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60" r="2816" b="16418"/>
          <a:stretch>
            <a:fillRect/>
          </a:stretch>
        </p:blipFill>
        <p:spPr>
          <a:xfrm>
            <a:off x="0" y="3495499"/>
            <a:ext cx="6948750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3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D88E0-6219-E043-147A-912C727D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clapping&#10;&#10;AI-generated content may be incorrect.">
            <a:extLst>
              <a:ext uri="{FF2B5EF4-FFF2-40B4-BE49-F238E27FC236}">
                <a16:creationId xmlns:a16="http://schemas.microsoft.com/office/drawing/2014/main" id="{282053A3-0996-3F2E-B465-FAA58C29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" r="1" b="24133"/>
          <a:stretch>
            <a:fillRect/>
          </a:stretch>
        </p:blipFill>
        <p:spPr>
          <a:xfrm>
            <a:off x="0" y="-36520"/>
            <a:ext cx="6036040" cy="339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74E087-798F-94F8-BF66-357D1A2CEB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70" b="7870"/>
          <a:stretch/>
        </p:blipFill>
        <p:spPr>
          <a:xfrm>
            <a:off x="6170952" y="-36520"/>
            <a:ext cx="6036038" cy="339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E491F-1A43-2881-85BE-BC33854E49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83" b="-743"/>
          <a:stretch>
            <a:fillRect/>
          </a:stretch>
        </p:blipFill>
        <p:spPr>
          <a:xfrm>
            <a:off x="0" y="3495499"/>
            <a:ext cx="6036040" cy="3399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2DF35-49B4-F287-5727-8D44489D1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04" r="4604"/>
          <a:stretch/>
        </p:blipFill>
        <p:spPr>
          <a:xfrm>
            <a:off x="6170952" y="3495499"/>
            <a:ext cx="6036040" cy="33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38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186</Words>
  <Application>Microsoft Office PowerPoint</Application>
  <PresentationFormat>Widescreen</PresentationFormat>
  <Paragraphs>42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</dc:title>
  <dc:creator>Jennifer Grybowski</dc:creator>
  <cp:lastModifiedBy>Toni O’Connor (Sinibaldi)</cp:lastModifiedBy>
  <cp:revision>72</cp:revision>
  <dcterms:created xsi:type="dcterms:W3CDTF">2024-03-28T13:55:28Z</dcterms:created>
  <dcterms:modified xsi:type="dcterms:W3CDTF">2025-12-15T18:11:31Z</dcterms:modified>
</cp:coreProperties>
</file>