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y="6858000" cx="9144000"/>
  <p:notesSz cx="6858000" cy="9144000"/>
  <p:embeddedFontLst>
    <p:embeddedFont>
      <p:font typeface="Tahoma"/>
      <p:regular r:id="rId63"/>
      <p:bold r:id="rId64"/>
    </p:embeddedFont>
    <p:embeddedFont>
      <p:font typeface="Arial Black"/>
      <p:regular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6" roundtripDataSignature="AMtx7mjBzde1NmujQOWcPgQstzHbn1Df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3E6F597-AE61-4DFD-B1C9-D0A23986C481}">
  <a:tblStyle styleId="{73E6F597-AE61-4DFD-B1C9-D0A23986C48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Tahoma-bold.fntdata"/><Relationship Id="rId63" Type="http://schemas.openxmlformats.org/officeDocument/2006/relationships/font" Target="fonts/Tahoma-regular.fntdata"/><Relationship Id="rId22" Type="http://schemas.openxmlformats.org/officeDocument/2006/relationships/slide" Target="slides/slide15.xml"/><Relationship Id="rId66" Type="http://customschemas.google.com/relationships/presentationmetadata" Target="metadata"/><Relationship Id="rId21" Type="http://schemas.openxmlformats.org/officeDocument/2006/relationships/slide" Target="slides/slide14.xml"/><Relationship Id="rId65" Type="http://schemas.openxmlformats.org/officeDocument/2006/relationships/font" Target="fonts/ArialBlack-regular.fntdata"/><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c8fb3127c1_3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c8fb3127c1_3_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2c8fb3127c1_3_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c8fb3127c1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c8fb3127c1_3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g2c8fb3127c1_3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c8fb3127c1_3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c8fb3127c1_3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g2c8fb3127c1_3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c8fb3127c1_3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c8fb3127c1_3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2c8fb3127c1_3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c8fb3127c1_3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c8fb3127c1_3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2c8fb3127c1_3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u="sng"/>
              <a:t>US World Healthcare spending as a % of GDP</a:t>
            </a:r>
            <a:endParaRPr/>
          </a:p>
          <a:p>
            <a:pPr indent="-228600" lvl="0" marL="457200" marR="0" rtl="0" algn="l">
              <a:lnSpc>
                <a:spcPct val="100000"/>
              </a:lnSpc>
              <a:spcBef>
                <a:spcPts val="0"/>
              </a:spcBef>
              <a:spcAft>
                <a:spcPts val="0"/>
              </a:spcAft>
              <a:buSzPts val="1400"/>
              <a:buNone/>
            </a:pPr>
            <a:r>
              <a:rPr b="1" lang="en-US" u="sng"/>
              <a:t>IMAGE SOURCE LINK</a:t>
            </a:r>
            <a:r>
              <a:rPr lang="en-US"/>
              <a:t>: https://www.commonwealthfund.org/publications/issue-briefs/2023/jan/us-health-care-global-perspective-2022</a:t>
            </a:r>
            <a:endParaRPr/>
          </a:p>
        </p:txBody>
      </p:sp>
      <p:sp>
        <p:nvSpPr>
          <p:cNvPr id="290" name="Google Shape;290;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8" name="Google Shape;29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1948 Universal Declariation of Human Rights and the 1966 International Covenant on Economic Social and Cultural Rights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06" name="Google Shape;306;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15" name="Google Shape;315;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Calibri"/>
              <a:buNone/>
            </a:pPr>
            <a:r>
              <a:rPr lang="en-US"/>
              <a:t>Given the frameworks of Human Rights and Reproductive Justice, we wanted to define what Birth Equity means for our own organization and for systems. We make sure we capture what it means to advocate for all women and families to have the opportunity to have healthy births with no barriers. </a:t>
            </a:r>
            <a:endParaRPr/>
          </a:p>
          <a:p>
            <a:pPr indent="-228600" lvl="0" marL="457200" marR="0" rtl="0" algn="l">
              <a:lnSpc>
                <a:spcPct val="100000"/>
              </a:lnSpc>
              <a:spcBef>
                <a:spcPts val="0"/>
              </a:spcBef>
              <a:spcAft>
                <a:spcPts val="0"/>
              </a:spcAft>
              <a:buClr>
                <a:schemeClr val="dk1"/>
              </a:buClr>
              <a:buSzPts val="1400"/>
              <a:buFont typeface="Calibri"/>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Birth Equity is the</a:t>
            </a:r>
            <a:r>
              <a:rPr lang="en-US">
                <a:solidFill>
                  <a:srgbClr val="000000"/>
                </a:solidFill>
              </a:rPr>
              <a:t> </a:t>
            </a:r>
            <a:r>
              <a:rPr lang="en-US" sz="1200">
                <a:solidFill>
                  <a:srgbClr val="000000"/>
                </a:solidFill>
              </a:rPr>
              <a:t>assurance of the conditions of optimal births for all people with a willingness to address racial and social inequalities in a sustained effort.</a:t>
            </a:r>
            <a:endParaRPr>
              <a:solidFill>
                <a:srgbClr val="000000"/>
              </a:solidFill>
            </a:endParaRPr>
          </a:p>
          <a:p>
            <a:pPr indent="-228600" lvl="0" marL="457200" marR="0" rtl="0" algn="l">
              <a:lnSpc>
                <a:spcPct val="100000"/>
              </a:lnSpc>
              <a:spcBef>
                <a:spcPts val="0"/>
              </a:spcBef>
              <a:spcAft>
                <a:spcPts val="0"/>
              </a:spcAft>
              <a:buClr>
                <a:schemeClr val="dk1"/>
              </a:buClr>
              <a:buSzPts val="1400"/>
              <a:buFont typeface="Calibri"/>
              <a:buNone/>
            </a:pPr>
            <a:r>
              <a:t/>
            </a:r>
            <a:endParaRPr/>
          </a:p>
          <a:p>
            <a:pPr indent="-228600" lvl="0" marL="457200" marR="0" rtl="0" algn="l">
              <a:lnSpc>
                <a:spcPct val="100000"/>
              </a:lnSpc>
              <a:spcBef>
                <a:spcPts val="0"/>
              </a:spcBef>
              <a:spcAft>
                <a:spcPts val="0"/>
              </a:spcAft>
              <a:buClr>
                <a:schemeClr val="dk1"/>
              </a:buClr>
              <a:buSzPts val="1400"/>
              <a:buFont typeface="Calibri"/>
              <a:buNone/>
            </a:pPr>
            <a:r>
              <a:rPr lang="en-US"/>
              <a:t>Birth equity needs a sustained effort because the inequities in birth outcomes were created from centuries of oppressive practices and policies. It will not be resolved quickly, but will be a result of our collective sustained effort. </a:t>
            </a:r>
            <a:endParaRPr/>
          </a:p>
        </p:txBody>
      </p:sp>
      <p:sp>
        <p:nvSpPr>
          <p:cNvPr id="336" name="Google Shape;336;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Depending on what training or background you are coming from, you may be more or less familiar with the concept or the term “Social Determinants of Health”.  This is an important concept in Public Health practice because it helps us to understand why some people and communities may struggle more than others to stay in good health. It helps us to see the “big picture”, to understand patterns of health and disease across populations, and to develop holistic solutions that enable people to lead healthy lives.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351" name="Google Shape;35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1200"/>
              <a:buFont typeface="Calibri"/>
              <a:buNone/>
            </a:pPr>
            <a:r>
              <a:rPr lang="en-US" sz="1200">
                <a:solidFill>
                  <a:schemeClr val="dk2"/>
                </a:solidFill>
              </a:rPr>
              <a:t>Anthropological approaches demonstrate that we approach race incorrectly, especially in healthcare</a:t>
            </a:r>
            <a:endParaRPr/>
          </a:p>
          <a:p>
            <a:pPr indent="0" lvl="0" marL="0" marR="0" rtl="0" algn="l">
              <a:lnSpc>
                <a:spcPct val="100000"/>
              </a:lnSpc>
              <a:spcBef>
                <a:spcPts val="0"/>
              </a:spcBef>
              <a:spcAft>
                <a:spcPts val="0"/>
              </a:spcAft>
              <a:buClr>
                <a:schemeClr val="dk2"/>
              </a:buClr>
              <a:buSzPts val="1200"/>
              <a:buFont typeface="Calibri"/>
              <a:buNone/>
            </a:pPr>
            <a:r>
              <a:t/>
            </a:r>
            <a:endParaRPr sz="1200">
              <a:solidFill>
                <a:schemeClr val="dk2"/>
              </a:solidFill>
            </a:endParaRPr>
          </a:p>
          <a:p>
            <a:pPr indent="0" lvl="0" marL="0" marR="0" rtl="0" algn="l">
              <a:lnSpc>
                <a:spcPct val="100000"/>
              </a:lnSpc>
              <a:spcBef>
                <a:spcPts val="0"/>
              </a:spcBef>
              <a:spcAft>
                <a:spcPts val="0"/>
              </a:spcAft>
              <a:buClr>
                <a:schemeClr val="dk2"/>
              </a:buClr>
              <a:buSzPts val="1200"/>
              <a:buFont typeface="Calibri"/>
              <a:buNone/>
            </a:pPr>
            <a:r>
              <a:rPr lang="en-US" sz="1200">
                <a:solidFill>
                  <a:schemeClr val="dk2"/>
                </a:solidFill>
              </a:rPr>
              <a:t>Race, ethnicity, population and ancestral are similar, but not congruent terms. They are different ways to describe, conceptualize and discuss human variation. Please do not use them interchangeably</a:t>
            </a:r>
            <a:endParaRPr/>
          </a:p>
          <a:p>
            <a:pPr indent="0" lvl="0" marL="0" marR="0" rtl="0" algn="l">
              <a:lnSpc>
                <a:spcPct val="100000"/>
              </a:lnSpc>
              <a:spcBef>
                <a:spcPts val="0"/>
              </a:spcBef>
              <a:spcAft>
                <a:spcPts val="0"/>
              </a:spcAft>
              <a:buClr>
                <a:schemeClr val="dk2"/>
              </a:buClr>
              <a:buSzPts val="1200"/>
              <a:buFont typeface="Calibri"/>
              <a:buNone/>
            </a:pPr>
            <a:r>
              <a:t/>
            </a:r>
            <a:endParaRPr sz="1200">
              <a:solidFill>
                <a:schemeClr val="dk2"/>
              </a:solidFill>
            </a:endParaRPr>
          </a:p>
          <a:p>
            <a:pPr indent="0" lvl="0" marL="0" rtl="0" algn="l">
              <a:lnSpc>
                <a:spcPct val="100000"/>
              </a:lnSpc>
              <a:spcBef>
                <a:spcPts val="520"/>
              </a:spcBef>
              <a:spcAft>
                <a:spcPts val="0"/>
              </a:spcAft>
              <a:buClr>
                <a:schemeClr val="dk2"/>
              </a:buClr>
              <a:buSzPts val="1200"/>
              <a:buFont typeface="Calibri"/>
              <a:buNone/>
            </a:pPr>
            <a:r>
              <a:rPr lang="en-US" sz="1200">
                <a:solidFill>
                  <a:schemeClr val="dk2"/>
                </a:solidFill>
              </a:rPr>
              <a:t>Race has historically been used as a taxonomic categorization based on common hereditary traits (such as skin color) to elucidate the relationship between or ancestry and our genes. </a:t>
            </a:r>
            <a:endParaRPr/>
          </a:p>
          <a:p>
            <a:pPr indent="0" lvl="0" marL="0" rtl="0" algn="l">
              <a:lnSpc>
                <a:spcPct val="100000"/>
              </a:lnSpc>
              <a:spcBef>
                <a:spcPts val="520"/>
              </a:spcBef>
              <a:spcAft>
                <a:spcPts val="0"/>
              </a:spcAft>
              <a:buClr>
                <a:srgbClr val="2D3138"/>
              </a:buClr>
              <a:buSzPts val="1200"/>
              <a:buFont typeface="Calibri"/>
              <a:buNone/>
            </a:pPr>
            <a:r>
              <a:rPr lang="en-US" sz="1200">
                <a:solidFill>
                  <a:srgbClr val="2D3138"/>
                </a:solidFill>
              </a:rPr>
              <a:t>Race is not a genetic cluster nor a population.</a:t>
            </a:r>
            <a:endParaRPr/>
          </a:p>
          <a:p>
            <a:pPr indent="0" lvl="0" marL="0" rtl="0" algn="l">
              <a:lnSpc>
                <a:spcPct val="100000"/>
              </a:lnSpc>
              <a:spcBef>
                <a:spcPts val="520"/>
              </a:spcBef>
              <a:spcAft>
                <a:spcPts val="0"/>
              </a:spcAft>
              <a:buClr>
                <a:srgbClr val="2D3138"/>
              </a:buClr>
              <a:buSzPts val="1200"/>
              <a:buFont typeface="Calibri"/>
              <a:buNone/>
            </a:pPr>
            <a:r>
              <a:rPr lang="en-US" sz="1200">
                <a:solidFill>
                  <a:srgbClr val="2D3138"/>
                </a:solidFill>
              </a:rPr>
              <a:t>Race is not biology but racism has biological effects</a:t>
            </a:r>
            <a:endParaRPr/>
          </a:p>
          <a:p>
            <a:pPr indent="0" lvl="0" marL="0" marR="0" rtl="0" algn="l">
              <a:lnSpc>
                <a:spcPct val="100000"/>
              </a:lnSpc>
              <a:spcBef>
                <a:spcPts val="0"/>
              </a:spcBef>
              <a:spcAft>
                <a:spcPts val="0"/>
              </a:spcAft>
              <a:buClr>
                <a:schemeClr val="dk2"/>
              </a:buClr>
              <a:buSzPts val="1200"/>
              <a:buFont typeface="Calibri"/>
              <a:buNone/>
            </a:pPr>
            <a:r>
              <a:t/>
            </a:r>
            <a:endParaRPr/>
          </a:p>
          <a:p>
            <a:pPr indent="0" lvl="0" marL="0" marR="0" rtl="0" algn="l">
              <a:lnSpc>
                <a:spcPct val="100000"/>
              </a:lnSpc>
              <a:spcBef>
                <a:spcPts val="0"/>
              </a:spcBef>
              <a:spcAft>
                <a:spcPts val="0"/>
              </a:spcAft>
              <a:buClr>
                <a:schemeClr val="dk2"/>
              </a:buClr>
              <a:buSzPts val="1200"/>
              <a:buFont typeface="Calibri"/>
              <a:buNone/>
            </a:pPr>
            <a:r>
              <a:rPr lang="en-US"/>
              <a:t>The social construction of race is what we now need to understand. That social construct illuminated how racism works</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b="1" i="0" lang="en-US" sz="1200" u="none" cap="none" strike="noStrike">
                <a:solidFill>
                  <a:schemeClr val="dk1"/>
                </a:solidFill>
                <a:latin typeface="Calibri"/>
                <a:ea typeface="Calibri"/>
                <a:cs typeface="Calibri"/>
                <a:sym typeface="Calibri"/>
              </a:rPr>
              <a:t>Social construction</a:t>
            </a:r>
            <a:r>
              <a:rPr b="0" i="0" lang="en-US" sz="1200" u="none" cap="none" strike="noStrike">
                <a:solidFill>
                  <a:schemeClr val="dk1"/>
                </a:solidFill>
                <a:latin typeface="Calibri"/>
                <a:ea typeface="Calibri"/>
                <a:cs typeface="Calibri"/>
                <a:sym typeface="Calibri"/>
              </a:rPr>
              <a:t>: In the context of Critical Race Theory, “social construction” refers to the notion that race is a product of social thought and relations. It suggests that race is a product of neither biology nor genetics, but is rather a social invention.</a:t>
            </a:r>
            <a:endParaRPr/>
          </a:p>
        </p:txBody>
      </p:sp>
      <p:sp>
        <p:nvSpPr>
          <p:cNvPr id="403" name="Google Shape;403;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14" name="Google Shape;414;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rPr lang="en-US" sz="1200">
                <a:solidFill>
                  <a:schemeClr val="dk2"/>
                </a:solidFill>
              </a:rPr>
              <a:t>“Like citizenship, race is a political system that governs people by sorting them into social groupings based on invented biological demarcations. Race is not only interpreted according to invented rules, but, more important, race </a:t>
            </a:r>
            <a:r>
              <a:rPr i="1" lang="en-US" sz="1200">
                <a:solidFill>
                  <a:schemeClr val="dk2"/>
                </a:solidFill>
              </a:rPr>
              <a:t>itself</a:t>
            </a:r>
            <a:r>
              <a:rPr lang="en-US" sz="1200">
                <a:solidFill>
                  <a:schemeClr val="dk2"/>
                </a:solidFill>
              </a:rPr>
              <a:t> is an invented political grouping. Race is not a biological category that is politically charged. It is a political category that has been disguised as a biological one.”</a:t>
            </a:r>
            <a:endParaRPr/>
          </a:p>
          <a:p>
            <a:pPr indent="0" lvl="0" marL="0" rtl="0" algn="l">
              <a:lnSpc>
                <a:spcPct val="100000"/>
              </a:lnSpc>
              <a:spcBef>
                <a:spcPts val="900"/>
              </a:spcBef>
              <a:spcAft>
                <a:spcPts val="0"/>
              </a:spcAft>
              <a:buSzPts val="1400"/>
              <a:buFont typeface="Arial"/>
              <a:buNone/>
            </a:pPr>
            <a:r>
              <a:rPr lang="en-US" sz="1200">
                <a:solidFill>
                  <a:schemeClr val="dk2"/>
                </a:solidFill>
              </a:rPr>
              <a:t>- Dorothy Roberts in </a:t>
            </a:r>
            <a:r>
              <a:rPr i="1" lang="en-US" sz="1200">
                <a:solidFill>
                  <a:schemeClr val="dk2"/>
                </a:solidFill>
              </a:rPr>
              <a:t>Fatal Invention </a:t>
            </a:r>
            <a:r>
              <a:rPr lang="en-US" sz="1200">
                <a:solidFill>
                  <a:schemeClr val="dk2"/>
                </a:solidFill>
              </a:rPr>
              <a:t>(2011:25)</a:t>
            </a:r>
            <a:endParaRPr/>
          </a:p>
          <a:p>
            <a:pPr indent="-228600" lvl="0" marL="457200" marR="0" rtl="0" algn="l">
              <a:lnSpc>
                <a:spcPct val="100000"/>
              </a:lnSpc>
              <a:spcBef>
                <a:spcPts val="900"/>
              </a:spcBef>
              <a:spcAft>
                <a:spcPts val="0"/>
              </a:spcAft>
              <a:buSzPts val="1400"/>
              <a:buNone/>
            </a:pPr>
            <a:r>
              <a:t/>
            </a:r>
            <a:endParaRPr/>
          </a:p>
        </p:txBody>
      </p:sp>
      <p:sp>
        <p:nvSpPr>
          <p:cNvPr id="423" name="Google Shape;423;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26: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chemeClr val="dk1"/>
              </a:buClr>
              <a:buSzPts val="1100"/>
              <a:buFont typeface="Arial"/>
              <a:buNone/>
            </a:pPr>
            <a:r>
              <a:rPr lang="en-US"/>
              <a:t>Carmen and Joia</a:t>
            </a:r>
            <a:endParaRPr/>
          </a:p>
          <a:p>
            <a:pPr indent="0" lvl="0" marL="0" rtl="0" algn="l">
              <a:lnSpc>
                <a:spcPct val="115000"/>
              </a:lnSpc>
              <a:spcBef>
                <a:spcPts val="0"/>
              </a:spcBef>
              <a:spcAft>
                <a:spcPts val="0"/>
              </a:spcAft>
              <a:buClr>
                <a:schemeClr val="dk1"/>
              </a:buClr>
              <a:buSzPts val="1100"/>
              <a:buFont typeface="Arial"/>
              <a:buNone/>
            </a:pPr>
            <a:r>
              <a:t/>
            </a:r>
            <a:endParaRPr b="1">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latin typeface="Calibri"/>
                <a:ea typeface="Calibri"/>
                <a:cs typeface="Calibri"/>
                <a:sym typeface="Calibri"/>
              </a:rPr>
              <a:t>3 Levels of Racism (Camara Jones, MD, MPH)</a:t>
            </a:r>
            <a:endParaRPr b="1">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latin typeface="Calibri"/>
                <a:ea typeface="Calibri"/>
                <a:cs typeface="Calibri"/>
                <a:sym typeface="Calibri"/>
              </a:rPr>
              <a:t>Institutionalized Racism</a:t>
            </a:r>
            <a:endParaRPr b="1">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•Historical perspectives regarding health and health care providers</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latin typeface="Calibri"/>
                <a:ea typeface="Calibri"/>
                <a:cs typeface="Calibri"/>
                <a:sym typeface="Calibri"/>
              </a:rPr>
              <a:t>Personally Mediated Racism</a:t>
            </a:r>
            <a:endParaRPr b="1">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•Stereotyping</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•The genetic excuse</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latin typeface="Calibri"/>
                <a:ea typeface="Calibri"/>
                <a:cs typeface="Calibri"/>
                <a:sym typeface="Calibri"/>
              </a:rPr>
              <a:t>Internalized Racism</a:t>
            </a:r>
            <a:endParaRPr b="1">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•Low expectations of health care systems</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•Acceptance that bad health is inevitable</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rPr b="1" lang="en-US" sz="2000">
                <a:latin typeface="Calibri"/>
                <a:ea typeface="Calibri"/>
                <a:cs typeface="Calibri"/>
                <a:sym typeface="Calibri"/>
              </a:rPr>
              <a:t>Internalized racism </a:t>
            </a:r>
            <a:r>
              <a:rPr lang="en-US" sz="2000">
                <a:latin typeface="Calibri"/>
                <a:ea typeface="Calibri"/>
                <a:cs typeface="Calibri"/>
                <a:sym typeface="Calibri"/>
              </a:rPr>
              <a:t>These are private beliefs about race that reside inside our minds. (within Individuals)</a:t>
            </a:r>
            <a:endParaRPr sz="2000">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rPr b="1" lang="en-US" sz="2000">
                <a:latin typeface="Calibri"/>
                <a:ea typeface="Calibri"/>
                <a:cs typeface="Calibri"/>
                <a:sym typeface="Calibri"/>
              </a:rPr>
              <a:t>Interpersonal racism</a:t>
            </a:r>
            <a:r>
              <a:rPr lang="en-US" sz="2000">
                <a:latin typeface="Calibri"/>
                <a:ea typeface="Calibri"/>
                <a:cs typeface="Calibri"/>
                <a:sym typeface="Calibri"/>
              </a:rPr>
              <a:t> When we bring our private beliefs about race into our interactions with others. (Between individuals)</a:t>
            </a:r>
            <a:endParaRPr sz="2000">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rPr b="1" lang="en-US" sz="2000">
                <a:latin typeface="Calibri"/>
                <a:ea typeface="Calibri"/>
                <a:cs typeface="Calibri"/>
                <a:sym typeface="Calibri"/>
              </a:rPr>
              <a:t>Institutional racism</a:t>
            </a:r>
            <a:r>
              <a:rPr lang="en-US" sz="2000">
                <a:latin typeface="Calibri"/>
                <a:ea typeface="Calibri"/>
                <a:cs typeface="Calibri"/>
                <a:sym typeface="Calibri"/>
              </a:rPr>
              <a:t> Discriminatory treatment, unfair policies and practices, and inequitable opportunities and impacts, based on race. (Within Institutions)</a:t>
            </a:r>
            <a:endParaRPr sz="2000">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rPr b="1" lang="en-US" sz="2000">
                <a:latin typeface="Calibri"/>
                <a:ea typeface="Calibri"/>
                <a:cs typeface="Calibri"/>
                <a:sym typeface="Calibri"/>
              </a:rPr>
              <a:t>Structural racism</a:t>
            </a:r>
            <a:r>
              <a:rPr lang="en-US" sz="2000">
                <a:latin typeface="Calibri"/>
                <a:ea typeface="Calibri"/>
                <a:cs typeface="Calibri"/>
                <a:sym typeface="Calibri"/>
              </a:rPr>
              <a:t> Racial bias across institutions and sociey that systematically privilege white people and disadvantage people of color.</a:t>
            </a:r>
            <a:endParaRPr sz="2000">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t/>
            </a:r>
            <a:endParaRPr sz="2000">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rPr lang="en-US" sz="2000">
                <a:latin typeface="Calibri"/>
                <a:ea typeface="Calibri"/>
                <a:cs typeface="Calibri"/>
                <a:sym typeface="Calibri"/>
              </a:rPr>
              <a:t>Source: Race Forward</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447" name="Google Shape;447;p26: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1200"/>
              <a:buFont typeface="Calibri"/>
              <a:buNone/>
            </a:pPr>
            <a:r>
              <a:rPr b="1" lang="en-US">
                <a:solidFill>
                  <a:schemeClr val="dk2"/>
                </a:solidFill>
              </a:rPr>
              <a:t>Institutional/Structural racism</a:t>
            </a:r>
            <a:r>
              <a:rPr lang="en-US">
                <a:solidFill>
                  <a:schemeClr val="dk2"/>
                </a:solidFill>
              </a:rPr>
              <a:t>- the structures, policies, practices and norms resulting in differential access to the goods, services and opportunities of societies by race. </a:t>
            </a:r>
            <a:endParaRPr/>
          </a:p>
          <a:p>
            <a:pPr indent="-171450" lvl="0" marL="171450" marR="0" rtl="0" algn="l">
              <a:lnSpc>
                <a:spcPct val="90000"/>
              </a:lnSpc>
              <a:spcBef>
                <a:spcPts val="0"/>
              </a:spcBef>
              <a:spcAft>
                <a:spcPts val="0"/>
              </a:spcAft>
              <a:buClr>
                <a:srgbClr val="000000"/>
              </a:buClr>
              <a:buSzPts val="1400"/>
              <a:buFont typeface="Arial"/>
              <a:buChar char="•"/>
            </a:pPr>
            <a:r>
              <a:rPr lang="en-US"/>
              <a:t>Historical perspectives regarding health and health care providers</a:t>
            </a:r>
            <a:endParaRPr/>
          </a:p>
          <a:p>
            <a:pPr indent="0" lvl="0" marL="0" rtl="0" algn="l">
              <a:lnSpc>
                <a:spcPct val="90000"/>
              </a:lnSpc>
              <a:spcBef>
                <a:spcPts val="0"/>
              </a:spcBef>
              <a:spcAft>
                <a:spcPts val="0"/>
              </a:spcAft>
              <a:buClr>
                <a:schemeClr val="dk1"/>
              </a:buClr>
              <a:buSzPts val="1200"/>
              <a:buFont typeface="Calibri"/>
              <a:buNone/>
            </a:pPr>
            <a:r>
              <a:t/>
            </a:r>
            <a:endParaRPr/>
          </a:p>
          <a:p>
            <a:pPr indent="0" lvl="0" marL="0" rtl="0" algn="l">
              <a:lnSpc>
                <a:spcPct val="90000"/>
              </a:lnSpc>
              <a:spcBef>
                <a:spcPts val="640"/>
              </a:spcBef>
              <a:spcAft>
                <a:spcPts val="0"/>
              </a:spcAft>
              <a:buClr>
                <a:schemeClr val="dk2"/>
              </a:buClr>
              <a:buSzPts val="1200"/>
              <a:buFont typeface="Calibri"/>
              <a:buNone/>
            </a:pPr>
            <a:r>
              <a:rPr b="1" lang="en-US">
                <a:solidFill>
                  <a:schemeClr val="dk2"/>
                </a:solidFill>
              </a:rPr>
              <a:t>Personally mediated </a:t>
            </a:r>
            <a:r>
              <a:rPr lang="en-US">
                <a:solidFill>
                  <a:schemeClr val="dk2"/>
                </a:solidFill>
              </a:rPr>
              <a:t>- the differential assumptions about the abilities, motives and intentions of others by race. </a:t>
            </a:r>
            <a:endParaRPr/>
          </a:p>
          <a:p>
            <a:pPr indent="-285716" lvl="0" marL="285716" rtl="0" algn="l">
              <a:lnSpc>
                <a:spcPct val="100000"/>
              </a:lnSpc>
              <a:spcBef>
                <a:spcPts val="0"/>
              </a:spcBef>
              <a:spcAft>
                <a:spcPts val="0"/>
              </a:spcAft>
              <a:buClr>
                <a:schemeClr val="dk1"/>
              </a:buClr>
              <a:buSzPts val="1200"/>
              <a:buFont typeface="Arial"/>
              <a:buChar char="•"/>
            </a:pPr>
            <a:r>
              <a:rPr lang="en-US"/>
              <a:t>Stereotyping</a:t>
            </a:r>
            <a:endParaRPr/>
          </a:p>
          <a:p>
            <a:pPr indent="-285716" lvl="0" marL="285716" rtl="0" algn="l">
              <a:lnSpc>
                <a:spcPct val="100000"/>
              </a:lnSpc>
              <a:spcBef>
                <a:spcPts val="0"/>
              </a:spcBef>
              <a:spcAft>
                <a:spcPts val="0"/>
              </a:spcAft>
              <a:buClr>
                <a:schemeClr val="dk1"/>
              </a:buClr>
              <a:buSzPts val="1200"/>
              <a:buFont typeface="Arial"/>
              <a:buChar char="•"/>
            </a:pPr>
            <a:r>
              <a:rPr lang="en-US"/>
              <a:t>The genetic excuse</a:t>
            </a:r>
            <a:endParaRPr/>
          </a:p>
          <a:p>
            <a:pPr indent="0" lvl="0" marL="0" rtl="0" algn="l">
              <a:lnSpc>
                <a:spcPct val="90000"/>
              </a:lnSpc>
              <a:spcBef>
                <a:spcPts val="640"/>
              </a:spcBef>
              <a:spcAft>
                <a:spcPts val="0"/>
              </a:spcAft>
              <a:buClr>
                <a:schemeClr val="dk1"/>
              </a:buClr>
              <a:buSzPts val="1200"/>
              <a:buFont typeface="Calibri"/>
              <a:buNone/>
            </a:pPr>
            <a:r>
              <a:t/>
            </a:r>
            <a:endParaRPr/>
          </a:p>
          <a:p>
            <a:pPr indent="0" lvl="0" marL="0" rtl="0" algn="l">
              <a:lnSpc>
                <a:spcPct val="90000"/>
              </a:lnSpc>
              <a:spcBef>
                <a:spcPts val="640"/>
              </a:spcBef>
              <a:spcAft>
                <a:spcPts val="0"/>
              </a:spcAft>
              <a:buClr>
                <a:schemeClr val="dk2"/>
              </a:buClr>
              <a:buSzPts val="1200"/>
              <a:buFont typeface="Calibri"/>
              <a:buNone/>
            </a:pPr>
            <a:r>
              <a:rPr b="1" lang="en-US">
                <a:solidFill>
                  <a:schemeClr val="dk2"/>
                </a:solidFill>
              </a:rPr>
              <a:t>Internalized racism </a:t>
            </a:r>
            <a:r>
              <a:rPr lang="en-US">
                <a:solidFill>
                  <a:schemeClr val="dk2"/>
                </a:solidFill>
              </a:rPr>
              <a:t>- the acceptance and entitlement of negative messages by the stigmatized and non stigmatized groups.</a:t>
            </a:r>
            <a:endParaRPr/>
          </a:p>
          <a:p>
            <a:pPr indent="-285716" lvl="0" marL="285716" rtl="0" algn="l">
              <a:lnSpc>
                <a:spcPct val="100000"/>
              </a:lnSpc>
              <a:spcBef>
                <a:spcPts val="0"/>
              </a:spcBef>
              <a:spcAft>
                <a:spcPts val="0"/>
              </a:spcAft>
              <a:buClr>
                <a:schemeClr val="dk1"/>
              </a:buClr>
              <a:buSzPts val="1200"/>
              <a:buFont typeface="Arial"/>
              <a:buChar char="•"/>
            </a:pPr>
            <a:r>
              <a:rPr lang="en-US"/>
              <a:t>Low expectations of health care systems</a:t>
            </a:r>
            <a:endParaRPr/>
          </a:p>
          <a:p>
            <a:pPr indent="-222215" lvl="0" marL="285716" rtl="0" algn="l">
              <a:lnSpc>
                <a:spcPct val="100000"/>
              </a:lnSpc>
              <a:spcBef>
                <a:spcPts val="0"/>
              </a:spcBef>
              <a:spcAft>
                <a:spcPts val="0"/>
              </a:spcAft>
              <a:buClr>
                <a:schemeClr val="dk1"/>
              </a:buClr>
              <a:buSzPts val="1200"/>
              <a:buFont typeface="Arial"/>
              <a:buChar char="•"/>
            </a:pPr>
            <a:r>
              <a:rPr lang="en-US"/>
              <a:t>Acceptance that bad health is inevitable</a:t>
            </a:r>
            <a:endParaRPr/>
          </a:p>
          <a:p>
            <a:pPr indent="0" lvl="0" marL="0" rtl="0" algn="l">
              <a:lnSpc>
                <a:spcPct val="90000"/>
              </a:lnSpc>
              <a:spcBef>
                <a:spcPts val="640"/>
              </a:spcBef>
              <a:spcAft>
                <a:spcPts val="0"/>
              </a:spcAft>
              <a:buClr>
                <a:schemeClr val="dk1"/>
              </a:buClr>
              <a:buSzPts val="1200"/>
              <a:buFont typeface="Calibri"/>
              <a:buNone/>
            </a:pPr>
            <a:r>
              <a:t/>
            </a:r>
            <a:endParaRPr/>
          </a:p>
          <a:p>
            <a:pPr indent="0" lvl="0" marL="0" rtl="0" algn="l">
              <a:lnSpc>
                <a:spcPct val="90000"/>
              </a:lnSpc>
              <a:spcBef>
                <a:spcPts val="320"/>
              </a:spcBef>
              <a:spcAft>
                <a:spcPts val="0"/>
              </a:spcAft>
              <a:buClr>
                <a:schemeClr val="dk1"/>
              </a:buClr>
              <a:buSzPts val="1600"/>
              <a:buFont typeface="Calibri"/>
              <a:buNone/>
            </a:pPr>
            <a:r>
              <a:t/>
            </a:r>
            <a:endParaRPr sz="800">
              <a:solidFill>
                <a:schemeClr val="dk2"/>
              </a:solidFill>
            </a:endParaRPr>
          </a:p>
          <a:p>
            <a:pPr indent="0" lvl="0" marL="0" rtl="0" algn="l">
              <a:lnSpc>
                <a:spcPct val="90000"/>
              </a:lnSpc>
              <a:spcBef>
                <a:spcPts val="320"/>
              </a:spcBef>
              <a:spcAft>
                <a:spcPts val="0"/>
              </a:spcAft>
              <a:buClr>
                <a:srgbClr val="BC4D23"/>
              </a:buClr>
              <a:buSzPts val="1600"/>
              <a:buFont typeface="Calibri"/>
              <a:buNone/>
            </a:pPr>
            <a:r>
              <a:rPr lang="en-US" sz="800">
                <a:solidFill>
                  <a:srgbClr val="BC4D23"/>
                </a:solidFill>
              </a:rPr>
              <a:t>-Camara Jones, MD, PhD, Past President APHA</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453" name="Google Shape;453;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r>
              <a:rPr lang="en-US"/>
              <a:t>Our common definition of racism needs to relate to the Social Determinants of Health so we can understand its connection.  Rac</a:t>
            </a:r>
            <a:r>
              <a:rPr i="1" lang="en-US"/>
              <a:t>ism</a:t>
            </a:r>
            <a:r>
              <a:rPr lang="en-US"/>
              <a:t> (not “race”) is a driver of health inequities.</a:t>
            </a:r>
            <a:endParaRPr/>
          </a:p>
          <a:p>
            <a:pPr indent="0" lvl="0" marL="0" rtl="0" algn="l">
              <a:lnSpc>
                <a:spcPct val="100000"/>
              </a:lnSpc>
              <a:spcBef>
                <a:spcPts val="0"/>
              </a:spcBef>
              <a:spcAft>
                <a:spcPts val="0"/>
              </a:spcAft>
              <a:buClr>
                <a:srgbClr val="000000"/>
              </a:buClr>
              <a:buSzPts val="1200"/>
              <a:buFont typeface="Arial"/>
              <a:buNone/>
            </a:pPr>
            <a:r>
              <a:rPr lang="en-US"/>
              <a:t> </a:t>
            </a:r>
            <a:endParaRPr/>
          </a:p>
          <a:p>
            <a:pPr indent="0" lvl="0" marL="0" rtl="0" algn="l">
              <a:lnSpc>
                <a:spcPct val="100000"/>
              </a:lnSpc>
              <a:spcBef>
                <a:spcPts val="0"/>
              </a:spcBef>
              <a:spcAft>
                <a:spcPts val="0"/>
              </a:spcAft>
              <a:buClr>
                <a:srgbClr val="000000"/>
              </a:buClr>
              <a:buSzPts val="1200"/>
              <a:buFont typeface="Arial"/>
              <a:buNone/>
            </a:pPr>
            <a:r>
              <a:rPr lang="en-US"/>
              <a:t>Racism affects health both directly (i.e., via chronic stress) and indirectly (i.e., via race-based discrimination across multiple systems which creates differential access to high-quality schools, safe neighborhoods, good jobs, and quality healthcare, in other words, by shaping Social Determinants of Health.)</a:t>
            </a:r>
            <a:endParaRPr/>
          </a:p>
        </p:txBody>
      </p:sp>
      <p:sp>
        <p:nvSpPr>
          <p:cNvPr id="460" name="Google Shape;460;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Racialized &amp; colonized peoples are overworked &amp; underpaid to maintain the </a:t>
            </a:r>
            <a:r>
              <a:rPr i="1" lang="en-US"/>
              <a:t>modern</a:t>
            </a:r>
            <a:r>
              <a:rPr lang="en-US"/>
              <a:t> white capitalist status quo.</a:t>
            </a:r>
            <a:endParaRPr/>
          </a:p>
        </p:txBody>
      </p:sp>
      <p:sp>
        <p:nvSpPr>
          <p:cNvPr id="472" name="Google Shape;472;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http://www.pnas.org/content/101/49/17312</a:t>
            </a:r>
            <a:endParaRPr/>
          </a:p>
        </p:txBody>
      </p:sp>
      <p:sp>
        <p:nvSpPr>
          <p:cNvPr id="481" name="Google Shape;481;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3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342900" lvl="0" marL="342900" rtl="0" algn="l">
              <a:lnSpc>
                <a:spcPct val="80000"/>
              </a:lnSpc>
              <a:spcBef>
                <a:spcPts val="0"/>
              </a:spcBef>
              <a:spcAft>
                <a:spcPts val="0"/>
              </a:spcAft>
              <a:buClr>
                <a:schemeClr val="dk2"/>
              </a:buClr>
              <a:buSzPts val="2240"/>
              <a:buFont typeface="Calibri"/>
              <a:buChar char="•"/>
            </a:pPr>
            <a:r>
              <a:rPr lang="en-US" sz="1200">
                <a:solidFill>
                  <a:schemeClr val="dk2"/>
                </a:solidFill>
                <a:latin typeface="Calibri"/>
                <a:ea typeface="Calibri"/>
                <a:cs typeface="Calibri"/>
                <a:sym typeface="Calibri"/>
              </a:rPr>
              <a:t>Chronic worry about racial discrimination may play an important role in Black-White disparities in preterm birth (PTB).</a:t>
            </a:r>
            <a:endParaRPr sz="1600">
              <a:latin typeface="Calibri"/>
              <a:ea typeface="Calibri"/>
              <a:cs typeface="Calibri"/>
              <a:sym typeface="Calibri"/>
            </a:endParaRPr>
          </a:p>
          <a:p>
            <a:pPr indent="-342900" lvl="0" marL="342900" rtl="0" algn="l">
              <a:lnSpc>
                <a:spcPct val="80000"/>
              </a:lnSpc>
              <a:spcBef>
                <a:spcPts val="448"/>
              </a:spcBef>
              <a:spcAft>
                <a:spcPts val="0"/>
              </a:spcAft>
              <a:buClr>
                <a:schemeClr val="dk2"/>
              </a:buClr>
              <a:buSzPts val="2240"/>
              <a:buFont typeface="Calibri"/>
              <a:buChar char="•"/>
            </a:pPr>
            <a:r>
              <a:rPr lang="en-US" sz="1200">
                <a:solidFill>
                  <a:schemeClr val="dk2"/>
                </a:solidFill>
                <a:latin typeface="Calibri"/>
                <a:ea typeface="Calibri"/>
                <a:cs typeface="Calibri"/>
                <a:sym typeface="Calibri"/>
              </a:rPr>
              <a:t>May help explain the greater PTB disparities among more socioeconomically-advantaged women. </a:t>
            </a:r>
            <a:endParaRPr/>
          </a:p>
          <a:p>
            <a:pPr indent="-342900" lvl="0" marL="342900" rtl="0" algn="l">
              <a:lnSpc>
                <a:spcPct val="80000"/>
              </a:lnSpc>
              <a:spcBef>
                <a:spcPts val="448"/>
              </a:spcBef>
              <a:spcAft>
                <a:spcPts val="0"/>
              </a:spcAft>
              <a:buClr>
                <a:schemeClr val="dk2"/>
              </a:buClr>
              <a:buSzPts val="2240"/>
              <a:buFont typeface="Calibri"/>
              <a:buChar char="•"/>
            </a:pPr>
            <a:r>
              <a:rPr lang="en-US" sz="1200">
                <a:solidFill>
                  <a:schemeClr val="dk2"/>
                </a:solidFill>
                <a:latin typeface="Calibri"/>
                <a:ea typeface="Calibri"/>
                <a:cs typeface="Calibri"/>
                <a:sym typeface="Calibri"/>
              </a:rPr>
              <a:t>Only measured overt experiences of racial discrimination, but it is likely that findings are similar for different types of racial discrimination (emotional psychological) and PTB. </a:t>
            </a:r>
            <a:endParaRPr/>
          </a:p>
          <a:p>
            <a:pPr indent="0" lvl="0" marL="0" rtl="0" algn="l">
              <a:lnSpc>
                <a:spcPct val="80000"/>
              </a:lnSpc>
              <a:spcBef>
                <a:spcPts val="448"/>
              </a:spcBef>
              <a:spcAft>
                <a:spcPts val="0"/>
              </a:spcAft>
              <a:buClr>
                <a:schemeClr val="dk1"/>
              </a:buClr>
              <a:buSzPts val="2240"/>
              <a:buFont typeface="Arial"/>
              <a:buNone/>
            </a:pPr>
            <a:r>
              <a:t/>
            </a:r>
            <a:endParaRPr b="1" sz="1200">
              <a:solidFill>
                <a:srgbClr val="BB4D23"/>
              </a:solidFill>
              <a:latin typeface="Calibri"/>
              <a:ea typeface="Calibri"/>
              <a:cs typeface="Calibri"/>
              <a:sym typeface="Calibri"/>
            </a:endParaRPr>
          </a:p>
          <a:p>
            <a:pPr indent="0" lvl="0" marL="0" rtl="0" algn="l">
              <a:lnSpc>
                <a:spcPct val="80000"/>
              </a:lnSpc>
              <a:spcBef>
                <a:spcPts val="448"/>
              </a:spcBef>
              <a:spcAft>
                <a:spcPts val="0"/>
              </a:spcAft>
              <a:buClr>
                <a:srgbClr val="BB4D23"/>
              </a:buClr>
              <a:buSzPts val="2240"/>
              <a:buFont typeface="Arial"/>
              <a:buNone/>
            </a:pPr>
            <a:r>
              <a:rPr b="1" lang="en-US" sz="1200">
                <a:solidFill>
                  <a:srgbClr val="BB4D23"/>
                </a:solidFill>
                <a:latin typeface="Calibri"/>
                <a:ea typeface="Calibri"/>
                <a:cs typeface="Calibri"/>
                <a:sym typeface="Calibri"/>
              </a:rPr>
              <a:t>Reported chronic worry about racial discrimination…</a:t>
            </a:r>
            <a:endParaRPr/>
          </a:p>
          <a:p>
            <a:pPr indent="0" lvl="0" marL="0" rtl="0" algn="l">
              <a:lnSpc>
                <a:spcPct val="80000"/>
              </a:lnSpc>
              <a:spcBef>
                <a:spcPts val="448"/>
              </a:spcBef>
              <a:spcAft>
                <a:spcPts val="0"/>
              </a:spcAft>
              <a:buClr>
                <a:schemeClr val="dk1"/>
              </a:buClr>
              <a:buSzPts val="2240"/>
              <a:buFont typeface="Arial"/>
              <a:buNone/>
            </a:pPr>
            <a:r>
              <a:rPr lang="en-US" sz="1200">
                <a:latin typeface="Calibri"/>
                <a:ea typeface="Calibri"/>
                <a:cs typeface="Calibri"/>
                <a:sym typeface="Calibri"/>
              </a:rPr>
              <a:t>	</a:t>
            </a:r>
            <a:r>
              <a:rPr b="1" lang="en-US" sz="1200">
                <a:solidFill>
                  <a:schemeClr val="dk2"/>
                </a:solidFill>
                <a:latin typeface="Calibri"/>
                <a:ea typeface="Calibri"/>
                <a:cs typeface="Calibri"/>
                <a:sym typeface="Calibri"/>
              </a:rPr>
              <a:t>36.9% </a:t>
            </a:r>
            <a:r>
              <a:rPr lang="en-US" sz="1200">
                <a:solidFill>
                  <a:schemeClr val="dk2"/>
                </a:solidFill>
                <a:latin typeface="Calibri"/>
                <a:ea typeface="Calibri"/>
                <a:cs typeface="Calibri"/>
                <a:sym typeface="Calibri"/>
              </a:rPr>
              <a:t>of Black women and </a:t>
            </a:r>
            <a:r>
              <a:rPr b="1" lang="en-US" sz="1200">
                <a:solidFill>
                  <a:schemeClr val="dk2"/>
                </a:solidFill>
                <a:latin typeface="Calibri"/>
                <a:ea typeface="Calibri"/>
                <a:cs typeface="Calibri"/>
                <a:sym typeface="Calibri"/>
              </a:rPr>
              <a:t>5.5%</a:t>
            </a:r>
            <a:r>
              <a:rPr lang="en-US" sz="1200">
                <a:solidFill>
                  <a:schemeClr val="dk2"/>
                </a:solidFill>
                <a:latin typeface="Calibri"/>
                <a:ea typeface="Calibri"/>
                <a:cs typeface="Calibri"/>
                <a:sym typeface="Calibri"/>
              </a:rPr>
              <a:t> White women respectively</a:t>
            </a:r>
            <a:endParaRPr sz="1600">
              <a:latin typeface="Calibri"/>
              <a:ea typeface="Calibri"/>
              <a:cs typeface="Calibri"/>
              <a:sym typeface="Calibri"/>
            </a:endParaRPr>
          </a:p>
          <a:p>
            <a:pPr indent="-342900" lvl="0" marL="342900" rtl="0" algn="l">
              <a:lnSpc>
                <a:spcPct val="80000"/>
              </a:lnSpc>
              <a:spcBef>
                <a:spcPts val="448"/>
              </a:spcBef>
              <a:spcAft>
                <a:spcPts val="0"/>
              </a:spcAft>
              <a:buClr>
                <a:schemeClr val="dk2"/>
              </a:buClr>
              <a:buSzPts val="2240"/>
              <a:buFont typeface="Calibri"/>
              <a:buChar char="•"/>
            </a:pPr>
            <a:r>
              <a:rPr lang="en-US" sz="1200">
                <a:solidFill>
                  <a:schemeClr val="dk2"/>
                </a:solidFill>
                <a:latin typeface="Calibri"/>
                <a:ea typeface="Calibri"/>
                <a:cs typeface="Calibri"/>
                <a:sym typeface="Calibri"/>
              </a:rPr>
              <a:t>Rates were highest among Black women of higher income and education levels. </a:t>
            </a:r>
            <a:endParaRPr/>
          </a:p>
          <a:p>
            <a:pPr indent="-342900" lvl="0" marL="342900" rtl="0" algn="l">
              <a:lnSpc>
                <a:spcPct val="80000"/>
              </a:lnSpc>
              <a:spcBef>
                <a:spcPts val="448"/>
              </a:spcBef>
              <a:spcAft>
                <a:spcPts val="0"/>
              </a:spcAft>
              <a:buClr>
                <a:schemeClr val="dk2"/>
              </a:buClr>
              <a:buSzPts val="2240"/>
              <a:buFont typeface="Calibri"/>
              <a:buChar char="•"/>
            </a:pPr>
            <a:r>
              <a:rPr lang="en-US" sz="1200">
                <a:solidFill>
                  <a:schemeClr val="dk2"/>
                </a:solidFill>
                <a:latin typeface="Calibri"/>
                <a:ea typeface="Calibri"/>
                <a:cs typeface="Calibri"/>
                <a:sym typeface="Calibri"/>
              </a:rPr>
              <a:t>Chronic worry was significantly associated with PTB among Black women.</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490" name="Google Shape;490;p31:notes"/>
          <p:cNvSpPr txBox="1"/>
          <p:nvPr>
            <p:ph idx="12" type="sldNum"/>
          </p:nvPr>
        </p:nvSpPr>
        <p:spPr>
          <a:xfrm>
            <a:off x="3970938" y="8829967"/>
            <a:ext cx="3037800" cy="464700"/>
          </a:xfrm>
          <a:prstGeom prst="rect">
            <a:avLst/>
          </a:prstGeom>
          <a:noFill/>
          <a:ln>
            <a:noFill/>
          </a:ln>
        </p:spPr>
        <p:txBody>
          <a:bodyPr anchorCtr="0" anchor="b" bIns="46550" lIns="93150" spcFirstLastPara="1" rIns="93150" wrap="square" tIns="46550">
            <a:noAutofit/>
          </a:bodyPr>
          <a:lstStyle/>
          <a:p>
            <a:pPr indent="0" lvl="0" marL="0" rtl="0" algn="l">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https://pubmed.ncbi.nlm.nih.gov/28678200/</a:t>
            </a:r>
            <a:endParaRPr/>
          </a:p>
        </p:txBody>
      </p:sp>
      <p:sp>
        <p:nvSpPr>
          <p:cNvPr id="512" name="Google Shape;51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35: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rgbClr val="2D3138"/>
              </a:buClr>
              <a:buSzPts val="1200"/>
              <a:buFont typeface="Calibri"/>
              <a:buNone/>
            </a:pPr>
            <a:r>
              <a:rPr b="1" lang="en-US">
                <a:solidFill>
                  <a:srgbClr val="2D3138"/>
                </a:solidFill>
              </a:rPr>
              <a:t>Positive Health Consequences</a:t>
            </a:r>
            <a:endParaRPr/>
          </a:p>
          <a:p>
            <a:pPr indent="0" lvl="0" marL="0" rtl="0" algn="l">
              <a:lnSpc>
                <a:spcPct val="100000"/>
              </a:lnSpc>
              <a:spcBef>
                <a:spcPts val="0"/>
              </a:spcBef>
              <a:spcAft>
                <a:spcPts val="0"/>
              </a:spcAft>
              <a:buClr>
                <a:schemeClr val="dk1"/>
              </a:buClr>
              <a:buSzPts val="1200"/>
              <a:buFont typeface="Calibri"/>
              <a:buNone/>
            </a:pPr>
            <a:r>
              <a:rPr lang="en-US"/>
              <a:t>“Positive illusions” and beliefs of American meritocracy promote self-enhancement and extend longevity</a:t>
            </a:r>
            <a:endParaRPr/>
          </a:p>
          <a:p>
            <a:pPr indent="0" lvl="0" marL="0" rtl="0" algn="l">
              <a:lnSpc>
                <a:spcPct val="100000"/>
              </a:lnSpc>
              <a:spcBef>
                <a:spcPts val="0"/>
              </a:spcBef>
              <a:spcAft>
                <a:spcPts val="0"/>
              </a:spcAft>
              <a:buClr>
                <a:schemeClr val="dk1"/>
              </a:buClr>
              <a:buSzPts val="1200"/>
              <a:buFont typeface="Calibri"/>
              <a:buNone/>
            </a:pPr>
            <a:r>
              <a:rPr lang="en-US"/>
              <a:t>Psychological benefits from economic and social policies that favor dominant culture</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2"/>
              </a:buClr>
              <a:buSzPts val="1200"/>
              <a:buFont typeface="Calibri"/>
              <a:buNone/>
            </a:pPr>
            <a:r>
              <a:rPr b="1" lang="en-US">
                <a:solidFill>
                  <a:schemeClr val="dk2"/>
                </a:solidFill>
              </a:rPr>
              <a:t>Negative Health Consequences</a:t>
            </a:r>
            <a:endParaRPr/>
          </a:p>
          <a:p>
            <a:pPr indent="0" lvl="0" marL="0" rtl="0" algn="l">
              <a:lnSpc>
                <a:spcPct val="100000"/>
              </a:lnSpc>
              <a:spcBef>
                <a:spcPts val="0"/>
              </a:spcBef>
              <a:spcAft>
                <a:spcPts val="0"/>
              </a:spcAft>
              <a:buClr>
                <a:schemeClr val="dk1"/>
              </a:buClr>
              <a:buSzPts val="1200"/>
              <a:buFont typeface="Calibri"/>
              <a:buNone/>
            </a:pPr>
            <a:r>
              <a:rPr lang="en-US"/>
              <a:t>Perceptions of white victimhood are common</a:t>
            </a:r>
            <a:endParaRPr/>
          </a:p>
          <a:p>
            <a:pPr indent="0" lvl="1" marL="457200" rtl="0" algn="l">
              <a:lnSpc>
                <a:spcPct val="100000"/>
              </a:lnSpc>
              <a:spcBef>
                <a:spcPts val="0"/>
              </a:spcBef>
              <a:spcAft>
                <a:spcPts val="0"/>
              </a:spcAft>
              <a:buClr>
                <a:schemeClr val="dk1"/>
              </a:buClr>
              <a:buSzPts val="1200"/>
              <a:buFont typeface="Calibri"/>
              <a:buNone/>
            </a:pPr>
            <a:r>
              <a:rPr lang="en-US"/>
              <a:t>57-62% of white Americans believe that life has changed for the worse since the 1950s</a:t>
            </a:r>
            <a:endParaRPr/>
          </a:p>
          <a:p>
            <a:pPr indent="0" lvl="1" marL="457200" rtl="0" algn="l">
              <a:lnSpc>
                <a:spcPct val="100000"/>
              </a:lnSpc>
              <a:spcBef>
                <a:spcPts val="0"/>
              </a:spcBef>
              <a:spcAft>
                <a:spcPts val="0"/>
              </a:spcAft>
              <a:buClr>
                <a:schemeClr val="dk1"/>
              </a:buClr>
              <a:buSzPts val="1200"/>
              <a:buFont typeface="Calibri"/>
              <a:buNone/>
            </a:pPr>
            <a:r>
              <a:rPr lang="en-US"/>
              <a:t>50-60% believe that discrimination against whites is as big of a problem as discrimination against blacks in the USA</a:t>
            </a:r>
            <a:endParaRPr/>
          </a:p>
          <a:p>
            <a:pPr indent="0" lvl="0" marL="0" rtl="0" algn="l">
              <a:lnSpc>
                <a:spcPct val="100000"/>
              </a:lnSpc>
              <a:spcBef>
                <a:spcPts val="0"/>
              </a:spcBef>
              <a:spcAft>
                <a:spcPts val="0"/>
              </a:spcAft>
              <a:buClr>
                <a:schemeClr val="dk1"/>
              </a:buClr>
              <a:buSzPts val="1200"/>
              <a:buFont typeface="Calibri"/>
              <a:buNone/>
            </a:pPr>
            <a:r>
              <a:rPr lang="en-US"/>
              <a:t>Unmet expectations for success cause high levels of psychological distress</a:t>
            </a:r>
            <a:endParaRPr/>
          </a:p>
          <a:p>
            <a:pPr indent="0" lvl="0" marL="0" rtl="0" algn="l">
              <a:lnSpc>
                <a:spcPct val="100000"/>
              </a:lnSpc>
              <a:spcBef>
                <a:spcPts val="0"/>
              </a:spcBef>
              <a:spcAft>
                <a:spcPts val="0"/>
              </a:spcAft>
              <a:buClr>
                <a:schemeClr val="dk1"/>
              </a:buClr>
              <a:buSzPts val="1200"/>
              <a:buFont typeface="Calibri"/>
              <a:buNone/>
            </a:pPr>
            <a:r>
              <a:rPr lang="en-US"/>
              <a:t>Lack of redemption narratives and coping mechanisms</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520" name="Google Shape;520;p35: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8" name="Google Shape;528;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“Racially discriminatory policies have usually sprung from economic, political, and cultural self-interests, self-interests that are constantly changing. Politicians seeking higher office have primarily created and defended discriminatory policies out of political self-interest—not racist ideas. Capitalists seeking to increase profit margins have primarily created and defended discriminatory policies out of economic self-interest—not racist ideas. Cultural professionals, including theologians, artists, scholars, and journalists, were seeking to advance their careers or cultures and have primarily created and defended discriminatory policies out of professional self-interest—not racist ideas.” </a:t>
            </a:r>
            <a:endParaRPr/>
          </a:p>
          <a:p>
            <a:pPr indent="0" lvl="0" marL="0" rtl="0" algn="l">
              <a:lnSpc>
                <a:spcPct val="100000"/>
              </a:lnSpc>
              <a:spcBef>
                <a:spcPts val="0"/>
              </a:spcBef>
              <a:spcAft>
                <a:spcPts val="0"/>
              </a:spcAft>
              <a:buSzPts val="1400"/>
              <a:buNone/>
            </a:pPr>
            <a:r>
              <a:rPr lang="en-US"/>
              <a:t>― Ibram X. Kendi, Stamped from the Beginning: The Definitive History of Racist Ideas in America</a:t>
            </a:r>
            <a:endParaRPr/>
          </a:p>
          <a:p>
            <a:pPr indent="0" lvl="0" marL="0" rtl="0" algn="l">
              <a:lnSpc>
                <a:spcPct val="100000"/>
              </a:lnSpc>
              <a:spcBef>
                <a:spcPts val="0"/>
              </a:spcBef>
              <a:spcAft>
                <a:spcPts val="0"/>
              </a:spcAft>
              <a:buSzPts val="1400"/>
              <a:buNone/>
            </a:pPr>
            <a:r>
              <a:t/>
            </a:r>
            <a:endParaRPr/>
          </a:p>
        </p:txBody>
      </p:sp>
      <p:sp>
        <p:nvSpPr>
          <p:cNvPr id="543" name="Google Shape;543;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https://www.theatlantic.com/politics/archive/2017/07/what-the-crack-baby-panic-reveals-about-the-opioid-epidemic/533763/</a:t>
            </a:r>
            <a:endParaRPr/>
          </a:p>
          <a:p>
            <a:pPr indent="0" lvl="0" marL="0" rtl="0" algn="l">
              <a:lnSpc>
                <a:spcPct val="100000"/>
              </a:lnSpc>
              <a:spcBef>
                <a:spcPts val="0"/>
              </a:spcBef>
              <a:spcAft>
                <a:spcPts val="0"/>
              </a:spcAft>
              <a:buSzPts val="1400"/>
              <a:buNone/>
            </a:pPr>
            <a:r>
              <a:t/>
            </a:r>
            <a:endParaRPr/>
          </a:p>
        </p:txBody>
      </p:sp>
      <p:sp>
        <p:nvSpPr>
          <p:cNvPr id="552" name="Google Shape;552;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http://michiganradio.org/post/how-zip-codes-hid-water-crisis-flint#stream/0</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59" name="Google Shape;559;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44:notes"/>
          <p:cNvSpPr txBox="1"/>
          <p:nvPr>
            <p:ph idx="1" type="body"/>
          </p:nvPr>
        </p:nvSpPr>
        <p:spPr>
          <a:xfrm>
            <a:off x="685801" y="4343399"/>
            <a:ext cx="5486400" cy="4114800"/>
          </a:xfrm>
          <a:prstGeom prst="rect">
            <a:avLst/>
          </a:prstGeom>
          <a:noFill/>
          <a:ln>
            <a:noFill/>
          </a:ln>
        </p:spPr>
        <p:txBody>
          <a:bodyPr anchorCtr="0" anchor="t" bIns="91300" lIns="91300" spcFirstLastPara="1" rIns="91300" wrap="square" tIns="91300">
            <a:noAutofit/>
          </a:bodyPr>
          <a:lstStyle/>
          <a:p>
            <a:pPr indent="0" lvl="0" marL="0" marR="0" rtl="0" algn="l">
              <a:lnSpc>
                <a:spcPct val="100000"/>
              </a:lnSpc>
              <a:spcBef>
                <a:spcPts val="0"/>
              </a:spcBef>
              <a:spcAft>
                <a:spcPts val="0"/>
              </a:spcAft>
              <a:buClr>
                <a:schemeClr val="dk1"/>
              </a:buClr>
              <a:buSzPts val="3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
              <a:buFont typeface="Calibri"/>
              <a:buNone/>
            </a:pPr>
            <a:r>
              <a:t/>
            </a:r>
            <a:endParaRPr sz="1200">
              <a:solidFill>
                <a:schemeClr val="dk1"/>
              </a:solidFill>
              <a:latin typeface="Calibri"/>
              <a:ea typeface="Calibri"/>
              <a:cs typeface="Calibri"/>
              <a:sym typeface="Calibri"/>
            </a:endParaRPr>
          </a:p>
        </p:txBody>
      </p:sp>
      <p:sp>
        <p:nvSpPr>
          <p:cNvPr id="578" name="Google Shape;57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5:notes"/>
          <p:cNvSpPr/>
          <p:nvPr>
            <p:ph idx="2" type="sldImg"/>
          </p:nvPr>
        </p:nvSpPr>
        <p:spPr>
          <a:xfrm>
            <a:off x="1181100" y="695325"/>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6" name="Google Shape;586;p45:notes"/>
          <p:cNvSpPr txBox="1"/>
          <p:nvPr>
            <p:ph idx="1" type="body"/>
          </p:nvPr>
        </p:nvSpPr>
        <p:spPr>
          <a:xfrm>
            <a:off x="701040" y="4415791"/>
            <a:ext cx="5608200" cy="4183500"/>
          </a:xfrm>
          <a:prstGeom prst="rect">
            <a:avLst/>
          </a:prstGeom>
          <a:noFill/>
          <a:ln>
            <a:noFill/>
          </a:ln>
        </p:spPr>
        <p:txBody>
          <a:bodyPr anchorCtr="0" anchor="t" bIns="46400" lIns="92800" spcFirstLastPara="1" rIns="92800" wrap="square" tIns="46400">
            <a:noAutofit/>
          </a:bodyPr>
          <a:lstStyle/>
          <a:p>
            <a:pPr indent="0" lvl="0" marL="0" marR="0" rtl="0" algn="l">
              <a:lnSpc>
                <a:spcPct val="100000"/>
              </a:lnSpc>
              <a:spcBef>
                <a:spcPts val="0"/>
              </a:spcBef>
              <a:spcAft>
                <a:spcPts val="0"/>
              </a:spcAft>
              <a:buClr>
                <a:srgbClr val="000000"/>
              </a:buClr>
              <a:buSzPts val="1400"/>
              <a:buFont typeface="Arial"/>
              <a:buNone/>
            </a:pPr>
            <a:r>
              <a:rPr lang="en-US" sz="1600">
                <a:solidFill>
                  <a:schemeClr val="dk2"/>
                </a:solidFill>
                <a:latin typeface="Calibri"/>
                <a:ea typeface="Calibri"/>
                <a:cs typeface="Calibri"/>
                <a:sym typeface="Calibri"/>
              </a:rPr>
              <a:t>because it was built in an institutionally racist American society.</a:t>
            </a:r>
            <a:endParaRPr sz="900"/>
          </a:p>
          <a:p>
            <a:pPr indent="0" lvl="0" marL="0" rtl="0" algn="l">
              <a:lnSpc>
                <a:spcPct val="100000"/>
              </a:lnSpc>
              <a:spcBef>
                <a:spcPts val="0"/>
              </a:spcBef>
              <a:spcAft>
                <a:spcPts val="0"/>
              </a:spcAft>
              <a:buClr>
                <a:schemeClr val="dk1"/>
              </a:buClr>
              <a:buSzPts val="1600"/>
              <a:buFont typeface="Calibri"/>
              <a:buNone/>
            </a:pPr>
            <a:r>
              <a:t/>
            </a:r>
            <a:endParaRPr sz="1600"/>
          </a:p>
        </p:txBody>
      </p:sp>
      <p:sp>
        <p:nvSpPr>
          <p:cNvPr id="587" name="Google Shape;587;p45:notes"/>
          <p:cNvSpPr txBox="1"/>
          <p:nvPr>
            <p:ph idx="12" type="sldNum"/>
          </p:nvPr>
        </p:nvSpPr>
        <p:spPr>
          <a:xfrm>
            <a:off x="3970939" y="8829966"/>
            <a:ext cx="3037800" cy="465000"/>
          </a:xfrm>
          <a:prstGeom prst="rect">
            <a:avLst/>
          </a:prstGeom>
          <a:noFill/>
          <a:ln>
            <a:noFill/>
          </a:ln>
        </p:spPr>
        <p:txBody>
          <a:bodyPr anchorCtr="0" anchor="b" bIns="46400" lIns="92800" spcFirstLastPara="1" rIns="92800" wrap="square" tIns="46400">
            <a:noAutofit/>
          </a:bodyPr>
          <a:lstStyle/>
          <a:p>
            <a:pPr indent="0" lvl="0" marL="0" rtl="0" algn="r">
              <a:lnSpc>
                <a:spcPct val="100000"/>
              </a:lnSpc>
              <a:spcBef>
                <a:spcPts val="0"/>
              </a:spcBef>
              <a:spcAft>
                <a:spcPts val="0"/>
              </a:spcAft>
              <a:buClr>
                <a:srgbClr val="000000"/>
              </a:buClr>
              <a:buSzPts val="1400"/>
              <a:buFont typeface="Calibri"/>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3" name="Google Shape;593;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c8fb3127c1_3_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c8fb3127c1_3_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g2c8fb3127c1_3_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c8fb3127c1_3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c8fb3127c1_3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c8fb3127c1_3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08" name="Google Shape;608;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18" name="Google Shape;618;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“Slavery was as customary as prisons are today. Few could imagine an ordered world without them.” </a:t>
            </a:r>
            <a:endParaRPr/>
          </a:p>
          <a:p>
            <a:pPr indent="0" lvl="0" marL="0" rtl="0" algn="l">
              <a:lnSpc>
                <a:spcPct val="100000"/>
              </a:lnSpc>
              <a:spcBef>
                <a:spcPts val="0"/>
              </a:spcBef>
              <a:spcAft>
                <a:spcPts val="0"/>
              </a:spcAft>
              <a:buClr>
                <a:schemeClr val="dk1"/>
              </a:buClr>
              <a:buSzPts val="1200"/>
              <a:buFont typeface="Calibri"/>
              <a:buNone/>
            </a:pPr>
            <a:r>
              <a:rPr lang="en-US"/>
              <a:t>― Ibram X. Kendi, Stamped from the Beginning: The Definitive History of Racist Ideas in America</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“Of course, racist planters could not admit that Black runaways were self-reliant enough to effect their own safety and happiness—to be free.” </a:t>
            </a:r>
            <a:endParaRPr/>
          </a:p>
          <a:p>
            <a:pPr indent="0" lvl="0" marL="0" rtl="0" algn="l">
              <a:lnSpc>
                <a:spcPct val="100000"/>
              </a:lnSpc>
              <a:spcBef>
                <a:spcPts val="0"/>
              </a:spcBef>
              <a:spcAft>
                <a:spcPts val="0"/>
              </a:spcAft>
              <a:buClr>
                <a:schemeClr val="dk1"/>
              </a:buClr>
              <a:buSzPts val="1200"/>
              <a:buFont typeface="Calibri"/>
              <a:buNone/>
            </a:pPr>
            <a:r>
              <a:rPr lang="en-US"/>
              <a:t>― Ibram X. Kendi, Stamped from the Beginning: The Definitive History of Racist Ideas in America</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“When you truly believe that the racial groups are equal, then you also believe that racial disparities must be the result of racial discrimination. Committed to this antiracist idea of group equality, I was able to self-critique, discover, and shed the racist ideas I had consumed over my lifetime when I uncovered and exposed the racist ideas that others have produced over the lifetime of America.</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“Racially discriminatory policies have usually sprung from economic, political, and cultural self-interests, self-interests that are constantly changing. Politicians seeking higher office have primarily created and defended discriminatory policies out of political self-interest—not racist ideas. Capitalists seeking to increase profit margins have primarily created and defended discriminatory policies out of economic self-interest—not racist ideas. Cultural professionals, including theologians, artists, scholars, and journalists, were seeking to advance their careers or cultures and have primarily created and defended discriminatory policies out of professional self-interest—not racist ideas.” </a:t>
            </a:r>
            <a:endParaRPr/>
          </a:p>
          <a:p>
            <a:pPr indent="0" lvl="0" marL="0" rtl="0" algn="l">
              <a:lnSpc>
                <a:spcPct val="100000"/>
              </a:lnSpc>
              <a:spcBef>
                <a:spcPts val="0"/>
              </a:spcBef>
              <a:spcAft>
                <a:spcPts val="0"/>
              </a:spcAft>
              <a:buClr>
                <a:schemeClr val="dk1"/>
              </a:buClr>
              <a:buSzPts val="1200"/>
              <a:buFont typeface="Calibri"/>
              <a:buNone/>
            </a:pPr>
            <a:r>
              <a:rPr lang="en-US"/>
              <a:t>― Ibram X. Kendi, Stamped from the Beginning: The Definitive History of Racist Ideas in America</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“That is what it truly means to think as an antiracist: to think there is nothing wrong with Black people, to think that racial groups are equal. There are lazy and unwise and harmful individuals of African ancestry. There are lazy and unwise and harmful individuals of European ancestry. There are industrious and wise and harmless individuals of European ancestry. There are industrious and wise and harmless individuals of African ancestry. But no racial group has ever had a monopoly on any type of human trait or gene—not now, not ever.” </a:t>
            </a:r>
            <a:endParaRPr/>
          </a:p>
          <a:p>
            <a:pPr indent="0" lvl="0" marL="0" rtl="0" algn="l">
              <a:lnSpc>
                <a:spcPct val="100000"/>
              </a:lnSpc>
              <a:spcBef>
                <a:spcPts val="0"/>
              </a:spcBef>
              <a:spcAft>
                <a:spcPts val="0"/>
              </a:spcAft>
              <a:buClr>
                <a:schemeClr val="dk1"/>
              </a:buClr>
              <a:buSzPts val="1200"/>
              <a:buFont typeface="Calibri"/>
              <a:buNone/>
            </a:pPr>
            <a:r>
              <a:rPr lang="en-US"/>
              <a:t>― Ibram X. Kendi, Stamped from the Beginning: The Definitive History of Racist Ideas in America</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631" name="Google Shape;631;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2" name="Google Shape;64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c8ffec284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c8ffec284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g2c8ffec284d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lang="en-US" u="sng"/>
              <a:t>IMAGE SOURCE LINK(S)</a:t>
            </a:r>
            <a:r>
              <a:rPr lang="en-US"/>
              <a:t>: </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US"/>
              <a:t>(1) https://www.statista.com/chart/27465/pregnancy-related-deaths-in-the-united-states-per-100000-live-births/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SzPts val="1400"/>
              <a:buNone/>
            </a:pPr>
            <a:r>
              <a:rPr lang="en-US"/>
              <a:t>(2) https://www.google.com/imgres?imgurl=https%3A%2F%2Fmiro.medium.com%2Fv2%2Fresize%3Afit%3A1400%2F0*-hqSpz13Az0zyoxr.png&amp;tbnid=qXSEiM2DgcNgvM&amp;vet=12ahUKEwjrz8Pc3eeBAxWGF2IAHTdpAj8QMygDegQIARBQ..i&amp;imgrefurl=https%3A%2F%2Fmedium.com%2F%40markorton93%2Frecently-noted-maternal-mortality-in-america-4d295e989fc1&amp;docid=KEeuPKfGXtB-bM&amp;w=1024&amp;h=768&amp;itg=1&amp;q=Maternal%20Mortality%20is%20rising%20in%20the%20U.S.%20as%20it%20declines%20elsewhere&amp;client=safari&amp;ved=2ahUKEwjrz8Pc3eeBAxWGF2IAHTdpAj8QMygDegQIARBQ</a:t>
            </a:r>
            <a:endParaRPr/>
          </a:p>
          <a:p>
            <a:pPr indent="0" lvl="0" marL="0" rtl="0" algn="l">
              <a:lnSpc>
                <a:spcPct val="100000"/>
              </a:lnSpc>
              <a:spcBef>
                <a:spcPts val="0"/>
              </a:spcBef>
              <a:spcAft>
                <a:spcPts val="0"/>
              </a:spcAft>
              <a:buSzPts val="1400"/>
              <a:buNone/>
            </a:pPr>
            <a:r>
              <a:t/>
            </a:r>
            <a:endParaRPr/>
          </a:p>
        </p:txBody>
      </p:sp>
      <p:sp>
        <p:nvSpPr>
          <p:cNvPr id="214" name="Google Shape;214;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u="sng"/>
              <a:t>IMAGE SOURCE LINK</a:t>
            </a:r>
            <a:r>
              <a:rPr lang="en-US"/>
              <a:t>: https://www.commonwealthfund.org/blog/2022/us-maternal-mortality-crisis-continues-worsen-international-comparison</a:t>
            </a:r>
            <a:endParaRPr/>
          </a:p>
        </p:txBody>
      </p:sp>
      <p:sp>
        <p:nvSpPr>
          <p:cNvPr id="223" name="Google Shape;22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u="sng"/>
              <a:t>IMAGE SOURCE LINK</a:t>
            </a:r>
            <a:r>
              <a:rPr lang="en-US"/>
              <a:t>: https://www.cdc.gov/nchs/data/hestat/maternal-mortality/2021/maternal-mortality-rates-2021.pdf</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u="sng"/>
              <a:t>RE: SOURCE </a:t>
            </a:r>
            <a:r>
              <a:rPr lang="en-US"/>
              <a:t>- MMR in the US, 2021 National Center for Health Statistics (NCHS) Health E-Stats (March 2023) by Donna L. Hoyert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
        <p:nvSpPr>
          <p:cNvPr id="230" name="Google Shape;230;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u="sng"/>
              <a:t>IMAGE SOURCE LINK</a:t>
            </a:r>
            <a:r>
              <a:rPr lang="en-US"/>
              <a:t>: https://www.commonwealthfund.org/publications/issue-briefs/2023/jan/us-health-care-global-perspective-2022</a:t>
            </a:r>
            <a:endParaRPr/>
          </a:p>
        </p:txBody>
      </p:sp>
      <p:sp>
        <p:nvSpPr>
          <p:cNvPr id="237" name="Google Shape;237;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A7ADB4"/>
              </a:buClr>
              <a:buSzPts val="3200"/>
              <a:buNone/>
              <a:defRPr>
                <a:solidFill>
                  <a:srgbClr val="A7ADB4"/>
                </a:solidFill>
              </a:defRPr>
            </a:lvl1pPr>
            <a:lvl2pPr lvl="1" algn="ctr">
              <a:lnSpc>
                <a:spcPct val="100000"/>
              </a:lnSpc>
              <a:spcBef>
                <a:spcPts val="560"/>
              </a:spcBef>
              <a:spcAft>
                <a:spcPts val="0"/>
              </a:spcAft>
              <a:buClr>
                <a:srgbClr val="A7ADB4"/>
              </a:buClr>
              <a:buSzPts val="2800"/>
              <a:buNone/>
              <a:defRPr>
                <a:solidFill>
                  <a:srgbClr val="A7ADB4"/>
                </a:solidFill>
              </a:defRPr>
            </a:lvl2pPr>
            <a:lvl3pPr lvl="2" algn="ctr">
              <a:lnSpc>
                <a:spcPct val="100000"/>
              </a:lnSpc>
              <a:spcBef>
                <a:spcPts val="480"/>
              </a:spcBef>
              <a:spcAft>
                <a:spcPts val="0"/>
              </a:spcAft>
              <a:buClr>
                <a:srgbClr val="A7ADB4"/>
              </a:buClr>
              <a:buSzPts val="2400"/>
              <a:buNone/>
              <a:defRPr>
                <a:solidFill>
                  <a:srgbClr val="A7ADB4"/>
                </a:solidFill>
              </a:defRPr>
            </a:lvl3pPr>
            <a:lvl4pPr lvl="3" algn="ctr">
              <a:lnSpc>
                <a:spcPct val="100000"/>
              </a:lnSpc>
              <a:spcBef>
                <a:spcPts val="400"/>
              </a:spcBef>
              <a:spcAft>
                <a:spcPts val="0"/>
              </a:spcAft>
              <a:buClr>
                <a:srgbClr val="A7ADB4"/>
              </a:buClr>
              <a:buSzPts val="2000"/>
              <a:buNone/>
              <a:defRPr>
                <a:solidFill>
                  <a:srgbClr val="A7ADB4"/>
                </a:solidFill>
              </a:defRPr>
            </a:lvl4pPr>
            <a:lvl5pPr lvl="4" algn="ctr">
              <a:lnSpc>
                <a:spcPct val="100000"/>
              </a:lnSpc>
              <a:spcBef>
                <a:spcPts val="400"/>
              </a:spcBef>
              <a:spcAft>
                <a:spcPts val="0"/>
              </a:spcAft>
              <a:buClr>
                <a:srgbClr val="A7ADB4"/>
              </a:buClr>
              <a:buSzPts val="2000"/>
              <a:buNone/>
              <a:defRPr>
                <a:solidFill>
                  <a:srgbClr val="A7ADB4"/>
                </a:solidFill>
              </a:defRPr>
            </a:lvl5pPr>
            <a:lvl6pPr lvl="5" algn="ctr">
              <a:lnSpc>
                <a:spcPct val="100000"/>
              </a:lnSpc>
              <a:spcBef>
                <a:spcPts val="400"/>
              </a:spcBef>
              <a:spcAft>
                <a:spcPts val="0"/>
              </a:spcAft>
              <a:buClr>
                <a:srgbClr val="A7ADB4"/>
              </a:buClr>
              <a:buSzPts val="2000"/>
              <a:buNone/>
              <a:defRPr>
                <a:solidFill>
                  <a:srgbClr val="A7ADB4"/>
                </a:solidFill>
              </a:defRPr>
            </a:lvl6pPr>
            <a:lvl7pPr lvl="6" algn="ctr">
              <a:lnSpc>
                <a:spcPct val="100000"/>
              </a:lnSpc>
              <a:spcBef>
                <a:spcPts val="400"/>
              </a:spcBef>
              <a:spcAft>
                <a:spcPts val="0"/>
              </a:spcAft>
              <a:buClr>
                <a:srgbClr val="A7ADB4"/>
              </a:buClr>
              <a:buSzPts val="2000"/>
              <a:buNone/>
              <a:defRPr>
                <a:solidFill>
                  <a:srgbClr val="A7ADB4"/>
                </a:solidFill>
              </a:defRPr>
            </a:lvl7pPr>
            <a:lvl8pPr lvl="7" algn="ctr">
              <a:lnSpc>
                <a:spcPct val="100000"/>
              </a:lnSpc>
              <a:spcBef>
                <a:spcPts val="400"/>
              </a:spcBef>
              <a:spcAft>
                <a:spcPts val="0"/>
              </a:spcAft>
              <a:buClr>
                <a:srgbClr val="A7ADB4"/>
              </a:buClr>
              <a:buSzPts val="2000"/>
              <a:buNone/>
              <a:defRPr>
                <a:solidFill>
                  <a:srgbClr val="A7ADB4"/>
                </a:solidFill>
              </a:defRPr>
            </a:lvl8pPr>
            <a:lvl9pPr lvl="8" algn="ctr">
              <a:lnSpc>
                <a:spcPct val="100000"/>
              </a:lnSpc>
              <a:spcBef>
                <a:spcPts val="400"/>
              </a:spcBef>
              <a:spcAft>
                <a:spcPts val="0"/>
              </a:spcAft>
              <a:buClr>
                <a:srgbClr val="A7ADB4"/>
              </a:buClr>
              <a:buSzPts val="2000"/>
              <a:buNone/>
              <a:defRPr>
                <a:solidFill>
                  <a:srgbClr val="A7ADB4"/>
                </a:solidFill>
              </a:defRPr>
            </a:lvl9pPr>
          </a:lstStyle>
          <a:p/>
        </p:txBody>
      </p:sp>
      <p:sp>
        <p:nvSpPr>
          <p:cNvPr id="18" name="Google Shape;18;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0"/>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1"/>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1"/>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 name="Shape 90"/>
        <p:cNvGrpSpPr/>
        <p:nvPr/>
      </p:nvGrpSpPr>
      <p:grpSpPr>
        <a:xfrm>
          <a:off x="0" y="0"/>
          <a:ext cx="0" cy="0"/>
          <a:chOff x="0" y="0"/>
          <a:chExt cx="0" cy="0"/>
        </a:xfrm>
      </p:grpSpPr>
      <p:sp>
        <p:nvSpPr>
          <p:cNvPr id="91" name="Google Shape;91;p6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6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93" name="Google Shape;93;p6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94" name="Google Shape;94;p6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95" name="Google Shape;95;p6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96" name="Google Shape;96;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 name="Shape 99"/>
        <p:cNvGrpSpPr/>
        <p:nvPr/>
      </p:nvGrpSpPr>
      <p:grpSpPr>
        <a:xfrm>
          <a:off x="0" y="0"/>
          <a:ext cx="0" cy="0"/>
          <a:chOff x="0" y="0"/>
          <a:chExt cx="0" cy="0"/>
        </a:xfrm>
      </p:grpSpPr>
      <p:sp>
        <p:nvSpPr>
          <p:cNvPr id="100" name="Google Shape;100;p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2" name="Google Shape;102;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5" name="Shape 105"/>
        <p:cNvGrpSpPr/>
        <p:nvPr/>
      </p:nvGrpSpPr>
      <p:grpSpPr>
        <a:xfrm>
          <a:off x="0" y="0"/>
          <a:ext cx="0" cy="0"/>
          <a:chOff x="0" y="0"/>
          <a:chExt cx="0" cy="0"/>
        </a:xfrm>
      </p:grpSpPr>
      <p:sp>
        <p:nvSpPr>
          <p:cNvPr id="106" name="Google Shape;106;p6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6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A7ADB4"/>
              </a:buClr>
              <a:buSzPts val="3200"/>
              <a:buNone/>
              <a:defRPr>
                <a:solidFill>
                  <a:srgbClr val="A7ADB4"/>
                </a:solidFill>
              </a:defRPr>
            </a:lvl1pPr>
            <a:lvl2pPr lvl="1" algn="ctr">
              <a:lnSpc>
                <a:spcPct val="100000"/>
              </a:lnSpc>
              <a:spcBef>
                <a:spcPts val="560"/>
              </a:spcBef>
              <a:spcAft>
                <a:spcPts val="0"/>
              </a:spcAft>
              <a:buClr>
                <a:srgbClr val="A7ADB4"/>
              </a:buClr>
              <a:buSzPts val="2800"/>
              <a:buNone/>
              <a:defRPr>
                <a:solidFill>
                  <a:srgbClr val="A7ADB4"/>
                </a:solidFill>
              </a:defRPr>
            </a:lvl2pPr>
            <a:lvl3pPr lvl="2" algn="ctr">
              <a:lnSpc>
                <a:spcPct val="100000"/>
              </a:lnSpc>
              <a:spcBef>
                <a:spcPts val="480"/>
              </a:spcBef>
              <a:spcAft>
                <a:spcPts val="0"/>
              </a:spcAft>
              <a:buClr>
                <a:srgbClr val="A7ADB4"/>
              </a:buClr>
              <a:buSzPts val="2400"/>
              <a:buNone/>
              <a:defRPr>
                <a:solidFill>
                  <a:srgbClr val="A7ADB4"/>
                </a:solidFill>
              </a:defRPr>
            </a:lvl3pPr>
            <a:lvl4pPr lvl="3" algn="ctr">
              <a:lnSpc>
                <a:spcPct val="100000"/>
              </a:lnSpc>
              <a:spcBef>
                <a:spcPts val="400"/>
              </a:spcBef>
              <a:spcAft>
                <a:spcPts val="0"/>
              </a:spcAft>
              <a:buClr>
                <a:srgbClr val="A7ADB4"/>
              </a:buClr>
              <a:buSzPts val="2000"/>
              <a:buNone/>
              <a:defRPr>
                <a:solidFill>
                  <a:srgbClr val="A7ADB4"/>
                </a:solidFill>
              </a:defRPr>
            </a:lvl4pPr>
            <a:lvl5pPr lvl="4" algn="ctr">
              <a:lnSpc>
                <a:spcPct val="100000"/>
              </a:lnSpc>
              <a:spcBef>
                <a:spcPts val="400"/>
              </a:spcBef>
              <a:spcAft>
                <a:spcPts val="0"/>
              </a:spcAft>
              <a:buClr>
                <a:srgbClr val="A7ADB4"/>
              </a:buClr>
              <a:buSzPts val="2000"/>
              <a:buNone/>
              <a:defRPr>
                <a:solidFill>
                  <a:srgbClr val="A7ADB4"/>
                </a:solidFill>
              </a:defRPr>
            </a:lvl5pPr>
            <a:lvl6pPr lvl="5" algn="ctr">
              <a:lnSpc>
                <a:spcPct val="100000"/>
              </a:lnSpc>
              <a:spcBef>
                <a:spcPts val="400"/>
              </a:spcBef>
              <a:spcAft>
                <a:spcPts val="0"/>
              </a:spcAft>
              <a:buClr>
                <a:srgbClr val="A7ADB4"/>
              </a:buClr>
              <a:buSzPts val="2000"/>
              <a:buNone/>
              <a:defRPr>
                <a:solidFill>
                  <a:srgbClr val="A7ADB4"/>
                </a:solidFill>
              </a:defRPr>
            </a:lvl6pPr>
            <a:lvl7pPr lvl="6" algn="ctr">
              <a:lnSpc>
                <a:spcPct val="100000"/>
              </a:lnSpc>
              <a:spcBef>
                <a:spcPts val="400"/>
              </a:spcBef>
              <a:spcAft>
                <a:spcPts val="0"/>
              </a:spcAft>
              <a:buClr>
                <a:srgbClr val="A7ADB4"/>
              </a:buClr>
              <a:buSzPts val="2000"/>
              <a:buNone/>
              <a:defRPr>
                <a:solidFill>
                  <a:srgbClr val="A7ADB4"/>
                </a:solidFill>
              </a:defRPr>
            </a:lvl7pPr>
            <a:lvl8pPr lvl="7" algn="ctr">
              <a:lnSpc>
                <a:spcPct val="100000"/>
              </a:lnSpc>
              <a:spcBef>
                <a:spcPts val="400"/>
              </a:spcBef>
              <a:spcAft>
                <a:spcPts val="0"/>
              </a:spcAft>
              <a:buClr>
                <a:srgbClr val="A7ADB4"/>
              </a:buClr>
              <a:buSzPts val="2000"/>
              <a:buNone/>
              <a:defRPr>
                <a:solidFill>
                  <a:srgbClr val="A7ADB4"/>
                </a:solidFill>
              </a:defRPr>
            </a:lvl8pPr>
            <a:lvl9pPr lvl="8" algn="ctr">
              <a:lnSpc>
                <a:spcPct val="100000"/>
              </a:lnSpc>
              <a:spcBef>
                <a:spcPts val="400"/>
              </a:spcBef>
              <a:spcAft>
                <a:spcPts val="0"/>
              </a:spcAft>
              <a:buClr>
                <a:srgbClr val="A7ADB4"/>
              </a:buClr>
              <a:buSzPts val="2000"/>
              <a:buNone/>
              <a:defRPr>
                <a:solidFill>
                  <a:srgbClr val="A7ADB4"/>
                </a:solidFill>
              </a:defRPr>
            </a:lvl9pPr>
          </a:lstStyle>
          <a:p/>
        </p:txBody>
      </p:sp>
      <p:sp>
        <p:nvSpPr>
          <p:cNvPr id="108" name="Google Shape;108;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1" name="Shape 111"/>
        <p:cNvGrpSpPr/>
        <p:nvPr/>
      </p:nvGrpSpPr>
      <p:grpSpPr>
        <a:xfrm>
          <a:off x="0" y="0"/>
          <a:ext cx="0" cy="0"/>
          <a:chOff x="0" y="0"/>
          <a:chExt cx="0" cy="0"/>
        </a:xfrm>
      </p:grpSpPr>
      <p:sp>
        <p:nvSpPr>
          <p:cNvPr id="112" name="Google Shape;112;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6" name="Shape 116"/>
        <p:cNvGrpSpPr/>
        <p:nvPr/>
      </p:nvGrpSpPr>
      <p:grpSpPr>
        <a:xfrm>
          <a:off x="0" y="0"/>
          <a:ext cx="0" cy="0"/>
          <a:chOff x="0" y="0"/>
          <a:chExt cx="0" cy="0"/>
        </a:xfrm>
      </p:grpSpPr>
      <p:sp>
        <p:nvSpPr>
          <p:cNvPr id="117" name="Google Shape;117;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6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9" name="Google Shape;119;p6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0" name="Google Shape;120;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7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7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A7ADB4"/>
              </a:buClr>
              <a:buSzPts val="2000"/>
              <a:buNone/>
              <a:defRPr sz="2000">
                <a:solidFill>
                  <a:srgbClr val="A7ADB4"/>
                </a:solidFill>
              </a:defRPr>
            </a:lvl1pPr>
            <a:lvl2pPr indent="-228600" lvl="1" marL="914400" algn="l">
              <a:lnSpc>
                <a:spcPct val="100000"/>
              </a:lnSpc>
              <a:spcBef>
                <a:spcPts val="360"/>
              </a:spcBef>
              <a:spcAft>
                <a:spcPts val="0"/>
              </a:spcAft>
              <a:buClr>
                <a:srgbClr val="A7ADB4"/>
              </a:buClr>
              <a:buSzPts val="1800"/>
              <a:buNone/>
              <a:defRPr sz="1800">
                <a:solidFill>
                  <a:srgbClr val="A7ADB4"/>
                </a:solidFill>
              </a:defRPr>
            </a:lvl2pPr>
            <a:lvl3pPr indent="-228600" lvl="2" marL="1371600" algn="l">
              <a:lnSpc>
                <a:spcPct val="100000"/>
              </a:lnSpc>
              <a:spcBef>
                <a:spcPts val="320"/>
              </a:spcBef>
              <a:spcAft>
                <a:spcPts val="0"/>
              </a:spcAft>
              <a:buClr>
                <a:srgbClr val="A7ADB4"/>
              </a:buClr>
              <a:buSzPts val="1600"/>
              <a:buNone/>
              <a:defRPr sz="1600">
                <a:solidFill>
                  <a:srgbClr val="A7ADB4"/>
                </a:solidFill>
              </a:defRPr>
            </a:lvl3pPr>
            <a:lvl4pPr indent="-228600" lvl="3" marL="1828800" algn="l">
              <a:lnSpc>
                <a:spcPct val="100000"/>
              </a:lnSpc>
              <a:spcBef>
                <a:spcPts val="280"/>
              </a:spcBef>
              <a:spcAft>
                <a:spcPts val="0"/>
              </a:spcAft>
              <a:buClr>
                <a:srgbClr val="A7ADB4"/>
              </a:buClr>
              <a:buSzPts val="1400"/>
              <a:buNone/>
              <a:defRPr sz="1400">
                <a:solidFill>
                  <a:srgbClr val="A7ADB4"/>
                </a:solidFill>
              </a:defRPr>
            </a:lvl4pPr>
            <a:lvl5pPr indent="-228600" lvl="4" marL="2286000" algn="l">
              <a:lnSpc>
                <a:spcPct val="100000"/>
              </a:lnSpc>
              <a:spcBef>
                <a:spcPts val="280"/>
              </a:spcBef>
              <a:spcAft>
                <a:spcPts val="0"/>
              </a:spcAft>
              <a:buClr>
                <a:srgbClr val="A7ADB4"/>
              </a:buClr>
              <a:buSzPts val="1400"/>
              <a:buNone/>
              <a:defRPr sz="1400">
                <a:solidFill>
                  <a:srgbClr val="A7ADB4"/>
                </a:solidFill>
              </a:defRPr>
            </a:lvl5pPr>
            <a:lvl6pPr indent="-228600" lvl="5" marL="2743200" algn="l">
              <a:lnSpc>
                <a:spcPct val="100000"/>
              </a:lnSpc>
              <a:spcBef>
                <a:spcPts val="280"/>
              </a:spcBef>
              <a:spcAft>
                <a:spcPts val="0"/>
              </a:spcAft>
              <a:buClr>
                <a:srgbClr val="A7ADB4"/>
              </a:buClr>
              <a:buSzPts val="1400"/>
              <a:buNone/>
              <a:defRPr sz="1400">
                <a:solidFill>
                  <a:srgbClr val="A7ADB4"/>
                </a:solidFill>
              </a:defRPr>
            </a:lvl6pPr>
            <a:lvl7pPr indent="-228600" lvl="6" marL="3200400" algn="l">
              <a:lnSpc>
                <a:spcPct val="100000"/>
              </a:lnSpc>
              <a:spcBef>
                <a:spcPts val="280"/>
              </a:spcBef>
              <a:spcAft>
                <a:spcPts val="0"/>
              </a:spcAft>
              <a:buClr>
                <a:srgbClr val="A7ADB4"/>
              </a:buClr>
              <a:buSzPts val="1400"/>
              <a:buNone/>
              <a:defRPr sz="1400">
                <a:solidFill>
                  <a:srgbClr val="A7ADB4"/>
                </a:solidFill>
              </a:defRPr>
            </a:lvl7pPr>
            <a:lvl8pPr indent="-228600" lvl="7" marL="3657600" algn="l">
              <a:lnSpc>
                <a:spcPct val="100000"/>
              </a:lnSpc>
              <a:spcBef>
                <a:spcPts val="280"/>
              </a:spcBef>
              <a:spcAft>
                <a:spcPts val="0"/>
              </a:spcAft>
              <a:buClr>
                <a:srgbClr val="A7ADB4"/>
              </a:buClr>
              <a:buSzPts val="1400"/>
              <a:buNone/>
              <a:defRPr sz="1400">
                <a:solidFill>
                  <a:srgbClr val="A7ADB4"/>
                </a:solidFill>
              </a:defRPr>
            </a:lvl8pPr>
            <a:lvl9pPr indent="-228600" lvl="8" marL="4114800" algn="l">
              <a:lnSpc>
                <a:spcPct val="100000"/>
              </a:lnSpc>
              <a:spcBef>
                <a:spcPts val="280"/>
              </a:spcBef>
              <a:spcAft>
                <a:spcPts val="0"/>
              </a:spcAft>
              <a:buClr>
                <a:srgbClr val="A7ADB4"/>
              </a:buClr>
              <a:buSzPts val="1400"/>
              <a:buNone/>
              <a:defRPr sz="1400">
                <a:solidFill>
                  <a:srgbClr val="A7ADB4"/>
                </a:solidFill>
              </a:defRPr>
            </a:lvl9pPr>
          </a:lstStyle>
          <a:p/>
        </p:txBody>
      </p:sp>
      <p:sp>
        <p:nvSpPr>
          <p:cNvPr id="130" name="Google Shape;130;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p7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7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6" name="Google Shape;136;p7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7" name="Google Shape;137;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7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74"/>
          <p:cNvSpPr/>
          <p:nvPr>
            <p:ph idx="2" type="pic"/>
          </p:nvPr>
        </p:nvSpPr>
        <p:spPr>
          <a:xfrm>
            <a:off x="1792288" y="612775"/>
            <a:ext cx="5486400" cy="4114800"/>
          </a:xfrm>
          <a:prstGeom prst="rect">
            <a:avLst/>
          </a:prstGeom>
          <a:noFill/>
          <a:ln>
            <a:noFill/>
          </a:ln>
        </p:spPr>
      </p:sp>
      <p:sp>
        <p:nvSpPr>
          <p:cNvPr id="143" name="Google Shape;143;p7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44" name="Google Shape;144;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p7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75"/>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0" name="Google Shape;150;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p76"/>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76"/>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6" name="Google Shape;156;p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Slide A_PFH" showMasterSp="0">
  <p:cSld name="2 Content Slide A_PFH">
    <p:spTree>
      <p:nvGrpSpPr>
        <p:cNvPr id="159" name="Shape 159"/>
        <p:cNvGrpSpPr/>
        <p:nvPr/>
      </p:nvGrpSpPr>
      <p:grpSpPr>
        <a:xfrm>
          <a:off x="0" y="0"/>
          <a:ext cx="0" cy="0"/>
          <a:chOff x="0" y="0"/>
          <a:chExt cx="0" cy="0"/>
        </a:xfrm>
      </p:grpSpPr>
      <p:sp>
        <p:nvSpPr>
          <p:cNvPr id="160" name="Google Shape;160;p77"/>
          <p:cNvSpPr/>
          <p:nvPr/>
        </p:nvSpPr>
        <p:spPr>
          <a:xfrm>
            <a:off x="177198" y="5867400"/>
            <a:ext cx="8760078" cy="58094"/>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98390"/>
              </a:solidFill>
              <a:latin typeface="Calibri"/>
              <a:ea typeface="Calibri"/>
              <a:cs typeface="Calibri"/>
              <a:sym typeface="Calibri"/>
            </a:endParaRPr>
          </a:p>
        </p:txBody>
      </p:sp>
      <p:cxnSp>
        <p:nvCxnSpPr>
          <p:cNvPr id="161" name="Google Shape;161;p77"/>
          <p:cNvCxnSpPr/>
          <p:nvPr/>
        </p:nvCxnSpPr>
        <p:spPr>
          <a:xfrm>
            <a:off x="177198" y="1168392"/>
            <a:ext cx="8760078" cy="0"/>
          </a:xfrm>
          <a:prstGeom prst="straightConnector1">
            <a:avLst/>
          </a:prstGeom>
          <a:noFill/>
          <a:ln cap="flat" cmpd="sng" w="9525">
            <a:solidFill>
              <a:schemeClr val="accent4"/>
            </a:solidFill>
            <a:prstDash val="solid"/>
            <a:round/>
            <a:headEnd len="sm" w="sm" type="none"/>
            <a:tailEnd len="sm" w="sm" type="none"/>
          </a:ln>
        </p:spPr>
      </p:cxnSp>
      <p:cxnSp>
        <p:nvCxnSpPr>
          <p:cNvPr id="162" name="Google Shape;162;p77"/>
          <p:cNvCxnSpPr/>
          <p:nvPr/>
        </p:nvCxnSpPr>
        <p:spPr>
          <a:xfrm>
            <a:off x="177198" y="279392"/>
            <a:ext cx="8760078" cy="0"/>
          </a:xfrm>
          <a:prstGeom prst="straightConnector1">
            <a:avLst/>
          </a:prstGeom>
          <a:noFill/>
          <a:ln cap="flat" cmpd="sng" w="9525">
            <a:solidFill>
              <a:schemeClr val="accent4"/>
            </a:solidFill>
            <a:prstDash val="solid"/>
            <a:round/>
            <a:headEnd len="sm" w="sm" type="none"/>
            <a:tailEnd len="sm" w="sm" type="none"/>
          </a:ln>
        </p:spPr>
      </p:cxnSp>
      <p:sp>
        <p:nvSpPr>
          <p:cNvPr id="163" name="Google Shape;163;p77"/>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2"/>
              </a:buClr>
              <a:buSzPts val="4400"/>
              <a:buFont typeface="Arial Black"/>
              <a:buNone/>
              <a:defRPr b="1" sz="4400">
                <a:solidFill>
                  <a:schemeClr val="dk2"/>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77"/>
          <p:cNvSpPr txBox="1"/>
          <p:nvPr>
            <p:ph idx="1" type="body"/>
          </p:nvPr>
        </p:nvSpPr>
        <p:spPr>
          <a:xfrm>
            <a:off x="533400" y="1371600"/>
            <a:ext cx="3886200" cy="4351338"/>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a:latin typeface="Calibri"/>
                <a:ea typeface="Calibri"/>
                <a:cs typeface="Calibri"/>
                <a:sym typeface="Calibri"/>
              </a:defRPr>
            </a:lvl1pPr>
            <a:lvl2pPr indent="-406400" lvl="1" marL="914400" algn="l">
              <a:lnSpc>
                <a:spcPct val="100000"/>
              </a:lnSpc>
              <a:spcBef>
                <a:spcPts val="560"/>
              </a:spcBef>
              <a:spcAft>
                <a:spcPts val="0"/>
              </a:spcAft>
              <a:buClr>
                <a:schemeClr val="dk1"/>
              </a:buClr>
              <a:buSzPts val="2800"/>
              <a:buChar char="–"/>
              <a:defRPr>
                <a:latin typeface="Calibri"/>
                <a:ea typeface="Calibri"/>
                <a:cs typeface="Calibri"/>
                <a:sym typeface="Calibri"/>
              </a:defRPr>
            </a:lvl2pPr>
            <a:lvl3pPr indent="-381000" lvl="2" marL="1371600" algn="l">
              <a:lnSpc>
                <a:spcPct val="100000"/>
              </a:lnSpc>
              <a:spcBef>
                <a:spcPts val="480"/>
              </a:spcBef>
              <a:spcAft>
                <a:spcPts val="0"/>
              </a:spcAft>
              <a:buClr>
                <a:schemeClr val="dk1"/>
              </a:buClr>
              <a:buSzPts val="2400"/>
              <a:buChar char="•"/>
              <a:defRPr>
                <a:latin typeface="Calibri"/>
                <a:ea typeface="Calibri"/>
                <a:cs typeface="Calibri"/>
                <a:sym typeface="Calibri"/>
              </a:defRPr>
            </a:lvl3pPr>
            <a:lvl4pPr indent="-355600" lvl="3" marL="1828800" algn="l">
              <a:lnSpc>
                <a:spcPct val="100000"/>
              </a:lnSpc>
              <a:spcBef>
                <a:spcPts val="400"/>
              </a:spcBef>
              <a:spcAft>
                <a:spcPts val="0"/>
              </a:spcAft>
              <a:buClr>
                <a:schemeClr val="dk1"/>
              </a:buClr>
              <a:buSzPts val="2000"/>
              <a:buChar char="–"/>
              <a:defRPr>
                <a:latin typeface="Calibri"/>
                <a:ea typeface="Calibri"/>
                <a:cs typeface="Calibri"/>
                <a:sym typeface="Calibri"/>
              </a:defRPr>
            </a:lvl4pPr>
            <a:lvl5pPr indent="-355600" lvl="4" marL="2286000" algn="l">
              <a:lnSpc>
                <a:spcPct val="100000"/>
              </a:lnSpc>
              <a:spcBef>
                <a:spcPts val="400"/>
              </a:spcBef>
              <a:spcAft>
                <a:spcPts val="0"/>
              </a:spcAft>
              <a:buClr>
                <a:schemeClr val="dk1"/>
              </a:buClr>
              <a:buSzPts val="2000"/>
              <a:buChar char="»"/>
              <a:defRPr>
                <a:latin typeface="Calibri"/>
                <a:ea typeface="Calibri"/>
                <a:cs typeface="Calibri"/>
                <a:sym typeface="Calibri"/>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5" name="Google Shape;165;p77"/>
          <p:cNvSpPr txBox="1"/>
          <p:nvPr>
            <p:ph idx="2" type="body"/>
          </p:nvPr>
        </p:nvSpPr>
        <p:spPr>
          <a:xfrm>
            <a:off x="4629150" y="1371600"/>
            <a:ext cx="3886200" cy="4351338"/>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a:latin typeface="Calibri"/>
                <a:ea typeface="Calibri"/>
                <a:cs typeface="Calibri"/>
                <a:sym typeface="Calibri"/>
              </a:defRPr>
            </a:lvl1pPr>
            <a:lvl2pPr indent="-406400" lvl="1" marL="914400" algn="l">
              <a:lnSpc>
                <a:spcPct val="100000"/>
              </a:lnSpc>
              <a:spcBef>
                <a:spcPts val="560"/>
              </a:spcBef>
              <a:spcAft>
                <a:spcPts val="0"/>
              </a:spcAft>
              <a:buClr>
                <a:schemeClr val="dk1"/>
              </a:buClr>
              <a:buSzPts val="2800"/>
              <a:buChar char="–"/>
              <a:defRPr>
                <a:latin typeface="Calibri"/>
                <a:ea typeface="Calibri"/>
                <a:cs typeface="Calibri"/>
                <a:sym typeface="Calibri"/>
              </a:defRPr>
            </a:lvl2pPr>
            <a:lvl3pPr indent="-381000" lvl="2" marL="1371600" algn="l">
              <a:lnSpc>
                <a:spcPct val="100000"/>
              </a:lnSpc>
              <a:spcBef>
                <a:spcPts val="480"/>
              </a:spcBef>
              <a:spcAft>
                <a:spcPts val="0"/>
              </a:spcAft>
              <a:buClr>
                <a:schemeClr val="dk1"/>
              </a:buClr>
              <a:buSzPts val="2400"/>
              <a:buChar char="•"/>
              <a:defRPr>
                <a:latin typeface="Calibri"/>
                <a:ea typeface="Calibri"/>
                <a:cs typeface="Calibri"/>
                <a:sym typeface="Calibri"/>
              </a:defRPr>
            </a:lvl3pPr>
            <a:lvl4pPr indent="-355600" lvl="3" marL="1828800" algn="l">
              <a:lnSpc>
                <a:spcPct val="100000"/>
              </a:lnSpc>
              <a:spcBef>
                <a:spcPts val="400"/>
              </a:spcBef>
              <a:spcAft>
                <a:spcPts val="0"/>
              </a:spcAft>
              <a:buClr>
                <a:schemeClr val="dk1"/>
              </a:buClr>
              <a:buSzPts val="2000"/>
              <a:buChar char="–"/>
              <a:defRPr>
                <a:latin typeface="Calibri"/>
                <a:ea typeface="Calibri"/>
                <a:cs typeface="Calibri"/>
                <a:sym typeface="Calibri"/>
              </a:defRPr>
            </a:lvl4pPr>
            <a:lvl5pPr indent="-355600" lvl="4" marL="2286000" algn="l">
              <a:lnSpc>
                <a:spcPct val="100000"/>
              </a:lnSpc>
              <a:spcBef>
                <a:spcPts val="400"/>
              </a:spcBef>
              <a:spcAft>
                <a:spcPts val="0"/>
              </a:spcAft>
              <a:buClr>
                <a:schemeClr val="dk1"/>
              </a:buClr>
              <a:buSzPts val="2000"/>
              <a:buChar char="»"/>
              <a:defRPr>
                <a:latin typeface="Calibri"/>
                <a:ea typeface="Calibri"/>
                <a:cs typeface="Calibri"/>
                <a:sym typeface="Calibri"/>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166" name="Google Shape;166;p77"/>
          <p:cNvPicPr preferRelativeResize="0"/>
          <p:nvPr/>
        </p:nvPicPr>
        <p:blipFill rotWithShape="1">
          <a:blip r:embed="rId2">
            <a:alphaModFix/>
          </a:blip>
          <a:srcRect b="0" l="0" r="0" t="0"/>
          <a:stretch/>
        </p:blipFill>
        <p:spPr>
          <a:xfrm>
            <a:off x="6839079" y="5989516"/>
            <a:ext cx="2098197" cy="868484"/>
          </a:xfrm>
          <a:prstGeom prst="rect">
            <a:avLst/>
          </a:prstGeom>
          <a:noFill/>
          <a:ln>
            <a:noFill/>
          </a:ln>
        </p:spPr>
      </p:pic>
      <p:pic>
        <p:nvPicPr>
          <p:cNvPr id="167" name="Google Shape;167;p77"/>
          <p:cNvPicPr preferRelativeResize="0"/>
          <p:nvPr/>
        </p:nvPicPr>
        <p:blipFill rotWithShape="1">
          <a:blip r:embed="rId3">
            <a:alphaModFix/>
          </a:blip>
          <a:srcRect b="0" l="0" r="0" t="0"/>
          <a:stretch/>
        </p:blipFill>
        <p:spPr>
          <a:xfrm>
            <a:off x="177198" y="6096000"/>
            <a:ext cx="2262567" cy="64518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68" name="Shape 168"/>
        <p:cNvGrpSpPr/>
        <p:nvPr/>
      </p:nvGrpSpPr>
      <p:grpSpPr>
        <a:xfrm>
          <a:off x="0" y="0"/>
          <a:ext cx="0" cy="0"/>
          <a:chOff x="0" y="0"/>
          <a:chExt cx="0" cy="0"/>
        </a:xfrm>
      </p:grpSpPr>
      <p:sp>
        <p:nvSpPr>
          <p:cNvPr id="169" name="Google Shape;169;p7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Tahoma"/>
              <a:buNone/>
              <a:defRPr b="0" i="0" sz="1200" u="none" cap="none" strike="noStrike">
                <a:solidFill>
                  <a:srgbClr val="888888"/>
                </a:solidFill>
                <a:latin typeface="Tahoma"/>
                <a:ea typeface="Tahoma"/>
                <a:cs typeface="Tahoma"/>
                <a:sym typeface="Tahoma"/>
              </a:defRPr>
            </a:lvl1pPr>
            <a:lvl2pPr lvl="1"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2pPr>
            <a:lvl3pPr lvl="2"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3pPr>
            <a:lvl4pPr lvl="3"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4pPr>
            <a:lvl5pPr lvl="4"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5pPr>
            <a:lvl6pPr lvl="5"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6pPr>
            <a:lvl7pPr lvl="6"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7pPr>
            <a:lvl8pPr lvl="7"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8pPr>
            <a:lvl9pPr lvl="8"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9pPr>
          </a:lstStyle>
          <a:p/>
        </p:txBody>
      </p:sp>
      <p:sp>
        <p:nvSpPr>
          <p:cNvPr id="170" name="Google Shape;170;p7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Tahoma"/>
              <a:buNone/>
              <a:defRPr b="0" i="0" sz="1200" u="none" cap="none" strike="noStrike">
                <a:solidFill>
                  <a:srgbClr val="888888"/>
                </a:solidFill>
                <a:latin typeface="Tahoma"/>
                <a:ea typeface="Tahoma"/>
                <a:cs typeface="Tahoma"/>
                <a:sym typeface="Tahoma"/>
              </a:defRPr>
            </a:lvl1pPr>
            <a:lvl2pPr lvl="1"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2pPr>
            <a:lvl3pPr lvl="2"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3pPr>
            <a:lvl4pPr lvl="3"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4pPr>
            <a:lvl5pPr lvl="4"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5pPr>
            <a:lvl6pPr lvl="5"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6pPr>
            <a:lvl7pPr lvl="6"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7pPr>
            <a:lvl8pPr lvl="7"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8pPr>
            <a:lvl9pPr lvl="8"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9pPr>
          </a:lstStyle>
          <a:p/>
        </p:txBody>
      </p:sp>
      <p:sp>
        <p:nvSpPr>
          <p:cNvPr id="171" name="Google Shape;171;p7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172" name="Google Shape;172;p78"/>
          <p:cNvSpPr txBox="1"/>
          <p:nvPr>
            <p:ph idx="1" type="body"/>
          </p:nvPr>
        </p:nvSpPr>
        <p:spPr>
          <a:xfrm>
            <a:off x="304800" y="1447800"/>
            <a:ext cx="6781800" cy="4648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1pPr>
            <a:lvl2pPr indent="-228600" lvl="1" marL="9144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2pPr>
            <a:lvl3pPr indent="-228600" lvl="2" marL="13716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3pPr>
            <a:lvl4pPr indent="-228600" lvl="3" marL="18288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4pPr>
            <a:lvl5pPr indent="-228600" lvl="4" marL="22860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9pPr>
          </a:lstStyle>
          <a:p/>
        </p:txBody>
      </p:sp>
      <p:sp>
        <p:nvSpPr>
          <p:cNvPr id="173" name="Google Shape;173;p78"/>
          <p:cNvSpPr txBox="1"/>
          <p:nvPr>
            <p:ph type="title"/>
          </p:nvPr>
        </p:nvSpPr>
        <p:spPr>
          <a:xfrm>
            <a:off x="304800" y="533400"/>
            <a:ext cx="6781800" cy="792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D8D8D8"/>
              </a:buClr>
              <a:buSzPts val="4000"/>
              <a:buFont typeface="Impact"/>
              <a:buNone/>
              <a:defRPr b="0" i="0" sz="4000" u="none" cap="none" strike="noStrike">
                <a:solidFill>
                  <a:srgbClr val="D8D8D8"/>
                </a:solidFill>
                <a:latin typeface="Impact"/>
                <a:ea typeface="Impact"/>
                <a:cs typeface="Impact"/>
                <a:sym typeface="Impact"/>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32" name="Shape 32"/>
        <p:cNvGrpSpPr/>
        <p:nvPr/>
      </p:nvGrpSpPr>
      <p:grpSpPr>
        <a:xfrm>
          <a:off x="0" y="0"/>
          <a:ext cx="0" cy="0"/>
          <a:chOff x="0" y="0"/>
          <a:chExt cx="0" cy="0"/>
        </a:xfrm>
      </p:grpSpPr>
      <p:sp>
        <p:nvSpPr>
          <p:cNvPr id="33" name="Google Shape;33;p5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Tahoma"/>
              <a:buNone/>
              <a:defRPr b="0" i="0" sz="1200" u="none" cap="none" strike="noStrike">
                <a:solidFill>
                  <a:srgbClr val="888888"/>
                </a:solidFill>
                <a:latin typeface="Tahoma"/>
                <a:ea typeface="Tahoma"/>
                <a:cs typeface="Tahoma"/>
                <a:sym typeface="Tahoma"/>
              </a:defRPr>
            </a:lvl1pPr>
            <a:lvl2pPr lvl="1"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2pPr>
            <a:lvl3pPr lvl="2"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3pPr>
            <a:lvl4pPr lvl="3"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4pPr>
            <a:lvl5pPr lvl="4"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5pPr>
            <a:lvl6pPr lvl="5"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6pPr>
            <a:lvl7pPr lvl="6"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7pPr>
            <a:lvl8pPr lvl="7"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8pPr>
            <a:lvl9pPr lvl="8"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9pPr>
          </a:lstStyle>
          <a:p/>
        </p:txBody>
      </p:sp>
      <p:sp>
        <p:nvSpPr>
          <p:cNvPr id="34" name="Google Shape;34;p5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Tahoma"/>
              <a:buNone/>
              <a:defRPr b="0" i="0" sz="1200" u="none" cap="none" strike="noStrike">
                <a:solidFill>
                  <a:srgbClr val="888888"/>
                </a:solidFill>
                <a:latin typeface="Tahoma"/>
                <a:ea typeface="Tahoma"/>
                <a:cs typeface="Tahoma"/>
                <a:sym typeface="Tahoma"/>
              </a:defRPr>
            </a:lvl1pPr>
            <a:lvl2pPr lvl="1"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2pPr>
            <a:lvl3pPr lvl="2"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3pPr>
            <a:lvl4pPr lvl="3"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4pPr>
            <a:lvl5pPr lvl="4"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5pPr>
            <a:lvl6pPr lvl="5"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6pPr>
            <a:lvl7pPr lvl="6"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7pPr>
            <a:lvl8pPr lvl="7"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8pPr>
            <a:lvl9pPr lvl="8" marR="0" algn="l">
              <a:lnSpc>
                <a:spcPct val="100000"/>
              </a:lnSpc>
              <a:spcBef>
                <a:spcPts val="0"/>
              </a:spcBef>
              <a:spcAft>
                <a:spcPts val="0"/>
              </a:spcAft>
              <a:buClr>
                <a:schemeClr val="dk1"/>
              </a:buClr>
              <a:buSzPts val="1800"/>
              <a:buFont typeface="Tahoma"/>
              <a:buNone/>
              <a:defRPr b="0" i="0" sz="1800" u="none" cap="none" strike="noStrike">
                <a:solidFill>
                  <a:schemeClr val="dk1"/>
                </a:solidFill>
                <a:latin typeface="Tahoma"/>
                <a:ea typeface="Tahoma"/>
                <a:cs typeface="Tahoma"/>
                <a:sym typeface="Tahoma"/>
              </a:defRPr>
            </a:lvl9pPr>
          </a:lstStyle>
          <a:p/>
        </p:txBody>
      </p:sp>
      <p:sp>
        <p:nvSpPr>
          <p:cNvPr id="35" name="Google Shape;35;p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1pPr>
            <a:lvl2pPr indent="0" lvl="1"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2pPr>
            <a:lvl3pPr indent="0" lvl="2"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3pPr>
            <a:lvl4pPr indent="0" lvl="3"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4pPr>
            <a:lvl5pPr indent="0" lvl="4"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5pPr>
            <a:lvl6pPr indent="0" lvl="5"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6pPr>
            <a:lvl7pPr indent="0" lvl="6"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7pPr>
            <a:lvl8pPr indent="0" lvl="7"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8pPr>
            <a:lvl9pPr indent="0" lvl="8" marL="0" marR="0" algn="r">
              <a:lnSpc>
                <a:spcPct val="100000"/>
              </a:lnSpc>
              <a:spcBef>
                <a:spcPts val="0"/>
              </a:spcBef>
              <a:spcAft>
                <a:spcPts val="0"/>
              </a:spcAft>
              <a:buClr>
                <a:srgbClr val="888888"/>
              </a:buClr>
              <a:buSzPts val="300"/>
              <a:buFont typeface="Tahoma"/>
              <a:buNone/>
              <a:defRPr b="0" i="0" sz="12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57"/>
          <p:cNvSpPr txBox="1"/>
          <p:nvPr>
            <p:ph idx="1" type="body"/>
          </p:nvPr>
        </p:nvSpPr>
        <p:spPr>
          <a:xfrm>
            <a:off x="304800" y="1447800"/>
            <a:ext cx="6781800" cy="4648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1pPr>
            <a:lvl2pPr indent="-228600" lvl="1" marL="9144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2pPr>
            <a:lvl3pPr indent="-228600" lvl="2" marL="13716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3pPr>
            <a:lvl4pPr indent="-228600" lvl="3" marL="18288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4pPr>
            <a:lvl5pPr indent="-228600" lvl="4" marL="2286000" marR="0" algn="l">
              <a:lnSpc>
                <a:spcPct val="100000"/>
              </a:lnSpc>
              <a:spcBef>
                <a:spcPts val="360"/>
              </a:spcBef>
              <a:spcAft>
                <a:spcPts val="0"/>
              </a:spcAft>
              <a:buClr>
                <a:srgbClr val="F2F2F2"/>
              </a:buClr>
              <a:buSzPts val="1800"/>
              <a:buFont typeface="Tahoma"/>
              <a:buNone/>
              <a:defRPr b="0" i="0" sz="1800" u="none" cap="none" strike="noStrike">
                <a:solidFill>
                  <a:srgbClr val="F2F2F2"/>
                </a:solidFill>
                <a:latin typeface="Tahoma"/>
                <a:ea typeface="Tahoma"/>
                <a:cs typeface="Tahoma"/>
                <a:sym typeface="Tahoma"/>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9pPr>
          </a:lstStyle>
          <a:p/>
        </p:txBody>
      </p:sp>
      <p:sp>
        <p:nvSpPr>
          <p:cNvPr id="37" name="Google Shape;37;p57"/>
          <p:cNvSpPr txBox="1"/>
          <p:nvPr>
            <p:ph type="title"/>
          </p:nvPr>
        </p:nvSpPr>
        <p:spPr>
          <a:xfrm>
            <a:off x="304800" y="533400"/>
            <a:ext cx="6781800" cy="792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D8D8D8"/>
              </a:buClr>
              <a:buSzPts val="4000"/>
              <a:buFont typeface="Impact"/>
              <a:buNone/>
              <a:defRPr b="0" i="0" sz="4000" u="none" cap="none" strike="noStrike">
                <a:solidFill>
                  <a:srgbClr val="D8D8D8"/>
                </a:solidFill>
                <a:latin typeface="Impact"/>
                <a:ea typeface="Impact"/>
                <a:cs typeface="Impact"/>
                <a:sym typeface="Impact"/>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5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5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1" name="Google Shape;41;p5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2" name="Google Shape;42;p5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5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 name="Shape 47"/>
        <p:cNvGrpSpPr/>
        <p:nvPr/>
      </p:nvGrpSpPr>
      <p:grpSpPr>
        <a:xfrm>
          <a:off x="0" y="0"/>
          <a:ext cx="0" cy="0"/>
          <a:chOff x="0" y="0"/>
          <a:chExt cx="0" cy="0"/>
        </a:xfrm>
      </p:grpSpPr>
      <p:sp>
        <p:nvSpPr>
          <p:cNvPr id="48" name="Google Shape;48;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4" name="Google Shape;54;p6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5" name="Google Shape;55;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8"/>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8"/>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68"/>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9"/>
          <p:cNvSpPr/>
          <p:nvPr>
            <p:ph idx="2" type="pic"/>
          </p:nvPr>
        </p:nvSpPr>
        <p:spPr>
          <a:xfrm>
            <a:off x="1792288" y="612775"/>
            <a:ext cx="5486400" cy="4114800"/>
          </a:xfrm>
          <a:prstGeom prst="rect">
            <a:avLst/>
          </a:prstGeom>
          <a:noFill/>
          <a:ln>
            <a:noFill/>
          </a:ln>
        </p:spPr>
      </p:sp>
      <p:sp>
        <p:nvSpPr>
          <p:cNvPr id="68" name="Google Shape;68;p6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A7ADB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A7ADB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5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A7ADB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A7ADB4"/>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A7ADB4"/>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11.jpg"/><Relationship Id="rId5"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21.jpg"/><Relationship Id="rId5"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about:blan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2.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0.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about:blank" TargetMode="External"/><Relationship Id="rId4" Type="http://schemas.openxmlformats.org/officeDocument/2006/relationships/image" Target="../media/image48.png"/><Relationship Id="rId5"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
          <p:cNvSpPr txBox="1"/>
          <p:nvPr/>
        </p:nvSpPr>
        <p:spPr>
          <a:xfrm>
            <a:off x="102055" y="5393006"/>
            <a:ext cx="4332157" cy="89506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lang="en-US" sz="2400">
                <a:solidFill>
                  <a:schemeClr val="dk2"/>
                </a:solidFill>
                <a:latin typeface="Calibri"/>
                <a:ea typeface="Calibri"/>
                <a:cs typeface="Calibri"/>
                <a:sym typeface="Calibri"/>
              </a:rPr>
              <a:t>DHMIC Summit</a:t>
            </a:r>
            <a:r>
              <a:rPr b="1" i="0" lang="en-US" sz="2400" u="none" cap="none" strike="noStrike">
                <a:solidFill>
                  <a:schemeClr val="dk2"/>
                </a:solidFill>
                <a:latin typeface="Calibri"/>
                <a:ea typeface="Calibri"/>
                <a:cs typeface="Calibri"/>
                <a:sym typeface="Calibri"/>
              </a:rPr>
              <a:t> 202</a:t>
            </a:r>
            <a:r>
              <a:rPr b="1" lang="en-US" sz="2400">
                <a:solidFill>
                  <a:schemeClr val="dk2"/>
                </a:solidFill>
                <a:latin typeface="Calibri"/>
                <a:ea typeface="Calibri"/>
                <a:cs typeface="Calibri"/>
                <a:sym typeface="Calibri"/>
              </a:rPr>
              <a:t>4</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480"/>
              </a:spcBef>
              <a:spcAft>
                <a:spcPts val="0"/>
              </a:spcAft>
              <a:buClr>
                <a:schemeClr val="dk2"/>
              </a:buClr>
              <a:buSzPts val="2400"/>
              <a:buFont typeface="Arial"/>
              <a:buNone/>
            </a:pPr>
            <a:r>
              <a:rPr b="0" i="0" lang="en-US" sz="2400" u="none" cap="none" strike="noStrike">
                <a:solidFill>
                  <a:schemeClr val="dk2"/>
                </a:solidFill>
                <a:latin typeface="Calibri"/>
                <a:ea typeface="Calibri"/>
                <a:cs typeface="Calibri"/>
                <a:sym typeface="Calibri"/>
              </a:rPr>
              <a:t>Joia Crear-Perry, MD, FACOG</a:t>
            </a:r>
            <a:endParaRPr b="0" i="0" sz="2400" u="none" cap="none" strike="noStrike">
              <a:solidFill>
                <a:srgbClr val="000000"/>
              </a:solidFill>
              <a:latin typeface="Calibri"/>
              <a:ea typeface="Calibri"/>
              <a:cs typeface="Calibri"/>
              <a:sym typeface="Calibri"/>
            </a:endParaRPr>
          </a:p>
        </p:txBody>
      </p:sp>
      <p:pic>
        <p:nvPicPr>
          <p:cNvPr id="180" name="Google Shape;180;p1"/>
          <p:cNvPicPr preferRelativeResize="0"/>
          <p:nvPr/>
        </p:nvPicPr>
        <p:blipFill rotWithShape="1">
          <a:blip r:embed="rId3">
            <a:alphaModFix/>
          </a:blip>
          <a:srcRect b="28824" l="0" r="0" t="17354"/>
          <a:stretch/>
        </p:blipFill>
        <p:spPr>
          <a:xfrm>
            <a:off x="0" y="1960434"/>
            <a:ext cx="9144000" cy="3281680"/>
          </a:xfrm>
          <a:prstGeom prst="rect">
            <a:avLst/>
          </a:prstGeom>
          <a:solidFill>
            <a:srgbClr val="43518F"/>
          </a:solidFill>
          <a:ln>
            <a:noFill/>
          </a:ln>
        </p:spPr>
      </p:pic>
      <p:pic>
        <p:nvPicPr>
          <p:cNvPr descr="logo.eps" id="181" name="Google Shape;181;p1"/>
          <p:cNvPicPr preferRelativeResize="0"/>
          <p:nvPr/>
        </p:nvPicPr>
        <p:blipFill rotWithShape="1">
          <a:blip r:embed="rId4">
            <a:alphaModFix/>
          </a:blip>
          <a:srcRect b="0" l="0" r="0" t="0"/>
          <a:stretch/>
        </p:blipFill>
        <p:spPr>
          <a:xfrm>
            <a:off x="239843" y="203199"/>
            <a:ext cx="3537678" cy="16063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45" name="Shape 245"/>
        <p:cNvGrpSpPr/>
        <p:nvPr/>
      </p:nvGrpSpPr>
      <p:grpSpPr>
        <a:xfrm>
          <a:off x="0" y="0"/>
          <a:ext cx="0" cy="0"/>
          <a:chOff x="0" y="0"/>
          <a:chExt cx="0" cy="0"/>
        </a:xfrm>
      </p:grpSpPr>
      <p:sp>
        <p:nvSpPr>
          <p:cNvPr id="246" name="Google Shape;246;g2c8fb3127c1_3_40"/>
          <p:cNvSpPr txBox="1"/>
          <p:nvPr>
            <p:ph type="title"/>
          </p:nvPr>
        </p:nvSpPr>
        <p:spPr>
          <a:xfrm>
            <a:off x="460925" y="56225"/>
            <a:ext cx="5790000" cy="3486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3200">
                <a:solidFill>
                  <a:schemeClr val="dk2"/>
                </a:solidFill>
              </a:rPr>
              <a:t>Closer to home: </a:t>
            </a:r>
            <a:endParaRPr b="1" sz="3200">
              <a:solidFill>
                <a:schemeClr val="dk2"/>
              </a:solidFill>
            </a:endParaRPr>
          </a:p>
          <a:p>
            <a:pPr indent="0" lvl="0" marL="0" rtl="0" algn="l">
              <a:spcBef>
                <a:spcPts val="0"/>
              </a:spcBef>
              <a:spcAft>
                <a:spcPts val="0"/>
              </a:spcAft>
              <a:buNone/>
            </a:pPr>
            <a:r>
              <a:rPr lang="en-US" sz="2500">
                <a:solidFill>
                  <a:schemeClr val="dk2"/>
                </a:solidFill>
              </a:rPr>
              <a:t>Premature birth is by far the leading cause of infant mortality in Delaware. In 2020 and 2021,</a:t>
            </a:r>
            <a:endParaRPr sz="2500">
              <a:solidFill>
                <a:schemeClr val="dk2"/>
              </a:solidFill>
            </a:endParaRPr>
          </a:p>
          <a:p>
            <a:pPr indent="0" lvl="0" marL="0" rtl="0" algn="l">
              <a:lnSpc>
                <a:spcPct val="115000"/>
              </a:lnSpc>
              <a:spcBef>
                <a:spcPts val="0"/>
              </a:spcBef>
              <a:spcAft>
                <a:spcPts val="0"/>
              </a:spcAft>
              <a:buNone/>
            </a:pPr>
            <a:r>
              <a:rPr lang="en-US" sz="2500">
                <a:solidFill>
                  <a:schemeClr val="dk2"/>
                </a:solidFill>
              </a:rPr>
              <a:t>1 in 9 babies was born preterm in Delaware, which is 11.0% of live births. </a:t>
            </a:r>
            <a:endParaRPr sz="2500">
              <a:solidFill>
                <a:schemeClr val="dk2"/>
              </a:solidFill>
            </a:endParaRPr>
          </a:p>
          <a:p>
            <a:pPr indent="0" lvl="0" marL="0" rtl="0" algn="l">
              <a:spcBef>
                <a:spcPts val="0"/>
              </a:spcBef>
              <a:spcAft>
                <a:spcPts val="0"/>
              </a:spcAft>
              <a:buNone/>
            </a:pPr>
            <a:r>
              <a:rPr lang="en-US" sz="1800"/>
              <a:t> </a:t>
            </a:r>
            <a:endParaRPr sz="1800"/>
          </a:p>
        </p:txBody>
      </p:sp>
      <p:pic>
        <p:nvPicPr>
          <p:cNvPr id="247" name="Google Shape;247;g2c8fb3127c1_3_40"/>
          <p:cNvPicPr preferRelativeResize="0"/>
          <p:nvPr/>
        </p:nvPicPr>
        <p:blipFill>
          <a:blip r:embed="rId3">
            <a:alphaModFix/>
          </a:blip>
          <a:stretch>
            <a:fillRect/>
          </a:stretch>
        </p:blipFill>
        <p:spPr>
          <a:xfrm>
            <a:off x="2333400" y="3655100"/>
            <a:ext cx="3202900" cy="3202900"/>
          </a:xfrm>
          <a:prstGeom prst="rect">
            <a:avLst/>
          </a:prstGeom>
          <a:noFill/>
          <a:ln>
            <a:noFill/>
          </a:ln>
        </p:spPr>
      </p:pic>
      <p:pic>
        <p:nvPicPr>
          <p:cNvPr id="248" name="Google Shape;248;g2c8fb3127c1_3_40"/>
          <p:cNvPicPr preferRelativeResize="0"/>
          <p:nvPr/>
        </p:nvPicPr>
        <p:blipFill>
          <a:blip r:embed="rId4">
            <a:alphaModFix/>
          </a:blip>
          <a:stretch>
            <a:fillRect/>
          </a:stretch>
        </p:blipFill>
        <p:spPr>
          <a:xfrm>
            <a:off x="5536300" y="4891800"/>
            <a:ext cx="3607699" cy="1966200"/>
          </a:xfrm>
          <a:prstGeom prst="rect">
            <a:avLst/>
          </a:prstGeom>
          <a:noFill/>
          <a:ln>
            <a:noFill/>
          </a:ln>
        </p:spPr>
      </p:pic>
      <p:pic>
        <p:nvPicPr>
          <p:cNvPr id="249" name="Google Shape;249;g2c8fb3127c1_3_40"/>
          <p:cNvPicPr preferRelativeResize="0"/>
          <p:nvPr/>
        </p:nvPicPr>
        <p:blipFill>
          <a:blip r:embed="rId5">
            <a:alphaModFix/>
          </a:blip>
          <a:stretch>
            <a:fillRect/>
          </a:stretch>
        </p:blipFill>
        <p:spPr>
          <a:xfrm>
            <a:off x="5536300" y="2835925"/>
            <a:ext cx="3607699" cy="2055874"/>
          </a:xfrm>
          <a:prstGeom prst="rect">
            <a:avLst/>
          </a:prstGeom>
          <a:noFill/>
          <a:ln>
            <a:noFill/>
          </a:ln>
        </p:spPr>
      </p:pic>
      <p:cxnSp>
        <p:nvCxnSpPr>
          <p:cNvPr id="250" name="Google Shape;250;g2c8fb3127c1_3_40"/>
          <p:cNvCxnSpPr/>
          <p:nvPr/>
        </p:nvCxnSpPr>
        <p:spPr>
          <a:xfrm>
            <a:off x="191125" y="269825"/>
            <a:ext cx="22500" cy="34515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55" name="Shape 255"/>
        <p:cNvGrpSpPr/>
        <p:nvPr/>
      </p:nvGrpSpPr>
      <p:grpSpPr>
        <a:xfrm>
          <a:off x="0" y="0"/>
          <a:ext cx="0" cy="0"/>
          <a:chOff x="0" y="0"/>
          <a:chExt cx="0" cy="0"/>
        </a:xfrm>
      </p:grpSpPr>
      <p:sp>
        <p:nvSpPr>
          <p:cNvPr id="256" name="Google Shape;256;g2c8fb3127c1_3_0"/>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dk2"/>
                </a:solidFill>
                <a:latin typeface="Times New Roman"/>
                <a:ea typeface="Times New Roman"/>
                <a:cs typeface="Times New Roman"/>
                <a:sym typeface="Times New Roman"/>
              </a:rPr>
              <a:t>Healthy Women/Healthy Babies High Risk Zones</a:t>
            </a:r>
            <a:endParaRPr>
              <a:solidFill>
                <a:schemeClr val="dk2"/>
              </a:solidFill>
              <a:latin typeface="Times New Roman"/>
              <a:ea typeface="Times New Roman"/>
              <a:cs typeface="Times New Roman"/>
              <a:sym typeface="Times New Roman"/>
            </a:endParaRPr>
          </a:p>
        </p:txBody>
      </p:sp>
      <p:pic>
        <p:nvPicPr>
          <p:cNvPr id="257" name="Google Shape;257;g2c8fb3127c1_3_0"/>
          <p:cNvPicPr preferRelativeResize="0"/>
          <p:nvPr/>
        </p:nvPicPr>
        <p:blipFill>
          <a:blip r:embed="rId3">
            <a:alphaModFix/>
          </a:blip>
          <a:stretch>
            <a:fillRect/>
          </a:stretch>
        </p:blipFill>
        <p:spPr>
          <a:xfrm>
            <a:off x="272475" y="1705175"/>
            <a:ext cx="6638207" cy="4708325"/>
          </a:xfrm>
          <a:prstGeom prst="rect">
            <a:avLst/>
          </a:prstGeom>
          <a:noFill/>
          <a:ln>
            <a:noFill/>
          </a:ln>
        </p:spPr>
      </p:pic>
      <p:sp>
        <p:nvSpPr>
          <p:cNvPr id="258" name="Google Shape;258;g2c8fb3127c1_3_0"/>
          <p:cNvSpPr txBox="1"/>
          <p:nvPr/>
        </p:nvSpPr>
        <p:spPr>
          <a:xfrm>
            <a:off x="7065500" y="1558525"/>
            <a:ext cx="1708800" cy="500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600">
                <a:solidFill>
                  <a:schemeClr val="dk2"/>
                </a:solidFill>
                <a:latin typeface="Times New Roman"/>
                <a:ea typeface="Times New Roman"/>
                <a:cs typeface="Times New Roman"/>
                <a:sym typeface="Times New Roman"/>
              </a:rPr>
              <a:t>Racial disparities in infant mortality have been persistent with a 2.7 disparity ratio of</a:t>
            </a:r>
            <a:endParaRPr sz="1600">
              <a:solidFill>
                <a:schemeClr val="dk2"/>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600">
                <a:solidFill>
                  <a:schemeClr val="dk2"/>
                </a:solidFill>
                <a:latin typeface="Times New Roman"/>
                <a:ea typeface="Times New Roman"/>
                <a:cs typeface="Times New Roman"/>
                <a:sym typeface="Times New Roman"/>
              </a:rPr>
              <a:t>black/white infant deaths with the highest rate of infant mortality being in the City of</a:t>
            </a:r>
            <a:endParaRPr sz="1600">
              <a:solidFill>
                <a:schemeClr val="dk2"/>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600">
                <a:solidFill>
                  <a:schemeClr val="dk2"/>
                </a:solidFill>
                <a:latin typeface="Times New Roman"/>
                <a:ea typeface="Times New Roman"/>
                <a:cs typeface="Times New Roman"/>
                <a:sym typeface="Times New Roman"/>
              </a:rPr>
              <a:t>Wilmington and the overall lowest rate in Kent County</a:t>
            </a:r>
            <a:endParaRPr sz="1600">
              <a:solidFill>
                <a:schemeClr val="dk2"/>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chemeClr val="dk2"/>
              </a:solidFill>
              <a:latin typeface="Calibri"/>
              <a:ea typeface="Calibri"/>
              <a:cs typeface="Calibri"/>
              <a:sym typeface="Calibri"/>
            </a:endParaRPr>
          </a:p>
        </p:txBody>
      </p:sp>
      <p:cxnSp>
        <p:nvCxnSpPr>
          <p:cNvPr id="259" name="Google Shape;259;g2c8fb3127c1_3_0"/>
          <p:cNvCxnSpPr/>
          <p:nvPr/>
        </p:nvCxnSpPr>
        <p:spPr>
          <a:xfrm>
            <a:off x="7150300" y="6397050"/>
            <a:ext cx="1798800" cy="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64" name="Shape 264"/>
        <p:cNvGrpSpPr/>
        <p:nvPr/>
      </p:nvGrpSpPr>
      <p:grpSpPr>
        <a:xfrm>
          <a:off x="0" y="0"/>
          <a:ext cx="0" cy="0"/>
          <a:chOff x="0" y="0"/>
          <a:chExt cx="0" cy="0"/>
        </a:xfrm>
      </p:grpSpPr>
      <p:sp>
        <p:nvSpPr>
          <p:cNvPr id="265" name="Google Shape;265;g2c8fb3127c1_3_8"/>
          <p:cNvSpPr txBox="1"/>
          <p:nvPr>
            <p:ph type="title"/>
          </p:nvPr>
        </p:nvSpPr>
        <p:spPr>
          <a:xfrm>
            <a:off x="457200" y="173463"/>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dk2"/>
                </a:solidFill>
              </a:rPr>
              <a:t>Sudden Unexplained IMR in DE</a:t>
            </a:r>
            <a:endParaRPr>
              <a:solidFill>
                <a:schemeClr val="dk2"/>
              </a:solidFill>
            </a:endParaRPr>
          </a:p>
        </p:txBody>
      </p:sp>
      <p:pic>
        <p:nvPicPr>
          <p:cNvPr id="266" name="Google Shape;266;g2c8fb3127c1_3_8"/>
          <p:cNvPicPr preferRelativeResize="0"/>
          <p:nvPr/>
        </p:nvPicPr>
        <p:blipFill>
          <a:blip r:embed="rId3">
            <a:alphaModFix/>
          </a:blip>
          <a:stretch>
            <a:fillRect/>
          </a:stretch>
        </p:blipFill>
        <p:spPr>
          <a:xfrm>
            <a:off x="2139175" y="1417638"/>
            <a:ext cx="6847417" cy="5135562"/>
          </a:xfrm>
          <a:prstGeom prst="rect">
            <a:avLst/>
          </a:prstGeom>
          <a:noFill/>
          <a:ln>
            <a:noFill/>
          </a:ln>
        </p:spPr>
      </p:pic>
      <p:sp>
        <p:nvSpPr>
          <p:cNvPr id="267" name="Google Shape;267;g2c8fb3127c1_3_8"/>
          <p:cNvSpPr txBox="1"/>
          <p:nvPr/>
        </p:nvSpPr>
        <p:spPr>
          <a:xfrm>
            <a:off x="191125" y="1417650"/>
            <a:ext cx="1866300" cy="509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5-year sudden</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unexplained infant</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mortality rate for Black</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(non-Hispanic)</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increased by 57%!</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While 5-year sudden</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unexplained infant</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mortality rate for White</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(non-Hispanics)</a:t>
            </a:r>
            <a:endParaRPr sz="16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2"/>
                </a:solidFill>
                <a:latin typeface="Calibri"/>
                <a:ea typeface="Calibri"/>
                <a:cs typeface="Calibri"/>
                <a:sym typeface="Calibri"/>
              </a:rPr>
              <a:t>decreased by 33%!</a:t>
            </a:r>
            <a:endParaRPr sz="1600">
              <a:solidFill>
                <a:schemeClr val="dk2"/>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cxnSp>
        <p:nvCxnSpPr>
          <p:cNvPr id="268" name="Google Shape;268;g2c8fb3127c1_3_8"/>
          <p:cNvCxnSpPr/>
          <p:nvPr/>
        </p:nvCxnSpPr>
        <p:spPr>
          <a:xfrm flipH="1" rot="10800000">
            <a:off x="202375" y="5610200"/>
            <a:ext cx="1765200" cy="111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73" name="Shape 273"/>
        <p:cNvGrpSpPr/>
        <p:nvPr/>
      </p:nvGrpSpPr>
      <p:grpSpPr>
        <a:xfrm>
          <a:off x="0" y="0"/>
          <a:ext cx="0" cy="0"/>
          <a:chOff x="0" y="0"/>
          <a:chExt cx="0" cy="0"/>
        </a:xfrm>
      </p:grpSpPr>
      <p:sp>
        <p:nvSpPr>
          <p:cNvPr id="274" name="Google Shape;274;g2c8fb3127c1_3_16"/>
          <p:cNvSpPr txBox="1"/>
          <p:nvPr>
            <p:ph type="title"/>
          </p:nvPr>
        </p:nvSpPr>
        <p:spPr>
          <a:xfrm>
            <a:off x="457200" y="28588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dk2"/>
                </a:solidFill>
              </a:rPr>
              <a:t>Preterm Birth in DE</a:t>
            </a:r>
            <a:endParaRPr>
              <a:solidFill>
                <a:schemeClr val="dk2"/>
              </a:solidFill>
            </a:endParaRPr>
          </a:p>
        </p:txBody>
      </p:sp>
      <p:pic>
        <p:nvPicPr>
          <p:cNvPr id="275" name="Google Shape;275;g2c8fb3127c1_3_16"/>
          <p:cNvPicPr preferRelativeResize="0"/>
          <p:nvPr/>
        </p:nvPicPr>
        <p:blipFill>
          <a:blip r:embed="rId3">
            <a:alphaModFix/>
          </a:blip>
          <a:stretch>
            <a:fillRect/>
          </a:stretch>
        </p:blipFill>
        <p:spPr>
          <a:xfrm>
            <a:off x="164300" y="1664975"/>
            <a:ext cx="6576851" cy="4949325"/>
          </a:xfrm>
          <a:prstGeom prst="rect">
            <a:avLst/>
          </a:prstGeom>
          <a:noFill/>
          <a:ln>
            <a:noFill/>
          </a:ln>
        </p:spPr>
      </p:pic>
      <p:sp>
        <p:nvSpPr>
          <p:cNvPr id="276" name="Google Shape;276;g2c8fb3127c1_3_16"/>
          <p:cNvSpPr txBox="1"/>
          <p:nvPr/>
        </p:nvSpPr>
        <p:spPr>
          <a:xfrm>
            <a:off x="6891725" y="1664975"/>
            <a:ext cx="2091000" cy="493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100">
                <a:solidFill>
                  <a:schemeClr val="dk2"/>
                </a:solidFill>
                <a:latin typeface="Calibri"/>
                <a:ea typeface="Calibri"/>
                <a:cs typeface="Calibri"/>
                <a:sym typeface="Calibri"/>
              </a:rPr>
              <a:t>Delaware’s preterm</a:t>
            </a:r>
            <a:endParaRPr sz="21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100">
                <a:solidFill>
                  <a:schemeClr val="dk2"/>
                </a:solidFill>
                <a:latin typeface="Calibri"/>
                <a:ea typeface="Calibri"/>
                <a:cs typeface="Calibri"/>
                <a:sym typeface="Calibri"/>
              </a:rPr>
              <a:t>births (&lt;37 weeks</a:t>
            </a:r>
            <a:endParaRPr sz="21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100">
                <a:solidFill>
                  <a:schemeClr val="dk2"/>
                </a:solidFill>
                <a:latin typeface="Calibri"/>
                <a:ea typeface="Calibri"/>
                <a:cs typeface="Calibri"/>
                <a:sym typeface="Calibri"/>
              </a:rPr>
              <a:t>gestation) and low</a:t>
            </a:r>
            <a:endParaRPr sz="21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100">
                <a:solidFill>
                  <a:schemeClr val="dk2"/>
                </a:solidFill>
                <a:latin typeface="Calibri"/>
                <a:ea typeface="Calibri"/>
                <a:cs typeface="Calibri"/>
                <a:sym typeface="Calibri"/>
              </a:rPr>
              <a:t>birth weight (&lt;2,500</a:t>
            </a:r>
            <a:endParaRPr sz="21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100">
                <a:solidFill>
                  <a:schemeClr val="dk2"/>
                </a:solidFill>
                <a:latin typeface="Calibri"/>
                <a:ea typeface="Calibri"/>
                <a:cs typeface="Calibri"/>
                <a:sym typeface="Calibri"/>
              </a:rPr>
              <a:t>grams or 5lbs 8oz.)</a:t>
            </a:r>
            <a:endParaRPr sz="21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100">
                <a:solidFill>
                  <a:schemeClr val="dk2"/>
                </a:solidFill>
                <a:latin typeface="Calibri"/>
                <a:ea typeface="Calibri"/>
                <a:cs typeface="Calibri"/>
                <a:sym typeface="Calibri"/>
              </a:rPr>
              <a:t>rates is higher than</a:t>
            </a:r>
            <a:endParaRPr sz="21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100">
                <a:solidFill>
                  <a:schemeClr val="dk2"/>
                </a:solidFill>
                <a:latin typeface="Calibri"/>
                <a:ea typeface="Calibri"/>
                <a:cs typeface="Calibri"/>
                <a:sym typeface="Calibri"/>
              </a:rPr>
              <a:t>the U.S. rates.</a:t>
            </a:r>
            <a:endParaRPr sz="2100">
              <a:solidFill>
                <a:schemeClr val="dk2"/>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cxnSp>
        <p:nvCxnSpPr>
          <p:cNvPr id="277" name="Google Shape;277;g2c8fb3127c1_3_16"/>
          <p:cNvCxnSpPr/>
          <p:nvPr/>
        </p:nvCxnSpPr>
        <p:spPr>
          <a:xfrm flipH="1">
            <a:off x="8982725" y="1681325"/>
            <a:ext cx="11100" cy="49017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82" name="Shape 282"/>
        <p:cNvGrpSpPr/>
        <p:nvPr/>
      </p:nvGrpSpPr>
      <p:grpSpPr>
        <a:xfrm>
          <a:off x="0" y="0"/>
          <a:ext cx="0" cy="0"/>
          <a:chOff x="0" y="0"/>
          <a:chExt cx="0" cy="0"/>
        </a:xfrm>
      </p:grpSpPr>
      <p:sp>
        <p:nvSpPr>
          <p:cNvPr id="283" name="Google Shape;283;g2c8fb3127c1_3_24"/>
          <p:cNvSpPr txBox="1"/>
          <p:nvPr>
            <p:ph type="title"/>
          </p:nvPr>
        </p:nvSpPr>
        <p:spPr>
          <a:xfrm>
            <a:off x="132300" y="128475"/>
            <a:ext cx="88794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dk2"/>
                </a:solidFill>
              </a:rPr>
              <a:t>Preterm-related Mortality Rate in DE</a:t>
            </a:r>
            <a:endParaRPr>
              <a:solidFill>
                <a:schemeClr val="dk2"/>
              </a:solidFill>
            </a:endParaRPr>
          </a:p>
        </p:txBody>
      </p:sp>
      <p:pic>
        <p:nvPicPr>
          <p:cNvPr id="284" name="Google Shape;284;g2c8fb3127c1_3_24"/>
          <p:cNvPicPr preferRelativeResize="0"/>
          <p:nvPr/>
        </p:nvPicPr>
        <p:blipFill>
          <a:blip r:embed="rId3">
            <a:alphaModFix/>
          </a:blip>
          <a:stretch>
            <a:fillRect/>
          </a:stretch>
        </p:blipFill>
        <p:spPr>
          <a:xfrm>
            <a:off x="1967562" y="1327700"/>
            <a:ext cx="7085912" cy="5339200"/>
          </a:xfrm>
          <a:prstGeom prst="rect">
            <a:avLst/>
          </a:prstGeom>
          <a:noFill/>
          <a:ln>
            <a:noFill/>
          </a:ln>
        </p:spPr>
      </p:pic>
      <p:sp>
        <p:nvSpPr>
          <p:cNvPr id="285" name="Google Shape;285;g2c8fb3127c1_3_24"/>
          <p:cNvSpPr txBox="1"/>
          <p:nvPr/>
        </p:nvSpPr>
        <p:spPr>
          <a:xfrm>
            <a:off x="202350" y="1592725"/>
            <a:ext cx="1765200" cy="511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2300">
                <a:solidFill>
                  <a:schemeClr val="dk2"/>
                </a:solidFill>
                <a:latin typeface="Calibri"/>
                <a:ea typeface="Calibri"/>
                <a:cs typeface="Calibri"/>
                <a:sym typeface="Calibri"/>
              </a:rPr>
              <a:t>The preterm-</a:t>
            </a:r>
            <a:endParaRPr sz="23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300">
                <a:solidFill>
                  <a:schemeClr val="dk2"/>
                </a:solidFill>
                <a:latin typeface="Calibri"/>
                <a:ea typeface="Calibri"/>
                <a:cs typeface="Calibri"/>
                <a:sym typeface="Calibri"/>
              </a:rPr>
              <a:t>related</a:t>
            </a:r>
            <a:endParaRPr sz="23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300">
                <a:solidFill>
                  <a:schemeClr val="dk2"/>
                </a:solidFill>
                <a:latin typeface="Calibri"/>
                <a:ea typeface="Calibri"/>
                <a:cs typeface="Calibri"/>
                <a:sym typeface="Calibri"/>
              </a:rPr>
              <a:t>mortality rate one of</a:t>
            </a:r>
            <a:endParaRPr sz="23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300">
                <a:solidFill>
                  <a:schemeClr val="dk2"/>
                </a:solidFill>
                <a:latin typeface="Calibri"/>
                <a:ea typeface="Calibri"/>
                <a:cs typeface="Calibri"/>
                <a:sym typeface="Calibri"/>
              </a:rPr>
              <a:t>the leading causes of</a:t>
            </a:r>
            <a:endParaRPr sz="23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300">
                <a:solidFill>
                  <a:schemeClr val="dk2"/>
                </a:solidFill>
                <a:latin typeface="Calibri"/>
                <a:ea typeface="Calibri"/>
                <a:cs typeface="Calibri"/>
                <a:sym typeface="Calibri"/>
              </a:rPr>
              <a:t>IMR decreased by</a:t>
            </a:r>
            <a:endParaRPr sz="23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300">
                <a:solidFill>
                  <a:schemeClr val="dk2"/>
                </a:solidFill>
                <a:latin typeface="Calibri"/>
                <a:ea typeface="Calibri"/>
                <a:cs typeface="Calibri"/>
                <a:sym typeface="Calibri"/>
              </a:rPr>
              <a:t>37% between</a:t>
            </a:r>
            <a:endParaRPr sz="23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rPr lang="en-US" sz="2300">
                <a:solidFill>
                  <a:schemeClr val="dk2"/>
                </a:solidFill>
                <a:latin typeface="Calibri"/>
                <a:ea typeface="Calibri"/>
                <a:cs typeface="Calibri"/>
                <a:sym typeface="Calibri"/>
              </a:rPr>
              <a:t>2010-2021.</a:t>
            </a:r>
            <a:endParaRPr sz="2300">
              <a:solidFill>
                <a:schemeClr val="dk2"/>
              </a:solidFill>
              <a:latin typeface="Calibri"/>
              <a:ea typeface="Calibri"/>
              <a:cs typeface="Calibri"/>
              <a:sym typeface="Calibri"/>
            </a:endParaRPr>
          </a:p>
          <a:p>
            <a:pPr indent="0" lvl="0" marL="0" rtl="0" algn="l">
              <a:spcBef>
                <a:spcPts val="0"/>
              </a:spcBef>
              <a:spcAft>
                <a:spcPts val="0"/>
              </a:spcAft>
              <a:buNone/>
            </a:pPr>
            <a:r>
              <a:t/>
            </a:r>
            <a:endParaRPr sz="2300">
              <a:solidFill>
                <a:schemeClr val="dk1"/>
              </a:solidFill>
              <a:latin typeface="Calibri"/>
              <a:ea typeface="Calibri"/>
              <a:cs typeface="Calibri"/>
              <a:sym typeface="Calibri"/>
            </a:endParaRPr>
          </a:p>
        </p:txBody>
      </p:sp>
      <p:cxnSp>
        <p:nvCxnSpPr>
          <p:cNvPr id="286" name="Google Shape;286;g2c8fb3127c1_3_24"/>
          <p:cNvCxnSpPr/>
          <p:nvPr/>
        </p:nvCxnSpPr>
        <p:spPr>
          <a:xfrm>
            <a:off x="123675" y="1360350"/>
            <a:ext cx="11100" cy="53403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grpSp>
        <p:nvGrpSpPr>
          <p:cNvPr id="292" name="Google Shape;292;p11"/>
          <p:cNvGrpSpPr/>
          <p:nvPr/>
        </p:nvGrpSpPr>
        <p:grpSpPr>
          <a:xfrm>
            <a:off x="0" y="238432"/>
            <a:ext cx="9144000" cy="6381135"/>
            <a:chOff x="282678" y="1417638"/>
            <a:chExt cx="7772400" cy="4834498"/>
          </a:xfrm>
        </p:grpSpPr>
        <p:pic>
          <p:nvPicPr>
            <p:cNvPr id="293" name="Google Shape;293;p11"/>
            <p:cNvPicPr preferRelativeResize="0"/>
            <p:nvPr/>
          </p:nvPicPr>
          <p:blipFill rotWithShape="1">
            <a:blip r:embed="rId3">
              <a:alphaModFix/>
            </a:blip>
            <a:srcRect b="0" l="0" r="0" t="0"/>
            <a:stretch/>
          </p:blipFill>
          <p:spPr>
            <a:xfrm>
              <a:off x="282678" y="1417638"/>
              <a:ext cx="7772400" cy="3967566"/>
            </a:xfrm>
            <a:prstGeom prst="rect">
              <a:avLst/>
            </a:prstGeom>
            <a:noFill/>
            <a:ln>
              <a:noFill/>
            </a:ln>
          </p:spPr>
        </p:pic>
        <p:pic>
          <p:nvPicPr>
            <p:cNvPr id="294" name="Google Shape;294;p11"/>
            <p:cNvPicPr preferRelativeResize="0"/>
            <p:nvPr/>
          </p:nvPicPr>
          <p:blipFill rotWithShape="1">
            <a:blip r:embed="rId4">
              <a:alphaModFix/>
            </a:blip>
            <a:srcRect b="0" l="0" r="0" t="15596"/>
            <a:stretch/>
          </p:blipFill>
          <p:spPr>
            <a:xfrm>
              <a:off x="282678" y="5385204"/>
              <a:ext cx="7772400" cy="866932"/>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2"/>
          <p:cNvSpPr txBox="1"/>
          <p:nvPr>
            <p:ph idx="1" type="body"/>
          </p:nvPr>
        </p:nvSpPr>
        <p:spPr>
          <a:xfrm>
            <a:off x="304800" y="1447800"/>
            <a:ext cx="6781800" cy="4648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800"/>
              <a:buNone/>
            </a:pPr>
            <a:r>
              <a:t/>
            </a:r>
            <a:endParaRPr/>
          </a:p>
        </p:txBody>
      </p:sp>
      <p:sp>
        <p:nvSpPr>
          <p:cNvPr id="301" name="Google Shape;301;p12"/>
          <p:cNvSpPr txBox="1"/>
          <p:nvPr>
            <p:ph type="title"/>
          </p:nvPr>
        </p:nvSpPr>
        <p:spPr>
          <a:xfrm>
            <a:off x="304800" y="533400"/>
            <a:ext cx="6781800" cy="79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a:p>
        </p:txBody>
      </p:sp>
      <p:pic>
        <p:nvPicPr>
          <p:cNvPr id="302" name="Google Shape;302;p12"/>
          <p:cNvPicPr preferRelativeResize="0"/>
          <p:nvPr/>
        </p:nvPicPr>
        <p:blipFill rotWithShape="1">
          <a:blip r:embed="rId3">
            <a:alphaModFix/>
          </a:blip>
          <a:srcRect b="0" l="0" r="0" t="0"/>
          <a:stretch/>
        </p:blipFill>
        <p:spPr>
          <a:xfrm>
            <a:off x="0" y="0"/>
            <a:ext cx="9003550" cy="6959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3"/>
          <p:cNvSpPr txBox="1"/>
          <p:nvPr/>
        </p:nvSpPr>
        <p:spPr>
          <a:xfrm>
            <a:off x="1643526" y="436728"/>
            <a:ext cx="5856948" cy="817975"/>
          </a:xfrm>
          <a:prstGeom prst="rect">
            <a:avLst/>
          </a:prstGeom>
          <a:solidFill>
            <a:srgbClr val="843C0C"/>
          </a:solid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lt1"/>
              </a:buClr>
              <a:buSzPts val="2400"/>
              <a:buFont typeface="Calibri"/>
              <a:buNone/>
            </a:pPr>
            <a:r>
              <a:rPr b="1" i="0" lang="en-US" sz="2800" u="none" cap="none" strike="noStrike">
                <a:solidFill>
                  <a:schemeClr val="lt1"/>
                </a:solidFill>
                <a:latin typeface="Calibri"/>
                <a:ea typeface="Calibri"/>
                <a:cs typeface="Calibri"/>
                <a:sym typeface="Calibri"/>
              </a:rPr>
              <a:t>Human Rights – The Global Standard</a:t>
            </a:r>
            <a:endParaRPr b="0" i="0" sz="1600" u="none" cap="none" strike="noStrike">
              <a:solidFill>
                <a:srgbClr val="000000"/>
              </a:solidFill>
              <a:latin typeface="Arial"/>
              <a:ea typeface="Arial"/>
              <a:cs typeface="Arial"/>
              <a:sym typeface="Arial"/>
            </a:endParaRPr>
          </a:p>
        </p:txBody>
      </p:sp>
      <p:sp>
        <p:nvSpPr>
          <p:cNvPr id="309" name="Google Shape;309;p13"/>
          <p:cNvSpPr txBox="1"/>
          <p:nvPr/>
        </p:nvSpPr>
        <p:spPr>
          <a:xfrm>
            <a:off x="387685" y="1865430"/>
            <a:ext cx="4694354" cy="317446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E6FB4"/>
              </a:buClr>
              <a:buSzPts val="2400"/>
              <a:buFont typeface="Arial"/>
              <a:buNone/>
            </a:pPr>
            <a:r>
              <a:rPr b="1" i="0" lang="en-US" sz="2400" u="none" cap="none" strike="noStrike">
                <a:solidFill>
                  <a:srgbClr val="5E6FB4"/>
                </a:solidFill>
                <a:latin typeface="Calibri"/>
                <a:ea typeface="Calibri"/>
                <a:cs typeface="Calibri"/>
                <a:sym typeface="Calibri"/>
              </a:rPr>
              <a:t>Article 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rgbClr val="2D3138"/>
              </a:buClr>
              <a:buSzPts val="2000"/>
              <a:buFont typeface="Arial"/>
              <a:buNone/>
            </a:pPr>
            <a:r>
              <a:rPr b="1" i="0" lang="en-US" sz="2000" u="none" cap="none" strike="noStrike">
                <a:solidFill>
                  <a:srgbClr val="2D3138"/>
                </a:solidFill>
                <a:latin typeface="Calibri"/>
                <a:ea typeface="Calibri"/>
                <a:cs typeface="Calibri"/>
                <a:sym typeface="Calibri"/>
              </a:rPr>
              <a:t>Everyone</a:t>
            </a:r>
            <a:r>
              <a:rPr b="0" i="0" lang="en-US" sz="2000" u="none" cap="none" strike="noStrike">
                <a:solidFill>
                  <a:srgbClr val="2D3138"/>
                </a:solidFill>
                <a:latin typeface="Calibri"/>
                <a:ea typeface="Calibri"/>
                <a:cs typeface="Calibri"/>
                <a:sym typeface="Calibri"/>
              </a:rPr>
              <a:t> is entitled to al the rights and freedoms set forth in this Declaration, </a:t>
            </a:r>
            <a:r>
              <a:rPr b="1" i="0" lang="en-US" sz="2000" u="none" cap="none" strike="noStrike">
                <a:solidFill>
                  <a:srgbClr val="2D3138"/>
                </a:solidFill>
                <a:latin typeface="Calibri"/>
                <a:ea typeface="Calibri"/>
                <a:cs typeface="Calibri"/>
                <a:sym typeface="Calibri"/>
              </a:rPr>
              <a:t>without distinction of any kind</a:t>
            </a:r>
            <a:r>
              <a:rPr b="0" i="0" lang="en-US" sz="2000" u="none" cap="none" strike="noStrike">
                <a:solidFill>
                  <a:srgbClr val="2D3138"/>
                </a:solidFill>
                <a:latin typeface="Calibri"/>
                <a:ea typeface="Calibri"/>
                <a:cs typeface="Calibri"/>
                <a:sym typeface="Calibri"/>
              </a:rPr>
              <a:t>, such as race, color, sex, language, religion, political or other opinion, national or social origin, property, birth or other status. </a:t>
            </a:r>
            <a:endParaRPr b="0" i="0" sz="1400" u="none" cap="none" strike="noStrike">
              <a:solidFill>
                <a:srgbClr val="000000"/>
              </a:solidFill>
              <a:latin typeface="Arial"/>
              <a:ea typeface="Arial"/>
              <a:cs typeface="Arial"/>
              <a:sym typeface="Arial"/>
            </a:endParaRPr>
          </a:p>
        </p:txBody>
      </p:sp>
      <p:sp>
        <p:nvSpPr>
          <p:cNvPr id="310" name="Google Shape;310;p13"/>
          <p:cNvSpPr txBox="1"/>
          <p:nvPr/>
        </p:nvSpPr>
        <p:spPr>
          <a:xfrm>
            <a:off x="387685" y="4808154"/>
            <a:ext cx="4694354" cy="19233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E6FB4"/>
              </a:buClr>
              <a:buSzPts val="2400"/>
              <a:buFont typeface="Arial"/>
              <a:buNone/>
            </a:pPr>
            <a:r>
              <a:rPr b="1" i="0" lang="en-US" sz="2400" u="none" cap="none" strike="noStrike">
                <a:solidFill>
                  <a:srgbClr val="5E6FB4"/>
                </a:solidFill>
                <a:latin typeface="Calibri"/>
                <a:ea typeface="Calibri"/>
                <a:cs typeface="Calibri"/>
                <a:sym typeface="Calibri"/>
              </a:rPr>
              <a:t>Article 3.</a:t>
            </a:r>
            <a:endParaRPr b="0" i="0" sz="2000" u="none" cap="none" strike="noStrike">
              <a:solidFill>
                <a:srgbClr val="5E6FB4"/>
              </a:solidFill>
              <a:latin typeface="Calibri"/>
              <a:ea typeface="Calibri"/>
              <a:cs typeface="Calibri"/>
              <a:sym typeface="Calibri"/>
            </a:endParaRPr>
          </a:p>
          <a:p>
            <a:pPr indent="0" lvl="0" marL="0" marR="0" rtl="0" algn="l">
              <a:lnSpc>
                <a:spcPct val="100000"/>
              </a:lnSpc>
              <a:spcBef>
                <a:spcPts val="400"/>
              </a:spcBef>
              <a:spcAft>
                <a:spcPts val="0"/>
              </a:spcAft>
              <a:buClr>
                <a:srgbClr val="2D3138"/>
              </a:buClr>
              <a:buSzPts val="2000"/>
              <a:buFont typeface="Arial"/>
              <a:buNone/>
            </a:pPr>
            <a:r>
              <a:rPr b="1" i="0" lang="en-US" sz="2000" u="none" cap="none" strike="noStrike">
                <a:solidFill>
                  <a:srgbClr val="2D3138"/>
                </a:solidFill>
                <a:latin typeface="Calibri"/>
                <a:ea typeface="Calibri"/>
                <a:cs typeface="Calibri"/>
                <a:sym typeface="Calibri"/>
              </a:rPr>
              <a:t>Everyone has the right to life</a:t>
            </a:r>
            <a:r>
              <a:rPr b="0" i="0" lang="en-US" sz="2000" u="none" cap="none" strike="noStrike">
                <a:solidFill>
                  <a:srgbClr val="2D3138"/>
                </a:solidFill>
                <a:latin typeface="Calibri"/>
                <a:ea typeface="Calibri"/>
                <a:cs typeface="Calibri"/>
                <a:sym typeface="Calibri"/>
              </a:rPr>
              <a:t>, liberty and security of person</a:t>
            </a:r>
            <a:endParaRPr b="0" i="0" sz="1400" u="none" cap="none" strike="noStrike">
              <a:solidFill>
                <a:srgbClr val="000000"/>
              </a:solidFill>
              <a:latin typeface="Arial"/>
              <a:ea typeface="Arial"/>
              <a:cs typeface="Arial"/>
              <a:sym typeface="Arial"/>
            </a:endParaRPr>
          </a:p>
        </p:txBody>
      </p:sp>
      <p:sp>
        <p:nvSpPr>
          <p:cNvPr id="311" name="Google Shape;311;p13"/>
          <p:cNvSpPr txBox="1"/>
          <p:nvPr/>
        </p:nvSpPr>
        <p:spPr>
          <a:xfrm>
            <a:off x="5301136" y="1865428"/>
            <a:ext cx="3628969" cy="42768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E6FB4"/>
              </a:buClr>
              <a:buSzPts val="2400"/>
              <a:buFont typeface="Arial"/>
              <a:buNone/>
            </a:pPr>
            <a:r>
              <a:rPr b="1" i="0" lang="en-US" sz="2400" u="none" cap="none" strike="noStrike">
                <a:solidFill>
                  <a:srgbClr val="5E6FB4"/>
                </a:solidFill>
                <a:latin typeface="Calibri"/>
                <a:ea typeface="Calibri"/>
                <a:cs typeface="Calibri"/>
                <a:sym typeface="Calibri"/>
              </a:rPr>
              <a:t>Article 25.</a:t>
            </a:r>
            <a:endParaRPr b="0" i="0" sz="2400" u="none" cap="none" strike="noStrike">
              <a:solidFill>
                <a:srgbClr val="5E6FB4"/>
              </a:solidFill>
              <a:latin typeface="Calibri"/>
              <a:ea typeface="Calibri"/>
              <a:cs typeface="Calibri"/>
              <a:sym typeface="Calibri"/>
            </a:endParaRPr>
          </a:p>
          <a:p>
            <a:pPr indent="0" lvl="0" marL="0" marR="0" rtl="0" algn="l">
              <a:lnSpc>
                <a:spcPct val="100000"/>
              </a:lnSpc>
              <a:spcBef>
                <a:spcPts val="400"/>
              </a:spcBef>
              <a:spcAft>
                <a:spcPts val="0"/>
              </a:spcAft>
              <a:buClr>
                <a:srgbClr val="2D3138"/>
              </a:buClr>
              <a:buSzPts val="2000"/>
              <a:buFont typeface="Arial"/>
              <a:buNone/>
            </a:pPr>
            <a:r>
              <a:rPr b="0" i="0" lang="en-US" sz="2000" u="none" cap="none" strike="noStrike">
                <a:solidFill>
                  <a:srgbClr val="2D3138"/>
                </a:solidFill>
                <a:latin typeface="Calibri"/>
                <a:ea typeface="Calibri"/>
                <a:cs typeface="Calibri"/>
                <a:sym typeface="Calibri"/>
              </a:rPr>
              <a:t>(1) Everyone has the right to </a:t>
            </a:r>
            <a:r>
              <a:rPr b="1" i="0" lang="en-US" sz="2000" u="none" cap="none" strike="noStrike">
                <a:solidFill>
                  <a:srgbClr val="2D3138"/>
                </a:solidFill>
                <a:latin typeface="Calibri"/>
                <a:ea typeface="Calibri"/>
                <a:cs typeface="Calibri"/>
                <a:sym typeface="Calibri"/>
              </a:rPr>
              <a:t>a standard of living adequate for the health and well-being of himself and of his family</a:t>
            </a:r>
            <a:r>
              <a:rPr b="0" i="0" lang="en-US" sz="2000" u="none" cap="none" strike="noStrike">
                <a:solidFill>
                  <a:srgbClr val="2D3138"/>
                </a:solidFill>
                <a:latin typeface="Calibri"/>
                <a:ea typeface="Calibri"/>
                <a:cs typeface="Calibri"/>
                <a:sym typeface="Calibri"/>
              </a:rPr>
              <a:t>, including food, clothing, housing and medical care and necessary social services</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rgbClr val="2D3138"/>
              </a:buClr>
              <a:buSzPts val="2000"/>
              <a:buFont typeface="Arial"/>
              <a:buNone/>
            </a:pPr>
            <a:r>
              <a:rPr b="0" i="0" lang="en-US" sz="2000" u="none" cap="none" strike="noStrike">
                <a:solidFill>
                  <a:srgbClr val="2D3138"/>
                </a:solidFill>
                <a:latin typeface="Calibri"/>
                <a:ea typeface="Calibri"/>
                <a:cs typeface="Calibri"/>
                <a:sym typeface="Calibri"/>
              </a:rPr>
              <a:t>(2) Motherhood and childhood are </a:t>
            </a:r>
            <a:r>
              <a:rPr b="1" i="0" lang="en-US" sz="2000" u="none" cap="none" strike="noStrike">
                <a:solidFill>
                  <a:srgbClr val="2D3138"/>
                </a:solidFill>
                <a:latin typeface="Calibri"/>
                <a:ea typeface="Calibri"/>
                <a:cs typeface="Calibri"/>
                <a:sym typeface="Calibri"/>
              </a:rPr>
              <a:t>entitled</a:t>
            </a:r>
            <a:r>
              <a:rPr b="0" i="0" lang="en-US" sz="2000" u="none" cap="none" strike="noStrike">
                <a:solidFill>
                  <a:srgbClr val="2D3138"/>
                </a:solidFill>
                <a:latin typeface="Calibri"/>
                <a:ea typeface="Calibri"/>
                <a:cs typeface="Calibri"/>
                <a:sym typeface="Calibri"/>
              </a:rPr>
              <a:t> to special care and assistance. All children, whether born in or out of wedlock, shall enjoy the same protection.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14"/>
          <p:cNvPicPr preferRelativeResize="0"/>
          <p:nvPr/>
        </p:nvPicPr>
        <p:blipFill rotWithShape="1">
          <a:blip r:embed="rId3">
            <a:alphaModFix/>
          </a:blip>
          <a:srcRect b="34776" l="0" r="0" t="15647"/>
          <a:stretch/>
        </p:blipFill>
        <p:spPr>
          <a:xfrm>
            <a:off x="0" y="5181842"/>
            <a:ext cx="9144000" cy="2556603"/>
          </a:xfrm>
          <a:prstGeom prst="rect">
            <a:avLst/>
          </a:prstGeom>
          <a:noFill/>
          <a:ln>
            <a:noFill/>
          </a:ln>
        </p:spPr>
      </p:pic>
      <p:sp>
        <p:nvSpPr>
          <p:cNvPr id="318" name="Google Shape;318;p14"/>
          <p:cNvSpPr txBox="1"/>
          <p:nvPr/>
        </p:nvSpPr>
        <p:spPr>
          <a:xfrm>
            <a:off x="2243288" y="400159"/>
            <a:ext cx="4501099" cy="790680"/>
          </a:xfrm>
          <a:prstGeom prst="rect">
            <a:avLst/>
          </a:prstGeom>
          <a:solidFill>
            <a:srgbClr val="43518F"/>
          </a:solid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lt1"/>
              </a:buClr>
              <a:buSzPts val="2900"/>
              <a:buFont typeface="Calibri"/>
              <a:buNone/>
            </a:pPr>
            <a:r>
              <a:rPr b="1" i="0" lang="en-US" sz="3600" u="none" cap="none" strike="noStrike">
                <a:solidFill>
                  <a:schemeClr val="lt1"/>
                </a:solidFill>
                <a:latin typeface="Calibri"/>
                <a:ea typeface="Calibri"/>
                <a:cs typeface="Calibri"/>
                <a:sym typeface="Calibri"/>
              </a:rPr>
              <a:t>Reproductive Justice</a:t>
            </a:r>
            <a:endParaRPr b="0" i="0" sz="1800" u="none" cap="none" strike="noStrike">
              <a:solidFill>
                <a:srgbClr val="000000"/>
              </a:solidFill>
              <a:latin typeface="Arial"/>
              <a:ea typeface="Arial"/>
              <a:cs typeface="Arial"/>
              <a:sym typeface="Arial"/>
            </a:endParaRPr>
          </a:p>
        </p:txBody>
      </p:sp>
      <p:sp>
        <p:nvSpPr>
          <p:cNvPr id="319" name="Google Shape;319;p14"/>
          <p:cNvSpPr txBox="1"/>
          <p:nvPr>
            <p:ph idx="2" type="body"/>
          </p:nvPr>
        </p:nvSpPr>
        <p:spPr>
          <a:xfrm>
            <a:off x="457200" y="1733265"/>
            <a:ext cx="4040188" cy="300250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480"/>
              </a:spcBef>
              <a:spcAft>
                <a:spcPts val="0"/>
              </a:spcAft>
              <a:buClr>
                <a:srgbClr val="2D3138"/>
              </a:buClr>
              <a:buSzPts val="2400"/>
              <a:buNone/>
            </a:pPr>
            <a:r>
              <a:rPr b="1" lang="en-US">
                <a:solidFill>
                  <a:srgbClr val="2D3138"/>
                </a:solidFill>
              </a:rPr>
              <a:t>The human right to maintain personal bodily autonomy, have children, not have children, and parent the children we have in safe and sustainable communities.</a:t>
            </a:r>
            <a:endParaRPr/>
          </a:p>
          <a:p>
            <a:pPr indent="0" lvl="0" marL="0" rtl="0" algn="r">
              <a:lnSpc>
                <a:spcPct val="100000"/>
              </a:lnSpc>
              <a:spcBef>
                <a:spcPts val="480"/>
              </a:spcBef>
              <a:spcAft>
                <a:spcPts val="0"/>
              </a:spcAft>
              <a:buClr>
                <a:srgbClr val="2D3138"/>
              </a:buClr>
              <a:buSzPts val="2400"/>
              <a:buNone/>
            </a:pPr>
            <a:r>
              <a:rPr lang="en-US">
                <a:solidFill>
                  <a:srgbClr val="2D3138"/>
                </a:solidFill>
              </a:rPr>
              <a:t>-Loretta Ross</a:t>
            </a:r>
            <a:endParaRPr/>
          </a:p>
        </p:txBody>
      </p:sp>
      <p:sp>
        <p:nvSpPr>
          <p:cNvPr id="320" name="Google Shape;320;p14"/>
          <p:cNvSpPr txBox="1"/>
          <p:nvPr>
            <p:ph idx="3" type="body"/>
          </p:nvPr>
        </p:nvSpPr>
        <p:spPr>
          <a:xfrm>
            <a:off x="4801974" y="1316633"/>
            <a:ext cx="3884826" cy="639762"/>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333A5A"/>
              </a:buClr>
              <a:buSzPts val="2400"/>
              <a:buNone/>
            </a:pPr>
            <a:r>
              <a:rPr lang="en-US">
                <a:solidFill>
                  <a:srgbClr val="333A5A"/>
                </a:solidFill>
              </a:rPr>
              <a:t>We must…</a:t>
            </a:r>
            <a:endParaRPr>
              <a:solidFill>
                <a:srgbClr val="333A5A"/>
              </a:solidFill>
            </a:endParaRPr>
          </a:p>
        </p:txBody>
      </p:sp>
      <p:sp>
        <p:nvSpPr>
          <p:cNvPr id="321" name="Google Shape;321;p14"/>
          <p:cNvSpPr txBox="1"/>
          <p:nvPr>
            <p:ph idx="4" type="body"/>
          </p:nvPr>
        </p:nvSpPr>
        <p:spPr>
          <a:xfrm>
            <a:off x="4801974" y="1927746"/>
            <a:ext cx="3884826" cy="3002507"/>
          </a:xfrm>
          <a:prstGeom prst="rect">
            <a:avLst/>
          </a:prstGeom>
          <a:noFill/>
          <a:ln>
            <a:noFill/>
          </a:ln>
        </p:spPr>
        <p:txBody>
          <a:bodyPr anchorCtr="0" anchor="ctr" bIns="45700" lIns="91425" spcFirstLastPara="1" rIns="91425" wrap="square" tIns="45700">
            <a:noAutofit/>
          </a:bodyPr>
          <a:lstStyle/>
          <a:p>
            <a:pPr indent="-342900" lvl="0" marL="342900" rtl="0" algn="l">
              <a:lnSpc>
                <a:spcPct val="100000"/>
              </a:lnSpc>
              <a:spcBef>
                <a:spcPts val="0"/>
              </a:spcBef>
              <a:spcAft>
                <a:spcPts val="0"/>
              </a:spcAft>
              <a:buClr>
                <a:schemeClr val="dk2"/>
              </a:buClr>
              <a:buSzPts val="2400"/>
              <a:buChar char="•"/>
            </a:pPr>
            <a:r>
              <a:rPr lang="en-US">
                <a:solidFill>
                  <a:schemeClr val="dk2"/>
                </a:solidFill>
              </a:rPr>
              <a:t>Analyze power systems</a:t>
            </a:r>
            <a:endParaRPr/>
          </a:p>
          <a:p>
            <a:pPr indent="-342900" lvl="0" marL="342900" rtl="0" algn="l">
              <a:lnSpc>
                <a:spcPct val="100000"/>
              </a:lnSpc>
              <a:spcBef>
                <a:spcPts val="480"/>
              </a:spcBef>
              <a:spcAft>
                <a:spcPts val="0"/>
              </a:spcAft>
              <a:buClr>
                <a:schemeClr val="dk2"/>
              </a:buClr>
              <a:buSzPts val="2400"/>
              <a:buChar char="•"/>
            </a:pPr>
            <a:r>
              <a:rPr lang="en-US">
                <a:solidFill>
                  <a:schemeClr val="dk2"/>
                </a:solidFill>
              </a:rPr>
              <a:t>Address intersecting oppressions</a:t>
            </a:r>
            <a:endParaRPr/>
          </a:p>
          <a:p>
            <a:pPr indent="-342900" lvl="0" marL="342900" rtl="0" algn="l">
              <a:lnSpc>
                <a:spcPct val="100000"/>
              </a:lnSpc>
              <a:spcBef>
                <a:spcPts val="480"/>
              </a:spcBef>
              <a:spcAft>
                <a:spcPts val="0"/>
              </a:spcAft>
              <a:buClr>
                <a:schemeClr val="dk2"/>
              </a:buClr>
              <a:buSzPts val="2400"/>
              <a:buChar char="•"/>
            </a:pPr>
            <a:r>
              <a:rPr lang="en-US">
                <a:solidFill>
                  <a:schemeClr val="dk2"/>
                </a:solidFill>
              </a:rPr>
              <a:t>Center the most marginalized</a:t>
            </a:r>
            <a:endParaRPr/>
          </a:p>
          <a:p>
            <a:pPr indent="-342900" lvl="0" marL="342900" rtl="0" algn="l">
              <a:lnSpc>
                <a:spcPct val="100000"/>
              </a:lnSpc>
              <a:spcBef>
                <a:spcPts val="480"/>
              </a:spcBef>
              <a:spcAft>
                <a:spcPts val="0"/>
              </a:spcAft>
              <a:buClr>
                <a:schemeClr val="dk2"/>
              </a:buClr>
              <a:buSzPts val="2400"/>
              <a:buChar char="•"/>
            </a:pPr>
            <a:r>
              <a:rPr lang="en-US">
                <a:solidFill>
                  <a:schemeClr val="dk2"/>
                </a:solidFill>
              </a:rPr>
              <a:t>Join together across issues and identities</a:t>
            </a:r>
            <a:endParaRPr/>
          </a:p>
        </p:txBody>
      </p:sp>
      <p:pic>
        <p:nvPicPr>
          <p:cNvPr descr="rj2.jpeg" id="322" name="Google Shape;322;p14"/>
          <p:cNvPicPr preferRelativeResize="0"/>
          <p:nvPr/>
        </p:nvPicPr>
        <p:blipFill rotWithShape="1">
          <a:blip r:embed="rId4">
            <a:alphaModFix/>
          </a:blip>
          <a:srcRect b="15809" l="0" r="0" t="12303"/>
          <a:stretch/>
        </p:blipFill>
        <p:spPr>
          <a:xfrm>
            <a:off x="0" y="5191352"/>
            <a:ext cx="2286000" cy="2547093"/>
          </a:xfrm>
          <a:prstGeom prst="rect">
            <a:avLst/>
          </a:prstGeom>
          <a:noFill/>
          <a:ln>
            <a:noFill/>
          </a:ln>
        </p:spPr>
      </p:pic>
      <p:pic>
        <p:nvPicPr>
          <p:cNvPr descr="rj3.jpg" id="323" name="Google Shape;323;p14"/>
          <p:cNvPicPr preferRelativeResize="0"/>
          <p:nvPr/>
        </p:nvPicPr>
        <p:blipFill rotWithShape="1">
          <a:blip r:embed="rId5">
            <a:alphaModFix/>
          </a:blip>
          <a:srcRect b="32981" l="0" r="0" t="0"/>
          <a:stretch/>
        </p:blipFill>
        <p:spPr>
          <a:xfrm>
            <a:off x="6703101" y="5191353"/>
            <a:ext cx="2541644" cy="25470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5"/>
          <p:cNvSpPr txBox="1"/>
          <p:nvPr>
            <p:ph type="title"/>
          </p:nvPr>
        </p:nvSpPr>
        <p:spPr>
          <a:xfrm>
            <a:off x="2419814" y="512956"/>
            <a:ext cx="4304371" cy="758283"/>
          </a:xfrm>
          <a:prstGeom prst="rect">
            <a:avLst/>
          </a:prstGeom>
          <a:solidFill>
            <a:srgbClr val="43518F"/>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900"/>
              <a:buFont typeface="Calibri"/>
              <a:buNone/>
            </a:pPr>
            <a:r>
              <a:rPr b="1" lang="en-US" sz="3200">
                <a:solidFill>
                  <a:schemeClr val="lt1"/>
                </a:solidFill>
              </a:rPr>
              <a:t>Indicator ≠ Framework </a:t>
            </a:r>
            <a:endParaRPr b="1" sz="4800"/>
          </a:p>
        </p:txBody>
      </p:sp>
      <p:sp>
        <p:nvSpPr>
          <p:cNvPr id="329" name="Google Shape;329;p15"/>
          <p:cNvSpPr txBox="1"/>
          <p:nvPr>
            <p:ph idx="1" type="body"/>
          </p:nvPr>
        </p:nvSpPr>
        <p:spPr>
          <a:xfrm>
            <a:off x="457200" y="1535113"/>
            <a:ext cx="4040188" cy="6397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43518F"/>
              </a:buClr>
              <a:buSzPts val="2800"/>
              <a:buNone/>
            </a:pPr>
            <a:r>
              <a:rPr lang="en-US" sz="2800" u="sng">
                <a:solidFill>
                  <a:srgbClr val="43518F"/>
                </a:solidFill>
              </a:rPr>
              <a:t>Indicator</a:t>
            </a:r>
            <a:endParaRPr u="sng">
              <a:solidFill>
                <a:srgbClr val="43518F"/>
              </a:solidFill>
            </a:endParaRPr>
          </a:p>
        </p:txBody>
      </p:sp>
      <p:sp>
        <p:nvSpPr>
          <p:cNvPr id="330" name="Google Shape;330;p1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2400"/>
              <a:buNone/>
            </a:pPr>
            <a:r>
              <a:rPr lang="en-US">
                <a:solidFill>
                  <a:schemeClr val="dk2"/>
                </a:solidFill>
              </a:rPr>
              <a:t>An </a:t>
            </a:r>
            <a:r>
              <a:rPr b="1" i="1" lang="en-US">
                <a:solidFill>
                  <a:schemeClr val="dk2"/>
                </a:solidFill>
              </a:rPr>
              <a:t>indicator</a:t>
            </a:r>
            <a:r>
              <a:rPr lang="en-US">
                <a:solidFill>
                  <a:schemeClr val="dk2"/>
                </a:solidFill>
              </a:rPr>
              <a:t> is a datapoint:</a:t>
            </a:r>
            <a:endParaRPr/>
          </a:p>
          <a:p>
            <a:pPr indent="-342900" lvl="0" marL="342900" rtl="0" algn="l">
              <a:lnSpc>
                <a:spcPct val="90000"/>
              </a:lnSpc>
              <a:spcBef>
                <a:spcPts val="480"/>
              </a:spcBef>
              <a:spcAft>
                <a:spcPts val="0"/>
              </a:spcAft>
              <a:buClr>
                <a:schemeClr val="dk2"/>
              </a:buClr>
              <a:buSzPts val="2400"/>
              <a:buChar char="•"/>
            </a:pPr>
            <a:r>
              <a:rPr lang="en-US">
                <a:solidFill>
                  <a:schemeClr val="dk2"/>
                </a:solidFill>
              </a:rPr>
              <a:t>Measurement limited by current reality</a:t>
            </a:r>
            <a:endParaRPr/>
          </a:p>
          <a:p>
            <a:pPr indent="-342900" lvl="0" marL="342900" rtl="0" algn="l">
              <a:lnSpc>
                <a:spcPct val="90000"/>
              </a:lnSpc>
              <a:spcBef>
                <a:spcPts val="480"/>
              </a:spcBef>
              <a:spcAft>
                <a:spcPts val="0"/>
              </a:spcAft>
              <a:buClr>
                <a:schemeClr val="dk2"/>
              </a:buClr>
              <a:buSzPts val="2400"/>
              <a:buChar char="•"/>
            </a:pPr>
            <a:r>
              <a:rPr lang="en-US">
                <a:solidFill>
                  <a:schemeClr val="dk2"/>
                </a:solidFill>
              </a:rPr>
              <a:t>A product of our past understanding of public health and science</a:t>
            </a:r>
            <a:endParaRPr/>
          </a:p>
          <a:p>
            <a:pPr indent="-342900" lvl="0" marL="342900" rtl="0" algn="l">
              <a:lnSpc>
                <a:spcPct val="90000"/>
              </a:lnSpc>
              <a:spcBef>
                <a:spcPts val="480"/>
              </a:spcBef>
              <a:spcAft>
                <a:spcPts val="0"/>
              </a:spcAft>
              <a:buClr>
                <a:schemeClr val="dk2"/>
              </a:buClr>
              <a:buSzPts val="2400"/>
              <a:buChar char="•"/>
            </a:pPr>
            <a:r>
              <a:rPr lang="en-US">
                <a:solidFill>
                  <a:schemeClr val="dk2"/>
                </a:solidFill>
              </a:rPr>
              <a:t>Systems are more apt to adhere to specific prescribed indicators than to determine alternatives</a:t>
            </a:r>
            <a:endParaRPr/>
          </a:p>
          <a:p>
            <a:pPr indent="0" lvl="1" marL="457200" rtl="0" algn="l">
              <a:lnSpc>
                <a:spcPct val="90000"/>
              </a:lnSpc>
              <a:spcBef>
                <a:spcPts val="400"/>
              </a:spcBef>
              <a:spcAft>
                <a:spcPts val="0"/>
              </a:spcAft>
              <a:buClr>
                <a:schemeClr val="dk1"/>
              </a:buClr>
              <a:buSzPts val="2000"/>
              <a:buNone/>
            </a:pPr>
            <a:r>
              <a:t/>
            </a:r>
            <a:endParaRPr/>
          </a:p>
        </p:txBody>
      </p:sp>
      <p:sp>
        <p:nvSpPr>
          <p:cNvPr id="331" name="Google Shape;331;p15"/>
          <p:cNvSpPr txBox="1"/>
          <p:nvPr>
            <p:ph idx="3" type="body"/>
          </p:nvPr>
        </p:nvSpPr>
        <p:spPr>
          <a:xfrm>
            <a:off x="4645025" y="1535113"/>
            <a:ext cx="4041775" cy="6397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43518F"/>
              </a:buClr>
              <a:buSzPts val="2800"/>
              <a:buNone/>
            </a:pPr>
            <a:r>
              <a:rPr lang="en-US" sz="2800" u="sng">
                <a:solidFill>
                  <a:srgbClr val="43518F"/>
                </a:solidFill>
              </a:rPr>
              <a:t>Framework</a:t>
            </a:r>
            <a:endParaRPr sz="3200" u="sng">
              <a:solidFill>
                <a:srgbClr val="43518F"/>
              </a:solidFill>
            </a:endParaRPr>
          </a:p>
        </p:txBody>
      </p:sp>
      <p:sp>
        <p:nvSpPr>
          <p:cNvPr id="332" name="Google Shape;332;p1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2400"/>
              <a:buNone/>
            </a:pPr>
            <a:r>
              <a:rPr lang="en-US">
                <a:solidFill>
                  <a:schemeClr val="dk2"/>
                </a:solidFill>
              </a:rPr>
              <a:t>A </a:t>
            </a:r>
            <a:r>
              <a:rPr b="1" i="1" lang="en-US">
                <a:solidFill>
                  <a:schemeClr val="dk2"/>
                </a:solidFill>
              </a:rPr>
              <a:t>framework</a:t>
            </a:r>
            <a:r>
              <a:rPr lang="en-US">
                <a:solidFill>
                  <a:schemeClr val="dk2"/>
                </a:solidFill>
              </a:rPr>
              <a:t> is a vision:</a:t>
            </a:r>
            <a:endParaRPr/>
          </a:p>
          <a:p>
            <a:pPr indent="-342900" lvl="0" marL="342900" rtl="0" algn="l">
              <a:lnSpc>
                <a:spcPct val="90000"/>
              </a:lnSpc>
              <a:spcBef>
                <a:spcPts val="480"/>
              </a:spcBef>
              <a:spcAft>
                <a:spcPts val="0"/>
              </a:spcAft>
              <a:buClr>
                <a:schemeClr val="dk2"/>
              </a:buClr>
              <a:buSzPts val="2400"/>
              <a:buChar char="•"/>
            </a:pPr>
            <a:r>
              <a:rPr lang="en-US">
                <a:solidFill>
                  <a:schemeClr val="dk2"/>
                </a:solidFill>
              </a:rPr>
              <a:t>Expands understanding of current reality</a:t>
            </a:r>
            <a:endParaRPr/>
          </a:p>
          <a:p>
            <a:pPr indent="-342900" lvl="0" marL="342900" rtl="0" algn="l">
              <a:lnSpc>
                <a:spcPct val="90000"/>
              </a:lnSpc>
              <a:spcBef>
                <a:spcPts val="480"/>
              </a:spcBef>
              <a:spcAft>
                <a:spcPts val="0"/>
              </a:spcAft>
              <a:buClr>
                <a:schemeClr val="dk2"/>
              </a:buClr>
              <a:buSzPts val="2400"/>
              <a:buChar char="•"/>
            </a:pPr>
            <a:r>
              <a:rPr lang="en-US">
                <a:solidFill>
                  <a:schemeClr val="dk2"/>
                </a:solidFill>
              </a:rPr>
              <a:t>Allows freedom to explore language of indicators</a:t>
            </a:r>
            <a:endParaRPr/>
          </a:p>
          <a:p>
            <a:pPr indent="-342900" lvl="0" marL="342900" rtl="0" algn="l">
              <a:lnSpc>
                <a:spcPct val="90000"/>
              </a:lnSpc>
              <a:spcBef>
                <a:spcPts val="480"/>
              </a:spcBef>
              <a:spcAft>
                <a:spcPts val="0"/>
              </a:spcAft>
              <a:buClr>
                <a:schemeClr val="dk2"/>
              </a:buClr>
              <a:buSzPts val="2400"/>
              <a:buChar char="•"/>
            </a:pPr>
            <a:r>
              <a:rPr lang="en-US">
                <a:solidFill>
                  <a:schemeClr val="dk2"/>
                </a:solidFill>
              </a:rPr>
              <a:t>Exploration of alternatives to traditional data collection &amp; application </a:t>
            </a:r>
            <a:endParaRPr/>
          </a:p>
          <a:p>
            <a:pPr indent="-342900" lvl="0" marL="342900" rtl="0" algn="l">
              <a:lnSpc>
                <a:spcPct val="90000"/>
              </a:lnSpc>
              <a:spcBef>
                <a:spcPts val="480"/>
              </a:spcBef>
              <a:spcAft>
                <a:spcPts val="0"/>
              </a:spcAft>
              <a:buClr>
                <a:schemeClr val="dk2"/>
              </a:buClr>
              <a:buSzPts val="2400"/>
              <a:buChar char="•"/>
            </a:pPr>
            <a:r>
              <a:rPr lang="en-US">
                <a:solidFill>
                  <a:schemeClr val="dk2"/>
                </a:solidFill>
              </a:rPr>
              <a:t>Questions historical construction health systems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
          <p:cNvPicPr preferRelativeResize="0"/>
          <p:nvPr/>
        </p:nvPicPr>
        <p:blipFill rotWithShape="1">
          <a:blip r:embed="rId3">
            <a:alphaModFix/>
          </a:blip>
          <a:srcRect b="0" l="6690" r="6690" t="0"/>
          <a:stretch/>
        </p:blipFill>
        <p:spPr>
          <a:xfrm>
            <a:off x="0" y="0"/>
            <a:ext cx="9144001" cy="7055948"/>
          </a:xfrm>
          <a:prstGeom prst="rect">
            <a:avLst/>
          </a:prstGeom>
          <a:noFill/>
          <a:ln>
            <a:noFill/>
          </a:ln>
        </p:spPr>
      </p:pic>
      <p:sp>
        <p:nvSpPr>
          <p:cNvPr id="188" name="Google Shape;188;p2"/>
          <p:cNvSpPr txBox="1"/>
          <p:nvPr>
            <p:ph idx="1" type="body"/>
          </p:nvPr>
        </p:nvSpPr>
        <p:spPr>
          <a:xfrm>
            <a:off x="756164" y="1034034"/>
            <a:ext cx="7631672" cy="3830861"/>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chemeClr val="lt1"/>
              </a:buClr>
              <a:buSzPts val="4800"/>
              <a:buNone/>
            </a:pPr>
            <a:r>
              <a:rPr b="1" lang="en-US" sz="4800">
                <a:solidFill>
                  <a:schemeClr val="lt1"/>
                </a:solidFill>
              </a:rPr>
              <a:t>Mission</a:t>
            </a:r>
            <a:endParaRPr/>
          </a:p>
          <a:p>
            <a:pPr indent="0" lvl="0" marL="0" rtl="0" algn="ctr">
              <a:lnSpc>
                <a:spcPct val="80000"/>
              </a:lnSpc>
              <a:spcBef>
                <a:spcPts val="440"/>
              </a:spcBef>
              <a:spcAft>
                <a:spcPts val="0"/>
              </a:spcAft>
              <a:buClr>
                <a:schemeClr val="lt1"/>
              </a:buClr>
              <a:buSzPts val="2200"/>
              <a:buNone/>
            </a:pPr>
            <a:r>
              <a:rPr b="0" i="0" lang="en-US" sz="2800">
                <a:solidFill>
                  <a:srgbClr val="FFFFFF"/>
                </a:solidFill>
                <a:latin typeface="Arial"/>
                <a:ea typeface="Arial"/>
                <a:cs typeface="Arial"/>
                <a:sym typeface="Arial"/>
              </a:rPr>
              <a:t>As an organization focused on the sexual reproductive health &amp; wellbeing of Black women </a:t>
            </a:r>
            <a:r>
              <a:rPr lang="en-US" sz="2800">
                <a:solidFill>
                  <a:srgbClr val="FFFFFF"/>
                </a:solidFill>
                <a:latin typeface="Arial"/>
                <a:ea typeface="Arial"/>
                <a:cs typeface="Arial"/>
                <a:sym typeface="Arial"/>
              </a:rPr>
              <a:t>&amp;</a:t>
            </a:r>
            <a:r>
              <a:rPr b="0" i="0" lang="en-US" sz="2800">
                <a:solidFill>
                  <a:srgbClr val="FFFFFF"/>
                </a:solidFill>
                <a:latin typeface="Arial"/>
                <a:ea typeface="Arial"/>
                <a:cs typeface="Arial"/>
                <a:sym typeface="Arial"/>
              </a:rPr>
              <a:t> birthing people world-wide, NBEC creates transnational solutions that optimize Black maternal, infant, sexual, &amp; reproductive wellbeing. We shift systems &amp; culture through training, research, technical assistance, policy, advocacy, &amp; community-centered collaboration.</a:t>
            </a:r>
            <a:endParaRPr sz="2800"/>
          </a:p>
          <a:p>
            <a:pPr indent="0" lvl="0" marL="0" rtl="0" algn="ctr">
              <a:lnSpc>
                <a:spcPct val="80000"/>
              </a:lnSpc>
              <a:spcBef>
                <a:spcPts val="960"/>
              </a:spcBef>
              <a:spcAft>
                <a:spcPts val="0"/>
              </a:spcAft>
              <a:buClr>
                <a:schemeClr val="lt1"/>
              </a:buClr>
              <a:buSzPts val="4800"/>
              <a:buNone/>
            </a:pPr>
            <a:r>
              <a:rPr b="1" lang="en-US" sz="4800">
                <a:solidFill>
                  <a:schemeClr val="lt1"/>
                </a:solidFill>
              </a:rPr>
              <a:t>Vision</a:t>
            </a:r>
            <a:endParaRPr sz="4800">
              <a:solidFill>
                <a:schemeClr val="lt1"/>
              </a:solidFill>
            </a:endParaRPr>
          </a:p>
          <a:p>
            <a:pPr indent="0" lvl="0" marL="0" rtl="0" algn="ctr">
              <a:lnSpc>
                <a:spcPct val="80000"/>
              </a:lnSpc>
              <a:spcBef>
                <a:spcPts val="440"/>
              </a:spcBef>
              <a:spcAft>
                <a:spcPts val="0"/>
              </a:spcAft>
              <a:buClr>
                <a:schemeClr val="lt1"/>
              </a:buClr>
              <a:buSzPts val="2200"/>
              <a:buNone/>
            </a:pPr>
            <a:r>
              <a:rPr lang="en-US" sz="2400">
                <a:solidFill>
                  <a:schemeClr val="lt1"/>
                </a:solidFill>
              </a:rPr>
              <a:t>All Black Mamas, babies &amp; their villages thrive. </a:t>
            </a:r>
            <a:endParaRPr i="1" sz="2400">
              <a:solidFill>
                <a:schemeClr val="lt1"/>
              </a:solidFill>
            </a:endParaRPr>
          </a:p>
          <a:p>
            <a:pPr indent="0" lvl="0" marL="0" marR="0" rtl="0" algn="ctr">
              <a:lnSpc>
                <a:spcPct val="100000"/>
              </a:lnSpc>
              <a:spcBef>
                <a:spcPts val="0"/>
              </a:spcBef>
              <a:spcAft>
                <a:spcPts val="0"/>
              </a:spcAft>
              <a:buClr>
                <a:schemeClr val="lt1"/>
              </a:buClr>
              <a:buSzPts val="2400"/>
              <a:buFont typeface="Arial"/>
              <a:buNone/>
            </a:pPr>
            <a:r>
              <a:rPr b="1" lang="en-US" sz="4800" cap="none" strike="noStrike">
                <a:solidFill>
                  <a:schemeClr val="lt1"/>
                </a:solidFill>
                <a:latin typeface="Calibri"/>
                <a:ea typeface="Calibri"/>
                <a:cs typeface="Calibri"/>
                <a:sym typeface="Calibri"/>
              </a:rPr>
              <a:t>Core Values</a:t>
            </a:r>
            <a:endParaRPr sz="2200"/>
          </a:p>
          <a:p>
            <a:pPr indent="0" lvl="0" marL="0" marR="0" rtl="0" algn="ctr">
              <a:lnSpc>
                <a:spcPct val="100000"/>
              </a:lnSpc>
              <a:spcBef>
                <a:spcPts val="480"/>
              </a:spcBef>
              <a:spcAft>
                <a:spcPts val="0"/>
              </a:spcAft>
              <a:buClr>
                <a:schemeClr val="lt1"/>
              </a:buClr>
              <a:buSzPts val="2400"/>
              <a:buFont typeface="Arial"/>
              <a:buNone/>
            </a:pPr>
            <a:r>
              <a:rPr b="0" i="1" lang="en-US" sz="2400" u="none" cap="none" strike="noStrike">
                <a:solidFill>
                  <a:schemeClr val="lt1"/>
                </a:solidFill>
                <a:latin typeface="Calibri"/>
                <a:ea typeface="Calibri"/>
                <a:cs typeface="Calibri"/>
                <a:sym typeface="Calibri"/>
              </a:rPr>
              <a:t>Leadership, Freedom, Wellness, Black Lives, Sisterhood</a:t>
            </a:r>
            <a:endParaRPr sz="2400"/>
          </a:p>
          <a:p>
            <a:pPr indent="0" lvl="0" marL="0" marR="0" rtl="0" algn="ctr">
              <a:lnSpc>
                <a:spcPct val="100000"/>
              </a:lnSpc>
              <a:spcBef>
                <a:spcPts val="480"/>
              </a:spcBef>
              <a:spcAft>
                <a:spcPts val="0"/>
              </a:spcAft>
              <a:buClr>
                <a:schemeClr val="dk1"/>
              </a:buClr>
              <a:buSzPts val="2400"/>
              <a:buFont typeface="Arial"/>
              <a:buNone/>
            </a:pPr>
            <a:r>
              <a:t/>
            </a:r>
            <a:endParaRPr b="0" i="0" sz="2200" u="none" cap="none" strike="noStrike">
              <a:solidFill>
                <a:schemeClr val="lt1"/>
              </a:solidFill>
              <a:latin typeface="Calibri"/>
              <a:ea typeface="Calibri"/>
              <a:cs typeface="Calibri"/>
              <a:sym typeface="Calibri"/>
            </a:endParaRPr>
          </a:p>
          <a:p>
            <a:pPr indent="0" lvl="0" marL="0" rtl="0" algn="ctr">
              <a:lnSpc>
                <a:spcPct val="80000"/>
              </a:lnSpc>
              <a:spcBef>
                <a:spcPts val="440"/>
              </a:spcBef>
              <a:spcAft>
                <a:spcPts val="0"/>
              </a:spcAft>
              <a:buClr>
                <a:schemeClr val="dk1"/>
              </a:buClr>
              <a:buSzPts val="2200"/>
              <a:buNone/>
            </a:pPr>
            <a:r>
              <a:t/>
            </a:r>
            <a:endParaRPr i="1" sz="2200">
              <a:solidFill>
                <a:schemeClr val="lt1"/>
              </a:solidFill>
            </a:endParaRPr>
          </a:p>
        </p:txBody>
      </p:sp>
      <p:pic>
        <p:nvPicPr>
          <p:cNvPr descr="logo_ko.eps" id="189" name="Google Shape;189;p2"/>
          <p:cNvPicPr preferRelativeResize="0"/>
          <p:nvPr/>
        </p:nvPicPr>
        <p:blipFill rotWithShape="1">
          <a:blip r:embed="rId4">
            <a:alphaModFix/>
          </a:blip>
          <a:srcRect b="0" l="0" r="0" t="0"/>
          <a:stretch/>
        </p:blipFill>
        <p:spPr>
          <a:xfrm>
            <a:off x="3605380" y="97131"/>
            <a:ext cx="1933240" cy="9369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6"/>
          <p:cNvSpPr/>
          <p:nvPr/>
        </p:nvSpPr>
        <p:spPr>
          <a:xfrm>
            <a:off x="0" y="0"/>
            <a:ext cx="9144000" cy="6858000"/>
          </a:xfrm>
          <a:prstGeom prst="rect">
            <a:avLst/>
          </a:prstGeom>
          <a:solidFill>
            <a:schemeClr val="accent6"/>
          </a:solid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pic>
        <p:nvPicPr>
          <p:cNvPr descr="stripe_background.eps" id="339" name="Google Shape;339;p16"/>
          <p:cNvPicPr preferRelativeResize="0"/>
          <p:nvPr/>
        </p:nvPicPr>
        <p:blipFill rotWithShape="1">
          <a:blip r:embed="rId3">
            <a:alphaModFix amt="50000"/>
          </a:blip>
          <a:srcRect b="22009" l="0" r="0" t="21703"/>
          <a:stretch/>
        </p:blipFill>
        <p:spPr>
          <a:xfrm>
            <a:off x="0" y="-156308"/>
            <a:ext cx="9266294" cy="7170615"/>
          </a:xfrm>
          <a:prstGeom prst="rect">
            <a:avLst/>
          </a:prstGeom>
          <a:noFill/>
          <a:ln>
            <a:noFill/>
          </a:ln>
        </p:spPr>
      </p:pic>
      <p:sp>
        <p:nvSpPr>
          <p:cNvPr id="340" name="Google Shape;340;p16"/>
          <p:cNvSpPr txBox="1"/>
          <p:nvPr/>
        </p:nvSpPr>
        <p:spPr>
          <a:xfrm>
            <a:off x="603432" y="1300888"/>
            <a:ext cx="7971608" cy="452841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3740"/>
              <a:buFont typeface="Arial"/>
              <a:buNone/>
            </a:pPr>
            <a:r>
              <a:rPr b="1" i="0" lang="en-US" sz="3740" u="none" cap="none" strike="noStrike">
                <a:solidFill>
                  <a:srgbClr val="FFFFFF"/>
                </a:solidFill>
                <a:latin typeface="Arial"/>
                <a:ea typeface="Arial"/>
                <a:cs typeface="Arial"/>
                <a:sym typeface="Arial"/>
              </a:rPr>
              <a:t>birth equity </a:t>
            </a:r>
            <a:r>
              <a:rPr b="1" i="1" lang="en-US" sz="3740" u="none" cap="none" strike="noStrike">
                <a:solidFill>
                  <a:srgbClr val="FFFFFF"/>
                </a:solidFill>
                <a:latin typeface="Arial"/>
                <a:ea typeface="Arial"/>
                <a:cs typeface="Arial"/>
                <a:sym typeface="Arial"/>
              </a:rPr>
              <a:t>(noun)</a:t>
            </a:r>
            <a:r>
              <a:rPr b="1" i="0" lang="en-US" sz="3740" u="none" cap="none" strike="noStrike">
                <a:solidFill>
                  <a:srgbClr val="FFFFFF"/>
                </a:solidFill>
                <a:latin typeface="Arial"/>
                <a:ea typeface="Arial"/>
                <a:cs typeface="Arial"/>
                <a:sym typeface="Arial"/>
              </a:rPr>
              <a:t>:</a:t>
            </a:r>
            <a:endParaRPr b="0" i="0" sz="18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3570"/>
              <a:buFont typeface="Arial"/>
              <a:buNone/>
            </a:pPr>
            <a:r>
              <a:t/>
            </a:r>
            <a:endParaRPr b="0" i="0" sz="3570" u="none" cap="none" strike="noStrike">
              <a:solidFill>
                <a:srgbClr val="FFFFFF"/>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3570"/>
              <a:buFont typeface="Arial"/>
              <a:buNone/>
            </a:pPr>
            <a:r>
              <a:rPr b="0" i="0" lang="en-US" sz="3570" u="none" cap="none" strike="noStrike">
                <a:solidFill>
                  <a:srgbClr val="FFFFFF"/>
                </a:solidFill>
                <a:latin typeface="Arial"/>
                <a:ea typeface="Arial"/>
                <a:cs typeface="Arial"/>
                <a:sym typeface="Arial"/>
              </a:rPr>
              <a:t>1. The assurance of the conditions of optimal births for all people with a willingness to address racial and social inequities in a sustained effort.</a:t>
            </a:r>
            <a:endParaRPr b="0" i="0" sz="18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000000"/>
              </a:buClr>
              <a:buSzPts val="3570"/>
              <a:buFont typeface="Arial"/>
              <a:buNone/>
            </a:pPr>
            <a:r>
              <a:t/>
            </a:r>
            <a:endParaRPr b="0" i="0" sz="3570" u="none" cap="none" strike="noStrike">
              <a:solidFill>
                <a:srgbClr val="FFFFFF"/>
              </a:solidFill>
              <a:latin typeface="Arial"/>
              <a:ea typeface="Arial"/>
              <a:cs typeface="Arial"/>
              <a:sym typeface="Arial"/>
            </a:endParaRPr>
          </a:p>
          <a:p>
            <a:pPr indent="0" lvl="0" marL="0" marR="0" rtl="0" algn="r">
              <a:lnSpc>
                <a:spcPct val="80000"/>
              </a:lnSpc>
              <a:spcBef>
                <a:spcPts val="0"/>
              </a:spcBef>
              <a:spcAft>
                <a:spcPts val="0"/>
              </a:spcAft>
              <a:buClr>
                <a:srgbClr val="000000"/>
              </a:buClr>
              <a:buSzPts val="1870"/>
              <a:buFont typeface="Arial"/>
              <a:buNone/>
            </a:pPr>
            <a:r>
              <a:t/>
            </a:r>
            <a:endParaRPr b="1" i="1" sz="1870" u="none" cap="none" strike="noStrike">
              <a:solidFill>
                <a:srgbClr val="FFFFFF"/>
              </a:solidFill>
              <a:latin typeface="Arial"/>
              <a:ea typeface="Arial"/>
              <a:cs typeface="Arial"/>
              <a:sym typeface="Arial"/>
            </a:endParaRPr>
          </a:p>
          <a:p>
            <a:pPr indent="0" lvl="0" marL="0" marR="0" rtl="0" algn="r">
              <a:lnSpc>
                <a:spcPct val="80000"/>
              </a:lnSpc>
              <a:spcBef>
                <a:spcPts val="0"/>
              </a:spcBef>
              <a:spcAft>
                <a:spcPts val="0"/>
              </a:spcAft>
              <a:buClr>
                <a:srgbClr val="000000"/>
              </a:buClr>
              <a:buSzPts val="2635"/>
              <a:buFont typeface="Arial"/>
              <a:buNone/>
            </a:pPr>
            <a:r>
              <a:rPr b="0" i="0" lang="en-US" sz="2635" u="none" cap="none" strike="noStrike">
                <a:solidFill>
                  <a:srgbClr val="FFFFFF"/>
                </a:solidFill>
                <a:latin typeface="Arial"/>
                <a:ea typeface="Arial"/>
                <a:cs typeface="Arial"/>
                <a:sym typeface="Arial"/>
              </a:rPr>
              <a:t>Joia Crear-Perry, MD</a:t>
            </a:r>
            <a:endParaRPr b="0" i="0" sz="1800" u="none" cap="none" strike="noStrike">
              <a:solidFill>
                <a:schemeClr val="dk1"/>
              </a:solidFill>
              <a:latin typeface="Calibri"/>
              <a:ea typeface="Calibri"/>
              <a:cs typeface="Calibri"/>
              <a:sym typeface="Calibri"/>
            </a:endParaRPr>
          </a:p>
          <a:p>
            <a:pPr indent="0" lvl="0" marL="0" marR="0" rtl="0" algn="r">
              <a:lnSpc>
                <a:spcPct val="80000"/>
              </a:lnSpc>
              <a:spcBef>
                <a:spcPts val="0"/>
              </a:spcBef>
              <a:spcAft>
                <a:spcPts val="0"/>
              </a:spcAft>
              <a:buClr>
                <a:srgbClr val="000000"/>
              </a:buClr>
              <a:buSzPts val="2210"/>
              <a:buFont typeface="Arial"/>
              <a:buNone/>
            </a:pPr>
            <a:r>
              <a:rPr b="0" i="1" lang="en-US" sz="2210" u="none" cap="none" strike="noStrike">
                <a:solidFill>
                  <a:srgbClr val="FFFFFF"/>
                </a:solidFill>
                <a:latin typeface="Arial"/>
                <a:ea typeface="Arial"/>
                <a:cs typeface="Arial"/>
                <a:sym typeface="Arial"/>
              </a:rPr>
              <a:t>National Birth Equity Collaborative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17"/>
          <p:cNvPicPr preferRelativeResize="0"/>
          <p:nvPr/>
        </p:nvPicPr>
        <p:blipFill rotWithShape="1">
          <a:blip r:embed="rId3">
            <a:alphaModFix/>
          </a:blip>
          <a:srcRect b="0" l="6690" r="6690" t="0"/>
          <a:stretch/>
        </p:blipFill>
        <p:spPr>
          <a:xfrm>
            <a:off x="0" y="-103766"/>
            <a:ext cx="9144000" cy="7055948"/>
          </a:xfrm>
          <a:prstGeom prst="rect">
            <a:avLst/>
          </a:prstGeom>
          <a:noFill/>
          <a:ln>
            <a:noFill/>
          </a:ln>
        </p:spPr>
      </p:pic>
      <p:sp>
        <p:nvSpPr>
          <p:cNvPr id="347" name="Google Shape;347;p17"/>
          <p:cNvSpPr txBox="1"/>
          <p:nvPr>
            <p:ph type="ctrTitle"/>
          </p:nvPr>
        </p:nvSpPr>
        <p:spPr>
          <a:xfrm>
            <a:off x="685800" y="268919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Calibri"/>
              <a:buNone/>
            </a:pPr>
            <a:r>
              <a:rPr b="1" lang="en-US" sz="7200">
                <a:solidFill>
                  <a:schemeClr val="lt1"/>
                </a:solidFill>
              </a:rPr>
              <a:t>ROOT CAUSES &amp; SOCIAL DETERMINANTS OF HEALTH</a:t>
            </a:r>
            <a:endParaRPr b="1" sz="7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8"/>
          <p:cNvSpPr txBox="1"/>
          <p:nvPr>
            <p:ph type="title"/>
          </p:nvPr>
        </p:nvSpPr>
        <p:spPr>
          <a:xfrm>
            <a:off x="457200" y="495046"/>
            <a:ext cx="8229600" cy="710283"/>
          </a:xfrm>
          <a:prstGeom prst="rect">
            <a:avLst/>
          </a:prstGeom>
          <a:solidFill>
            <a:srgbClr val="2D3138"/>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Font typeface="Calibri"/>
              <a:buNone/>
            </a:pPr>
            <a:r>
              <a:rPr b="1" lang="en-US" sz="3200">
                <a:solidFill>
                  <a:schemeClr val="lt1"/>
                </a:solidFill>
              </a:rPr>
              <a:t>What are “Social Determinants of Health”?</a:t>
            </a:r>
            <a:endParaRPr/>
          </a:p>
        </p:txBody>
      </p:sp>
      <p:sp>
        <p:nvSpPr>
          <p:cNvPr id="354" name="Google Shape;354;p18"/>
          <p:cNvSpPr txBox="1"/>
          <p:nvPr>
            <p:ph idx="1" type="body"/>
          </p:nvPr>
        </p:nvSpPr>
        <p:spPr>
          <a:xfrm>
            <a:off x="457200" y="1624914"/>
            <a:ext cx="8229600" cy="45259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i="1" lang="en-US" sz="2400">
                <a:solidFill>
                  <a:srgbClr val="2D3138"/>
                </a:solidFill>
                <a:latin typeface="Arial"/>
                <a:ea typeface="Arial"/>
                <a:cs typeface="Arial"/>
                <a:sym typeface="Arial"/>
              </a:rPr>
              <a:t>“The social determinants of health </a:t>
            </a:r>
            <a:r>
              <a:rPr lang="en-US" sz="2400">
                <a:solidFill>
                  <a:srgbClr val="2D3138"/>
                </a:solidFill>
                <a:latin typeface="Arial"/>
                <a:ea typeface="Arial"/>
                <a:cs typeface="Arial"/>
                <a:sym typeface="Arial"/>
              </a:rPr>
              <a:t>are the conditions in which people are born, grow, live, work, &amp; age. </a:t>
            </a:r>
            <a:endParaRPr/>
          </a:p>
          <a:p>
            <a:pPr indent="0" lvl="0" marL="0" marR="0" rtl="0" algn="l">
              <a:lnSpc>
                <a:spcPct val="100000"/>
              </a:lnSpc>
              <a:spcBef>
                <a:spcPts val="0"/>
              </a:spcBef>
              <a:spcAft>
                <a:spcPts val="0"/>
              </a:spcAft>
              <a:buClr>
                <a:srgbClr val="000000"/>
              </a:buClr>
              <a:buSzPts val="1100"/>
              <a:buFont typeface="Arial"/>
              <a:buNone/>
            </a:pPr>
            <a:r>
              <a:t/>
            </a:r>
            <a:endParaRPr sz="2400">
              <a:solidFill>
                <a:srgbClr val="2D313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lang="en-US" sz="2400">
                <a:solidFill>
                  <a:srgbClr val="2D3138"/>
                </a:solidFill>
                <a:latin typeface="Arial"/>
                <a:ea typeface="Arial"/>
                <a:cs typeface="Arial"/>
                <a:sym typeface="Arial"/>
              </a:rPr>
              <a:t>These circumstances are shaped by the distribution of money, power, &amp; resources at the global, national, &amp; local levels. </a:t>
            </a:r>
            <a:endParaRPr/>
          </a:p>
          <a:p>
            <a:pPr indent="0" lvl="0" marL="0" marR="0" rtl="0" algn="l">
              <a:lnSpc>
                <a:spcPct val="100000"/>
              </a:lnSpc>
              <a:spcBef>
                <a:spcPts val="0"/>
              </a:spcBef>
              <a:spcAft>
                <a:spcPts val="0"/>
              </a:spcAft>
              <a:buClr>
                <a:srgbClr val="000000"/>
              </a:buClr>
              <a:buSzPts val="1100"/>
              <a:buFont typeface="Arial"/>
              <a:buNone/>
            </a:pPr>
            <a:r>
              <a:t/>
            </a:r>
            <a:endParaRPr sz="2400">
              <a:solidFill>
                <a:srgbClr val="2D313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lang="en-US" sz="2400">
                <a:solidFill>
                  <a:srgbClr val="2D3138"/>
                </a:solidFill>
                <a:latin typeface="Arial"/>
                <a:ea typeface="Arial"/>
                <a:cs typeface="Arial"/>
                <a:sym typeface="Arial"/>
              </a:rPr>
              <a:t>Examples of resources include employment, housing, education, health care, public safety, &amp; food access.” </a:t>
            </a:r>
            <a:endParaRPr sz="2400">
              <a:solidFill>
                <a:srgbClr val="2D313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a:solidFill>
                <a:srgbClr val="666666"/>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100"/>
              <a:buFont typeface="Arial"/>
              <a:buNone/>
            </a:pPr>
            <a:r>
              <a:rPr lang="en-US" sz="1100">
                <a:solidFill>
                  <a:srgbClr val="666666"/>
                </a:solidFill>
                <a:latin typeface="Arial"/>
                <a:ea typeface="Arial"/>
                <a:cs typeface="Arial"/>
                <a:sym typeface="Arial"/>
              </a:rPr>
              <a:t>Source: World Health Organization (</a:t>
            </a:r>
            <a:r>
              <a:rPr lang="en-US" sz="1100" u="sng">
                <a:solidFill>
                  <a:schemeClr val="hlink"/>
                </a:solidFill>
                <a:latin typeface="Arial"/>
                <a:ea typeface="Arial"/>
                <a:cs typeface="Arial"/>
                <a:sym typeface="Arial"/>
                <a:hlinkClick r:id="rId3"/>
              </a:rPr>
              <a:t>http://www.who.int/social_determinants/sdh_definition/en/</a:t>
            </a:r>
            <a:r>
              <a:rPr lang="en-US" sz="1100">
                <a:solidFill>
                  <a:srgbClr val="666666"/>
                </a:solidFill>
                <a:latin typeface="Arial"/>
                <a:ea typeface="Arial"/>
                <a:cs typeface="Arial"/>
                <a:sym typeface="Arial"/>
              </a:rPr>
              <a:t>)</a:t>
            </a:r>
            <a:endParaRPr sz="1100">
              <a:solidFill>
                <a:srgbClr val="66666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sz="1100">
              <a:solidFill>
                <a:srgbClr val="666666"/>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grpSp>
        <p:nvGrpSpPr>
          <p:cNvPr id="359" name="Google Shape;359;p19"/>
          <p:cNvGrpSpPr/>
          <p:nvPr/>
        </p:nvGrpSpPr>
        <p:grpSpPr>
          <a:xfrm>
            <a:off x="1447800" y="0"/>
            <a:ext cx="6400800" cy="838200"/>
            <a:chOff x="1152" y="96"/>
            <a:chExt cx="4032" cy="528"/>
          </a:xfrm>
        </p:grpSpPr>
        <p:sp>
          <p:nvSpPr>
            <p:cNvPr id="360" name="Google Shape;360;p19"/>
            <p:cNvSpPr/>
            <p:nvPr/>
          </p:nvSpPr>
          <p:spPr>
            <a:xfrm>
              <a:off x="1152" y="96"/>
              <a:ext cx="4032" cy="528"/>
            </a:xfrm>
            <a:prstGeom prst="rect">
              <a:avLst/>
            </a:prstGeom>
            <a:noFill/>
            <a:ln cap="rnd" cmpd="sng" w="57150">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1" name="Google Shape;361;p19"/>
            <p:cNvSpPr txBox="1"/>
            <p:nvPr/>
          </p:nvSpPr>
          <p:spPr>
            <a:xfrm>
              <a:off x="2064" y="96"/>
              <a:ext cx="2160" cy="2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2"/>
                  </a:solidFill>
                  <a:latin typeface="Arial"/>
                  <a:ea typeface="Arial"/>
                  <a:cs typeface="Arial"/>
                  <a:sym typeface="Arial"/>
                </a:rPr>
                <a:t>Root Causes</a:t>
              </a:r>
              <a:endParaRPr b="0" i="0" sz="1400" u="none" cap="none" strike="noStrike">
                <a:solidFill>
                  <a:srgbClr val="000000"/>
                </a:solidFill>
                <a:latin typeface="Arial"/>
                <a:ea typeface="Arial"/>
                <a:cs typeface="Arial"/>
                <a:sym typeface="Arial"/>
              </a:endParaRPr>
            </a:p>
          </p:txBody>
        </p:sp>
      </p:grpSp>
      <p:sp>
        <p:nvSpPr>
          <p:cNvPr id="362" name="Google Shape;362;p19"/>
          <p:cNvSpPr/>
          <p:nvPr/>
        </p:nvSpPr>
        <p:spPr>
          <a:xfrm>
            <a:off x="2514600" y="609600"/>
            <a:ext cx="11430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63" name="Google Shape;363;p19"/>
          <p:cNvGrpSpPr/>
          <p:nvPr/>
        </p:nvGrpSpPr>
        <p:grpSpPr>
          <a:xfrm>
            <a:off x="1447800" y="1676400"/>
            <a:ext cx="6553200" cy="1219200"/>
            <a:chOff x="1152" y="1056"/>
            <a:chExt cx="4128" cy="768"/>
          </a:xfrm>
        </p:grpSpPr>
        <p:sp>
          <p:nvSpPr>
            <p:cNvPr id="364" name="Google Shape;364;p19"/>
            <p:cNvSpPr txBox="1"/>
            <p:nvPr/>
          </p:nvSpPr>
          <p:spPr>
            <a:xfrm>
              <a:off x="1632" y="1104"/>
              <a:ext cx="2976" cy="2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2"/>
                  </a:solidFill>
                  <a:latin typeface="Arial"/>
                  <a:ea typeface="Arial"/>
                  <a:cs typeface="Arial"/>
                  <a:sym typeface="Arial"/>
                </a:rPr>
                <a:t>Power and Wealth Imbalance</a:t>
              </a:r>
              <a:endParaRPr b="0" i="0" sz="1400" u="none" cap="none" strike="noStrike">
                <a:solidFill>
                  <a:srgbClr val="000000"/>
                </a:solidFill>
                <a:latin typeface="Arial"/>
                <a:ea typeface="Arial"/>
                <a:cs typeface="Arial"/>
                <a:sym typeface="Arial"/>
              </a:endParaRPr>
            </a:p>
          </p:txBody>
        </p:sp>
        <p:sp>
          <p:nvSpPr>
            <p:cNvPr id="365" name="Google Shape;365;p19"/>
            <p:cNvSpPr/>
            <p:nvPr/>
          </p:nvSpPr>
          <p:spPr>
            <a:xfrm>
              <a:off x="1152" y="1056"/>
              <a:ext cx="4128" cy="768"/>
            </a:xfrm>
            <a:prstGeom prst="rect">
              <a:avLst/>
            </a:prstGeom>
            <a:noFill/>
            <a:ln cap="rnd" cmpd="sng" w="57150">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66" name="Google Shape;366;p19"/>
          <p:cNvSpPr/>
          <p:nvPr/>
        </p:nvSpPr>
        <p:spPr>
          <a:xfrm>
            <a:off x="914400" y="1295400"/>
            <a:ext cx="1371600" cy="1066800"/>
          </a:xfrm>
          <a:prstGeom prst="ellipse">
            <a:avLst/>
          </a:prstGeom>
          <a:solidFill>
            <a:srgbClr val="FF6227"/>
          </a:solidFill>
          <a:ln cap="flat" cmpd="sng" w="95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LABOR</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MARKETS</a:t>
            </a:r>
            <a:endParaRPr b="0" i="0" sz="1400" u="none" cap="none" strike="noStrike">
              <a:solidFill>
                <a:srgbClr val="000000"/>
              </a:solidFill>
              <a:latin typeface="Calibri"/>
              <a:ea typeface="Calibri"/>
              <a:cs typeface="Calibri"/>
              <a:sym typeface="Calibri"/>
            </a:endParaRPr>
          </a:p>
        </p:txBody>
      </p:sp>
      <p:sp>
        <p:nvSpPr>
          <p:cNvPr id="367" name="Google Shape;367;p19"/>
          <p:cNvSpPr/>
          <p:nvPr/>
        </p:nvSpPr>
        <p:spPr>
          <a:xfrm>
            <a:off x="3810000" y="2057400"/>
            <a:ext cx="1676400" cy="1219200"/>
          </a:xfrm>
          <a:prstGeom prst="ellipse">
            <a:avLst/>
          </a:prstGeom>
          <a:solidFill>
            <a:srgbClr val="FF6227"/>
          </a:solidFill>
          <a:ln cap="flat" cmpd="sng" w="9525">
            <a:solidFill>
              <a:srgbClr val="F7964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Calibri"/>
                <a:ea typeface="Calibri"/>
                <a:cs typeface="Calibri"/>
                <a:sym typeface="Calibri"/>
              </a:rPr>
              <a:t>GLOBALIZATION</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Calibri"/>
                <a:ea typeface="Calibri"/>
                <a:cs typeface="Calibri"/>
                <a:sym typeface="Calibri"/>
              </a:rPr>
              <a:t>&amp;</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Calibri"/>
                <a:ea typeface="Calibri"/>
                <a:cs typeface="Calibri"/>
                <a:sym typeface="Calibri"/>
              </a:rPr>
              <a:t>DEREGULATION</a:t>
            </a:r>
            <a:endParaRPr b="0" i="0" sz="1100" u="none" cap="none" strike="noStrike">
              <a:solidFill>
                <a:srgbClr val="000000"/>
              </a:solidFill>
              <a:latin typeface="Calibri"/>
              <a:ea typeface="Calibri"/>
              <a:cs typeface="Calibri"/>
              <a:sym typeface="Calibri"/>
            </a:endParaRPr>
          </a:p>
        </p:txBody>
      </p:sp>
      <p:sp>
        <p:nvSpPr>
          <p:cNvPr id="368" name="Google Shape;368;p19"/>
          <p:cNvSpPr/>
          <p:nvPr/>
        </p:nvSpPr>
        <p:spPr>
          <a:xfrm>
            <a:off x="1219200" y="2362200"/>
            <a:ext cx="1371600" cy="1066800"/>
          </a:xfrm>
          <a:prstGeom prst="ellipse">
            <a:avLst/>
          </a:prstGeom>
          <a:solidFill>
            <a:srgbClr val="FF6227"/>
          </a:solidFill>
          <a:ln cap="flat" cmpd="sng" w="9525">
            <a:solidFill>
              <a:srgbClr val="F7964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HOUSING</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POLICY</a:t>
            </a:r>
            <a:endParaRPr b="0" i="0" sz="1400" u="none" cap="none" strike="noStrike">
              <a:solidFill>
                <a:srgbClr val="000000"/>
              </a:solidFill>
              <a:latin typeface="Calibri"/>
              <a:ea typeface="Calibri"/>
              <a:cs typeface="Calibri"/>
              <a:sym typeface="Calibri"/>
            </a:endParaRPr>
          </a:p>
        </p:txBody>
      </p:sp>
      <p:sp>
        <p:nvSpPr>
          <p:cNvPr id="369" name="Google Shape;369;p19"/>
          <p:cNvSpPr/>
          <p:nvPr/>
        </p:nvSpPr>
        <p:spPr>
          <a:xfrm>
            <a:off x="2590800" y="2362200"/>
            <a:ext cx="1295400" cy="1143000"/>
          </a:xfrm>
          <a:prstGeom prst="ellipse">
            <a:avLst/>
          </a:prstGeom>
          <a:solidFill>
            <a:srgbClr val="FF6227"/>
          </a:solidFill>
          <a:ln cap="flat" cmpd="sng" w="9525">
            <a:solidFill>
              <a:srgbClr val="F7964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EDUCATION</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SYSTEMS</a:t>
            </a:r>
            <a:endParaRPr b="0" i="0" sz="1400" u="none" cap="none" strike="noStrike">
              <a:solidFill>
                <a:srgbClr val="000000"/>
              </a:solidFill>
              <a:latin typeface="Calibri"/>
              <a:ea typeface="Calibri"/>
              <a:cs typeface="Calibri"/>
              <a:sym typeface="Calibri"/>
            </a:endParaRPr>
          </a:p>
        </p:txBody>
      </p:sp>
      <p:sp>
        <p:nvSpPr>
          <p:cNvPr id="370" name="Google Shape;370;p19"/>
          <p:cNvSpPr/>
          <p:nvPr/>
        </p:nvSpPr>
        <p:spPr>
          <a:xfrm>
            <a:off x="7162800" y="1371600"/>
            <a:ext cx="1371600" cy="1066800"/>
          </a:xfrm>
          <a:prstGeom prst="ellipse">
            <a:avLst/>
          </a:prstGeom>
          <a:solidFill>
            <a:srgbClr val="FF6227"/>
          </a:solidFill>
          <a:ln cap="flat" cmpd="sng" w="9525">
            <a:solidFill>
              <a:srgbClr val="F7964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TAX</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POLICY</a:t>
            </a:r>
            <a:endParaRPr b="0" i="0" sz="1400" u="none" cap="none" strike="noStrike">
              <a:solidFill>
                <a:srgbClr val="000000"/>
              </a:solidFill>
              <a:latin typeface="Arial"/>
              <a:ea typeface="Arial"/>
              <a:cs typeface="Arial"/>
              <a:sym typeface="Arial"/>
            </a:endParaRPr>
          </a:p>
        </p:txBody>
      </p:sp>
      <p:cxnSp>
        <p:nvCxnSpPr>
          <p:cNvPr id="371" name="Google Shape;371;p19"/>
          <p:cNvCxnSpPr/>
          <p:nvPr/>
        </p:nvCxnSpPr>
        <p:spPr>
          <a:xfrm>
            <a:off x="4572000" y="3124200"/>
            <a:ext cx="0" cy="533400"/>
          </a:xfrm>
          <a:prstGeom prst="straightConnector1">
            <a:avLst/>
          </a:prstGeom>
          <a:noFill/>
          <a:ln cap="flat" cmpd="sng" w="57150">
            <a:solidFill>
              <a:schemeClr val="dk1"/>
            </a:solidFill>
            <a:prstDash val="solid"/>
            <a:round/>
            <a:headEnd len="med" w="med" type="triangle"/>
            <a:tailEnd len="sm" w="sm" type="none"/>
          </a:ln>
        </p:spPr>
      </p:cxnSp>
      <p:grpSp>
        <p:nvGrpSpPr>
          <p:cNvPr id="372" name="Google Shape;372;p19"/>
          <p:cNvGrpSpPr/>
          <p:nvPr/>
        </p:nvGrpSpPr>
        <p:grpSpPr>
          <a:xfrm>
            <a:off x="1447800" y="3886200"/>
            <a:ext cx="6553200" cy="1219200"/>
            <a:chOff x="1152" y="2448"/>
            <a:chExt cx="4128" cy="768"/>
          </a:xfrm>
        </p:grpSpPr>
        <p:sp>
          <p:nvSpPr>
            <p:cNvPr id="373" name="Google Shape;373;p19"/>
            <p:cNvSpPr txBox="1"/>
            <p:nvPr/>
          </p:nvSpPr>
          <p:spPr>
            <a:xfrm>
              <a:off x="1632" y="2496"/>
              <a:ext cx="2976" cy="2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2"/>
                  </a:solidFill>
                  <a:latin typeface="Arial"/>
                  <a:ea typeface="Arial"/>
                  <a:cs typeface="Arial"/>
                  <a:sym typeface="Arial"/>
                </a:rPr>
                <a:t>Social Determinants of Health</a:t>
              </a:r>
              <a:endParaRPr b="0" i="0" sz="1400" u="none" cap="none" strike="noStrike">
                <a:solidFill>
                  <a:srgbClr val="000000"/>
                </a:solidFill>
                <a:latin typeface="Arial"/>
                <a:ea typeface="Arial"/>
                <a:cs typeface="Arial"/>
                <a:sym typeface="Arial"/>
              </a:endParaRPr>
            </a:p>
          </p:txBody>
        </p:sp>
        <p:sp>
          <p:nvSpPr>
            <p:cNvPr id="374" name="Google Shape;374;p19"/>
            <p:cNvSpPr/>
            <p:nvPr/>
          </p:nvSpPr>
          <p:spPr>
            <a:xfrm>
              <a:off x="1152" y="2448"/>
              <a:ext cx="4128" cy="768"/>
            </a:xfrm>
            <a:prstGeom prst="rect">
              <a:avLst/>
            </a:prstGeom>
            <a:noFill/>
            <a:ln cap="rnd" cmpd="sng" w="57150">
              <a:solidFill>
                <a:schemeClr val="accent2"/>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cxnSp>
        <p:nvCxnSpPr>
          <p:cNvPr id="375" name="Google Shape;375;p19"/>
          <p:cNvCxnSpPr/>
          <p:nvPr/>
        </p:nvCxnSpPr>
        <p:spPr>
          <a:xfrm rot="10800000">
            <a:off x="4724400" y="3124200"/>
            <a:ext cx="0" cy="533400"/>
          </a:xfrm>
          <a:prstGeom prst="straightConnector1">
            <a:avLst/>
          </a:prstGeom>
          <a:noFill/>
          <a:ln cap="flat" cmpd="sng" w="57150">
            <a:solidFill>
              <a:schemeClr val="dk1"/>
            </a:solidFill>
            <a:prstDash val="solid"/>
            <a:round/>
            <a:headEnd len="med" w="med" type="triangle"/>
            <a:tailEnd len="sm" w="sm" type="none"/>
          </a:ln>
        </p:spPr>
      </p:cxnSp>
      <p:cxnSp>
        <p:nvCxnSpPr>
          <p:cNvPr id="376" name="Google Shape;376;p19"/>
          <p:cNvCxnSpPr/>
          <p:nvPr/>
        </p:nvCxnSpPr>
        <p:spPr>
          <a:xfrm rot="10800000">
            <a:off x="4648200" y="5943600"/>
            <a:ext cx="0" cy="381000"/>
          </a:xfrm>
          <a:prstGeom prst="straightConnector1">
            <a:avLst/>
          </a:prstGeom>
          <a:noFill/>
          <a:ln cap="flat" cmpd="sng" w="57150">
            <a:solidFill>
              <a:schemeClr val="dk1"/>
            </a:solidFill>
            <a:prstDash val="solid"/>
            <a:round/>
            <a:headEnd len="med" w="med" type="triangle"/>
            <a:tailEnd len="sm" w="sm" type="none"/>
          </a:ln>
        </p:spPr>
      </p:cxnSp>
      <p:sp>
        <p:nvSpPr>
          <p:cNvPr id="377" name="Google Shape;377;p19"/>
          <p:cNvSpPr txBox="1"/>
          <p:nvPr/>
        </p:nvSpPr>
        <p:spPr>
          <a:xfrm>
            <a:off x="381000" y="6248400"/>
            <a:ext cx="8610600" cy="3968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2"/>
                </a:solidFill>
                <a:latin typeface="Arial"/>
                <a:ea typeface="Arial"/>
                <a:cs typeface="Arial"/>
                <a:sym typeface="Arial"/>
              </a:rPr>
              <a:t>Disparity in the Distribution of Disease, Illness, and Wellbeing</a:t>
            </a:r>
            <a:endParaRPr b="0" i="0" sz="1400" u="none" cap="none" strike="noStrike">
              <a:solidFill>
                <a:srgbClr val="000000"/>
              </a:solidFill>
              <a:latin typeface="Arial"/>
              <a:ea typeface="Arial"/>
              <a:cs typeface="Arial"/>
              <a:sym typeface="Arial"/>
            </a:endParaRPr>
          </a:p>
        </p:txBody>
      </p:sp>
      <p:sp>
        <p:nvSpPr>
          <p:cNvPr id="378" name="Google Shape;378;p19"/>
          <p:cNvSpPr/>
          <p:nvPr/>
        </p:nvSpPr>
        <p:spPr>
          <a:xfrm>
            <a:off x="990600" y="609600"/>
            <a:ext cx="2047875" cy="609600"/>
          </a:xfrm>
          <a:prstGeom prst="rect">
            <a:avLst/>
          </a:prstGeom>
          <a:solidFill>
            <a:srgbClr val="006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Institutional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Racism</a:t>
            </a:r>
            <a:endParaRPr b="0" i="0" sz="1400" u="none" cap="none" strike="noStrike">
              <a:solidFill>
                <a:srgbClr val="000000"/>
              </a:solidFill>
              <a:latin typeface="Arial"/>
              <a:ea typeface="Arial"/>
              <a:cs typeface="Arial"/>
              <a:sym typeface="Arial"/>
            </a:endParaRPr>
          </a:p>
        </p:txBody>
      </p:sp>
      <p:sp>
        <p:nvSpPr>
          <p:cNvPr id="379" name="Google Shape;379;p19"/>
          <p:cNvSpPr/>
          <p:nvPr/>
        </p:nvSpPr>
        <p:spPr>
          <a:xfrm>
            <a:off x="3429000" y="609600"/>
            <a:ext cx="2047875" cy="609600"/>
          </a:xfrm>
          <a:prstGeom prst="rect">
            <a:avLst/>
          </a:prstGeom>
          <a:solidFill>
            <a:srgbClr val="006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Class Oppression</a:t>
            </a:r>
            <a:endParaRPr b="0" i="0" sz="1400" u="none" cap="none" strike="noStrike">
              <a:solidFill>
                <a:srgbClr val="000000"/>
              </a:solidFill>
              <a:latin typeface="Arial"/>
              <a:ea typeface="Arial"/>
              <a:cs typeface="Arial"/>
              <a:sym typeface="Arial"/>
            </a:endParaRPr>
          </a:p>
        </p:txBody>
      </p:sp>
      <p:sp>
        <p:nvSpPr>
          <p:cNvPr id="380" name="Google Shape;380;p19"/>
          <p:cNvSpPr/>
          <p:nvPr/>
        </p:nvSpPr>
        <p:spPr>
          <a:xfrm>
            <a:off x="5791200" y="609600"/>
            <a:ext cx="2133600" cy="609600"/>
          </a:xfrm>
          <a:prstGeom prst="rect">
            <a:avLst/>
          </a:prstGeom>
          <a:solidFill>
            <a:srgbClr val="006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Gender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Discrimination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and Exploitation</a:t>
            </a:r>
            <a:endParaRPr b="0" i="0" sz="1400" u="none" cap="none" strike="noStrike">
              <a:solidFill>
                <a:srgbClr val="000000"/>
              </a:solidFill>
              <a:latin typeface="Arial"/>
              <a:ea typeface="Arial"/>
              <a:cs typeface="Arial"/>
              <a:sym typeface="Arial"/>
            </a:endParaRPr>
          </a:p>
        </p:txBody>
      </p:sp>
      <p:sp>
        <p:nvSpPr>
          <p:cNvPr id="381" name="Google Shape;381;p19"/>
          <p:cNvSpPr/>
          <p:nvPr/>
        </p:nvSpPr>
        <p:spPr>
          <a:xfrm>
            <a:off x="6705600" y="2362200"/>
            <a:ext cx="1295400" cy="1143000"/>
          </a:xfrm>
          <a:prstGeom prst="ellipse">
            <a:avLst/>
          </a:prstGeom>
          <a:solidFill>
            <a:srgbClr val="FF6227"/>
          </a:solidFill>
          <a:ln cap="flat" cmpd="sng" w="9525">
            <a:solidFill>
              <a:srgbClr val="F7964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Calibri"/>
                <a:ea typeface="Calibri"/>
                <a:cs typeface="Calibri"/>
                <a:sym typeface="Calibri"/>
              </a:rPr>
              <a:t>SOCIAL </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dk1"/>
                </a:solidFill>
                <a:latin typeface="Calibri"/>
                <a:ea typeface="Calibri"/>
                <a:cs typeface="Calibri"/>
                <a:sym typeface="Calibri"/>
              </a:rPr>
              <a:t>NETWORKS</a:t>
            </a:r>
            <a:endParaRPr b="0" i="0" sz="1100" u="none" cap="none" strike="noStrike">
              <a:solidFill>
                <a:srgbClr val="000000"/>
              </a:solidFill>
              <a:latin typeface="Calibri"/>
              <a:ea typeface="Calibri"/>
              <a:cs typeface="Calibri"/>
              <a:sym typeface="Calibri"/>
            </a:endParaRPr>
          </a:p>
        </p:txBody>
      </p:sp>
      <p:sp>
        <p:nvSpPr>
          <p:cNvPr id="382" name="Google Shape;382;p19"/>
          <p:cNvSpPr/>
          <p:nvPr/>
        </p:nvSpPr>
        <p:spPr>
          <a:xfrm>
            <a:off x="5410200" y="2362200"/>
            <a:ext cx="1295400" cy="1143000"/>
          </a:xfrm>
          <a:prstGeom prst="ellipse">
            <a:avLst/>
          </a:prstGeom>
          <a:solidFill>
            <a:srgbClr val="FF6227"/>
          </a:solidFill>
          <a:ln cap="flat" cmpd="sng" w="9525">
            <a:solidFill>
              <a:srgbClr val="F7964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SOCIAL</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SAFETY</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NET</a:t>
            </a:r>
            <a:endParaRPr b="0" i="0" sz="1400" u="none" cap="none" strike="noStrike">
              <a:solidFill>
                <a:srgbClr val="000000"/>
              </a:solidFill>
              <a:latin typeface="Calibri"/>
              <a:ea typeface="Calibri"/>
              <a:cs typeface="Calibri"/>
              <a:sym typeface="Calibri"/>
            </a:endParaRPr>
          </a:p>
        </p:txBody>
      </p:sp>
      <p:sp>
        <p:nvSpPr>
          <p:cNvPr id="383" name="Google Shape;383;p19"/>
          <p:cNvSpPr/>
          <p:nvPr/>
        </p:nvSpPr>
        <p:spPr>
          <a:xfrm>
            <a:off x="685800" y="3429000"/>
            <a:ext cx="1600200" cy="1190625"/>
          </a:xfrm>
          <a:prstGeom prst="star8">
            <a:avLst>
              <a:gd fmla="val 38250" name="adj"/>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79646"/>
                </a:solidFill>
                <a:latin typeface="Calibri"/>
                <a:ea typeface="Calibri"/>
                <a:cs typeface="Calibri"/>
                <a:sym typeface="Calibri"/>
              </a:rPr>
              <a:t>Safe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79646"/>
                </a:solidFill>
                <a:latin typeface="Calibri"/>
                <a:ea typeface="Calibri"/>
                <a:cs typeface="Calibri"/>
                <a:sym typeface="Calibri"/>
              </a:rPr>
              <a:t>Affordable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79646"/>
                </a:solidFill>
                <a:latin typeface="Calibri"/>
                <a:ea typeface="Calibri"/>
                <a:cs typeface="Calibri"/>
                <a:sym typeface="Calibri"/>
              </a:rPr>
              <a:t>Housing</a:t>
            </a:r>
            <a:endParaRPr b="0" i="0" sz="1400" u="none" cap="none" strike="noStrike">
              <a:solidFill>
                <a:srgbClr val="000000"/>
              </a:solidFill>
              <a:latin typeface="Arial"/>
              <a:ea typeface="Arial"/>
              <a:cs typeface="Arial"/>
              <a:sym typeface="Arial"/>
            </a:endParaRPr>
          </a:p>
        </p:txBody>
      </p:sp>
      <p:sp>
        <p:nvSpPr>
          <p:cNvPr id="384" name="Google Shape;384;p19"/>
          <p:cNvSpPr/>
          <p:nvPr/>
        </p:nvSpPr>
        <p:spPr>
          <a:xfrm>
            <a:off x="6821488" y="4419600"/>
            <a:ext cx="1666875" cy="1190625"/>
          </a:xfrm>
          <a:prstGeom prst="star8">
            <a:avLst>
              <a:gd fmla="val 38250" name="adj"/>
            </a:avLst>
          </a:prstGeom>
          <a:solidFill>
            <a:srgbClr val="37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66"/>
                </a:solidFill>
                <a:latin typeface="Calibri"/>
                <a:ea typeface="Calibri"/>
                <a:cs typeface="Calibri"/>
                <a:sym typeface="Calibri"/>
              </a:rPr>
              <a:t>Social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66"/>
                </a:solidFill>
                <a:latin typeface="Calibri"/>
                <a:ea typeface="Calibri"/>
                <a:cs typeface="Calibri"/>
                <a:sym typeface="Calibri"/>
              </a:rPr>
              <a:t>Connection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66"/>
                </a:solidFill>
                <a:latin typeface="Calibri"/>
                <a:ea typeface="Calibri"/>
                <a:cs typeface="Calibri"/>
                <a:sym typeface="Calibri"/>
              </a:rPr>
              <a:t>&amp; Safety</a:t>
            </a:r>
            <a:endParaRPr b="0" i="0" sz="1400" u="none" cap="none" strike="noStrike">
              <a:solidFill>
                <a:srgbClr val="000000"/>
              </a:solidFill>
              <a:latin typeface="Arial"/>
              <a:ea typeface="Arial"/>
              <a:cs typeface="Arial"/>
              <a:sym typeface="Arial"/>
            </a:endParaRPr>
          </a:p>
        </p:txBody>
      </p:sp>
      <p:sp>
        <p:nvSpPr>
          <p:cNvPr id="385" name="Google Shape;385;p19"/>
          <p:cNvSpPr/>
          <p:nvPr/>
        </p:nvSpPr>
        <p:spPr>
          <a:xfrm>
            <a:off x="2514600" y="4419600"/>
            <a:ext cx="1600200" cy="1190625"/>
          </a:xfrm>
          <a:prstGeom prst="star8">
            <a:avLst>
              <a:gd fmla="val 38250" name="adj"/>
            </a:avLst>
          </a:prstGeom>
          <a:solidFill>
            <a:srgbClr val="37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CCFF"/>
                </a:solidFill>
                <a:latin typeface="Calibri"/>
                <a:ea typeface="Calibri"/>
                <a:cs typeface="Calibri"/>
                <a:sym typeface="Calibri"/>
              </a:rPr>
              <a:t>Quality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CCFF"/>
                </a:solidFill>
                <a:latin typeface="Calibri"/>
                <a:ea typeface="Calibri"/>
                <a:cs typeface="Calibri"/>
                <a:sym typeface="Calibri"/>
              </a:rPr>
              <a:t>Education</a:t>
            </a:r>
            <a:endParaRPr b="0" i="0" sz="1400" u="none" cap="none" strike="noStrike">
              <a:solidFill>
                <a:srgbClr val="000000"/>
              </a:solidFill>
              <a:latin typeface="Arial"/>
              <a:ea typeface="Arial"/>
              <a:cs typeface="Arial"/>
              <a:sym typeface="Arial"/>
            </a:endParaRPr>
          </a:p>
        </p:txBody>
      </p:sp>
      <p:sp>
        <p:nvSpPr>
          <p:cNvPr id="386" name="Google Shape;386;p19"/>
          <p:cNvSpPr/>
          <p:nvPr/>
        </p:nvSpPr>
        <p:spPr>
          <a:xfrm>
            <a:off x="7126288" y="3429000"/>
            <a:ext cx="1600200" cy="1190625"/>
          </a:xfrm>
          <a:prstGeom prst="star8">
            <a:avLst>
              <a:gd fmla="val 38250" name="adj"/>
            </a:avLst>
          </a:prstGeom>
          <a:solidFill>
            <a:srgbClr val="37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CCFFCC"/>
                </a:solidFill>
                <a:latin typeface="Calibri"/>
                <a:ea typeface="Calibri"/>
                <a:cs typeface="Calibri"/>
                <a:sym typeface="Calibri"/>
              </a:rPr>
              <a:t>Job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CCFFCC"/>
                </a:solidFill>
                <a:latin typeface="Calibri"/>
                <a:ea typeface="Calibri"/>
                <a:cs typeface="Calibri"/>
                <a:sym typeface="Calibri"/>
              </a:rPr>
              <a:t>Security</a:t>
            </a:r>
            <a:endParaRPr b="0" i="0" sz="1400" u="none" cap="none" strike="noStrike">
              <a:solidFill>
                <a:srgbClr val="000000"/>
              </a:solidFill>
              <a:latin typeface="Arial"/>
              <a:ea typeface="Arial"/>
              <a:cs typeface="Arial"/>
              <a:sym typeface="Arial"/>
            </a:endParaRPr>
          </a:p>
        </p:txBody>
      </p:sp>
      <p:sp>
        <p:nvSpPr>
          <p:cNvPr id="387" name="Google Shape;387;p19"/>
          <p:cNvSpPr/>
          <p:nvPr/>
        </p:nvSpPr>
        <p:spPr>
          <a:xfrm>
            <a:off x="914400" y="4419600"/>
            <a:ext cx="1666875" cy="1190625"/>
          </a:xfrm>
          <a:prstGeom prst="star8">
            <a:avLst>
              <a:gd fmla="val 38250" name="adj"/>
            </a:avLst>
          </a:prstGeom>
          <a:solidFill>
            <a:srgbClr val="37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66"/>
                </a:solidFill>
                <a:latin typeface="Calibri"/>
                <a:ea typeface="Calibri"/>
                <a:cs typeface="Calibri"/>
                <a:sym typeface="Calibri"/>
              </a:rPr>
              <a:t>Living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66"/>
                </a:solidFill>
                <a:latin typeface="Calibri"/>
                <a:ea typeface="Calibri"/>
                <a:cs typeface="Calibri"/>
                <a:sym typeface="Calibri"/>
              </a:rPr>
              <a:t>Wage</a:t>
            </a:r>
            <a:endParaRPr b="0" i="0" sz="1400" u="none" cap="none" strike="noStrike">
              <a:solidFill>
                <a:srgbClr val="000000"/>
              </a:solidFill>
              <a:latin typeface="Arial"/>
              <a:ea typeface="Arial"/>
              <a:cs typeface="Arial"/>
              <a:sym typeface="Arial"/>
            </a:endParaRPr>
          </a:p>
        </p:txBody>
      </p:sp>
      <p:sp>
        <p:nvSpPr>
          <p:cNvPr id="388" name="Google Shape;388;p19"/>
          <p:cNvSpPr/>
          <p:nvPr/>
        </p:nvSpPr>
        <p:spPr>
          <a:xfrm>
            <a:off x="3886200" y="4267200"/>
            <a:ext cx="1600200" cy="1190625"/>
          </a:xfrm>
          <a:prstGeom prst="star8">
            <a:avLst>
              <a:gd fmla="val 38250" name="adj"/>
            </a:avLst>
          </a:prstGeom>
          <a:solidFill>
            <a:srgbClr val="37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Transportation</a:t>
            </a:r>
            <a:endParaRPr b="0" i="0" sz="1200" u="none" cap="none" strike="noStrike">
              <a:solidFill>
                <a:srgbClr val="000000"/>
              </a:solidFill>
              <a:latin typeface="Arial"/>
              <a:ea typeface="Arial"/>
              <a:cs typeface="Arial"/>
              <a:sym typeface="Arial"/>
            </a:endParaRPr>
          </a:p>
        </p:txBody>
      </p:sp>
      <p:sp>
        <p:nvSpPr>
          <p:cNvPr id="389" name="Google Shape;389;p19"/>
          <p:cNvSpPr/>
          <p:nvPr/>
        </p:nvSpPr>
        <p:spPr>
          <a:xfrm>
            <a:off x="5257800" y="4419600"/>
            <a:ext cx="1600200" cy="1190625"/>
          </a:xfrm>
          <a:prstGeom prst="star8">
            <a:avLst>
              <a:gd fmla="val 38250" name="adj"/>
            </a:avLst>
          </a:prstGeom>
          <a:solidFill>
            <a:srgbClr val="37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CCFF"/>
                </a:solidFill>
                <a:latin typeface="Calibri"/>
                <a:ea typeface="Calibri"/>
                <a:cs typeface="Calibri"/>
                <a:sym typeface="Calibri"/>
              </a:rPr>
              <a:t>Availability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CCFF"/>
                </a:solidFill>
                <a:latin typeface="Calibri"/>
                <a:ea typeface="Calibri"/>
                <a:cs typeface="Calibri"/>
                <a:sym typeface="Calibri"/>
              </a:rPr>
              <a:t>of Food</a:t>
            </a:r>
            <a:endParaRPr b="0" i="0" sz="1400" u="none" cap="none" strike="noStrike">
              <a:solidFill>
                <a:srgbClr val="000000"/>
              </a:solidFill>
              <a:latin typeface="Arial"/>
              <a:ea typeface="Arial"/>
              <a:cs typeface="Arial"/>
              <a:sym typeface="Arial"/>
            </a:endParaRPr>
          </a:p>
        </p:txBody>
      </p:sp>
      <p:sp>
        <p:nvSpPr>
          <p:cNvPr id="390" name="Google Shape;390;p19"/>
          <p:cNvSpPr txBox="1"/>
          <p:nvPr/>
        </p:nvSpPr>
        <p:spPr>
          <a:xfrm>
            <a:off x="1447800" y="5562600"/>
            <a:ext cx="6477000" cy="3968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2"/>
                </a:solidFill>
                <a:latin typeface="Arial"/>
                <a:ea typeface="Arial"/>
                <a:cs typeface="Arial"/>
                <a:sym typeface="Arial"/>
              </a:rPr>
              <a:t>Psychosocial Stress / Unhealthy Behaviors</a:t>
            </a:r>
            <a:endParaRPr b="0" i="0" sz="1400" u="none" cap="none" strike="noStrike">
              <a:solidFill>
                <a:srgbClr val="000000"/>
              </a:solidFill>
              <a:latin typeface="Arial"/>
              <a:ea typeface="Arial"/>
              <a:cs typeface="Arial"/>
              <a:sym typeface="Arial"/>
            </a:endParaRPr>
          </a:p>
        </p:txBody>
      </p:sp>
      <p:cxnSp>
        <p:nvCxnSpPr>
          <p:cNvPr id="391" name="Google Shape;391;p19"/>
          <p:cNvCxnSpPr/>
          <p:nvPr/>
        </p:nvCxnSpPr>
        <p:spPr>
          <a:xfrm rot="10800000">
            <a:off x="4648200" y="5181600"/>
            <a:ext cx="0" cy="457200"/>
          </a:xfrm>
          <a:prstGeom prst="straightConnector1">
            <a:avLst/>
          </a:prstGeom>
          <a:noFill/>
          <a:ln cap="flat" cmpd="sng" w="57150">
            <a:solidFill>
              <a:schemeClr val="dk1"/>
            </a:solidFill>
            <a:prstDash val="solid"/>
            <a:round/>
            <a:headEnd len="med" w="med" type="triangle"/>
            <a:tailEnd len="sm" w="sm" type="none"/>
          </a:ln>
        </p:spPr>
      </p:cxnSp>
      <p:cxnSp>
        <p:nvCxnSpPr>
          <p:cNvPr id="392" name="Google Shape;392;p19"/>
          <p:cNvCxnSpPr/>
          <p:nvPr/>
        </p:nvCxnSpPr>
        <p:spPr>
          <a:xfrm>
            <a:off x="4648200" y="1219200"/>
            <a:ext cx="0" cy="457200"/>
          </a:xfrm>
          <a:prstGeom prst="straightConnector1">
            <a:avLst/>
          </a:prstGeom>
          <a:noFill/>
          <a:ln cap="flat" cmpd="sng" w="57150">
            <a:solidFill>
              <a:schemeClr val="dk1"/>
            </a:solidFill>
            <a:prstDash val="solid"/>
            <a:round/>
            <a:headEnd len="med" w="med" type="triangle"/>
            <a:tailEnd len="med" w="med" type="triangle"/>
          </a:ln>
        </p:spPr>
      </p:cxnSp>
      <p:sp>
        <p:nvSpPr>
          <p:cNvPr id="393" name="Google Shape;393;p19"/>
          <p:cNvSpPr txBox="1"/>
          <p:nvPr/>
        </p:nvSpPr>
        <p:spPr>
          <a:xfrm>
            <a:off x="0" y="6553200"/>
            <a:ext cx="9144000" cy="33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Arial"/>
                <a:ea typeface="Arial"/>
                <a:cs typeface="Arial"/>
                <a:sym typeface="Arial"/>
              </a:rPr>
              <a:t>Adapted by MPHI from R. Hofrichter, </a:t>
            </a:r>
            <a:r>
              <a:rPr b="0" i="1" lang="en-US" sz="1600" u="none" cap="none" strike="noStrike">
                <a:solidFill>
                  <a:schemeClr val="dk2"/>
                </a:solidFill>
                <a:latin typeface="Arial"/>
                <a:ea typeface="Arial"/>
                <a:cs typeface="Arial"/>
                <a:sym typeface="Arial"/>
              </a:rPr>
              <a:t>Tackling Health Inequities Through Public Health Practice.</a:t>
            </a:r>
            <a:endParaRPr b="0" i="0" sz="16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20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20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2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20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2000"/>
                                        <p:tgtEl>
                                          <p:spTgt spid="389"/>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2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20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83"/>
                                        </p:tgtEl>
                                      </p:cBhvr>
                                    </p:animEffect>
                                    <p:set>
                                      <p:cBhvr>
                                        <p:cTn dur="1" fill="hold">
                                          <p:stCondLst>
                                            <p:cond delay="2000"/>
                                          </p:stCondLst>
                                        </p:cTn>
                                        <p:tgtEl>
                                          <p:spTgt spid="38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387"/>
                                        </p:tgtEl>
                                      </p:cBhvr>
                                    </p:animEffect>
                                    <p:set>
                                      <p:cBhvr>
                                        <p:cTn dur="1" fill="hold">
                                          <p:stCondLst>
                                            <p:cond delay="2000"/>
                                          </p:stCondLst>
                                        </p:cTn>
                                        <p:tgtEl>
                                          <p:spTgt spid="38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385"/>
                                        </p:tgtEl>
                                      </p:cBhvr>
                                    </p:animEffect>
                                    <p:set>
                                      <p:cBhvr>
                                        <p:cTn dur="1" fill="hold">
                                          <p:stCondLst>
                                            <p:cond delay="2000"/>
                                          </p:stCondLst>
                                        </p:cTn>
                                        <p:tgtEl>
                                          <p:spTgt spid="38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388"/>
                                        </p:tgtEl>
                                      </p:cBhvr>
                                    </p:animEffect>
                                    <p:set>
                                      <p:cBhvr>
                                        <p:cTn dur="1" fill="hold">
                                          <p:stCondLst>
                                            <p:cond delay="2000"/>
                                          </p:stCondLst>
                                        </p:cTn>
                                        <p:tgtEl>
                                          <p:spTgt spid="38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389"/>
                                        </p:tgtEl>
                                      </p:cBhvr>
                                    </p:animEffect>
                                    <p:set>
                                      <p:cBhvr>
                                        <p:cTn dur="1" fill="hold">
                                          <p:stCondLst>
                                            <p:cond delay="2000"/>
                                          </p:stCondLst>
                                        </p:cTn>
                                        <p:tgtEl>
                                          <p:spTgt spid="38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384"/>
                                        </p:tgtEl>
                                      </p:cBhvr>
                                    </p:animEffect>
                                    <p:set>
                                      <p:cBhvr>
                                        <p:cTn dur="1" fill="hold">
                                          <p:stCondLst>
                                            <p:cond delay="2000"/>
                                          </p:stCondLst>
                                        </p:cTn>
                                        <p:tgtEl>
                                          <p:spTgt spid="38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386"/>
                                        </p:tgtEl>
                                      </p:cBhvr>
                                    </p:animEffect>
                                    <p:set>
                                      <p:cBhvr>
                                        <p:cTn dur="1" fill="hold">
                                          <p:stCondLst>
                                            <p:cond delay="2000"/>
                                          </p:stCondLst>
                                        </p:cTn>
                                        <p:tgtEl>
                                          <p:spTgt spid="3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8"/>
                                        </p:tgtEl>
                                        <p:attrNameLst>
                                          <p:attrName>style.visibility</p:attrName>
                                        </p:attrNameLst>
                                      </p:cBhvr>
                                      <p:to>
                                        <p:strVal val="visible"/>
                                      </p:to>
                                    </p:set>
                                    <p:anim calcmode="lin" valueType="num">
                                      <p:cBhvr additive="base">
                                        <p:cTn dur="1000"/>
                                        <p:tgtEl>
                                          <p:spTgt spid="378"/>
                                        </p:tgtEl>
                                        <p:attrNameLst>
                                          <p:attrName>ppt_w</p:attrName>
                                        </p:attrNameLst>
                                      </p:cBhvr>
                                      <p:tavLst>
                                        <p:tav fmla="" tm="0">
                                          <p:val>
                                            <p:strVal val="0"/>
                                          </p:val>
                                        </p:tav>
                                        <p:tav fmla="" tm="100000">
                                          <p:val>
                                            <p:strVal val="#ppt_w"/>
                                          </p:val>
                                        </p:tav>
                                      </p:tavLst>
                                    </p:anim>
                                    <p:anim calcmode="lin" valueType="num">
                                      <p:cBhvr additive="base">
                                        <p:cTn dur="1000"/>
                                        <p:tgtEl>
                                          <p:spTgt spid="378"/>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1000"/>
                                        <p:tgtEl>
                                          <p:spTgt spid="379"/>
                                        </p:tgtEl>
                                        <p:attrNameLst>
                                          <p:attrName>ppt_w</p:attrName>
                                        </p:attrNameLst>
                                      </p:cBhvr>
                                      <p:tavLst>
                                        <p:tav fmla="" tm="0">
                                          <p:val>
                                            <p:strVal val="0"/>
                                          </p:val>
                                        </p:tav>
                                        <p:tav fmla="" tm="100000">
                                          <p:val>
                                            <p:strVal val="#ppt_w"/>
                                          </p:val>
                                        </p:tav>
                                      </p:tavLst>
                                    </p:anim>
                                    <p:anim calcmode="lin" valueType="num">
                                      <p:cBhvr additive="base">
                                        <p:cTn dur="1000"/>
                                        <p:tgtEl>
                                          <p:spTgt spid="379"/>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1000"/>
                                        <p:tgtEl>
                                          <p:spTgt spid="380"/>
                                        </p:tgtEl>
                                        <p:attrNameLst>
                                          <p:attrName>ppt_w</p:attrName>
                                        </p:attrNameLst>
                                      </p:cBhvr>
                                      <p:tavLst>
                                        <p:tav fmla="" tm="0">
                                          <p:val>
                                            <p:strVal val="0"/>
                                          </p:val>
                                        </p:tav>
                                        <p:tav fmla="" tm="100000">
                                          <p:val>
                                            <p:strVal val="#ppt_w"/>
                                          </p:val>
                                        </p:tav>
                                      </p:tavLst>
                                    </p:anim>
                                    <p:anim calcmode="lin" valueType="num">
                                      <p:cBhvr additive="base">
                                        <p:cTn dur="1000"/>
                                        <p:tgtEl>
                                          <p:spTgt spid="38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500"/>
                                        <p:tgtEl>
                                          <p:spTgt spid="383"/>
                                        </p:tgtEl>
                                        <p:attrNameLst>
                                          <p:attrName>ppt_w</p:attrName>
                                        </p:attrNameLst>
                                      </p:cBhvr>
                                      <p:tavLst>
                                        <p:tav fmla="" tm="0">
                                          <p:val>
                                            <p:strVal val="0"/>
                                          </p:val>
                                        </p:tav>
                                        <p:tav fmla="" tm="100000">
                                          <p:val>
                                            <p:strVal val="#ppt_w"/>
                                          </p:val>
                                        </p:tav>
                                      </p:tavLst>
                                    </p:anim>
                                    <p:anim calcmode="lin" valueType="num">
                                      <p:cBhvr additive="base">
                                        <p:cTn dur="500"/>
                                        <p:tgtEl>
                                          <p:spTgt spid="38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500"/>
                                        <p:tgtEl>
                                          <p:spTgt spid="386"/>
                                        </p:tgtEl>
                                        <p:attrNameLst>
                                          <p:attrName>ppt_w</p:attrName>
                                        </p:attrNameLst>
                                      </p:cBhvr>
                                      <p:tavLst>
                                        <p:tav fmla="" tm="0">
                                          <p:val>
                                            <p:strVal val="0"/>
                                          </p:val>
                                        </p:tav>
                                        <p:tav fmla="" tm="100000">
                                          <p:val>
                                            <p:strVal val="#ppt_w"/>
                                          </p:val>
                                        </p:tav>
                                      </p:tavLst>
                                    </p:anim>
                                    <p:anim calcmode="lin" valueType="num">
                                      <p:cBhvr additive="base">
                                        <p:cTn dur="500"/>
                                        <p:tgtEl>
                                          <p:spTgt spid="38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500"/>
                                        <p:tgtEl>
                                          <p:spTgt spid="385"/>
                                        </p:tgtEl>
                                        <p:attrNameLst>
                                          <p:attrName>ppt_w</p:attrName>
                                        </p:attrNameLst>
                                      </p:cBhvr>
                                      <p:tavLst>
                                        <p:tav fmla="" tm="0">
                                          <p:val>
                                            <p:strVal val="0"/>
                                          </p:val>
                                        </p:tav>
                                        <p:tav fmla="" tm="100000">
                                          <p:val>
                                            <p:strVal val="#ppt_w"/>
                                          </p:val>
                                        </p:tav>
                                      </p:tavLst>
                                    </p:anim>
                                    <p:anim calcmode="lin" valueType="num">
                                      <p:cBhvr additive="base">
                                        <p:cTn dur="500"/>
                                        <p:tgtEl>
                                          <p:spTgt spid="38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500"/>
                                        <p:tgtEl>
                                          <p:spTgt spid="384"/>
                                        </p:tgtEl>
                                        <p:attrNameLst>
                                          <p:attrName>ppt_w</p:attrName>
                                        </p:attrNameLst>
                                      </p:cBhvr>
                                      <p:tavLst>
                                        <p:tav fmla="" tm="0">
                                          <p:val>
                                            <p:strVal val="0"/>
                                          </p:val>
                                        </p:tav>
                                        <p:tav fmla="" tm="100000">
                                          <p:val>
                                            <p:strVal val="#ppt_w"/>
                                          </p:val>
                                        </p:tav>
                                      </p:tavLst>
                                    </p:anim>
                                    <p:anim calcmode="lin" valueType="num">
                                      <p:cBhvr additive="base">
                                        <p:cTn dur="500"/>
                                        <p:tgtEl>
                                          <p:spTgt spid="38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ppt_w</p:attrName>
                                        </p:attrNameLst>
                                      </p:cBhvr>
                                      <p:tavLst>
                                        <p:tav fmla="" tm="0">
                                          <p:val>
                                            <p:strVal val="0"/>
                                          </p:val>
                                        </p:tav>
                                        <p:tav fmla="" tm="100000">
                                          <p:val>
                                            <p:strVal val="#ppt_w"/>
                                          </p:val>
                                        </p:tav>
                                      </p:tavLst>
                                    </p:anim>
                                    <p:anim calcmode="lin" valueType="num">
                                      <p:cBhvr additive="base">
                                        <p:cTn dur="500"/>
                                        <p:tgtEl>
                                          <p:spTgt spid="38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500"/>
                                        <p:tgtEl>
                                          <p:spTgt spid="388"/>
                                        </p:tgtEl>
                                        <p:attrNameLst>
                                          <p:attrName>ppt_w</p:attrName>
                                        </p:attrNameLst>
                                      </p:cBhvr>
                                      <p:tavLst>
                                        <p:tav fmla="" tm="0">
                                          <p:val>
                                            <p:strVal val="0"/>
                                          </p:val>
                                        </p:tav>
                                        <p:tav fmla="" tm="100000">
                                          <p:val>
                                            <p:strVal val="#ppt_w"/>
                                          </p:val>
                                        </p:tav>
                                      </p:tavLst>
                                    </p:anim>
                                    <p:anim calcmode="lin" valueType="num">
                                      <p:cBhvr additive="base">
                                        <p:cTn dur="500"/>
                                        <p:tgtEl>
                                          <p:spTgt spid="38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500"/>
                                        <p:tgtEl>
                                          <p:spTgt spid="389"/>
                                        </p:tgtEl>
                                        <p:attrNameLst>
                                          <p:attrName>ppt_w</p:attrName>
                                        </p:attrNameLst>
                                      </p:cBhvr>
                                      <p:tavLst>
                                        <p:tav fmla="" tm="0">
                                          <p:val>
                                            <p:strVal val="0"/>
                                          </p:val>
                                        </p:tav>
                                        <p:tav fmla="" tm="100000">
                                          <p:val>
                                            <p:strVal val="#ppt_w"/>
                                          </p:val>
                                        </p:tav>
                                      </p:tavLst>
                                    </p:anim>
                                    <p:anim calcmode="lin" valueType="num">
                                      <p:cBhvr additive="base">
                                        <p:cTn dur="500"/>
                                        <p:tgtEl>
                                          <p:spTgt spid="38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20"/>
          <p:cNvPicPr preferRelativeResize="0"/>
          <p:nvPr/>
        </p:nvPicPr>
        <p:blipFill rotWithShape="1">
          <a:blip r:embed="rId3">
            <a:alphaModFix/>
          </a:blip>
          <a:srcRect b="0" l="13789" r="0" t="0"/>
          <a:stretch/>
        </p:blipFill>
        <p:spPr>
          <a:xfrm>
            <a:off x="0" y="-78154"/>
            <a:ext cx="9675446" cy="7014308"/>
          </a:xfrm>
          <a:prstGeom prst="rect">
            <a:avLst/>
          </a:prstGeom>
          <a:noFill/>
          <a:ln>
            <a:noFill/>
          </a:ln>
        </p:spPr>
      </p:pic>
      <p:sp>
        <p:nvSpPr>
          <p:cNvPr id="399" name="Google Shape;399;p20"/>
          <p:cNvSpPr txBox="1"/>
          <p:nvPr>
            <p:ph type="ctrTitle"/>
          </p:nvPr>
        </p:nvSpPr>
        <p:spPr>
          <a:xfrm>
            <a:off x="744547" y="2693987"/>
            <a:ext cx="8186351"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Calibri"/>
              <a:buNone/>
            </a:pPr>
            <a:r>
              <a:rPr b="1" lang="en-US" sz="7200">
                <a:solidFill>
                  <a:schemeClr val="lt1"/>
                </a:solidFill>
              </a:rPr>
              <a:t>SOCIAL CONSTRUCTION OF RACE</a:t>
            </a:r>
            <a:endParaRPr sz="7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1"/>
          <p:cNvSpPr txBox="1"/>
          <p:nvPr>
            <p:ph type="title"/>
          </p:nvPr>
        </p:nvSpPr>
        <p:spPr>
          <a:xfrm>
            <a:off x="1269935" y="241738"/>
            <a:ext cx="6648484" cy="972067"/>
          </a:xfrm>
          <a:prstGeom prst="rect">
            <a:avLst/>
          </a:prstGeom>
          <a:solidFill>
            <a:schemeClr val="dk2"/>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900"/>
              <a:buFont typeface="Calibri"/>
              <a:buNone/>
            </a:pPr>
            <a:r>
              <a:rPr lang="en-US" sz="2900">
                <a:solidFill>
                  <a:schemeClr val="lt1"/>
                </a:solidFill>
              </a:rPr>
              <a:t>Anthropological Approaches Demonstrate…</a:t>
            </a:r>
            <a:endParaRPr/>
          </a:p>
        </p:txBody>
      </p:sp>
      <p:sp>
        <p:nvSpPr>
          <p:cNvPr id="406" name="Google Shape;406;p21"/>
          <p:cNvSpPr txBox="1"/>
          <p:nvPr>
            <p:ph idx="1" type="body"/>
          </p:nvPr>
        </p:nvSpPr>
        <p:spPr>
          <a:xfrm>
            <a:off x="511223" y="1904740"/>
            <a:ext cx="40386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2D3138"/>
              </a:buClr>
              <a:buSzPts val="2600"/>
              <a:buChar char="•"/>
            </a:pPr>
            <a:r>
              <a:rPr lang="en-US" sz="2600">
                <a:solidFill>
                  <a:srgbClr val="2D3138"/>
                </a:solidFill>
              </a:rPr>
              <a:t>Race is real, and it matters in society, but not how racists think it does.</a:t>
            </a:r>
            <a:endParaRPr/>
          </a:p>
          <a:p>
            <a:pPr indent="-342900" lvl="0" marL="342900" rtl="0" algn="l">
              <a:lnSpc>
                <a:spcPct val="100000"/>
              </a:lnSpc>
              <a:spcBef>
                <a:spcPts val="520"/>
              </a:spcBef>
              <a:spcAft>
                <a:spcPts val="0"/>
              </a:spcAft>
              <a:buClr>
                <a:srgbClr val="2D3138"/>
              </a:buClr>
              <a:buSzPts val="2600"/>
              <a:buChar char="•"/>
            </a:pPr>
            <a:r>
              <a:rPr lang="en-US" sz="2600">
                <a:solidFill>
                  <a:srgbClr val="2D3138"/>
                </a:solidFill>
              </a:rPr>
              <a:t>Race is not a genetic cluster nor a population.</a:t>
            </a:r>
            <a:endParaRPr/>
          </a:p>
          <a:p>
            <a:pPr indent="-342900" lvl="0" marL="342900" rtl="0" algn="l">
              <a:lnSpc>
                <a:spcPct val="100000"/>
              </a:lnSpc>
              <a:spcBef>
                <a:spcPts val="520"/>
              </a:spcBef>
              <a:spcAft>
                <a:spcPts val="0"/>
              </a:spcAft>
              <a:buClr>
                <a:srgbClr val="2D3138"/>
              </a:buClr>
              <a:buSzPts val="2600"/>
              <a:buChar char="•"/>
            </a:pPr>
            <a:r>
              <a:rPr lang="en-US" sz="2600">
                <a:solidFill>
                  <a:srgbClr val="2D3138"/>
                </a:solidFill>
              </a:rPr>
              <a:t>Race is not biology but racism has biological effects</a:t>
            </a:r>
            <a:endParaRPr/>
          </a:p>
          <a:p>
            <a:pPr indent="-342900" lvl="0" marL="342900" rtl="0" algn="l">
              <a:lnSpc>
                <a:spcPct val="100000"/>
              </a:lnSpc>
              <a:spcBef>
                <a:spcPts val="520"/>
              </a:spcBef>
              <a:spcAft>
                <a:spcPts val="0"/>
              </a:spcAft>
              <a:buClr>
                <a:srgbClr val="2D3138"/>
              </a:buClr>
              <a:buSzPts val="2600"/>
              <a:buChar char="•"/>
            </a:pPr>
            <a:r>
              <a:rPr lang="en-US" sz="2600">
                <a:solidFill>
                  <a:srgbClr val="2D3138"/>
                </a:solidFill>
              </a:rPr>
              <a:t>Social constructs are real for those who hold them</a:t>
            </a:r>
            <a:endParaRPr/>
          </a:p>
        </p:txBody>
      </p:sp>
      <p:sp>
        <p:nvSpPr>
          <p:cNvPr id="407" name="Google Shape;407;p21"/>
          <p:cNvSpPr txBox="1"/>
          <p:nvPr>
            <p:ph idx="2" type="body"/>
          </p:nvPr>
        </p:nvSpPr>
        <p:spPr>
          <a:xfrm>
            <a:off x="4594177" y="1505415"/>
            <a:ext cx="4038600" cy="4728118"/>
          </a:xfrm>
          <a:prstGeom prst="rect">
            <a:avLst/>
          </a:prstGeom>
          <a:solidFill>
            <a:srgbClr val="FFFFFF"/>
          </a:solid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2D3138"/>
              </a:buClr>
              <a:buSzPts val="2805"/>
              <a:buNone/>
            </a:pPr>
            <a:r>
              <a:rPr b="1" lang="en-US" sz="2805">
                <a:solidFill>
                  <a:srgbClr val="2D3138"/>
                </a:solidFill>
              </a:rPr>
              <a:t>RACE </a:t>
            </a:r>
            <a:endParaRPr/>
          </a:p>
          <a:p>
            <a:pPr indent="0" lvl="0" marL="0" rtl="0" algn="ctr">
              <a:lnSpc>
                <a:spcPct val="80000"/>
              </a:lnSpc>
              <a:spcBef>
                <a:spcPts val="561"/>
              </a:spcBef>
              <a:spcAft>
                <a:spcPts val="0"/>
              </a:spcAft>
              <a:buClr>
                <a:schemeClr val="dk1"/>
              </a:buClr>
              <a:buSzPts val="2805"/>
              <a:buNone/>
            </a:pPr>
            <a:r>
              <a:t/>
            </a:r>
            <a:endParaRPr b="1" sz="2805">
              <a:solidFill>
                <a:srgbClr val="2D3138"/>
              </a:solidFill>
            </a:endParaRPr>
          </a:p>
          <a:p>
            <a:pPr indent="0" lvl="0" marL="0" rtl="0" algn="ctr">
              <a:lnSpc>
                <a:spcPct val="80000"/>
              </a:lnSpc>
              <a:spcBef>
                <a:spcPts val="561"/>
              </a:spcBef>
              <a:spcAft>
                <a:spcPts val="0"/>
              </a:spcAft>
              <a:buClr>
                <a:srgbClr val="2D3138"/>
              </a:buClr>
              <a:buSzPts val="2805"/>
              <a:buNone/>
            </a:pPr>
            <a:r>
              <a:rPr b="1" lang="en-US" sz="2805">
                <a:solidFill>
                  <a:srgbClr val="2D3138"/>
                </a:solidFill>
              </a:rPr>
              <a:t>ETHNIC GROUP </a:t>
            </a:r>
            <a:endParaRPr/>
          </a:p>
          <a:p>
            <a:pPr indent="0" lvl="0" marL="0" rtl="0" algn="ctr">
              <a:lnSpc>
                <a:spcPct val="80000"/>
              </a:lnSpc>
              <a:spcBef>
                <a:spcPts val="561"/>
              </a:spcBef>
              <a:spcAft>
                <a:spcPts val="0"/>
              </a:spcAft>
              <a:buClr>
                <a:schemeClr val="dk1"/>
              </a:buClr>
              <a:buSzPts val="2805"/>
              <a:buNone/>
            </a:pPr>
            <a:r>
              <a:t/>
            </a:r>
            <a:endParaRPr b="1" sz="2805">
              <a:solidFill>
                <a:srgbClr val="2D3138"/>
              </a:solidFill>
            </a:endParaRPr>
          </a:p>
          <a:p>
            <a:pPr indent="0" lvl="0" marL="0" rtl="0" algn="ctr">
              <a:lnSpc>
                <a:spcPct val="80000"/>
              </a:lnSpc>
              <a:spcBef>
                <a:spcPts val="561"/>
              </a:spcBef>
              <a:spcAft>
                <a:spcPts val="0"/>
              </a:spcAft>
              <a:buClr>
                <a:srgbClr val="2D3138"/>
              </a:buClr>
              <a:buSzPts val="2805"/>
              <a:buNone/>
            </a:pPr>
            <a:r>
              <a:rPr b="1" lang="en-US" sz="2805">
                <a:solidFill>
                  <a:srgbClr val="2D3138"/>
                </a:solidFill>
              </a:rPr>
              <a:t>POPULATION </a:t>
            </a:r>
            <a:endParaRPr/>
          </a:p>
          <a:p>
            <a:pPr indent="0" lvl="0" marL="0" rtl="0" algn="ctr">
              <a:lnSpc>
                <a:spcPct val="80000"/>
              </a:lnSpc>
              <a:spcBef>
                <a:spcPts val="561"/>
              </a:spcBef>
              <a:spcAft>
                <a:spcPts val="0"/>
              </a:spcAft>
              <a:buClr>
                <a:schemeClr val="dk1"/>
              </a:buClr>
              <a:buSzPts val="2805"/>
              <a:buNone/>
            </a:pPr>
            <a:r>
              <a:t/>
            </a:r>
            <a:endParaRPr b="1" sz="2805">
              <a:solidFill>
                <a:srgbClr val="2D3138"/>
              </a:solidFill>
            </a:endParaRPr>
          </a:p>
          <a:p>
            <a:pPr indent="0" lvl="0" marL="0" rtl="0" algn="ctr">
              <a:lnSpc>
                <a:spcPct val="80000"/>
              </a:lnSpc>
              <a:spcBef>
                <a:spcPts val="561"/>
              </a:spcBef>
              <a:spcAft>
                <a:spcPts val="0"/>
              </a:spcAft>
              <a:buClr>
                <a:srgbClr val="2D3138"/>
              </a:buClr>
              <a:buSzPts val="2805"/>
              <a:buNone/>
            </a:pPr>
            <a:r>
              <a:rPr b="1" lang="en-US" sz="2805">
                <a:solidFill>
                  <a:srgbClr val="2D3138"/>
                </a:solidFill>
              </a:rPr>
              <a:t>ANCESTRY</a:t>
            </a:r>
            <a:endParaRPr/>
          </a:p>
          <a:p>
            <a:pPr indent="0" lvl="0" marL="0" rtl="0" algn="ctr">
              <a:lnSpc>
                <a:spcPct val="80000"/>
              </a:lnSpc>
              <a:spcBef>
                <a:spcPts val="476"/>
              </a:spcBef>
              <a:spcAft>
                <a:spcPts val="0"/>
              </a:spcAft>
              <a:buClr>
                <a:schemeClr val="dk1"/>
              </a:buClr>
              <a:buSzPts val="2380"/>
              <a:buNone/>
            </a:pPr>
            <a:r>
              <a:t/>
            </a:r>
            <a:endParaRPr b="1" sz="2380">
              <a:solidFill>
                <a:srgbClr val="2D3138"/>
              </a:solidFill>
            </a:endParaRPr>
          </a:p>
          <a:p>
            <a:pPr indent="0" lvl="0" marL="0" rtl="0" algn="ctr">
              <a:lnSpc>
                <a:spcPct val="80000"/>
              </a:lnSpc>
              <a:spcBef>
                <a:spcPts val="476"/>
              </a:spcBef>
              <a:spcAft>
                <a:spcPts val="0"/>
              </a:spcAft>
              <a:buClr>
                <a:srgbClr val="2D3138"/>
              </a:buClr>
              <a:buSzPts val="2380"/>
              <a:buNone/>
            </a:pPr>
            <a:r>
              <a:rPr lang="en-US" sz="2380">
                <a:solidFill>
                  <a:srgbClr val="2D3138"/>
                </a:solidFill>
              </a:rPr>
              <a:t>These are four different ways to describe, conceptualize and discuss human variation… and connot be used interchangebaly </a:t>
            </a:r>
            <a:endParaRPr sz="2380">
              <a:solidFill>
                <a:srgbClr val="2D3138"/>
              </a:solidFill>
            </a:endParaRPr>
          </a:p>
        </p:txBody>
      </p:sp>
      <p:sp>
        <p:nvSpPr>
          <p:cNvPr id="408" name="Google Shape;408;p21"/>
          <p:cNvSpPr/>
          <p:nvPr/>
        </p:nvSpPr>
        <p:spPr>
          <a:xfrm>
            <a:off x="6433714" y="1904740"/>
            <a:ext cx="429537" cy="298784"/>
          </a:xfrm>
          <a:prstGeom prst="mathNotEqual">
            <a:avLst>
              <a:gd fmla="val 11267" name="adj1"/>
              <a:gd fmla="val 6600000" name="adj2"/>
              <a:gd fmla="val 32273" name="adj3"/>
            </a:avLst>
          </a:prstGeom>
          <a:solidFill>
            <a:srgbClr val="BC4D23"/>
          </a:solidFill>
          <a:ln cap="flat" cmpd="sng" w="9525">
            <a:solidFill>
              <a:srgbClr val="BC4D23"/>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9" name="Google Shape;409;p21"/>
          <p:cNvSpPr/>
          <p:nvPr/>
        </p:nvSpPr>
        <p:spPr>
          <a:xfrm>
            <a:off x="6433713" y="2748076"/>
            <a:ext cx="429537" cy="298784"/>
          </a:xfrm>
          <a:prstGeom prst="mathNotEqual">
            <a:avLst>
              <a:gd fmla="val 11267" name="adj1"/>
              <a:gd fmla="val 6600000" name="adj2"/>
              <a:gd fmla="val 32273" name="adj3"/>
            </a:avLst>
          </a:prstGeom>
          <a:solidFill>
            <a:srgbClr val="BC4D23"/>
          </a:solidFill>
          <a:ln cap="flat" cmpd="sng" w="9525">
            <a:solidFill>
              <a:srgbClr val="BC4D23"/>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0" name="Google Shape;410;p21"/>
          <p:cNvSpPr/>
          <p:nvPr/>
        </p:nvSpPr>
        <p:spPr>
          <a:xfrm>
            <a:off x="6433714" y="3622742"/>
            <a:ext cx="429537" cy="298784"/>
          </a:xfrm>
          <a:prstGeom prst="mathNotEqual">
            <a:avLst>
              <a:gd fmla="val 11267" name="adj1"/>
              <a:gd fmla="val 6600000" name="adj2"/>
              <a:gd fmla="val 32273" name="adj3"/>
            </a:avLst>
          </a:prstGeom>
          <a:solidFill>
            <a:srgbClr val="BC4D23"/>
          </a:solidFill>
          <a:ln cap="flat" cmpd="sng" w="9525">
            <a:solidFill>
              <a:srgbClr val="BC4D23"/>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2"/>
          <p:cNvSpPr txBox="1"/>
          <p:nvPr>
            <p:ph type="title"/>
          </p:nvPr>
        </p:nvSpPr>
        <p:spPr>
          <a:xfrm>
            <a:off x="1807279" y="253143"/>
            <a:ext cx="5529442" cy="99417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b="1" lang="en-US">
                <a:solidFill>
                  <a:schemeClr val="dk2"/>
                </a:solidFill>
              </a:rPr>
              <a:t>AAPA Statement on Race &amp; Racism (2019)</a:t>
            </a:r>
            <a:endParaRPr/>
          </a:p>
        </p:txBody>
      </p:sp>
      <p:sp>
        <p:nvSpPr>
          <p:cNvPr id="417" name="Google Shape;417;p22"/>
          <p:cNvSpPr txBox="1"/>
          <p:nvPr>
            <p:ph idx="1" type="body"/>
          </p:nvPr>
        </p:nvSpPr>
        <p:spPr>
          <a:xfrm>
            <a:off x="315502" y="1501477"/>
            <a:ext cx="8512993" cy="4659682"/>
          </a:xfrm>
          <a:prstGeom prst="rect">
            <a:avLst/>
          </a:prstGeom>
          <a:noFill/>
          <a:ln>
            <a:noFill/>
          </a:ln>
        </p:spPr>
        <p:txBody>
          <a:bodyPr anchorCtr="0" anchor="ctr" bIns="45700" lIns="91425" spcFirstLastPara="1" rIns="91425" wrap="square" tIns="45700">
            <a:normAutofit lnSpcReduction="10000"/>
          </a:bodyPr>
          <a:lstStyle/>
          <a:p>
            <a:pPr indent="-342900" lvl="0" marL="457200" rtl="0" algn="l">
              <a:lnSpc>
                <a:spcPct val="100000"/>
              </a:lnSpc>
              <a:spcBef>
                <a:spcPts val="360"/>
              </a:spcBef>
              <a:spcAft>
                <a:spcPts val="0"/>
              </a:spcAft>
              <a:buClr>
                <a:schemeClr val="dk1"/>
              </a:buClr>
              <a:buSzPts val="1800"/>
              <a:buChar char="•"/>
            </a:pPr>
            <a:r>
              <a:rPr lang="en-US" sz="2400">
                <a:solidFill>
                  <a:schemeClr val="dk2"/>
                </a:solidFill>
              </a:rPr>
              <a:t>The human species shares 99.9% of our DNA in common. The evolutionary histories of commonly racialized traits in humans does not match the claims &amp; assumptions of the doctrines of racist science presented by European colonialists.</a:t>
            </a:r>
            <a:endParaRPr/>
          </a:p>
          <a:p>
            <a:pPr indent="-342900" lvl="0" marL="457200" rtl="0" algn="l">
              <a:lnSpc>
                <a:spcPct val="100000"/>
              </a:lnSpc>
              <a:spcBef>
                <a:spcPts val="360"/>
              </a:spcBef>
              <a:spcAft>
                <a:spcPts val="0"/>
              </a:spcAft>
              <a:buClr>
                <a:schemeClr val="dk1"/>
              </a:buClr>
              <a:buSzPts val="1800"/>
              <a:buChar char="•"/>
            </a:pPr>
            <a:r>
              <a:rPr lang="en-US" sz="2400">
                <a:solidFill>
                  <a:schemeClr val="dk2"/>
                </a:solidFill>
              </a:rPr>
              <a:t>“Race” does not accurately describe nor represent human biological variation.</a:t>
            </a:r>
            <a:endParaRPr/>
          </a:p>
          <a:p>
            <a:pPr indent="-342900" lvl="0" marL="457200" rtl="0" algn="l">
              <a:lnSpc>
                <a:spcPct val="100000"/>
              </a:lnSpc>
              <a:spcBef>
                <a:spcPts val="360"/>
              </a:spcBef>
              <a:spcAft>
                <a:spcPts val="0"/>
              </a:spcAft>
              <a:buClr>
                <a:schemeClr val="dk1"/>
              </a:buClr>
              <a:buSzPts val="1800"/>
              <a:buChar char="•"/>
            </a:pPr>
            <a:r>
              <a:rPr lang="en-US" sz="2400">
                <a:solidFill>
                  <a:schemeClr val="dk2"/>
                </a:solidFill>
              </a:rPr>
              <a:t>“Race” is a colonial classification &amp; status created by Euro-colonialists to generate capitalist profit &amp; imperialism through the subjugation of colonized &amp; racialized peoples. Anthropological sciences were borne out of this scientific classification of life in the broader field of natural history.</a:t>
            </a:r>
            <a:endParaRPr/>
          </a:p>
          <a:p>
            <a:pPr indent="-342900" lvl="0" marL="457200" rtl="0" algn="l">
              <a:lnSpc>
                <a:spcPct val="100000"/>
              </a:lnSpc>
              <a:spcBef>
                <a:spcPts val="360"/>
              </a:spcBef>
              <a:spcAft>
                <a:spcPts val="0"/>
              </a:spcAft>
              <a:buClr>
                <a:schemeClr val="dk1"/>
              </a:buClr>
              <a:buSzPts val="1800"/>
              <a:buChar char="•"/>
            </a:pPr>
            <a:r>
              <a:rPr lang="en-US" sz="2400">
                <a:solidFill>
                  <a:schemeClr val="dk2"/>
                </a:solidFill>
              </a:rPr>
              <a:t>There are NO HUMAN RACES. There is ONE HUMAN SPECIES. THERE IS NO SUCH THING AS “THE HUMAN RACE”.</a:t>
            </a:r>
            <a:endParaRPr/>
          </a:p>
        </p:txBody>
      </p:sp>
      <p:sp>
        <p:nvSpPr>
          <p:cNvPr id="418" name="Google Shape;418;p22"/>
          <p:cNvSpPr txBox="1"/>
          <p:nvPr/>
        </p:nvSpPr>
        <p:spPr>
          <a:xfrm>
            <a:off x="315503" y="6492123"/>
            <a:ext cx="8512993" cy="21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25" u="none" cap="none" strike="noStrike">
                <a:solidFill>
                  <a:srgbClr val="000000"/>
                </a:solidFill>
                <a:latin typeface="Calibri"/>
                <a:ea typeface="Calibri"/>
                <a:cs typeface="Calibri"/>
                <a:sym typeface="Calibri"/>
              </a:rPr>
              <a:t>Fuentes A, Ackermann RR, Athreya S, Bolnick D, Lasisi T, Lee S, McLean SA, Nelson, R. 2019. “AAPA Statement on Race and Racism.” </a:t>
            </a:r>
            <a:r>
              <a:rPr b="0" i="1" lang="en-US" sz="825" u="none" cap="none" strike="noStrike">
                <a:solidFill>
                  <a:srgbClr val="000000"/>
                </a:solidFill>
                <a:latin typeface="Calibri"/>
                <a:ea typeface="Calibri"/>
                <a:cs typeface="Calibri"/>
                <a:sym typeface="Calibri"/>
              </a:rPr>
              <a:t>American Journal of Physical Anthropology</a:t>
            </a:r>
            <a:r>
              <a:rPr b="0" i="0" lang="en-US" sz="825" u="none" cap="none" strike="noStrike">
                <a:solidFill>
                  <a:srgbClr val="000000"/>
                </a:solidFill>
                <a:latin typeface="Calibri"/>
                <a:ea typeface="Calibri"/>
                <a:cs typeface="Calibri"/>
                <a:sym typeface="Calibri"/>
              </a:rPr>
              <a:t>. 169(3): 400–402.</a:t>
            </a:r>
            <a:endParaRPr/>
          </a:p>
        </p:txBody>
      </p:sp>
      <p:pic>
        <p:nvPicPr>
          <p:cNvPr descr="A picture containing meter, clock&#10;&#10;Description automatically generated" id="419" name="Google Shape;419;p22"/>
          <p:cNvPicPr preferRelativeResize="0"/>
          <p:nvPr/>
        </p:nvPicPr>
        <p:blipFill rotWithShape="1">
          <a:blip r:embed="rId3">
            <a:alphaModFix amt="35000"/>
          </a:blip>
          <a:srcRect b="0" l="0" r="0" t="0"/>
          <a:stretch/>
        </p:blipFill>
        <p:spPr>
          <a:xfrm rot="1077467">
            <a:off x="6856386" y="557043"/>
            <a:ext cx="384872" cy="3848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3"/>
          <p:cNvSpPr txBox="1"/>
          <p:nvPr/>
        </p:nvSpPr>
        <p:spPr>
          <a:xfrm>
            <a:off x="946403" y="6458794"/>
            <a:ext cx="8197597"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Calibri"/>
                <a:ea typeface="Calibri"/>
                <a:cs typeface="Calibri"/>
                <a:sym typeface="Calibri"/>
              </a:rPr>
              <a:t>Roberts, Dorothy E. 2011. </a:t>
            </a:r>
            <a:r>
              <a:rPr b="0" i="1" lang="en-US" sz="1050" u="none" cap="none" strike="noStrike">
                <a:solidFill>
                  <a:srgbClr val="000000"/>
                </a:solidFill>
                <a:latin typeface="Calibri"/>
                <a:ea typeface="Calibri"/>
                <a:cs typeface="Calibri"/>
                <a:sym typeface="Calibri"/>
              </a:rPr>
              <a:t>Fatal invention: How science, politics, and big business re-create race in the twenty-first century. </a:t>
            </a:r>
            <a:r>
              <a:rPr b="0" i="0" lang="en-US" sz="1050" u="none" cap="none" strike="noStrike">
                <a:solidFill>
                  <a:srgbClr val="000000"/>
                </a:solidFill>
                <a:latin typeface="Calibri"/>
                <a:ea typeface="Calibri"/>
                <a:cs typeface="Calibri"/>
                <a:sym typeface="Calibri"/>
              </a:rPr>
              <a:t>New York: New Press.</a:t>
            </a:r>
            <a:endParaRPr/>
          </a:p>
        </p:txBody>
      </p:sp>
      <p:sp>
        <p:nvSpPr>
          <p:cNvPr id="426" name="Google Shape;426;p23"/>
          <p:cNvSpPr txBox="1"/>
          <p:nvPr/>
        </p:nvSpPr>
        <p:spPr>
          <a:xfrm>
            <a:off x="3406984" y="674745"/>
            <a:ext cx="5232170" cy="550851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60"/>
              </a:spcBef>
              <a:spcAft>
                <a:spcPts val="0"/>
              </a:spcAft>
              <a:buClr>
                <a:schemeClr val="dk1"/>
              </a:buClr>
              <a:buSzPts val="1800"/>
              <a:buFont typeface="Arial"/>
              <a:buNone/>
            </a:pPr>
            <a:r>
              <a:rPr b="0" i="0" lang="en-US" sz="2300" u="none" cap="none" strike="noStrike">
                <a:solidFill>
                  <a:schemeClr val="dk2"/>
                </a:solidFill>
                <a:latin typeface="Calibri"/>
                <a:ea typeface="Calibri"/>
                <a:cs typeface="Calibri"/>
                <a:sym typeface="Calibri"/>
              </a:rPr>
              <a:t>“Like citizenship, </a:t>
            </a:r>
            <a:r>
              <a:rPr b="1" i="1" lang="en-US" sz="2300" u="none" cap="none" strike="noStrike">
                <a:solidFill>
                  <a:schemeClr val="dk2"/>
                </a:solidFill>
                <a:latin typeface="Calibri"/>
                <a:ea typeface="Calibri"/>
                <a:cs typeface="Calibri"/>
                <a:sym typeface="Calibri"/>
              </a:rPr>
              <a:t>race</a:t>
            </a:r>
            <a:r>
              <a:rPr b="0" i="1" lang="en-US" sz="2300" u="none" cap="none" strike="noStrike">
                <a:solidFill>
                  <a:schemeClr val="dk2"/>
                </a:solidFill>
                <a:latin typeface="Calibri"/>
                <a:ea typeface="Calibri"/>
                <a:cs typeface="Calibri"/>
                <a:sym typeface="Calibri"/>
              </a:rPr>
              <a:t> is a political system that governs people by sorting them into social groupings based on invented biological demarcations</a:t>
            </a:r>
            <a:r>
              <a:rPr b="0" i="0" lang="en-US" sz="2300" u="none" cap="none" strike="noStrike">
                <a:solidFill>
                  <a:schemeClr val="dk2"/>
                </a:solidFill>
                <a:latin typeface="Calibri"/>
                <a:ea typeface="Calibri"/>
                <a:cs typeface="Calibri"/>
                <a:sym typeface="Calibri"/>
              </a:rPr>
              <a:t>. Race is not only </a:t>
            </a:r>
            <a:r>
              <a:rPr b="0" i="1" lang="en-US" sz="2300" u="none" cap="none" strike="noStrike">
                <a:solidFill>
                  <a:schemeClr val="dk2"/>
                </a:solidFill>
                <a:latin typeface="Calibri"/>
                <a:ea typeface="Calibri"/>
                <a:cs typeface="Calibri"/>
                <a:sym typeface="Calibri"/>
              </a:rPr>
              <a:t>interpreted according to invented rules</a:t>
            </a:r>
            <a:r>
              <a:rPr b="0" i="0" lang="en-US" sz="2300" u="none" cap="none" strike="noStrike">
                <a:solidFill>
                  <a:schemeClr val="dk2"/>
                </a:solidFill>
                <a:latin typeface="Calibri"/>
                <a:ea typeface="Calibri"/>
                <a:cs typeface="Calibri"/>
                <a:sym typeface="Calibri"/>
              </a:rPr>
              <a:t>, but, more important, </a:t>
            </a:r>
            <a:r>
              <a:rPr b="1" i="1" lang="en-US" sz="2300" u="none" cap="none" strike="noStrike">
                <a:solidFill>
                  <a:schemeClr val="dk2"/>
                </a:solidFill>
                <a:latin typeface="Calibri"/>
                <a:ea typeface="Calibri"/>
                <a:cs typeface="Calibri"/>
                <a:sym typeface="Calibri"/>
              </a:rPr>
              <a:t>race itself is an invented political grouping</a:t>
            </a:r>
            <a:r>
              <a:rPr b="0" i="0" lang="en-US" sz="2300" u="none" cap="none" strike="noStrike">
                <a:solidFill>
                  <a:schemeClr val="dk2"/>
                </a:solidFill>
                <a:latin typeface="Calibri"/>
                <a:ea typeface="Calibri"/>
                <a:cs typeface="Calibri"/>
                <a:sym typeface="Calibri"/>
              </a:rPr>
              <a:t>. </a:t>
            </a:r>
            <a:r>
              <a:rPr b="1" i="1" lang="en-US" sz="2300" u="none" cap="none" strike="noStrike">
                <a:solidFill>
                  <a:schemeClr val="dk2"/>
                </a:solidFill>
                <a:latin typeface="Calibri"/>
                <a:ea typeface="Calibri"/>
                <a:cs typeface="Calibri"/>
                <a:sym typeface="Calibri"/>
              </a:rPr>
              <a:t>Race</a:t>
            </a:r>
            <a:r>
              <a:rPr b="0" i="0" lang="en-US" sz="2300" u="none" cap="none" strike="noStrike">
                <a:solidFill>
                  <a:schemeClr val="dk2"/>
                </a:solidFill>
                <a:latin typeface="Calibri"/>
                <a:ea typeface="Calibri"/>
                <a:cs typeface="Calibri"/>
                <a:sym typeface="Calibri"/>
              </a:rPr>
              <a:t> is not a biological category that is politically charged. It </a:t>
            </a:r>
            <a:r>
              <a:rPr b="1" i="0" lang="en-US" sz="2300" u="sng" cap="none" strike="noStrike">
                <a:solidFill>
                  <a:schemeClr val="dk2"/>
                </a:solidFill>
                <a:latin typeface="Calibri"/>
                <a:ea typeface="Calibri"/>
                <a:cs typeface="Calibri"/>
                <a:sym typeface="Calibri"/>
              </a:rPr>
              <a:t>is a political category that has been disguised as a biological one</a:t>
            </a:r>
            <a:r>
              <a:rPr b="0" i="0" lang="en-US" sz="2300" u="none" cap="none" strike="noStrike">
                <a:solidFill>
                  <a:schemeClr val="dk2"/>
                </a:solidFill>
                <a:latin typeface="Calibri"/>
                <a:ea typeface="Calibri"/>
                <a:cs typeface="Calibri"/>
                <a:sym typeface="Calibri"/>
              </a:rPr>
              <a:t>” (Roberts 2011:4).</a:t>
            </a:r>
            <a:endParaRPr/>
          </a:p>
          <a:p>
            <a:pPr indent="0" lvl="0" marL="0" marR="0" rtl="0" algn="l">
              <a:lnSpc>
                <a:spcPct val="100000"/>
              </a:lnSpc>
              <a:spcBef>
                <a:spcPts val="1260"/>
              </a:spcBef>
              <a:spcAft>
                <a:spcPts val="0"/>
              </a:spcAft>
              <a:buClr>
                <a:schemeClr val="dk1"/>
              </a:buClr>
              <a:buSzPts val="1800"/>
              <a:buFont typeface="Arial"/>
              <a:buNone/>
            </a:pPr>
            <a:r>
              <a:t/>
            </a:r>
            <a:endParaRPr b="0" i="0" sz="2300" u="none" cap="none" strike="noStrike">
              <a:solidFill>
                <a:schemeClr val="dk2"/>
              </a:solidFill>
              <a:latin typeface="Calibri"/>
              <a:ea typeface="Calibri"/>
              <a:cs typeface="Calibri"/>
              <a:sym typeface="Calibri"/>
            </a:endParaRPr>
          </a:p>
          <a:p>
            <a:pPr indent="0" lvl="0" marL="0" marR="0" rtl="0" algn="l">
              <a:lnSpc>
                <a:spcPct val="100000"/>
              </a:lnSpc>
              <a:spcBef>
                <a:spcPts val="1260"/>
              </a:spcBef>
              <a:spcAft>
                <a:spcPts val="900"/>
              </a:spcAft>
              <a:buClr>
                <a:schemeClr val="dk1"/>
              </a:buClr>
              <a:buSzPts val="1800"/>
              <a:buFont typeface="Arial"/>
              <a:buNone/>
            </a:pPr>
            <a:r>
              <a:rPr b="1" i="0" lang="en-US" sz="2300" u="none" cap="none" strike="noStrike">
                <a:solidFill>
                  <a:schemeClr val="dk2"/>
                </a:solidFill>
                <a:latin typeface="Calibri"/>
                <a:ea typeface="Calibri"/>
                <a:cs typeface="Calibri"/>
                <a:sym typeface="Calibri"/>
              </a:rPr>
              <a:t>“</a:t>
            </a:r>
            <a:r>
              <a:rPr b="1" i="0" lang="en-US" sz="2300" u="sng" cap="none" strike="noStrike">
                <a:solidFill>
                  <a:schemeClr val="dk2"/>
                </a:solidFill>
                <a:latin typeface="Calibri"/>
                <a:ea typeface="Calibri"/>
                <a:cs typeface="Calibri"/>
                <a:sym typeface="Calibri"/>
              </a:rPr>
              <a:t>Race is the product of racism</a:t>
            </a:r>
            <a:r>
              <a:rPr b="0" i="0" lang="en-US" sz="2300" u="none" cap="none" strike="noStrike">
                <a:solidFill>
                  <a:schemeClr val="dk2"/>
                </a:solidFill>
                <a:latin typeface="Calibri"/>
                <a:ea typeface="Calibri"/>
                <a:cs typeface="Calibri"/>
                <a:sym typeface="Calibri"/>
              </a:rPr>
              <a:t>; racism is not the product of race” (Roberts 2011:25). </a:t>
            </a:r>
            <a:endParaRPr/>
          </a:p>
        </p:txBody>
      </p:sp>
      <p:pic>
        <p:nvPicPr>
          <p:cNvPr id="427" name="Google Shape;427;p23"/>
          <p:cNvPicPr preferRelativeResize="0"/>
          <p:nvPr/>
        </p:nvPicPr>
        <p:blipFill rotWithShape="1">
          <a:blip r:embed="rId3">
            <a:alphaModFix/>
          </a:blip>
          <a:srcRect b="0" l="0" r="5876" t="0"/>
          <a:stretch/>
        </p:blipFill>
        <p:spPr>
          <a:xfrm>
            <a:off x="795745" y="3856014"/>
            <a:ext cx="1707954" cy="2483543"/>
          </a:xfrm>
          <a:prstGeom prst="rect">
            <a:avLst/>
          </a:prstGeom>
          <a:noFill/>
          <a:ln>
            <a:noFill/>
          </a:ln>
        </p:spPr>
      </p:pic>
      <p:pic>
        <p:nvPicPr>
          <p:cNvPr descr="Not So Black And White - Dorothy Roberts On The Myth Of Race | Center for  Genetics and Society" id="428" name="Google Shape;428;p23"/>
          <p:cNvPicPr preferRelativeResize="0"/>
          <p:nvPr/>
        </p:nvPicPr>
        <p:blipFill rotWithShape="1">
          <a:blip r:embed="rId4">
            <a:alphaModFix/>
          </a:blip>
          <a:srcRect b="-524" l="8234" r="6002" t="0"/>
          <a:stretch/>
        </p:blipFill>
        <p:spPr>
          <a:xfrm>
            <a:off x="550127" y="474561"/>
            <a:ext cx="2199190" cy="2954439"/>
          </a:xfrm>
          <a:prstGeom prst="rect">
            <a:avLst/>
          </a:prstGeom>
          <a:noFill/>
          <a:ln>
            <a:noFill/>
          </a:ln>
        </p:spPr>
      </p:pic>
      <p:sp>
        <p:nvSpPr>
          <p:cNvPr id="429" name="Google Shape;429;p23"/>
          <p:cNvSpPr txBox="1"/>
          <p:nvPr/>
        </p:nvSpPr>
        <p:spPr>
          <a:xfrm>
            <a:off x="447309" y="3429000"/>
            <a:ext cx="240482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Sociologist Dorothy Roberts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24"/>
          <p:cNvPicPr preferRelativeResize="0"/>
          <p:nvPr/>
        </p:nvPicPr>
        <p:blipFill rotWithShape="1">
          <a:blip r:embed="rId3">
            <a:alphaModFix/>
          </a:blip>
          <a:srcRect b="0" l="0" r="0" t="0"/>
          <a:stretch/>
        </p:blipFill>
        <p:spPr>
          <a:xfrm>
            <a:off x="0" y="856888"/>
            <a:ext cx="9145284" cy="5144223"/>
          </a:xfrm>
          <a:prstGeom prst="rect">
            <a:avLst/>
          </a:prstGeom>
          <a:noFill/>
          <a:ln>
            <a:noFill/>
          </a:ln>
        </p:spPr>
      </p:pic>
      <p:sp>
        <p:nvSpPr>
          <p:cNvPr id="435" name="Google Shape;435;p24"/>
          <p:cNvSpPr txBox="1"/>
          <p:nvPr/>
        </p:nvSpPr>
        <p:spPr>
          <a:xfrm>
            <a:off x="3691181" y="6405945"/>
            <a:ext cx="54528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Calibri"/>
                <a:ea typeface="Calibri"/>
                <a:cs typeface="Calibri"/>
                <a:sym typeface="Calibri"/>
              </a:rPr>
              <a:t>McLean SA. 2020. “Social Constructions, Historical Grounds.” </a:t>
            </a:r>
            <a:r>
              <a:rPr b="0" i="1" lang="en-US" sz="1000" u="none" cap="none" strike="noStrike">
                <a:solidFill>
                  <a:srgbClr val="000000"/>
                </a:solidFill>
                <a:latin typeface="Calibri"/>
                <a:ea typeface="Calibri"/>
                <a:cs typeface="Calibri"/>
                <a:sym typeface="Calibri"/>
              </a:rPr>
              <a:t>Practicing Anthropology</a:t>
            </a:r>
            <a:r>
              <a:rPr b="0" i="0" lang="en-US" sz="1000" u="none" cap="none" strike="noStrike">
                <a:solidFill>
                  <a:srgbClr val="000000"/>
                </a:solidFill>
                <a:latin typeface="Calibri"/>
                <a:ea typeface="Calibri"/>
                <a:cs typeface="Calibri"/>
                <a:sym typeface="Calibri"/>
              </a:rPr>
              <a:t>. 42(3): 40–44.</a:t>
            </a:r>
            <a:endParaRPr b="0" i="0" sz="10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25"/>
          <p:cNvPicPr preferRelativeResize="0"/>
          <p:nvPr>
            <p:ph idx="4294967295" type="body"/>
          </p:nvPr>
        </p:nvPicPr>
        <p:blipFill rotWithShape="1">
          <a:blip r:embed="rId3">
            <a:alphaModFix/>
          </a:blip>
          <a:srcRect b="2262" l="0" r="0" t="2262"/>
          <a:stretch/>
        </p:blipFill>
        <p:spPr>
          <a:xfrm>
            <a:off x="0" y="0"/>
            <a:ext cx="10691813" cy="6803136"/>
          </a:xfrm>
          <a:prstGeom prst="rect">
            <a:avLst/>
          </a:prstGeom>
          <a:noFill/>
          <a:ln>
            <a:noFill/>
          </a:ln>
        </p:spPr>
      </p:pic>
      <p:sp>
        <p:nvSpPr>
          <p:cNvPr id="442" name="Google Shape;442;p25"/>
          <p:cNvSpPr txBox="1"/>
          <p:nvPr>
            <p:ph type="ctrTitle"/>
          </p:nvPr>
        </p:nvSpPr>
        <p:spPr>
          <a:xfrm>
            <a:off x="1459706" y="266655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FFFFF"/>
              </a:buClr>
              <a:buSzPts val="4400"/>
              <a:buFont typeface="Calibri"/>
              <a:buNone/>
            </a:pPr>
            <a:r>
              <a:rPr b="1" lang="en-US" sz="7200">
                <a:solidFill>
                  <a:srgbClr val="FFFFFF"/>
                </a:solidFill>
              </a:rPr>
              <a:t>RACISM, NOT RACE</a:t>
            </a:r>
            <a:endParaRPr b="1" sz="7200"/>
          </a:p>
        </p:txBody>
      </p:sp>
      <p:sp>
        <p:nvSpPr>
          <p:cNvPr id="443" name="Google Shape;443;p25"/>
          <p:cNvSpPr/>
          <p:nvPr/>
        </p:nvSpPr>
        <p:spPr>
          <a:xfrm>
            <a:off x="2430663" y="3081196"/>
            <a:ext cx="4282674" cy="841000"/>
          </a:xfrm>
          <a:prstGeom prst="rect">
            <a:avLst/>
          </a:prstGeom>
          <a:no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Font typeface="Calibri"/>
              <a:buNone/>
            </a:pPr>
            <a:r>
              <a:rPr b="1" lang="en-US">
                <a:solidFill>
                  <a:srgbClr val="000000"/>
                </a:solidFill>
              </a:rPr>
              <a:t>Objectives</a:t>
            </a:r>
            <a:endParaRPr b="1">
              <a:solidFill>
                <a:srgbClr val="000000"/>
              </a:solidFill>
            </a:endParaRPr>
          </a:p>
        </p:txBody>
      </p:sp>
      <p:sp>
        <p:nvSpPr>
          <p:cNvPr id="195" name="Google Shape;195;p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Clr>
                <a:srgbClr val="000000"/>
              </a:buClr>
              <a:buSzPts val="1800"/>
              <a:buNone/>
            </a:pPr>
            <a:r>
              <a:t/>
            </a:r>
            <a:endParaRPr>
              <a:solidFill>
                <a:srgbClr val="000000"/>
              </a:solidFill>
            </a:endParaRPr>
          </a:p>
          <a:p>
            <a:pPr indent="-342900" lvl="0" marL="457200" rtl="0" algn="l">
              <a:lnSpc>
                <a:spcPct val="100000"/>
              </a:lnSpc>
              <a:spcBef>
                <a:spcPts val="360"/>
              </a:spcBef>
              <a:spcAft>
                <a:spcPts val="0"/>
              </a:spcAft>
              <a:buClr>
                <a:srgbClr val="000000"/>
              </a:buClr>
              <a:buSzPts val="1800"/>
              <a:buChar char="•"/>
            </a:pPr>
            <a:r>
              <a:rPr lang="en-US">
                <a:solidFill>
                  <a:srgbClr val="000000"/>
                </a:solidFill>
              </a:rPr>
              <a:t>Define Birth Equity</a:t>
            </a:r>
            <a:endParaRPr sz="2000">
              <a:solidFill>
                <a:srgbClr val="000000"/>
              </a:solidFill>
            </a:endParaRPr>
          </a:p>
          <a:p>
            <a:pPr indent="-342900" lvl="0" marL="457200" rtl="0" algn="l">
              <a:lnSpc>
                <a:spcPct val="100000"/>
              </a:lnSpc>
              <a:spcBef>
                <a:spcPts val="360"/>
              </a:spcBef>
              <a:spcAft>
                <a:spcPts val="0"/>
              </a:spcAft>
              <a:buClr>
                <a:srgbClr val="000000"/>
              </a:buClr>
              <a:buSzPts val="1800"/>
              <a:buChar char="•"/>
            </a:pPr>
            <a:r>
              <a:rPr lang="en-US">
                <a:solidFill>
                  <a:srgbClr val="000000"/>
                </a:solidFill>
              </a:rPr>
              <a:t>Identify shared language &amp; tools for Birth Equity</a:t>
            </a:r>
            <a:endParaRPr/>
          </a:p>
          <a:p>
            <a:pPr indent="-342900" lvl="0" marL="457200" rtl="0" algn="l">
              <a:lnSpc>
                <a:spcPct val="100000"/>
              </a:lnSpc>
              <a:spcBef>
                <a:spcPts val="360"/>
              </a:spcBef>
              <a:spcAft>
                <a:spcPts val="0"/>
              </a:spcAft>
              <a:buClr>
                <a:srgbClr val="000000"/>
              </a:buClr>
              <a:buSzPts val="1800"/>
              <a:buChar char="•"/>
            </a:pPr>
            <a:r>
              <a:rPr lang="en-US">
                <a:solidFill>
                  <a:srgbClr val="000000"/>
                </a:solidFill>
              </a:rPr>
              <a:t>Practice tools to apply towards Birth Equity &amp; Respectful Maternity Care </a:t>
            </a:r>
            <a:endParaRPr/>
          </a:p>
          <a:p>
            <a:pPr indent="-228600" lvl="0" marL="457200" rtl="0" algn="l">
              <a:lnSpc>
                <a:spcPct val="100000"/>
              </a:lnSpc>
              <a:spcBef>
                <a:spcPts val="360"/>
              </a:spcBef>
              <a:spcAft>
                <a:spcPts val="0"/>
              </a:spcAft>
              <a:buClr>
                <a:srgbClr val="000000"/>
              </a:buClr>
              <a:buSzPts val="18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6"/>
          <p:cNvSpPr txBox="1"/>
          <p:nvPr>
            <p:ph type="title"/>
          </p:nvPr>
        </p:nvSpPr>
        <p:spPr>
          <a:xfrm>
            <a:off x="457200" y="160434"/>
            <a:ext cx="8229600" cy="839244"/>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Black"/>
              <a:buNone/>
            </a:pPr>
            <a:r>
              <a:rPr b="1" lang="en-US" sz="4000">
                <a:solidFill>
                  <a:schemeClr val="dk2"/>
                </a:solidFill>
              </a:rPr>
              <a:t>Levels of Racism</a:t>
            </a:r>
            <a:endParaRPr b="1" sz="4000">
              <a:solidFill>
                <a:schemeClr val="dk2"/>
              </a:solidFill>
            </a:endParaRPr>
          </a:p>
        </p:txBody>
      </p:sp>
      <p:pic>
        <p:nvPicPr>
          <p:cNvPr id="450" name="Google Shape;450;p26"/>
          <p:cNvPicPr preferRelativeResize="0"/>
          <p:nvPr/>
        </p:nvPicPr>
        <p:blipFill rotWithShape="1">
          <a:blip r:embed="rId3">
            <a:alphaModFix/>
          </a:blip>
          <a:srcRect b="0" l="0" r="0" t="0"/>
          <a:stretch/>
        </p:blipFill>
        <p:spPr>
          <a:xfrm>
            <a:off x="786654" y="999678"/>
            <a:ext cx="7570691" cy="56078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lang="en-US">
                <a:solidFill>
                  <a:schemeClr val="dk2"/>
                </a:solidFill>
              </a:rPr>
              <a:t>Levels of Racism</a:t>
            </a:r>
            <a:endParaRPr b="1">
              <a:solidFill>
                <a:schemeClr val="dk2"/>
              </a:solidFill>
            </a:endParaRPr>
          </a:p>
        </p:txBody>
      </p:sp>
      <p:sp>
        <p:nvSpPr>
          <p:cNvPr id="456" name="Google Shape;456;p27"/>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2"/>
              </a:buClr>
              <a:buSzPts val="3200"/>
              <a:buNone/>
            </a:pPr>
            <a:r>
              <a:t/>
            </a:r>
            <a:endParaRPr b="1" sz="2800">
              <a:solidFill>
                <a:schemeClr val="dk2"/>
              </a:solidFill>
            </a:endParaRPr>
          </a:p>
          <a:p>
            <a:pPr indent="-342900" lvl="0" marL="342900" rtl="0" algn="l">
              <a:lnSpc>
                <a:spcPct val="90000"/>
              </a:lnSpc>
              <a:spcBef>
                <a:spcPts val="0"/>
              </a:spcBef>
              <a:spcAft>
                <a:spcPts val="0"/>
              </a:spcAft>
              <a:buClr>
                <a:schemeClr val="dk2"/>
              </a:buClr>
              <a:buSzPts val="3200"/>
              <a:buChar char="•"/>
            </a:pPr>
            <a:r>
              <a:rPr b="1" lang="en-US" sz="2800">
                <a:solidFill>
                  <a:schemeClr val="dk2"/>
                </a:solidFill>
              </a:rPr>
              <a:t>Institutional/Structural racism</a:t>
            </a:r>
            <a:r>
              <a:rPr lang="en-US" sz="2800">
                <a:solidFill>
                  <a:schemeClr val="dk2"/>
                </a:solidFill>
              </a:rPr>
              <a:t>- the structures, policies, practices and norms resulting in differential access to the goods, services and opportunities of societies by race. </a:t>
            </a:r>
            <a:endParaRPr sz="2800"/>
          </a:p>
          <a:p>
            <a:pPr indent="-342900" lvl="0" marL="342900" rtl="0" algn="l">
              <a:lnSpc>
                <a:spcPct val="90000"/>
              </a:lnSpc>
              <a:spcBef>
                <a:spcPts val="640"/>
              </a:spcBef>
              <a:spcAft>
                <a:spcPts val="0"/>
              </a:spcAft>
              <a:buClr>
                <a:schemeClr val="dk2"/>
              </a:buClr>
              <a:buSzPts val="3200"/>
              <a:buChar char="•"/>
            </a:pPr>
            <a:r>
              <a:rPr b="1" lang="en-US" sz="2800">
                <a:solidFill>
                  <a:schemeClr val="dk2"/>
                </a:solidFill>
              </a:rPr>
              <a:t>Personally mediated </a:t>
            </a:r>
            <a:r>
              <a:rPr lang="en-US" sz="2800">
                <a:solidFill>
                  <a:schemeClr val="dk2"/>
                </a:solidFill>
              </a:rPr>
              <a:t>- the differential assumptions about the abilities, motives and intentions of others by race. </a:t>
            </a:r>
            <a:endParaRPr sz="2800"/>
          </a:p>
          <a:p>
            <a:pPr indent="-342900" lvl="0" marL="342900" rtl="0" algn="l">
              <a:lnSpc>
                <a:spcPct val="90000"/>
              </a:lnSpc>
              <a:spcBef>
                <a:spcPts val="640"/>
              </a:spcBef>
              <a:spcAft>
                <a:spcPts val="0"/>
              </a:spcAft>
              <a:buClr>
                <a:schemeClr val="dk2"/>
              </a:buClr>
              <a:buSzPts val="3200"/>
              <a:buChar char="•"/>
            </a:pPr>
            <a:r>
              <a:rPr b="1" lang="en-US" sz="2800">
                <a:solidFill>
                  <a:schemeClr val="dk2"/>
                </a:solidFill>
              </a:rPr>
              <a:t>Internalized racism </a:t>
            </a:r>
            <a:r>
              <a:rPr lang="en-US" sz="2800">
                <a:solidFill>
                  <a:schemeClr val="dk2"/>
                </a:solidFill>
              </a:rPr>
              <a:t>- the acceptance and entitlement of negative messages by the stigmatized and non stigmatized groups.</a:t>
            </a:r>
            <a:endParaRPr sz="2800"/>
          </a:p>
          <a:p>
            <a:pPr indent="0" lvl="0" marL="0" rtl="0" algn="l">
              <a:lnSpc>
                <a:spcPct val="90000"/>
              </a:lnSpc>
              <a:spcBef>
                <a:spcPts val="320"/>
              </a:spcBef>
              <a:spcAft>
                <a:spcPts val="0"/>
              </a:spcAft>
              <a:buClr>
                <a:schemeClr val="dk1"/>
              </a:buClr>
              <a:buSzPts val="1600"/>
              <a:buNone/>
            </a:pPr>
            <a:r>
              <a:t/>
            </a:r>
            <a:endParaRPr sz="2000">
              <a:solidFill>
                <a:schemeClr val="dk2"/>
              </a:solidFill>
            </a:endParaRPr>
          </a:p>
          <a:p>
            <a:pPr indent="0" lvl="0" marL="0" rtl="0" algn="l">
              <a:lnSpc>
                <a:spcPct val="90000"/>
              </a:lnSpc>
              <a:spcBef>
                <a:spcPts val="320"/>
              </a:spcBef>
              <a:spcAft>
                <a:spcPts val="0"/>
              </a:spcAft>
              <a:buClr>
                <a:srgbClr val="BC4D23"/>
              </a:buClr>
              <a:buSzPts val="1600"/>
              <a:buNone/>
            </a:pPr>
            <a:r>
              <a:rPr lang="en-US" sz="2000">
                <a:solidFill>
                  <a:srgbClr val="BC4D23"/>
                </a:solidFill>
              </a:rPr>
              <a:t>-Camara Jones, MD, PhD, Past President APHA</a:t>
            </a: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28"/>
          <p:cNvSpPr txBox="1"/>
          <p:nvPr>
            <p:ph type="title"/>
          </p:nvPr>
        </p:nvSpPr>
        <p:spPr>
          <a:xfrm>
            <a:off x="628650" y="285280"/>
            <a:ext cx="7886700" cy="86707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b="1" lang="en-US">
                <a:solidFill>
                  <a:schemeClr val="dk2"/>
                </a:solidFill>
              </a:rPr>
              <a:t>Racism as a SDOH</a:t>
            </a:r>
            <a:endParaRPr/>
          </a:p>
        </p:txBody>
      </p:sp>
      <p:sp>
        <p:nvSpPr>
          <p:cNvPr id="463" name="Google Shape;463;p28"/>
          <p:cNvSpPr txBox="1"/>
          <p:nvPr>
            <p:ph idx="1" type="body"/>
          </p:nvPr>
        </p:nvSpPr>
        <p:spPr>
          <a:xfrm>
            <a:off x="628650" y="2669607"/>
            <a:ext cx="7886700" cy="1571105"/>
          </a:xfrm>
          <a:prstGeom prst="rect">
            <a:avLst/>
          </a:prstGeom>
          <a:noFill/>
          <a:ln>
            <a:noFill/>
          </a:ln>
        </p:spPr>
        <p:txBody>
          <a:bodyPr anchorCtr="0" anchor="ctr" bIns="45700" lIns="91425" spcFirstLastPara="1" rIns="91425" wrap="square" tIns="45700">
            <a:normAutofit/>
          </a:bodyPr>
          <a:lstStyle/>
          <a:p>
            <a:pPr indent="-342900" lvl="0" marL="457200" rtl="0" algn="l">
              <a:lnSpc>
                <a:spcPct val="100000"/>
              </a:lnSpc>
              <a:spcBef>
                <a:spcPts val="360"/>
              </a:spcBef>
              <a:spcAft>
                <a:spcPts val="0"/>
              </a:spcAft>
              <a:buClr>
                <a:schemeClr val="dk1"/>
              </a:buClr>
              <a:buSzPts val="1800"/>
              <a:buChar char="•"/>
            </a:pPr>
            <a:r>
              <a:rPr lang="en-US" sz="1800">
                <a:solidFill>
                  <a:schemeClr val="dk2"/>
                </a:solidFill>
              </a:rPr>
              <a:t>Laster Pirtle argues that “</a:t>
            </a:r>
            <a:r>
              <a:rPr b="1" i="1" lang="en-US" sz="1800">
                <a:solidFill>
                  <a:schemeClr val="dk2"/>
                </a:solidFill>
              </a:rPr>
              <a:t>racial differences in illnesses</a:t>
            </a:r>
            <a:r>
              <a:rPr lang="en-US" sz="1800">
                <a:solidFill>
                  <a:schemeClr val="dk2"/>
                </a:solidFill>
              </a:rPr>
              <a:t> </a:t>
            </a:r>
            <a:r>
              <a:rPr b="1" i="1" lang="en-US" sz="1800">
                <a:solidFill>
                  <a:schemeClr val="dk2"/>
                </a:solidFill>
              </a:rPr>
              <a:t>are</a:t>
            </a:r>
            <a:r>
              <a:rPr lang="en-US" sz="1800">
                <a:solidFill>
                  <a:schemeClr val="dk2"/>
                </a:solidFill>
              </a:rPr>
              <a:t> </a:t>
            </a:r>
            <a:r>
              <a:rPr b="1" i="1" lang="en-US" sz="1800">
                <a:solidFill>
                  <a:schemeClr val="dk2"/>
                </a:solidFill>
              </a:rPr>
              <a:t>not the result of biological or even behavioral differences in race but</a:t>
            </a:r>
            <a:r>
              <a:rPr lang="en-US" sz="1800">
                <a:solidFill>
                  <a:schemeClr val="dk2"/>
                </a:solidFill>
              </a:rPr>
              <a:t> </a:t>
            </a:r>
            <a:r>
              <a:rPr b="1" i="1" lang="en-US" sz="1800">
                <a:solidFill>
                  <a:schemeClr val="dk2"/>
                </a:solidFill>
              </a:rPr>
              <a:t>a result of racist, capitalist systems that structure people’s lives</a:t>
            </a:r>
            <a:r>
              <a:rPr lang="en-US" sz="1800">
                <a:solidFill>
                  <a:schemeClr val="dk2"/>
                </a:solidFill>
              </a:rPr>
              <a:t>” (2020:505).</a:t>
            </a:r>
            <a:endParaRPr/>
          </a:p>
          <a:p>
            <a:pPr indent="-342900" lvl="0" marL="457200" rtl="0" algn="l">
              <a:lnSpc>
                <a:spcPct val="100000"/>
              </a:lnSpc>
              <a:spcBef>
                <a:spcPts val="360"/>
              </a:spcBef>
              <a:spcAft>
                <a:spcPts val="0"/>
              </a:spcAft>
              <a:buClr>
                <a:schemeClr val="dk1"/>
              </a:buClr>
              <a:buSzPts val="1800"/>
              <a:buChar char="•"/>
            </a:pPr>
            <a:r>
              <a:rPr lang="en-US" sz="1800">
                <a:solidFill>
                  <a:schemeClr val="dk2"/>
                </a:solidFill>
              </a:rPr>
              <a:t>“…</a:t>
            </a:r>
            <a:r>
              <a:rPr b="1" i="1" lang="en-US" sz="1800">
                <a:solidFill>
                  <a:schemeClr val="dk2"/>
                </a:solidFill>
              </a:rPr>
              <a:t>racial capitalism is a fundamental cause because it shapes access to flexible resources</a:t>
            </a:r>
            <a:r>
              <a:rPr lang="en-US" sz="1800">
                <a:solidFill>
                  <a:schemeClr val="dk2"/>
                </a:solidFill>
              </a:rPr>
              <a:t>.” (Laster Pirtle 2020:505).</a:t>
            </a:r>
            <a:endParaRPr/>
          </a:p>
        </p:txBody>
      </p:sp>
      <p:sp>
        <p:nvSpPr>
          <p:cNvPr id="464" name="Google Shape;464;p28"/>
          <p:cNvSpPr txBox="1"/>
          <p:nvPr/>
        </p:nvSpPr>
        <p:spPr>
          <a:xfrm>
            <a:off x="164290" y="6336117"/>
            <a:ext cx="4206241" cy="4732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25" u="none" cap="none" strike="noStrike">
                <a:solidFill>
                  <a:schemeClr val="dk2"/>
                </a:solidFill>
                <a:latin typeface="Arial"/>
                <a:ea typeface="Arial"/>
                <a:cs typeface="Arial"/>
                <a:sym typeface="Arial"/>
              </a:rPr>
              <a:t>Laster-Pirtle WN. 2020. “Racial Capitalism: A Fundamental Cause of Novel Coronavirus (COVID-19) Pandemic Inequities in the United States.” </a:t>
            </a:r>
            <a:r>
              <a:rPr b="0" i="1" lang="en-US" sz="825" u="none" cap="none" strike="noStrike">
                <a:solidFill>
                  <a:schemeClr val="dk2"/>
                </a:solidFill>
                <a:latin typeface="Arial"/>
                <a:ea typeface="Arial"/>
                <a:cs typeface="Arial"/>
                <a:sym typeface="Arial"/>
              </a:rPr>
              <a:t>Health Education &amp; Behavior</a:t>
            </a:r>
            <a:r>
              <a:rPr b="0" i="0" lang="en-US" sz="825" u="none" cap="none" strike="noStrike">
                <a:solidFill>
                  <a:schemeClr val="dk2"/>
                </a:solidFill>
                <a:latin typeface="Arial"/>
                <a:ea typeface="Arial"/>
                <a:cs typeface="Arial"/>
                <a:sym typeface="Arial"/>
              </a:rPr>
              <a:t>. 47(4):504–508. </a:t>
            </a:r>
            <a:endParaRPr/>
          </a:p>
        </p:txBody>
      </p:sp>
      <p:sp>
        <p:nvSpPr>
          <p:cNvPr id="465" name="Google Shape;465;p28"/>
          <p:cNvSpPr txBox="1"/>
          <p:nvPr/>
        </p:nvSpPr>
        <p:spPr>
          <a:xfrm>
            <a:off x="479400" y="4437648"/>
            <a:ext cx="8185200" cy="1701533"/>
          </a:xfrm>
          <a:prstGeom prst="rect">
            <a:avLst/>
          </a:prstGeom>
          <a:noFill/>
          <a:ln>
            <a:noFill/>
          </a:ln>
        </p:spPr>
        <p:txBody>
          <a:bodyPr anchorCtr="0" anchor="ctr" bIns="34275" lIns="68575" spcFirstLastPara="1" rIns="68575" wrap="square" tIns="34275">
            <a:normAutofit fontScale="85000" lnSpcReduction="20000"/>
          </a:bodyPr>
          <a:lstStyle/>
          <a:p>
            <a:pPr indent="0" lvl="0" marL="0" marR="0" rtl="0" algn="l">
              <a:lnSpc>
                <a:spcPct val="120000"/>
              </a:lnSpc>
              <a:spcBef>
                <a:spcPts val="0"/>
              </a:spcBef>
              <a:spcAft>
                <a:spcPts val="0"/>
              </a:spcAft>
              <a:buClr>
                <a:srgbClr val="000000"/>
              </a:buClr>
              <a:buSzPct val="100000"/>
              <a:buFont typeface="Arial"/>
              <a:buNone/>
            </a:pPr>
            <a:r>
              <a:rPr b="0" i="0" lang="en-US" sz="1800" u="none" cap="none" strike="noStrike">
                <a:solidFill>
                  <a:schemeClr val="dk2"/>
                </a:solidFill>
                <a:latin typeface="Arial"/>
                <a:ea typeface="Arial"/>
                <a:cs typeface="Arial"/>
                <a:sym typeface="Arial"/>
              </a:rPr>
              <a:t>“A </a:t>
            </a:r>
            <a:r>
              <a:rPr b="1" i="1" lang="en-US" sz="1800" u="none" cap="none" strike="noStrike">
                <a:solidFill>
                  <a:schemeClr val="dk2"/>
                </a:solidFill>
                <a:latin typeface="Arial"/>
                <a:ea typeface="Arial"/>
                <a:cs typeface="Arial"/>
                <a:sym typeface="Arial"/>
              </a:rPr>
              <a:t>fundamental cause </a:t>
            </a:r>
            <a:r>
              <a:rPr b="0" i="1" lang="en-US" sz="1800" u="none" cap="none" strike="noStrike">
                <a:solidFill>
                  <a:schemeClr val="dk2"/>
                </a:solidFill>
                <a:latin typeface="Arial"/>
                <a:ea typeface="Arial"/>
                <a:cs typeface="Arial"/>
                <a:sym typeface="Arial"/>
              </a:rPr>
              <a:t>involves access to resources, resources that help individuals avoid diseases and their negative consequences through a variety of mechanisms</a:t>
            </a:r>
            <a:r>
              <a:rPr b="0" i="0" lang="en-US" sz="1800" u="none" cap="none" strike="noStrike">
                <a:solidFill>
                  <a:schemeClr val="dk2"/>
                </a:solidFill>
                <a:latin typeface="Arial"/>
                <a:ea typeface="Arial"/>
                <a:cs typeface="Arial"/>
                <a:sym typeface="Arial"/>
              </a:rPr>
              <a:t>. Thus, even if one effectively modifies intervening mechanisms or eradicates some diseases, an association between a fundamental cause and disease will reemerge. As such, </a:t>
            </a:r>
            <a:r>
              <a:rPr b="1" i="1" lang="en-US" sz="1800" u="none" cap="none" strike="noStrike">
                <a:solidFill>
                  <a:schemeClr val="dk2"/>
                </a:solidFill>
                <a:latin typeface="Arial"/>
                <a:ea typeface="Arial"/>
                <a:cs typeface="Arial"/>
                <a:sym typeface="Arial"/>
              </a:rPr>
              <a:t>fundamental causes </a:t>
            </a:r>
            <a:r>
              <a:rPr b="0" i="1" lang="en-US" sz="1800" u="none" cap="none" strike="noStrike">
                <a:solidFill>
                  <a:schemeClr val="dk2"/>
                </a:solidFill>
                <a:latin typeface="Arial"/>
                <a:ea typeface="Arial"/>
                <a:cs typeface="Arial"/>
                <a:sym typeface="Arial"/>
              </a:rPr>
              <a:t>can defy efforts to eliminate their effects when attempts to do so focus solely on the mechanisms that happen to link them to disease in a particular situation</a:t>
            </a:r>
            <a:r>
              <a:rPr b="0" i="0" lang="en-US" sz="1800" u="none" cap="none" strike="noStrike">
                <a:solidFill>
                  <a:schemeClr val="dk2"/>
                </a:solidFill>
                <a:latin typeface="Arial"/>
                <a:ea typeface="Arial"/>
                <a:cs typeface="Arial"/>
                <a:sym typeface="Arial"/>
              </a:rPr>
              <a:t>” (Link &amp; Phelan 1995:81). [Emphasis added]</a:t>
            </a:r>
            <a:endParaRPr/>
          </a:p>
        </p:txBody>
      </p:sp>
      <p:sp>
        <p:nvSpPr>
          <p:cNvPr id="466" name="Google Shape;466;p28"/>
          <p:cNvSpPr txBox="1"/>
          <p:nvPr/>
        </p:nvSpPr>
        <p:spPr>
          <a:xfrm>
            <a:off x="5946994" y="6336117"/>
            <a:ext cx="3032716" cy="4732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25" u="none" cap="none" strike="noStrike">
                <a:solidFill>
                  <a:schemeClr val="dk2"/>
                </a:solidFill>
                <a:latin typeface="Arial"/>
                <a:ea typeface="Arial"/>
                <a:cs typeface="Arial"/>
                <a:sym typeface="Arial"/>
              </a:rPr>
              <a:t>Link BG, Phelan J. 1995. “Social conditions as fundamental causes of disease.” </a:t>
            </a:r>
            <a:r>
              <a:rPr b="0" i="1" lang="en-US" sz="825" u="none" cap="none" strike="noStrike">
                <a:solidFill>
                  <a:schemeClr val="dk2"/>
                </a:solidFill>
                <a:latin typeface="Arial"/>
                <a:ea typeface="Arial"/>
                <a:cs typeface="Arial"/>
                <a:sym typeface="Arial"/>
              </a:rPr>
              <a:t>Journal of Health and Social Behavior. </a:t>
            </a:r>
            <a:r>
              <a:rPr b="0" i="0" lang="en-US" sz="825" u="none" cap="none" strike="noStrike">
                <a:solidFill>
                  <a:schemeClr val="dk2"/>
                </a:solidFill>
                <a:latin typeface="Arial"/>
                <a:ea typeface="Arial"/>
                <a:cs typeface="Arial"/>
                <a:sym typeface="Arial"/>
              </a:rPr>
              <a:t>35:80–94. </a:t>
            </a:r>
            <a:endParaRPr/>
          </a:p>
        </p:txBody>
      </p:sp>
      <p:pic>
        <p:nvPicPr>
          <p:cNvPr descr="A picture containing meter, clock&#10;&#10;Description automatically generated" id="467" name="Google Shape;467;p28"/>
          <p:cNvPicPr preferRelativeResize="0"/>
          <p:nvPr/>
        </p:nvPicPr>
        <p:blipFill rotWithShape="1">
          <a:blip r:embed="rId3">
            <a:alphaModFix amt="35000"/>
          </a:blip>
          <a:srcRect b="0" l="0" r="0" t="0"/>
          <a:stretch/>
        </p:blipFill>
        <p:spPr>
          <a:xfrm rot="1077467">
            <a:off x="6580382" y="750822"/>
            <a:ext cx="251000" cy="274688"/>
          </a:xfrm>
          <a:prstGeom prst="rect">
            <a:avLst/>
          </a:prstGeom>
          <a:noFill/>
          <a:ln>
            <a:noFill/>
          </a:ln>
        </p:spPr>
      </p:pic>
      <p:sp>
        <p:nvSpPr>
          <p:cNvPr id="468" name="Google Shape;468;p28"/>
          <p:cNvSpPr txBox="1"/>
          <p:nvPr/>
        </p:nvSpPr>
        <p:spPr>
          <a:xfrm>
            <a:off x="479400" y="1349294"/>
            <a:ext cx="8185200" cy="991464"/>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2244C"/>
              </a:buClr>
              <a:buSzPts val="2800"/>
              <a:buFont typeface="Calibri"/>
              <a:buNone/>
            </a:pPr>
            <a:r>
              <a:rPr b="0" i="0" lang="en-US" sz="2000" u="none" cap="none" strike="noStrike">
                <a:solidFill>
                  <a:schemeClr val="dk2"/>
                </a:solidFill>
                <a:latin typeface="Calibri"/>
                <a:ea typeface="Calibri"/>
                <a:cs typeface="Calibri"/>
                <a:sym typeface="Calibri"/>
              </a:rPr>
              <a:t>Racism affects health both directly (i.e., via chronic stress) &amp; indirectly (i.e., via race-based discrimination across multiple systems which creates differential access to high-quality schools, safe neighborhoods, good jobs, &amp; quality healthcare, in other words, by shaping SDOH.)</a:t>
            </a:r>
            <a:endParaRPr b="0" i="0" sz="2000" u="none" cap="none" strike="noStrike">
              <a:solidFill>
                <a:schemeClr val="dk2"/>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29"/>
          <p:cNvSpPr txBox="1"/>
          <p:nvPr>
            <p:ph type="title"/>
          </p:nvPr>
        </p:nvSpPr>
        <p:spPr>
          <a:xfrm>
            <a:off x="2026127" y="361289"/>
            <a:ext cx="5367403" cy="99417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45454"/>
              <a:buNone/>
            </a:pPr>
            <a:r>
              <a:rPr b="1" lang="en-US">
                <a:solidFill>
                  <a:schemeClr val="dk2"/>
                </a:solidFill>
              </a:rPr>
              <a:t>Racist Health Inequities</a:t>
            </a:r>
            <a:endParaRPr/>
          </a:p>
        </p:txBody>
      </p:sp>
      <p:sp>
        <p:nvSpPr>
          <p:cNvPr id="475" name="Google Shape;475;p29"/>
          <p:cNvSpPr txBox="1"/>
          <p:nvPr/>
        </p:nvSpPr>
        <p:spPr>
          <a:xfrm>
            <a:off x="288098" y="1501421"/>
            <a:ext cx="4096012" cy="49192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50" u="none" cap="none" strike="noStrike">
                <a:solidFill>
                  <a:srgbClr val="000000"/>
                </a:solidFill>
                <a:latin typeface="Calibri"/>
                <a:ea typeface="Calibri"/>
                <a:cs typeface="Calibri"/>
                <a:sym typeface="Calibri"/>
              </a:rPr>
              <a:t>According to the Center for Disease Control (CDC), people who are racialized as Black in U.S. have the highest number of deaths in the top 10 causes of death (mortality) in the U.S.. The only other racialized group with mortality rates that high is Indigenous peoples.</a:t>
            </a:r>
            <a:endParaRPr/>
          </a:p>
          <a:p>
            <a:pPr indent="0" lvl="0" marL="0" marR="0" rtl="0" algn="l">
              <a:lnSpc>
                <a:spcPct val="100000"/>
              </a:lnSpc>
              <a:spcBef>
                <a:spcPts val="900"/>
              </a:spcBef>
              <a:spcAft>
                <a:spcPts val="0"/>
              </a:spcAft>
              <a:buNone/>
            </a:pPr>
            <a:r>
              <a:rPr b="0" i="0" lang="en-US" sz="1650" u="none" cap="none" strike="noStrike">
                <a:solidFill>
                  <a:srgbClr val="000000"/>
                </a:solidFill>
                <a:latin typeface="Calibri"/>
                <a:ea typeface="Calibri"/>
                <a:cs typeface="Calibri"/>
                <a:sym typeface="Calibri"/>
              </a:rPr>
              <a:t>As a </a:t>
            </a:r>
            <a:r>
              <a:rPr b="1" i="1" lang="en-US" sz="1650" u="none" cap="none" strike="noStrike">
                <a:solidFill>
                  <a:srgbClr val="000000"/>
                </a:solidFill>
                <a:latin typeface="Calibri"/>
                <a:ea typeface="Calibri"/>
                <a:cs typeface="Calibri"/>
                <a:sym typeface="Calibri"/>
              </a:rPr>
              <a:t>legitimating rationale</a:t>
            </a:r>
            <a:r>
              <a:rPr b="0" i="0" lang="en-US" sz="1650" u="none" cap="none" strike="noStrike">
                <a:solidFill>
                  <a:srgbClr val="000000"/>
                </a:solidFill>
                <a:latin typeface="Calibri"/>
                <a:ea typeface="Calibri"/>
                <a:cs typeface="Calibri"/>
                <a:sym typeface="Calibri"/>
              </a:rPr>
              <a:t>, racism is used to both (a) justify colonial capitalist exploitation, &amp; (b) function as an ultimate cause of the overwhelming burden of illness amongst racialized &amp; colonized peoples.</a:t>
            </a:r>
            <a:endParaRPr/>
          </a:p>
          <a:p>
            <a:pPr indent="0" lvl="0" marL="0" marR="0" rtl="0" algn="l">
              <a:lnSpc>
                <a:spcPct val="100000"/>
              </a:lnSpc>
              <a:spcBef>
                <a:spcPts val="900"/>
              </a:spcBef>
              <a:spcAft>
                <a:spcPts val="0"/>
              </a:spcAft>
              <a:buNone/>
            </a:pPr>
            <a:r>
              <a:rPr b="0" i="0" lang="en-US" sz="1650" u="none" cap="none" strike="noStrike">
                <a:solidFill>
                  <a:srgbClr val="000000"/>
                </a:solidFill>
                <a:latin typeface="Calibri"/>
                <a:ea typeface="Calibri"/>
                <a:cs typeface="Calibri"/>
                <a:sym typeface="Calibri"/>
              </a:rPr>
              <a:t>The racist distribution of disease should surprise NO ONE since (1) racialized groups continue to make up the masses of underpaid &amp; overworked poor workers in the U.S., &amp; (2) it is extremely difficult, in most, if not all cases impossible, to resist domination when you are sick &amp;/or injured.</a:t>
            </a:r>
            <a:endParaRPr/>
          </a:p>
        </p:txBody>
      </p:sp>
      <p:pic>
        <p:nvPicPr>
          <p:cNvPr id="476" name="Google Shape;476;p29"/>
          <p:cNvPicPr preferRelativeResize="0"/>
          <p:nvPr/>
        </p:nvPicPr>
        <p:blipFill rotWithShape="1">
          <a:blip r:embed="rId3">
            <a:alphaModFix/>
          </a:blip>
          <a:srcRect b="0" l="0" r="0" t="0"/>
          <a:stretch/>
        </p:blipFill>
        <p:spPr>
          <a:xfrm>
            <a:off x="4384110" y="1793341"/>
            <a:ext cx="4471792" cy="4335457"/>
          </a:xfrm>
          <a:prstGeom prst="rect">
            <a:avLst/>
          </a:prstGeom>
          <a:noFill/>
          <a:ln>
            <a:noFill/>
          </a:ln>
        </p:spPr>
      </p:pic>
      <p:pic>
        <p:nvPicPr>
          <p:cNvPr descr="A picture containing meter, clock&#10;&#10;Description automatically generated" id="477" name="Google Shape;477;p29"/>
          <p:cNvPicPr preferRelativeResize="0"/>
          <p:nvPr/>
        </p:nvPicPr>
        <p:blipFill rotWithShape="1">
          <a:blip r:embed="rId4">
            <a:alphaModFix amt="35000"/>
          </a:blip>
          <a:srcRect b="0" l="0" r="0" t="0"/>
          <a:stretch/>
        </p:blipFill>
        <p:spPr>
          <a:xfrm rot="1077467">
            <a:off x="7062177" y="802992"/>
            <a:ext cx="368260" cy="40301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US"/>
              <a:t>x</a:t>
            </a:r>
            <a:endParaRPr/>
          </a:p>
        </p:txBody>
      </p:sp>
      <p:sp>
        <p:nvSpPr>
          <p:cNvPr id="484" name="Google Shape;484;p30"/>
          <p:cNvSpPr txBox="1"/>
          <p:nvPr>
            <p:ph idx="1" type="body"/>
          </p:nvPr>
        </p:nvSpPr>
        <p:spPr>
          <a:xfrm>
            <a:off x="457200" y="2943166"/>
            <a:ext cx="8229600" cy="3640196"/>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rgbClr val="2D3138"/>
              </a:buClr>
              <a:buSzPts val="2240"/>
              <a:buNone/>
            </a:pPr>
            <a:r>
              <a:rPr lang="en-US" sz="2240">
                <a:solidFill>
                  <a:srgbClr val="2D3138"/>
                </a:solidFill>
              </a:rPr>
              <a:t>58 healthy premenopausal mothers/caregivers of either a healthy child or a chronically ill child. </a:t>
            </a:r>
            <a:endParaRPr/>
          </a:p>
          <a:p>
            <a:pPr indent="0" lvl="0" marL="0" rtl="0" algn="l">
              <a:lnSpc>
                <a:spcPct val="80000"/>
              </a:lnSpc>
              <a:spcBef>
                <a:spcPts val="448"/>
              </a:spcBef>
              <a:spcAft>
                <a:spcPts val="0"/>
              </a:spcAft>
              <a:buClr>
                <a:srgbClr val="2D3138"/>
              </a:buClr>
              <a:buSzPts val="2240"/>
              <a:buNone/>
            </a:pPr>
            <a:r>
              <a:rPr lang="en-US" sz="2240">
                <a:solidFill>
                  <a:srgbClr val="2D3138"/>
                </a:solidFill>
              </a:rPr>
              <a:t>Researchers found that the more years of caregiving, controlling for mother’s age:</a:t>
            </a:r>
            <a:endParaRPr/>
          </a:p>
          <a:p>
            <a:pPr indent="0" lvl="0" marL="0" rtl="0" algn="l">
              <a:lnSpc>
                <a:spcPct val="80000"/>
              </a:lnSpc>
              <a:spcBef>
                <a:spcPts val="448"/>
              </a:spcBef>
              <a:spcAft>
                <a:spcPts val="0"/>
              </a:spcAft>
              <a:buClr>
                <a:srgbClr val="2D3138"/>
              </a:buClr>
              <a:buSzPts val="2240"/>
              <a:buNone/>
            </a:pPr>
            <a:r>
              <a:rPr lang="en-US" sz="2240">
                <a:solidFill>
                  <a:srgbClr val="2D3138"/>
                </a:solidFill>
              </a:rPr>
              <a:t>		1: the shorter the mother's telomere length</a:t>
            </a:r>
            <a:endParaRPr/>
          </a:p>
          <a:p>
            <a:pPr indent="0" lvl="0" marL="0" rtl="0" algn="l">
              <a:lnSpc>
                <a:spcPct val="80000"/>
              </a:lnSpc>
              <a:spcBef>
                <a:spcPts val="448"/>
              </a:spcBef>
              <a:spcAft>
                <a:spcPts val="0"/>
              </a:spcAft>
              <a:buClr>
                <a:srgbClr val="2D3138"/>
              </a:buClr>
              <a:buSzPts val="2240"/>
              <a:buNone/>
            </a:pPr>
            <a:r>
              <a:rPr lang="en-US" sz="2240">
                <a:solidFill>
                  <a:srgbClr val="2D3138"/>
                </a:solidFill>
              </a:rPr>
              <a:t>		2: the lower the telomerase activity </a:t>
            </a:r>
            <a:endParaRPr/>
          </a:p>
          <a:p>
            <a:pPr indent="0" lvl="0" marL="0" rtl="0" algn="l">
              <a:lnSpc>
                <a:spcPct val="80000"/>
              </a:lnSpc>
              <a:spcBef>
                <a:spcPts val="448"/>
              </a:spcBef>
              <a:spcAft>
                <a:spcPts val="0"/>
              </a:spcAft>
              <a:buClr>
                <a:srgbClr val="2D3138"/>
              </a:buClr>
              <a:buSzPts val="2240"/>
              <a:buNone/>
            </a:pPr>
            <a:r>
              <a:rPr lang="en-US" sz="2240">
                <a:solidFill>
                  <a:srgbClr val="2D3138"/>
                </a:solidFill>
              </a:rPr>
              <a:t>		3: the greater the oxidative stress</a:t>
            </a:r>
            <a:endParaRPr/>
          </a:p>
          <a:p>
            <a:pPr indent="-342900" lvl="0" marL="342900" rtl="0" algn="l">
              <a:lnSpc>
                <a:spcPct val="80000"/>
              </a:lnSpc>
              <a:spcBef>
                <a:spcPts val="448"/>
              </a:spcBef>
              <a:spcAft>
                <a:spcPts val="0"/>
              </a:spcAft>
              <a:buClr>
                <a:srgbClr val="2D3138"/>
              </a:buClr>
              <a:buSzPts val="2240"/>
              <a:buChar char="•"/>
            </a:pPr>
            <a:r>
              <a:rPr lang="en-US" sz="2240">
                <a:solidFill>
                  <a:srgbClr val="2D3138"/>
                </a:solidFill>
              </a:rPr>
              <a:t>Significant correlations between perceived stress &amp; all three markers of cellular aging across the entire sample of caregivers &amp; non-caregivers</a:t>
            </a:r>
            <a:endParaRPr sz="2240">
              <a:solidFill>
                <a:srgbClr val="2D3138"/>
              </a:solidFill>
            </a:endParaRPr>
          </a:p>
          <a:p>
            <a:pPr indent="-342900" lvl="0" marL="342900" rtl="0" algn="l">
              <a:lnSpc>
                <a:spcPct val="80000"/>
              </a:lnSpc>
              <a:spcBef>
                <a:spcPts val="448"/>
              </a:spcBef>
              <a:spcAft>
                <a:spcPts val="0"/>
              </a:spcAft>
              <a:buClr>
                <a:srgbClr val="2D3138"/>
              </a:buClr>
              <a:buSzPts val="2240"/>
              <a:buChar char="•"/>
            </a:pPr>
            <a:r>
              <a:rPr lang="en-US" sz="2240">
                <a:solidFill>
                  <a:srgbClr val="2D3138"/>
                </a:solidFill>
              </a:rPr>
              <a:t>Exists across the continuum of normative stress levels, especially notable at the extremes (low &amp; high perceived stress).</a:t>
            </a:r>
            <a:endParaRPr/>
          </a:p>
        </p:txBody>
      </p:sp>
      <p:pic>
        <p:nvPicPr>
          <p:cNvPr descr="Screen Shot 2018-04-08 at 10.25.31 AM.png" id="485" name="Google Shape;485;p30"/>
          <p:cNvPicPr preferRelativeResize="0"/>
          <p:nvPr>
            <p:ph idx="4294967295" type="body"/>
          </p:nvPr>
        </p:nvPicPr>
        <p:blipFill rotWithShape="1">
          <a:blip r:embed="rId3">
            <a:alphaModFix/>
          </a:blip>
          <a:srcRect b="-2060" l="0" r="0" t="-194"/>
          <a:stretch/>
        </p:blipFill>
        <p:spPr>
          <a:xfrm>
            <a:off x="1697908" y="132804"/>
            <a:ext cx="5748184" cy="1277783"/>
          </a:xfrm>
          <a:prstGeom prst="rect">
            <a:avLst/>
          </a:prstGeom>
          <a:noFill/>
          <a:ln>
            <a:noFill/>
          </a:ln>
        </p:spPr>
      </p:pic>
      <p:pic>
        <p:nvPicPr>
          <p:cNvPr descr="Screen Shot 2018-04-08 at 11.01.49 AM.png" id="486" name="Google Shape;486;p30"/>
          <p:cNvPicPr preferRelativeResize="0"/>
          <p:nvPr/>
        </p:nvPicPr>
        <p:blipFill rotWithShape="1">
          <a:blip r:embed="rId4">
            <a:alphaModFix/>
          </a:blip>
          <a:srcRect b="0" l="0" r="0" t="0"/>
          <a:stretch/>
        </p:blipFill>
        <p:spPr>
          <a:xfrm>
            <a:off x="2293491" y="1410587"/>
            <a:ext cx="4557018" cy="142646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1"/>
          <p:cNvSpPr txBox="1"/>
          <p:nvPr>
            <p:ph idx="1" type="body"/>
          </p:nvPr>
        </p:nvSpPr>
        <p:spPr>
          <a:xfrm>
            <a:off x="457200" y="2519756"/>
            <a:ext cx="8229600" cy="4161303"/>
          </a:xfrm>
          <a:prstGeom prst="rect">
            <a:avLst/>
          </a:prstGeom>
          <a:noFill/>
          <a:ln>
            <a:noFill/>
          </a:ln>
        </p:spPr>
        <p:txBody>
          <a:bodyPr anchorCtr="0" anchor="ctr" bIns="45700" lIns="91425" spcFirstLastPara="1" rIns="91425" wrap="square" tIns="45700">
            <a:noAutofit/>
          </a:bodyPr>
          <a:lstStyle/>
          <a:p>
            <a:pPr indent="-342900" lvl="0" marL="342900" rtl="0" algn="l">
              <a:lnSpc>
                <a:spcPct val="80000"/>
              </a:lnSpc>
              <a:spcBef>
                <a:spcPts val="0"/>
              </a:spcBef>
              <a:spcAft>
                <a:spcPts val="0"/>
              </a:spcAft>
              <a:buClr>
                <a:schemeClr val="dk2"/>
              </a:buClr>
              <a:buSzPts val="2240"/>
              <a:buChar char="•"/>
            </a:pPr>
            <a:r>
              <a:rPr lang="en-US" sz="2800">
                <a:solidFill>
                  <a:schemeClr val="dk2"/>
                </a:solidFill>
              </a:rPr>
              <a:t>Chronic worry about racial discrimination may play an important role in Black-White disparities in preterm birth (PTB).</a:t>
            </a:r>
            <a:endParaRPr/>
          </a:p>
          <a:p>
            <a:pPr indent="-200660" lvl="0" marL="342900" rtl="0" algn="l">
              <a:lnSpc>
                <a:spcPct val="80000"/>
              </a:lnSpc>
              <a:spcBef>
                <a:spcPts val="0"/>
              </a:spcBef>
              <a:spcAft>
                <a:spcPts val="0"/>
              </a:spcAft>
              <a:buClr>
                <a:schemeClr val="dk2"/>
              </a:buClr>
              <a:buSzPts val="2240"/>
              <a:buNone/>
            </a:pPr>
            <a:r>
              <a:t/>
            </a:r>
            <a:endParaRPr sz="2800">
              <a:solidFill>
                <a:schemeClr val="dk2"/>
              </a:solidFill>
            </a:endParaRPr>
          </a:p>
          <a:p>
            <a:pPr indent="-342900" lvl="0" marL="342900" rtl="0" algn="l">
              <a:lnSpc>
                <a:spcPct val="80000"/>
              </a:lnSpc>
              <a:spcBef>
                <a:spcPts val="448"/>
              </a:spcBef>
              <a:spcAft>
                <a:spcPts val="0"/>
              </a:spcAft>
              <a:buClr>
                <a:schemeClr val="dk2"/>
              </a:buClr>
              <a:buSzPts val="2240"/>
              <a:buChar char="•"/>
            </a:pPr>
            <a:r>
              <a:rPr lang="en-US" sz="2800">
                <a:solidFill>
                  <a:schemeClr val="dk2"/>
                </a:solidFill>
              </a:rPr>
              <a:t>May help explain the greater PTB disparities among more socioeconomically-advantaged women. </a:t>
            </a:r>
            <a:endParaRPr/>
          </a:p>
          <a:p>
            <a:pPr indent="-200660" lvl="0" marL="342900" rtl="0" algn="l">
              <a:lnSpc>
                <a:spcPct val="80000"/>
              </a:lnSpc>
              <a:spcBef>
                <a:spcPts val="448"/>
              </a:spcBef>
              <a:spcAft>
                <a:spcPts val="0"/>
              </a:spcAft>
              <a:buClr>
                <a:schemeClr val="dk2"/>
              </a:buClr>
              <a:buSzPts val="2240"/>
              <a:buNone/>
            </a:pPr>
            <a:r>
              <a:t/>
            </a:r>
            <a:endParaRPr sz="2800">
              <a:solidFill>
                <a:schemeClr val="dk2"/>
              </a:solidFill>
            </a:endParaRPr>
          </a:p>
          <a:p>
            <a:pPr indent="-342900" lvl="0" marL="342900" rtl="0" algn="l">
              <a:lnSpc>
                <a:spcPct val="80000"/>
              </a:lnSpc>
              <a:spcBef>
                <a:spcPts val="448"/>
              </a:spcBef>
              <a:spcAft>
                <a:spcPts val="0"/>
              </a:spcAft>
              <a:buClr>
                <a:schemeClr val="dk2"/>
              </a:buClr>
              <a:buSzPts val="2240"/>
              <a:buChar char="•"/>
            </a:pPr>
            <a:r>
              <a:rPr lang="en-US" sz="2800">
                <a:solidFill>
                  <a:schemeClr val="dk2"/>
                </a:solidFill>
              </a:rPr>
              <a:t>Only measured overt experiences of racial discrimination, but it is likely that findings are similar for different types of racial discrimination (emotional psychological) &amp; PTB. </a:t>
            </a:r>
            <a:endParaRPr/>
          </a:p>
        </p:txBody>
      </p:sp>
      <p:pic>
        <p:nvPicPr>
          <p:cNvPr descr="Screen Shot 2018-06-14 at 7.19.49 AM.png" id="493" name="Google Shape;493;p31"/>
          <p:cNvPicPr preferRelativeResize="0"/>
          <p:nvPr/>
        </p:nvPicPr>
        <p:blipFill rotWithShape="1">
          <a:blip r:embed="rId3">
            <a:alphaModFix/>
          </a:blip>
          <a:srcRect b="0" l="0" r="0" t="0"/>
          <a:stretch/>
        </p:blipFill>
        <p:spPr>
          <a:xfrm>
            <a:off x="141013" y="285096"/>
            <a:ext cx="8861974" cy="202996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t/>
            </a:r>
            <a:endParaRPr/>
          </a:p>
        </p:txBody>
      </p:sp>
      <p:sp>
        <p:nvSpPr>
          <p:cNvPr id="500" name="Google Shape;500;p3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501" name="Google Shape;501;p32"/>
          <p:cNvPicPr preferRelativeResize="0"/>
          <p:nvPr/>
        </p:nvPicPr>
        <p:blipFill rotWithShape="1">
          <a:blip r:embed="rId3">
            <a:alphaModFix/>
          </a:blip>
          <a:srcRect b="0" l="0" r="0" t="0"/>
          <a:stretch/>
        </p:blipFill>
        <p:spPr>
          <a:xfrm>
            <a:off x="0" y="0"/>
            <a:ext cx="9144000" cy="69161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map.eps" id="507" name="Google Shape;507;p33"/>
          <p:cNvPicPr preferRelativeResize="0"/>
          <p:nvPr/>
        </p:nvPicPr>
        <p:blipFill rotWithShape="1">
          <a:blip r:embed="rId3">
            <a:alphaModFix/>
          </a:blip>
          <a:srcRect b="0" l="0" r="0" t="0"/>
          <a:stretch/>
        </p:blipFill>
        <p:spPr>
          <a:xfrm>
            <a:off x="695191" y="0"/>
            <a:ext cx="7753617" cy="4441850"/>
          </a:xfrm>
          <a:prstGeom prst="rect">
            <a:avLst/>
          </a:prstGeom>
          <a:solidFill>
            <a:srgbClr val="FFFFFF"/>
          </a:solidFill>
          <a:ln>
            <a:noFill/>
          </a:ln>
        </p:spPr>
      </p:pic>
      <p:sp>
        <p:nvSpPr>
          <p:cNvPr id="508" name="Google Shape;508;p33"/>
          <p:cNvSpPr txBox="1"/>
          <p:nvPr/>
        </p:nvSpPr>
        <p:spPr>
          <a:xfrm>
            <a:off x="2354334" y="126669"/>
            <a:ext cx="4435331" cy="556503"/>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lt1"/>
              </a:buClr>
              <a:buSzPts val="2900"/>
              <a:buFont typeface="Calibri"/>
              <a:buNone/>
            </a:pPr>
            <a:r>
              <a:rPr b="1" i="0" lang="en-US" sz="2900" u="none" cap="none" strike="noStrike">
                <a:solidFill>
                  <a:schemeClr val="lt1"/>
                </a:solidFill>
                <a:latin typeface="Calibri"/>
                <a:ea typeface="Calibri"/>
                <a:cs typeface="Calibri"/>
                <a:sym typeface="Calibri"/>
              </a:rPr>
              <a:t>Campaign for Black Babies</a:t>
            </a:r>
            <a:endParaRPr b="0" i="0" sz="1400" u="none" cap="none" strike="noStrike">
              <a:solidFill>
                <a:srgbClr val="000000"/>
              </a:solidFill>
              <a:latin typeface="Arial"/>
              <a:ea typeface="Arial"/>
              <a:cs typeface="Arial"/>
              <a:sym typeface="Arial"/>
            </a:endParaRPr>
          </a:p>
        </p:txBody>
      </p:sp>
      <p:pic>
        <p:nvPicPr>
          <p:cNvPr id="509" name="Google Shape;509;p33"/>
          <p:cNvPicPr preferRelativeResize="0"/>
          <p:nvPr/>
        </p:nvPicPr>
        <p:blipFill rotWithShape="1">
          <a:blip r:embed="rId4">
            <a:alphaModFix/>
          </a:blip>
          <a:srcRect b="46828" l="0" r="12657" t="2424"/>
          <a:stretch/>
        </p:blipFill>
        <p:spPr>
          <a:xfrm>
            <a:off x="695191" y="4441850"/>
            <a:ext cx="7753616" cy="2416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BEI figure.pdf" id="514" name="Google Shape;514;p34"/>
          <p:cNvPicPr preferRelativeResize="0"/>
          <p:nvPr/>
        </p:nvPicPr>
        <p:blipFill rotWithShape="1">
          <a:blip r:embed="rId3">
            <a:alphaModFix/>
          </a:blip>
          <a:srcRect b="0" l="0" r="0" t="0"/>
          <a:stretch/>
        </p:blipFill>
        <p:spPr>
          <a:xfrm>
            <a:off x="3970095" y="-196771"/>
            <a:ext cx="5380382" cy="7128513"/>
          </a:xfrm>
          <a:prstGeom prst="rect">
            <a:avLst/>
          </a:prstGeom>
          <a:noFill/>
          <a:ln>
            <a:noFill/>
          </a:ln>
        </p:spPr>
      </p:pic>
      <p:sp>
        <p:nvSpPr>
          <p:cNvPr id="515" name="Google Shape;515;p34"/>
          <p:cNvSpPr txBox="1"/>
          <p:nvPr>
            <p:ph type="title"/>
          </p:nvPr>
        </p:nvSpPr>
        <p:spPr>
          <a:xfrm>
            <a:off x="420858" y="250600"/>
            <a:ext cx="3641834" cy="73115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600"/>
              <a:buFont typeface="Calibri"/>
              <a:buNone/>
            </a:pPr>
            <a:r>
              <a:rPr b="1" lang="en-US" sz="3600">
                <a:solidFill>
                  <a:schemeClr val="dk2"/>
                </a:solidFill>
              </a:rPr>
              <a:t>Birth Equity Index</a:t>
            </a:r>
            <a:endParaRPr/>
          </a:p>
        </p:txBody>
      </p:sp>
      <p:sp>
        <p:nvSpPr>
          <p:cNvPr id="516" name="Google Shape;516;p34"/>
          <p:cNvSpPr txBox="1"/>
          <p:nvPr>
            <p:ph idx="1" type="body"/>
          </p:nvPr>
        </p:nvSpPr>
        <p:spPr>
          <a:xfrm>
            <a:off x="218103" y="1394670"/>
            <a:ext cx="4047344" cy="5212730"/>
          </a:xfrm>
          <a:prstGeom prst="rect">
            <a:avLst/>
          </a:prstGeom>
          <a:noFill/>
          <a:ln>
            <a:noFill/>
          </a:ln>
        </p:spPr>
        <p:txBody>
          <a:bodyPr anchorCtr="0" anchor="ctr" bIns="45700" lIns="91425" spcFirstLastPara="1" rIns="91425" wrap="square" tIns="45700">
            <a:noAutofit/>
          </a:bodyPr>
          <a:lstStyle/>
          <a:p>
            <a:pPr indent="0" lvl="0" marL="91440" rtl="0" algn="l">
              <a:lnSpc>
                <a:spcPct val="60000"/>
              </a:lnSpc>
              <a:spcBef>
                <a:spcPts val="0"/>
              </a:spcBef>
              <a:spcAft>
                <a:spcPts val="0"/>
              </a:spcAft>
              <a:buClr>
                <a:srgbClr val="2D3138"/>
              </a:buClr>
              <a:buSzPts val="1760"/>
              <a:buNone/>
            </a:pPr>
            <a:r>
              <a:rPr lang="en-US" sz="1600">
                <a:solidFill>
                  <a:srgbClr val="2D3138"/>
                </a:solidFill>
              </a:rPr>
              <a:t>Data tool to identify significant social determinants </a:t>
            </a:r>
            <a:endParaRPr/>
          </a:p>
          <a:p>
            <a:pPr indent="-91440" lvl="0" marL="91440" rtl="0" algn="l">
              <a:lnSpc>
                <a:spcPct val="60000"/>
              </a:lnSpc>
              <a:spcBef>
                <a:spcPts val="552"/>
              </a:spcBef>
              <a:spcAft>
                <a:spcPts val="0"/>
              </a:spcAft>
              <a:buClr>
                <a:schemeClr val="dk2"/>
              </a:buClr>
              <a:buSzPts val="1760"/>
              <a:buChar char="•"/>
            </a:pPr>
            <a:r>
              <a:rPr i="1" lang="en-US" sz="1600">
                <a:solidFill>
                  <a:schemeClr val="dk2"/>
                </a:solidFill>
              </a:rPr>
              <a:t>A comprehensive set (50+) of social determinant indicators were selected to broadly define health and opportunities for better health within the social and physical environment of 20 US metro areas with some of the highest black infant mortality rates in the country.  We identified those that were at least marginally associated with black infant mortality rates including:</a:t>
            </a:r>
            <a:endParaRPr sz="1600">
              <a:solidFill>
                <a:schemeClr val="dk2"/>
              </a:solidFill>
            </a:endParaRPr>
          </a:p>
          <a:p>
            <a:pPr indent="-285750" lvl="2" marL="548640" rtl="0" algn="l">
              <a:lnSpc>
                <a:spcPct val="60000"/>
              </a:lnSpc>
              <a:spcBef>
                <a:spcPts val="508"/>
              </a:spcBef>
              <a:spcAft>
                <a:spcPts val="0"/>
              </a:spcAft>
              <a:buClr>
                <a:schemeClr val="dk2"/>
              </a:buClr>
              <a:buSzPts val="1540"/>
              <a:buChar char="–"/>
            </a:pPr>
            <a:r>
              <a:rPr i="1" lang="en-US" sz="1600">
                <a:solidFill>
                  <a:schemeClr val="dk2"/>
                </a:solidFill>
              </a:rPr>
              <a:t>prevalence of smoking and obesity among adult residents</a:t>
            </a:r>
            <a:endParaRPr sz="1600">
              <a:solidFill>
                <a:schemeClr val="dk2"/>
              </a:solidFill>
            </a:endParaRPr>
          </a:p>
          <a:p>
            <a:pPr indent="-285750" lvl="2" marL="548640" rtl="0" algn="l">
              <a:lnSpc>
                <a:spcPct val="60000"/>
              </a:lnSpc>
              <a:spcBef>
                <a:spcPts val="508"/>
              </a:spcBef>
              <a:spcAft>
                <a:spcPts val="0"/>
              </a:spcAft>
              <a:buClr>
                <a:schemeClr val="dk2"/>
              </a:buClr>
              <a:buSzPts val="1540"/>
              <a:buChar char="–"/>
            </a:pPr>
            <a:r>
              <a:rPr i="1" lang="en-US" sz="1600">
                <a:solidFill>
                  <a:schemeClr val="dk2"/>
                </a:solidFill>
              </a:rPr>
              <a:t>number of poor physical and mental health days experienced by residents</a:t>
            </a:r>
            <a:endParaRPr sz="1600">
              <a:solidFill>
                <a:schemeClr val="dk2"/>
              </a:solidFill>
            </a:endParaRPr>
          </a:p>
          <a:p>
            <a:pPr indent="-285750" lvl="2" marL="548640" rtl="0" algn="l">
              <a:lnSpc>
                <a:spcPct val="60000"/>
              </a:lnSpc>
              <a:spcBef>
                <a:spcPts val="508"/>
              </a:spcBef>
              <a:spcAft>
                <a:spcPts val="0"/>
              </a:spcAft>
              <a:buClr>
                <a:schemeClr val="dk2"/>
              </a:buClr>
              <a:buSzPts val="1540"/>
              <a:buChar char="–"/>
            </a:pPr>
            <a:r>
              <a:rPr i="1" lang="en-US" sz="1600">
                <a:solidFill>
                  <a:schemeClr val="dk2"/>
                </a:solidFill>
              </a:rPr>
              <a:t>percentage of residents with limited access to healthy foods</a:t>
            </a:r>
            <a:endParaRPr sz="1600">
              <a:solidFill>
                <a:schemeClr val="dk2"/>
              </a:solidFill>
            </a:endParaRPr>
          </a:p>
          <a:p>
            <a:pPr indent="-285750" lvl="2" marL="548640" rtl="0" algn="l">
              <a:lnSpc>
                <a:spcPct val="60000"/>
              </a:lnSpc>
              <a:spcBef>
                <a:spcPts val="508"/>
              </a:spcBef>
              <a:spcAft>
                <a:spcPts val="0"/>
              </a:spcAft>
              <a:buClr>
                <a:schemeClr val="dk2"/>
              </a:buClr>
              <a:buSzPts val="1540"/>
              <a:buChar char="–"/>
            </a:pPr>
            <a:r>
              <a:rPr i="1" lang="en-US" sz="1600">
                <a:solidFill>
                  <a:schemeClr val="dk2"/>
                </a:solidFill>
              </a:rPr>
              <a:t>rates of homicide and jail admissions</a:t>
            </a:r>
            <a:endParaRPr sz="1600">
              <a:solidFill>
                <a:schemeClr val="dk2"/>
              </a:solidFill>
            </a:endParaRPr>
          </a:p>
          <a:p>
            <a:pPr indent="-285750" lvl="2" marL="548640" rtl="0" algn="l">
              <a:lnSpc>
                <a:spcPct val="60000"/>
              </a:lnSpc>
              <a:spcBef>
                <a:spcPts val="508"/>
              </a:spcBef>
              <a:spcAft>
                <a:spcPts val="0"/>
              </a:spcAft>
              <a:buClr>
                <a:schemeClr val="dk2"/>
              </a:buClr>
              <a:buSzPts val="1540"/>
              <a:buChar char="–"/>
            </a:pPr>
            <a:r>
              <a:rPr i="1" lang="en-US" sz="1600">
                <a:solidFill>
                  <a:schemeClr val="dk2"/>
                </a:solidFill>
              </a:rPr>
              <a:t>air pollution</a:t>
            </a:r>
            <a:endParaRPr sz="1600">
              <a:solidFill>
                <a:schemeClr val="dk2"/>
              </a:solidFill>
            </a:endParaRPr>
          </a:p>
          <a:p>
            <a:pPr indent="-285750" lvl="2" marL="548640" rtl="0" algn="l">
              <a:lnSpc>
                <a:spcPct val="60000"/>
              </a:lnSpc>
              <a:spcBef>
                <a:spcPts val="508"/>
              </a:spcBef>
              <a:spcAft>
                <a:spcPts val="0"/>
              </a:spcAft>
              <a:buClr>
                <a:schemeClr val="dk2"/>
              </a:buClr>
              <a:buSzPts val="1540"/>
              <a:buChar char="–"/>
            </a:pPr>
            <a:r>
              <a:rPr i="1" lang="en-US" sz="1600">
                <a:solidFill>
                  <a:schemeClr val="dk2"/>
                </a:solidFill>
              </a:rPr>
              <a:t>racial residential segregation (isolation)</a:t>
            </a:r>
            <a:endParaRPr sz="1600">
              <a:solidFill>
                <a:schemeClr val="dk2"/>
              </a:solidFill>
            </a:endParaRPr>
          </a:p>
          <a:p>
            <a:pPr indent="-285750" lvl="2" marL="548640" rtl="0" algn="l">
              <a:lnSpc>
                <a:spcPct val="60000"/>
              </a:lnSpc>
              <a:spcBef>
                <a:spcPts val="508"/>
              </a:spcBef>
              <a:spcAft>
                <a:spcPts val="0"/>
              </a:spcAft>
              <a:buClr>
                <a:schemeClr val="dk2"/>
              </a:buClr>
              <a:buSzPts val="1540"/>
              <a:buChar char="–"/>
            </a:pPr>
            <a:r>
              <a:rPr i="1" lang="en-US" sz="1600">
                <a:solidFill>
                  <a:schemeClr val="dk2"/>
                </a:solidFill>
              </a:rPr>
              <a:t>rates of unemployment and low education among NH black residents</a:t>
            </a:r>
            <a:endParaRPr sz="1600">
              <a:solidFill>
                <a:schemeClr val="dk2"/>
              </a:solidFill>
            </a:endParaRPr>
          </a:p>
          <a:p>
            <a:pPr indent="-285750" lvl="2" marL="548640" rtl="0" algn="l">
              <a:lnSpc>
                <a:spcPct val="60000"/>
              </a:lnSpc>
              <a:spcBef>
                <a:spcPts val="508"/>
              </a:spcBef>
              <a:spcAft>
                <a:spcPts val="0"/>
              </a:spcAft>
              <a:buClr>
                <a:schemeClr val="dk2"/>
              </a:buClr>
              <a:buSzPts val="1540"/>
              <a:buChar char="–"/>
            </a:pPr>
            <a:r>
              <a:rPr i="1" lang="en-US" sz="1600">
                <a:solidFill>
                  <a:schemeClr val="dk2"/>
                </a:solidFill>
              </a:rPr>
              <a:t>income inequality between black and white households</a:t>
            </a:r>
            <a:endParaRPr sz="1600">
              <a:solidFill>
                <a:schemeClr val="dk2"/>
              </a:solidFill>
            </a:endParaRPr>
          </a:p>
          <a:p>
            <a:pPr indent="0" lvl="0" marL="91440" rtl="0" algn="l">
              <a:lnSpc>
                <a:spcPct val="60000"/>
              </a:lnSpc>
              <a:spcBef>
                <a:spcPts val="552"/>
              </a:spcBef>
              <a:spcAft>
                <a:spcPts val="0"/>
              </a:spcAft>
              <a:buClr>
                <a:schemeClr val="dk2"/>
              </a:buClr>
              <a:buSzPts val="1760"/>
              <a:buNone/>
            </a:pPr>
            <a:r>
              <a:rPr i="1" lang="en-US" sz="1600">
                <a:solidFill>
                  <a:schemeClr val="dk2"/>
                </a:solidFill>
              </a:rPr>
              <a:t> </a:t>
            </a:r>
            <a:endParaRPr sz="1600">
              <a:solidFill>
                <a:schemeClr val="dk2"/>
              </a:solidFill>
            </a:endParaRPr>
          </a:p>
          <a:p>
            <a:pPr indent="-91440" lvl="0" marL="91440" rtl="0" algn="l">
              <a:lnSpc>
                <a:spcPct val="60000"/>
              </a:lnSpc>
              <a:spcBef>
                <a:spcPts val="552"/>
              </a:spcBef>
              <a:spcAft>
                <a:spcPts val="200"/>
              </a:spcAft>
              <a:buClr>
                <a:schemeClr val="dk2"/>
              </a:buClr>
              <a:buSzPts val="1760"/>
              <a:buChar char="•"/>
            </a:pPr>
            <a:r>
              <a:rPr i="1" lang="en-US" sz="1600">
                <a:solidFill>
                  <a:schemeClr val="dk2"/>
                </a:solidFill>
              </a:rPr>
              <a:t>We used data-reduction techniques to combine values of these indicators into an overall index of black infant mortality social determinants, with higher values representing worse health conditions. </a:t>
            </a:r>
            <a:endParaRPr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514"/>
                                        </p:tgtEl>
                                      </p:cBhvr>
                                    </p:animEffect>
                                    <p:set>
                                      <p:cBhvr>
                                        <p:cTn dur="1" fill="hold">
                                          <p:stCondLst>
                                            <p:cond delay="1000"/>
                                          </p:stCondLst>
                                        </p:cTn>
                                        <p:tgtEl>
                                          <p:spTgt spid="5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accent1"/>
              </a:buClr>
              <a:buSzPts val="4000"/>
              <a:buFont typeface="Arial Black"/>
              <a:buNone/>
            </a:pPr>
            <a:r>
              <a:rPr b="1" lang="en-US" sz="4000">
                <a:solidFill>
                  <a:schemeClr val="dk2"/>
                </a:solidFill>
              </a:rPr>
              <a:t>“White”</a:t>
            </a:r>
            <a:endParaRPr b="1" sz="4000">
              <a:solidFill>
                <a:schemeClr val="dk2"/>
              </a:solidFill>
            </a:endParaRPr>
          </a:p>
        </p:txBody>
      </p:sp>
      <p:pic>
        <p:nvPicPr>
          <p:cNvPr id="523" name="Google Shape;523;p35"/>
          <p:cNvPicPr preferRelativeResize="0"/>
          <p:nvPr/>
        </p:nvPicPr>
        <p:blipFill rotWithShape="1">
          <a:blip r:embed="rId3">
            <a:alphaModFix/>
          </a:blip>
          <a:srcRect b="0" l="0" r="0" t="0"/>
          <a:stretch/>
        </p:blipFill>
        <p:spPr>
          <a:xfrm>
            <a:off x="1303050" y="1201358"/>
            <a:ext cx="6537900" cy="3666975"/>
          </a:xfrm>
          <a:prstGeom prst="rect">
            <a:avLst/>
          </a:prstGeom>
          <a:noFill/>
          <a:ln>
            <a:noFill/>
          </a:ln>
        </p:spPr>
      </p:pic>
      <p:sp>
        <p:nvSpPr>
          <p:cNvPr id="524" name="Google Shape;524;p35"/>
          <p:cNvSpPr/>
          <p:nvPr/>
        </p:nvSpPr>
        <p:spPr>
          <a:xfrm>
            <a:off x="880125" y="5061329"/>
            <a:ext cx="7383750" cy="128894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2400"/>
              <a:buFont typeface="Arial"/>
              <a:buNone/>
            </a:pPr>
            <a:r>
              <a:rPr b="0" i="0" lang="en-US" sz="2400" u="none" cap="none" strike="noStrike">
                <a:solidFill>
                  <a:srgbClr val="2D3138"/>
                </a:solidFill>
                <a:latin typeface="Calibri"/>
                <a:ea typeface="Calibri"/>
                <a:cs typeface="Calibri"/>
                <a:sym typeface="Calibri"/>
              </a:rPr>
              <a:t>Whiteness and health:</a:t>
            </a:r>
            <a:endParaRPr b="0" i="0" sz="1800" u="none" cap="none" strike="noStrike">
              <a:solidFill>
                <a:schemeClr val="dk1"/>
              </a:solidFill>
              <a:latin typeface="Calibri"/>
              <a:ea typeface="Calibri"/>
              <a:cs typeface="Calibri"/>
              <a:sym typeface="Calibri"/>
            </a:endParaRPr>
          </a:p>
          <a:p>
            <a:pPr indent="-307340" lvl="0" marL="342900" marR="0" rtl="0" algn="l">
              <a:lnSpc>
                <a:spcPct val="80000"/>
              </a:lnSpc>
              <a:spcBef>
                <a:spcPts val="592"/>
              </a:spcBef>
              <a:spcAft>
                <a:spcPts val="0"/>
              </a:spcAft>
              <a:buClr>
                <a:srgbClr val="000000"/>
              </a:buClr>
              <a:buSzPts val="2400"/>
              <a:buFont typeface="Calibri"/>
              <a:buChar char="•"/>
            </a:pPr>
            <a:r>
              <a:rPr b="0" i="0" lang="en-US" sz="1800" u="none" cap="none" strike="noStrike">
                <a:solidFill>
                  <a:srgbClr val="000000"/>
                </a:solidFill>
                <a:latin typeface="Calibri"/>
                <a:ea typeface="Calibri"/>
                <a:cs typeface="Calibri"/>
                <a:sym typeface="Calibri"/>
              </a:rPr>
              <a:t>Societal conditions</a:t>
            </a:r>
            <a:endParaRPr b="0" i="0" sz="1400" u="none" cap="none" strike="noStrike">
              <a:solidFill>
                <a:srgbClr val="000000"/>
              </a:solidFill>
              <a:latin typeface="Arial"/>
              <a:ea typeface="Arial"/>
              <a:cs typeface="Arial"/>
              <a:sym typeface="Arial"/>
            </a:endParaRPr>
          </a:p>
          <a:p>
            <a:pPr indent="-307340" lvl="0" marL="342900" marR="0" rtl="0" algn="l">
              <a:lnSpc>
                <a:spcPct val="80000"/>
              </a:lnSpc>
              <a:spcBef>
                <a:spcPts val="592"/>
              </a:spcBef>
              <a:spcAft>
                <a:spcPts val="0"/>
              </a:spcAft>
              <a:buClr>
                <a:srgbClr val="000000"/>
              </a:buClr>
              <a:buSzPts val="2400"/>
              <a:buFont typeface="Calibri"/>
              <a:buChar char="•"/>
            </a:pPr>
            <a:r>
              <a:rPr b="0" i="0" lang="en-US" sz="1800" u="none" cap="none" strike="noStrike">
                <a:solidFill>
                  <a:srgbClr val="000000"/>
                </a:solidFill>
                <a:latin typeface="Calibri"/>
                <a:ea typeface="Calibri"/>
                <a:cs typeface="Calibri"/>
                <a:sym typeface="Calibri"/>
              </a:rPr>
              <a:t>Individual social characteristics and experiences</a:t>
            </a:r>
            <a:endParaRPr b="0" i="0" sz="1400" u="none" cap="none" strike="noStrike">
              <a:solidFill>
                <a:srgbClr val="000000"/>
              </a:solidFill>
              <a:latin typeface="Arial"/>
              <a:ea typeface="Arial"/>
              <a:cs typeface="Arial"/>
              <a:sym typeface="Arial"/>
            </a:endParaRPr>
          </a:p>
          <a:p>
            <a:pPr indent="-307340" lvl="0" marL="342900" marR="0" rtl="0" algn="l">
              <a:lnSpc>
                <a:spcPct val="80000"/>
              </a:lnSpc>
              <a:spcBef>
                <a:spcPts val="592"/>
              </a:spcBef>
              <a:spcAft>
                <a:spcPts val="0"/>
              </a:spcAft>
              <a:buClr>
                <a:srgbClr val="000000"/>
              </a:buClr>
              <a:buSzPts val="2400"/>
              <a:buFont typeface="Calibri"/>
              <a:buChar char="•"/>
            </a:pPr>
            <a:r>
              <a:rPr b="0" i="0" lang="en-US" sz="1800" u="none" cap="none" strike="noStrike">
                <a:solidFill>
                  <a:srgbClr val="000000"/>
                </a:solidFill>
                <a:latin typeface="Calibri"/>
                <a:ea typeface="Calibri"/>
                <a:cs typeface="Calibri"/>
                <a:sym typeface="Calibri"/>
              </a:rPr>
              <a:t>Psychosocial responses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None/>
            </a:pPr>
            <a:r>
              <a:t/>
            </a:r>
            <a:endParaRPr/>
          </a:p>
        </p:txBody>
      </p:sp>
      <p:sp>
        <p:nvSpPr>
          <p:cNvPr id="201" name="Google Shape;201;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Clr>
                <a:schemeClr val="dk1"/>
              </a:buClr>
              <a:buSzPts val="1800"/>
              <a:buNone/>
            </a:pPr>
            <a:r>
              <a:t/>
            </a:r>
            <a:endParaRPr/>
          </a:p>
        </p:txBody>
      </p:sp>
      <p:pic>
        <p:nvPicPr>
          <p:cNvPr id="202" name="Google Shape;202;p4"/>
          <p:cNvPicPr preferRelativeResize="0"/>
          <p:nvPr/>
        </p:nvPicPr>
        <p:blipFill rotWithShape="1">
          <a:blip r:embed="rId3">
            <a:alphaModFix/>
          </a:blip>
          <a:srcRect b="0" l="0" r="0" t="0"/>
          <a:stretch/>
        </p:blipFill>
        <p:spPr>
          <a:xfrm>
            <a:off x="0" y="203886"/>
            <a:ext cx="9144000" cy="645022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t/>
            </a:r>
            <a:endParaRPr/>
          </a:p>
        </p:txBody>
      </p:sp>
      <p:sp>
        <p:nvSpPr>
          <p:cNvPr id="531" name="Google Shape;531;p3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id="532" name="Google Shape;532;p36"/>
          <p:cNvPicPr preferRelativeResize="0"/>
          <p:nvPr/>
        </p:nvPicPr>
        <p:blipFill rotWithShape="1">
          <a:blip r:embed="rId3">
            <a:alphaModFix/>
          </a:blip>
          <a:srcRect b="0" l="0" r="0" t="0"/>
          <a:stretch/>
        </p:blipFill>
        <p:spPr>
          <a:xfrm>
            <a:off x="0" y="0"/>
            <a:ext cx="9144000" cy="69451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39"/>
          <p:cNvPicPr preferRelativeResize="0"/>
          <p:nvPr/>
        </p:nvPicPr>
        <p:blipFill rotWithShape="1">
          <a:blip r:embed="rId3">
            <a:alphaModFix/>
          </a:blip>
          <a:srcRect b="0" l="6690" r="6690" t="0"/>
          <a:stretch/>
        </p:blipFill>
        <p:spPr>
          <a:xfrm>
            <a:off x="0" y="-103766"/>
            <a:ext cx="9144000" cy="7055948"/>
          </a:xfrm>
          <a:prstGeom prst="rect">
            <a:avLst/>
          </a:prstGeom>
          <a:noFill/>
          <a:ln>
            <a:noFill/>
          </a:ln>
        </p:spPr>
      </p:pic>
      <p:sp>
        <p:nvSpPr>
          <p:cNvPr id="539" name="Google Shape;539;p3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Calibri"/>
              <a:buNone/>
            </a:pPr>
            <a:r>
              <a:rPr b="1" lang="en-US" sz="7200">
                <a:solidFill>
                  <a:schemeClr val="lt1"/>
                </a:solidFill>
              </a:rPr>
              <a:t>POLICIES</a:t>
            </a:r>
            <a:endParaRPr b="1" sz="72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40"/>
          <p:cNvSpPr txBox="1"/>
          <p:nvPr>
            <p:ph idx="1" type="body"/>
          </p:nvPr>
        </p:nvSpPr>
        <p:spPr>
          <a:xfrm>
            <a:off x="283410" y="1752775"/>
            <a:ext cx="4572223" cy="453776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D3138"/>
              </a:buClr>
              <a:buSzPts val="2400"/>
              <a:buNone/>
            </a:pPr>
            <a:r>
              <a:rPr b="1" lang="en-US" sz="2400">
                <a:solidFill>
                  <a:srgbClr val="2D3138"/>
                </a:solidFill>
              </a:rPr>
              <a:t> “Racially discriminatory policies have usually sprung from economic, political, and cultural self-interests, self-interests that are constantly changing.”</a:t>
            </a:r>
            <a:endParaRPr/>
          </a:p>
          <a:p>
            <a:pPr indent="-342900" lvl="0" marL="342900" rtl="0" algn="l">
              <a:lnSpc>
                <a:spcPct val="100000"/>
              </a:lnSpc>
              <a:spcBef>
                <a:spcPts val="480"/>
              </a:spcBef>
              <a:spcAft>
                <a:spcPts val="0"/>
              </a:spcAft>
              <a:buClr>
                <a:srgbClr val="2D3138"/>
              </a:buClr>
              <a:buSzPts val="2400"/>
              <a:buChar char="•"/>
            </a:pPr>
            <a:r>
              <a:rPr lang="en-US" sz="2400">
                <a:solidFill>
                  <a:srgbClr val="2D3138"/>
                </a:solidFill>
              </a:rPr>
              <a:t>Politicians seek political self-interest. </a:t>
            </a:r>
            <a:endParaRPr/>
          </a:p>
          <a:p>
            <a:pPr indent="-342900" lvl="0" marL="342900" rtl="0" algn="l">
              <a:lnSpc>
                <a:spcPct val="100000"/>
              </a:lnSpc>
              <a:spcBef>
                <a:spcPts val="480"/>
              </a:spcBef>
              <a:spcAft>
                <a:spcPts val="0"/>
              </a:spcAft>
              <a:buClr>
                <a:srgbClr val="2D3138"/>
              </a:buClr>
              <a:buSzPts val="2400"/>
              <a:buChar char="•"/>
            </a:pPr>
            <a:r>
              <a:rPr lang="en-US" sz="2400">
                <a:solidFill>
                  <a:srgbClr val="2D3138"/>
                </a:solidFill>
              </a:rPr>
              <a:t>Capitalists seek increased </a:t>
            </a:r>
            <a:endParaRPr/>
          </a:p>
          <a:p>
            <a:pPr indent="0" lvl="0" marL="0" rtl="0" algn="l">
              <a:lnSpc>
                <a:spcPct val="100000"/>
              </a:lnSpc>
              <a:spcBef>
                <a:spcPts val="480"/>
              </a:spcBef>
              <a:spcAft>
                <a:spcPts val="0"/>
              </a:spcAft>
              <a:buClr>
                <a:srgbClr val="2D3138"/>
              </a:buClr>
              <a:buSzPts val="2400"/>
              <a:buNone/>
            </a:pPr>
            <a:r>
              <a:rPr lang="en-US" sz="2400">
                <a:solidFill>
                  <a:srgbClr val="2D3138"/>
                </a:solidFill>
              </a:rPr>
              <a:t>     profit margins. </a:t>
            </a:r>
            <a:endParaRPr/>
          </a:p>
          <a:p>
            <a:pPr indent="-342900" lvl="0" marL="342900" rtl="0" algn="l">
              <a:lnSpc>
                <a:spcPct val="100000"/>
              </a:lnSpc>
              <a:spcBef>
                <a:spcPts val="480"/>
              </a:spcBef>
              <a:spcAft>
                <a:spcPts val="0"/>
              </a:spcAft>
              <a:buClr>
                <a:srgbClr val="2D3138"/>
              </a:buClr>
              <a:buSzPts val="2400"/>
              <a:buChar char="•"/>
            </a:pPr>
            <a:r>
              <a:rPr lang="en-US" sz="2400">
                <a:solidFill>
                  <a:srgbClr val="2D3138"/>
                </a:solidFill>
              </a:rPr>
              <a:t>Cultural professionals seek professional advancement.</a:t>
            </a:r>
            <a:endParaRPr/>
          </a:p>
          <a:p>
            <a:pPr indent="0" lvl="0" marL="0" rtl="0" algn="l">
              <a:lnSpc>
                <a:spcPct val="90000"/>
              </a:lnSpc>
              <a:spcBef>
                <a:spcPts val="400"/>
              </a:spcBef>
              <a:spcAft>
                <a:spcPts val="0"/>
              </a:spcAft>
              <a:buClr>
                <a:schemeClr val="lt1"/>
              </a:buClr>
              <a:buSzPts val="600"/>
              <a:buNone/>
            </a:pPr>
            <a:r>
              <a:t/>
            </a:r>
            <a:endParaRPr sz="2400">
              <a:solidFill>
                <a:schemeClr val="lt1"/>
              </a:solidFill>
            </a:endParaRPr>
          </a:p>
          <a:p>
            <a:pPr indent="0" lvl="0" marL="0" rtl="0" algn="l">
              <a:lnSpc>
                <a:spcPct val="90000"/>
              </a:lnSpc>
              <a:spcBef>
                <a:spcPts val="400"/>
              </a:spcBef>
              <a:spcAft>
                <a:spcPts val="0"/>
              </a:spcAft>
              <a:buClr>
                <a:schemeClr val="dk1"/>
              </a:buClr>
              <a:buSzPts val="2000"/>
              <a:buNone/>
            </a:pPr>
            <a:r>
              <a:t/>
            </a:r>
            <a:endParaRPr sz="2000">
              <a:solidFill>
                <a:srgbClr val="798390"/>
              </a:solidFill>
              <a:latin typeface="Calibri"/>
              <a:ea typeface="Calibri"/>
              <a:cs typeface="Calibri"/>
              <a:sym typeface="Calibri"/>
            </a:endParaRPr>
          </a:p>
        </p:txBody>
      </p:sp>
      <p:sp>
        <p:nvSpPr>
          <p:cNvPr id="546" name="Google Shape;546;p40"/>
          <p:cNvSpPr txBox="1"/>
          <p:nvPr/>
        </p:nvSpPr>
        <p:spPr>
          <a:xfrm>
            <a:off x="635875" y="245660"/>
            <a:ext cx="7962215" cy="1140964"/>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lt1"/>
              </a:buClr>
              <a:buSzPts val="2900"/>
              <a:buFont typeface="Calibri"/>
              <a:buNone/>
            </a:pPr>
            <a:r>
              <a:rPr b="1" i="0" lang="en-US" sz="2900" u="none" cap="none" strike="noStrike">
                <a:solidFill>
                  <a:schemeClr val="lt1"/>
                </a:solidFill>
                <a:latin typeface="Calibri"/>
                <a:ea typeface="Calibri"/>
                <a:cs typeface="Calibri"/>
                <a:sym typeface="Calibri"/>
              </a:rPr>
              <a:t>Racist Health Inequities: </a:t>
            </a:r>
            <a:endParaRPr b="1" i="0" sz="14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Clr>
                <a:schemeClr val="lt1"/>
              </a:buClr>
              <a:buSzPts val="2900"/>
              <a:buFont typeface="Calibri"/>
              <a:buNone/>
            </a:pPr>
            <a:r>
              <a:rPr b="1" i="0" lang="en-US" sz="2900" u="none" cap="none" strike="noStrike">
                <a:solidFill>
                  <a:schemeClr val="lt1"/>
                </a:solidFill>
                <a:latin typeface="Calibri"/>
                <a:ea typeface="Calibri"/>
                <a:cs typeface="Calibri"/>
                <a:sym typeface="Calibri"/>
              </a:rPr>
              <a:t>Individual vs. Collective Accountability</a:t>
            </a:r>
            <a:endParaRPr b="1" i="0" sz="1400" u="none" cap="none" strike="noStrike">
              <a:solidFill>
                <a:srgbClr val="000000"/>
              </a:solidFill>
              <a:latin typeface="Arial"/>
              <a:ea typeface="Arial"/>
              <a:cs typeface="Arial"/>
              <a:sym typeface="Arial"/>
            </a:endParaRPr>
          </a:p>
        </p:txBody>
      </p:sp>
      <p:pic>
        <p:nvPicPr>
          <p:cNvPr id="547" name="Google Shape;547;p40"/>
          <p:cNvPicPr preferRelativeResize="0"/>
          <p:nvPr/>
        </p:nvPicPr>
        <p:blipFill rotWithShape="1">
          <a:blip r:embed="rId3">
            <a:alphaModFix/>
          </a:blip>
          <a:srcRect b="0" l="0" r="0" t="0"/>
          <a:stretch/>
        </p:blipFill>
        <p:spPr>
          <a:xfrm>
            <a:off x="4518663" y="1972761"/>
            <a:ext cx="4290217" cy="4317777"/>
          </a:xfrm>
          <a:prstGeom prst="rect">
            <a:avLst/>
          </a:prstGeom>
          <a:noFill/>
          <a:ln>
            <a:noFill/>
          </a:ln>
        </p:spPr>
      </p:pic>
      <p:sp>
        <p:nvSpPr>
          <p:cNvPr id="548" name="Google Shape;548;p40"/>
          <p:cNvSpPr txBox="1"/>
          <p:nvPr/>
        </p:nvSpPr>
        <p:spPr>
          <a:xfrm>
            <a:off x="680468" y="6389748"/>
            <a:ext cx="8350329" cy="39556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BC4D23"/>
                </a:solidFill>
                <a:latin typeface="Calibri"/>
                <a:ea typeface="Calibri"/>
                <a:cs typeface="Calibri"/>
                <a:sym typeface="Calibri"/>
              </a:rPr>
              <a:t>― Ibram X. Kendi, Stamped from the Beginning: The Definitive History of Racist Ideas in America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1"/>
          <p:cNvSpPr txBox="1"/>
          <p:nvPr>
            <p:ph type="title"/>
          </p:nvPr>
        </p:nvSpPr>
        <p:spPr>
          <a:xfrm>
            <a:off x="1560328" y="337834"/>
            <a:ext cx="6023343" cy="843778"/>
          </a:xfrm>
          <a:prstGeom prst="rect">
            <a:avLst/>
          </a:prstGeom>
          <a:solidFill>
            <a:srgbClr val="2D3138"/>
          </a:solidFill>
          <a:ln>
            <a:noFill/>
          </a:ln>
        </p:spPr>
        <p:txBody>
          <a:bodyPr anchorCtr="0" anchor="ctr" bIns="45700" lIns="91425" spcFirstLastPara="1" rIns="91425" wrap="square" tIns="45700">
            <a:noAutofit/>
          </a:bodyPr>
          <a:lstStyle/>
          <a:p>
            <a:pPr indent="0" lvl="0" marL="177800" rtl="0" algn="ctr">
              <a:lnSpc>
                <a:spcPct val="100000"/>
              </a:lnSpc>
              <a:spcBef>
                <a:spcPts val="0"/>
              </a:spcBef>
              <a:spcAft>
                <a:spcPts val="0"/>
              </a:spcAft>
              <a:buClr>
                <a:srgbClr val="FBF3DB"/>
              </a:buClr>
              <a:buSzPts val="2610"/>
              <a:buFont typeface="Calibri"/>
              <a:buNone/>
            </a:pPr>
            <a:r>
              <a:rPr b="1" lang="en-US" sz="2800">
                <a:solidFill>
                  <a:srgbClr val="FBF3DB"/>
                </a:solidFill>
              </a:rPr>
              <a:t>Racially Biased Narratives and Policy</a:t>
            </a:r>
            <a:endParaRPr b="1" sz="4800"/>
          </a:p>
        </p:txBody>
      </p:sp>
      <p:graphicFrame>
        <p:nvGraphicFramePr>
          <p:cNvPr id="555" name="Google Shape;555;p41"/>
          <p:cNvGraphicFramePr/>
          <p:nvPr/>
        </p:nvGraphicFramePr>
        <p:xfrm>
          <a:off x="457200" y="1495777"/>
          <a:ext cx="3000000" cy="3000000"/>
        </p:xfrm>
        <a:graphic>
          <a:graphicData uri="http://schemas.openxmlformats.org/drawingml/2006/table">
            <a:tbl>
              <a:tblPr bandRow="1" firstRow="1">
                <a:noFill/>
                <a:tableStyleId>{73E6F597-AE61-4DFD-B1C9-D0A23986C481}</a:tableStyleId>
              </a:tblPr>
              <a:tblGrid>
                <a:gridCol w="4284125"/>
                <a:gridCol w="3945475"/>
              </a:tblGrid>
              <a:tr h="355125">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rgbClr val="2D3138"/>
                          </a:solidFill>
                        </a:rPr>
                        <a:t>White Opioid Narrative</a:t>
                      </a:r>
                      <a:endParaRPr sz="2000" u="none" cap="none" strike="noStrike">
                        <a:solidFill>
                          <a:srgbClr val="2D313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rgbClr val="2D3138"/>
                          </a:solidFill>
                        </a:rPr>
                        <a:t>Black Crack/Cocaine Narrative</a:t>
                      </a:r>
                      <a:endParaRPr sz="2000" u="none" cap="none" strike="noStrike">
                        <a:solidFill>
                          <a:srgbClr val="2D3138"/>
                        </a:solidFill>
                      </a:endParaRPr>
                    </a:p>
                  </a:txBody>
                  <a:tcPr marT="45725" marB="45725" marR="91450" marL="91450"/>
                </a:tc>
              </a:tr>
              <a:tr h="712700">
                <a:tc>
                  <a:txBody>
                    <a:bodyPr/>
                    <a:lstStyle/>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White women are America’s sisters and daughters</a:t>
                      </a:r>
                      <a:endParaRPr sz="1400" u="none" cap="none" strike="noStrike"/>
                    </a:p>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Opioids are an “epidemic of despair” for Middle America</a:t>
                      </a:r>
                      <a:endParaRPr sz="1400" u="none" cap="none" strike="noStrike"/>
                    </a:p>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Considered a disease, not a moral failing</a:t>
                      </a:r>
                      <a:endParaRPr sz="1400" u="none" cap="none" strike="noStrike"/>
                    </a:p>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No conclusions made about prenatal opioid use or future of exposed babies</a:t>
                      </a:r>
                      <a:endParaRPr sz="1400" u="none" cap="none" strike="noStrike"/>
                    </a:p>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Public health response through special funding ($45 Billion) in fed. health care bill that threatened Medicaid (frontline insurance responder) </a:t>
                      </a:r>
                      <a:endParaRPr sz="1400" u="none" cap="none" strike="noStrike"/>
                    </a:p>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Southern states that led in criminalizing black women are softening punitive polices for addicted mothers</a:t>
                      </a:r>
                      <a:endParaRPr sz="1800" u="none" cap="none" strike="noStrike">
                        <a:solidFill>
                          <a:srgbClr val="2D3138"/>
                        </a:solidFill>
                      </a:endParaRPr>
                    </a:p>
                  </a:txBody>
                  <a:tcPr marT="45725" marB="45725" marR="91450" marL="91450"/>
                </a:tc>
                <a:tc>
                  <a:txBody>
                    <a:bodyPr/>
                    <a:lstStyle/>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Illicit drug use among white women at the time was equally prevalent</a:t>
                      </a:r>
                      <a:endParaRPr sz="1400" u="none" cap="none" strike="noStrike"/>
                    </a:p>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Connoted careless Black motherhood in inner-city America</a:t>
                      </a:r>
                      <a:endParaRPr sz="1400" u="none" cap="none" strike="noStrike"/>
                    </a:p>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“Crack babies” considered biologically inferior, eventual super-predators, and a longterm burden on fed. Assistance &amp; service programs </a:t>
                      </a:r>
                      <a:endParaRPr sz="1400" u="none" cap="none" strike="noStrike"/>
                    </a:p>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Pregnant drug users were convicted as killers, drug dealers and child abusers</a:t>
                      </a:r>
                      <a:endParaRPr sz="1400" u="none" cap="none" strike="noStrike"/>
                    </a:p>
                    <a:p>
                      <a:pPr indent="-285750" lvl="0" marL="285750" marR="0" rtl="0" algn="l">
                        <a:lnSpc>
                          <a:spcPct val="100000"/>
                        </a:lnSpc>
                        <a:spcBef>
                          <a:spcPts val="0"/>
                        </a:spcBef>
                        <a:spcAft>
                          <a:spcPts val="0"/>
                        </a:spcAft>
                        <a:buClr>
                          <a:srgbClr val="2D3138"/>
                        </a:buClr>
                        <a:buSzPts val="1800"/>
                        <a:buFont typeface="Arial"/>
                        <a:buChar char="•"/>
                      </a:pPr>
                      <a:r>
                        <a:rPr lang="en-US" sz="1800" u="none" cap="none" strike="noStrike">
                          <a:solidFill>
                            <a:srgbClr val="2D3138"/>
                          </a:solidFill>
                        </a:rPr>
                        <a:t>Mass incarceration of Black mothers through random drug tests, leveraging child removal and incarceration</a:t>
                      </a:r>
                      <a:endParaRPr sz="1400" u="none" cap="none" strike="noStrike"/>
                    </a:p>
                  </a:txBody>
                  <a:tcPr marT="45725" marB="45725" marR="91450" marL="91450"/>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42"/>
          <p:cNvPicPr preferRelativeResize="0"/>
          <p:nvPr/>
        </p:nvPicPr>
        <p:blipFill rotWithShape="1">
          <a:blip r:embed="rId3">
            <a:alphaModFix/>
          </a:blip>
          <a:srcRect b="0" l="21132" r="21117" t="0"/>
          <a:stretch/>
        </p:blipFill>
        <p:spPr>
          <a:xfrm>
            <a:off x="118558" y="1276989"/>
            <a:ext cx="2859420" cy="3971682"/>
          </a:xfrm>
          <a:prstGeom prst="ellipse">
            <a:avLst/>
          </a:prstGeom>
          <a:noFill/>
          <a:ln>
            <a:noFill/>
          </a:ln>
        </p:spPr>
      </p:pic>
      <p:sp>
        <p:nvSpPr>
          <p:cNvPr id="562" name="Google Shape;562;p42"/>
          <p:cNvSpPr txBox="1"/>
          <p:nvPr/>
        </p:nvSpPr>
        <p:spPr>
          <a:xfrm>
            <a:off x="836342" y="532898"/>
            <a:ext cx="7571678" cy="541428"/>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2"/>
              </a:buClr>
              <a:buSzPts val="3600"/>
              <a:buFont typeface="Calibri"/>
              <a:buNone/>
            </a:pPr>
            <a:r>
              <a:rPr b="1" i="0" lang="en-US" sz="3600" u="none" cap="none" strike="noStrike">
                <a:solidFill>
                  <a:schemeClr val="dk2"/>
                </a:solidFill>
                <a:latin typeface="Calibri"/>
                <a:ea typeface="Calibri"/>
                <a:cs typeface="Calibri"/>
                <a:sym typeface="Calibri"/>
              </a:rPr>
              <a:t>Lessons Learned from Substance Abuse </a:t>
            </a:r>
            <a:endParaRPr b="0" i="0" sz="1400" u="none" cap="none" strike="noStrike">
              <a:solidFill>
                <a:srgbClr val="000000"/>
              </a:solidFill>
              <a:latin typeface="Arial"/>
              <a:ea typeface="Arial"/>
              <a:cs typeface="Arial"/>
              <a:sym typeface="Arial"/>
            </a:endParaRPr>
          </a:p>
        </p:txBody>
      </p:sp>
      <p:sp>
        <p:nvSpPr>
          <p:cNvPr id="563" name="Google Shape;563;p42"/>
          <p:cNvSpPr txBox="1"/>
          <p:nvPr/>
        </p:nvSpPr>
        <p:spPr>
          <a:xfrm>
            <a:off x="3053234" y="1539416"/>
            <a:ext cx="5972208" cy="4704118"/>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F2F2F2"/>
              </a:buClr>
              <a:buSzPts val="600"/>
              <a:buFont typeface="Arial"/>
              <a:buNone/>
            </a:pPr>
            <a:r>
              <a:rPr b="0" i="0" lang="en-US" sz="2400" u="none" cap="none" strike="noStrike">
                <a:solidFill>
                  <a:srgbClr val="2D3138"/>
                </a:solidFill>
                <a:latin typeface="Calibri"/>
                <a:ea typeface="Calibri"/>
                <a:cs typeface="Calibri"/>
                <a:sym typeface="Calibri"/>
              </a:rPr>
              <a:t>Dr. Claire Cole debunked the “crack baby” term with scientific data, determining effects of poverty are a bigger driver of poor long term developmental outcomes than drug abuse itself.</a:t>
            </a:r>
            <a:endParaRPr b="1" i="0" sz="2400" u="none" cap="none" strike="noStrike">
              <a:solidFill>
                <a:srgbClr val="2D3138"/>
              </a:solidFill>
              <a:latin typeface="Tahoma"/>
              <a:ea typeface="Tahoma"/>
              <a:cs typeface="Tahoma"/>
              <a:sym typeface="Tahoma"/>
            </a:endParaRPr>
          </a:p>
          <a:p>
            <a:pPr indent="0" lvl="0" marL="0" marR="0" rtl="0" algn="l">
              <a:lnSpc>
                <a:spcPct val="80000"/>
              </a:lnSpc>
              <a:spcBef>
                <a:spcPts val="360"/>
              </a:spcBef>
              <a:spcAft>
                <a:spcPts val="0"/>
              </a:spcAft>
              <a:buClr>
                <a:srgbClr val="F2F2F2"/>
              </a:buClr>
              <a:buSzPts val="600"/>
              <a:buFont typeface="Tahoma"/>
              <a:buNone/>
            </a:pPr>
            <a:r>
              <a:rPr b="1" i="0" lang="en-US" sz="2400" u="none" cap="none" strike="noStrike">
                <a:solidFill>
                  <a:srgbClr val="2D3138"/>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360"/>
              </a:spcBef>
              <a:spcAft>
                <a:spcPts val="0"/>
              </a:spcAft>
              <a:buClr>
                <a:srgbClr val="F2F2F2"/>
              </a:buClr>
              <a:buSzPts val="600"/>
              <a:buFont typeface="Tahoma"/>
              <a:buNone/>
            </a:pPr>
            <a:r>
              <a:rPr b="1" i="0" lang="en-US" sz="2400" u="none" cap="none" strike="noStrike">
                <a:solidFill>
                  <a:srgbClr val="2D3138"/>
                </a:solidFill>
                <a:latin typeface="Calibri"/>
                <a:ea typeface="Calibri"/>
                <a:cs typeface="Calibri"/>
                <a:sym typeface="Calibri"/>
              </a:rPr>
              <a:t>Understanding community context and humanizing the victims of drug addiction allowed for…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360"/>
              </a:spcBef>
              <a:spcAft>
                <a:spcPts val="0"/>
              </a:spcAft>
              <a:buClr>
                <a:srgbClr val="F2F2F2"/>
              </a:buClr>
              <a:buSzPts val="600"/>
              <a:buFont typeface="Tahoma"/>
              <a:buNone/>
            </a:pPr>
            <a:r>
              <a:t/>
            </a:r>
            <a:endParaRPr b="1" i="0" sz="2400" u="none" cap="none" strike="noStrike">
              <a:solidFill>
                <a:srgbClr val="2D3138"/>
              </a:solidFill>
              <a:latin typeface="Calibri"/>
              <a:ea typeface="Calibri"/>
              <a:cs typeface="Calibri"/>
              <a:sym typeface="Calibri"/>
            </a:endParaRPr>
          </a:p>
          <a:p>
            <a:pPr indent="-342900" lvl="0" marL="342900" marR="0" rtl="0" algn="l">
              <a:lnSpc>
                <a:spcPct val="80000"/>
              </a:lnSpc>
              <a:spcBef>
                <a:spcPts val="360"/>
              </a:spcBef>
              <a:spcAft>
                <a:spcPts val="0"/>
              </a:spcAft>
              <a:buClr>
                <a:srgbClr val="2D3138"/>
              </a:buClr>
              <a:buSzPts val="600"/>
              <a:buFont typeface="Arial"/>
              <a:buChar char="•"/>
            </a:pPr>
            <a:r>
              <a:rPr b="0" i="0" lang="en-US" sz="2400" u="none" cap="none" strike="noStrike">
                <a:solidFill>
                  <a:srgbClr val="2D3138"/>
                </a:solidFill>
                <a:latin typeface="Calibri"/>
                <a:ea typeface="Calibri"/>
                <a:cs typeface="Calibri"/>
                <a:sym typeface="Calibri"/>
              </a:rPr>
              <a:t>	“Fetal/Neonatal Abstinence 	Syndrome” recognized over “Crack 	Babies”</a:t>
            </a:r>
            <a:endParaRPr b="0" i="0" sz="1400" u="none" cap="none" strike="noStrike">
              <a:solidFill>
                <a:srgbClr val="000000"/>
              </a:solidFill>
              <a:latin typeface="Arial"/>
              <a:ea typeface="Arial"/>
              <a:cs typeface="Arial"/>
              <a:sym typeface="Arial"/>
            </a:endParaRPr>
          </a:p>
          <a:p>
            <a:pPr indent="-304800" lvl="0" marL="342900" marR="0" rtl="0" algn="l">
              <a:lnSpc>
                <a:spcPct val="80000"/>
              </a:lnSpc>
              <a:spcBef>
                <a:spcPts val="360"/>
              </a:spcBef>
              <a:spcAft>
                <a:spcPts val="0"/>
              </a:spcAft>
              <a:buClr>
                <a:schemeClr val="dk1"/>
              </a:buClr>
              <a:buSzPts val="600"/>
              <a:buFont typeface="Arial"/>
              <a:buNone/>
            </a:pPr>
            <a:r>
              <a:t/>
            </a:r>
            <a:endParaRPr b="0" i="0" sz="2400" u="none" cap="none" strike="noStrike">
              <a:solidFill>
                <a:srgbClr val="2D3138"/>
              </a:solidFill>
              <a:latin typeface="Calibri"/>
              <a:ea typeface="Calibri"/>
              <a:cs typeface="Calibri"/>
              <a:sym typeface="Calibri"/>
            </a:endParaRPr>
          </a:p>
          <a:p>
            <a:pPr indent="-228600" lvl="2" marL="1143000" marR="0" rtl="0" algn="l">
              <a:lnSpc>
                <a:spcPct val="80000"/>
              </a:lnSpc>
              <a:spcBef>
                <a:spcPts val="360"/>
              </a:spcBef>
              <a:spcAft>
                <a:spcPts val="0"/>
              </a:spcAft>
              <a:buClr>
                <a:srgbClr val="2D3138"/>
              </a:buClr>
              <a:buSzPts val="600"/>
              <a:buFont typeface="Arial"/>
              <a:buChar char="•"/>
            </a:pPr>
            <a:r>
              <a:rPr b="0" i="0" lang="en-US" sz="2400" u="none" cap="none" strike="noStrike">
                <a:solidFill>
                  <a:srgbClr val="2D3138"/>
                </a:solidFill>
                <a:latin typeface="Calibri"/>
                <a:ea typeface="Calibri"/>
                <a:cs typeface="Calibri"/>
                <a:sym typeface="Calibri"/>
              </a:rPr>
              <a:t>Aid funding instead of increased criminal justice budgets  </a:t>
            </a:r>
            <a:endParaRPr b="0" i="0" sz="1400" u="none" cap="none" strike="noStrike">
              <a:solidFill>
                <a:srgbClr val="000000"/>
              </a:solidFill>
              <a:latin typeface="Arial"/>
              <a:ea typeface="Arial"/>
              <a:cs typeface="Arial"/>
              <a:sym typeface="Arial"/>
            </a:endParaRPr>
          </a:p>
        </p:txBody>
      </p:sp>
      <p:grpSp>
        <p:nvGrpSpPr>
          <p:cNvPr id="564" name="Google Shape;564;p42"/>
          <p:cNvGrpSpPr/>
          <p:nvPr/>
        </p:nvGrpSpPr>
        <p:grpSpPr>
          <a:xfrm>
            <a:off x="1202644" y="4274947"/>
            <a:ext cx="2674711" cy="2291104"/>
            <a:chOff x="1551849" y="4184856"/>
            <a:chExt cx="2674711" cy="2291104"/>
          </a:xfrm>
        </p:grpSpPr>
        <p:pic>
          <p:nvPicPr>
            <p:cNvPr descr="arrow_background.eps" id="565" name="Google Shape;565;p42"/>
            <p:cNvPicPr preferRelativeResize="0"/>
            <p:nvPr/>
          </p:nvPicPr>
          <p:blipFill rotWithShape="1">
            <a:blip r:embed="rId4">
              <a:alphaModFix/>
            </a:blip>
            <a:srcRect b="6375" l="17959" r="13854" t="6428"/>
            <a:stretch/>
          </p:blipFill>
          <p:spPr>
            <a:xfrm>
              <a:off x="1920250" y="4184856"/>
              <a:ext cx="2306310" cy="2291104"/>
            </a:xfrm>
            <a:prstGeom prst="ellipse">
              <a:avLst/>
            </a:prstGeom>
            <a:noFill/>
            <a:ln>
              <a:noFill/>
            </a:ln>
          </p:spPr>
        </p:pic>
        <p:grpSp>
          <p:nvGrpSpPr>
            <p:cNvPr id="566" name="Google Shape;566;p42"/>
            <p:cNvGrpSpPr/>
            <p:nvPr/>
          </p:nvGrpSpPr>
          <p:grpSpPr>
            <a:xfrm>
              <a:off x="1551849" y="4498140"/>
              <a:ext cx="2368843" cy="1720977"/>
              <a:chOff x="1398456" y="4491036"/>
              <a:chExt cx="2513876" cy="1720977"/>
            </a:xfrm>
          </p:grpSpPr>
          <p:sp>
            <p:nvSpPr>
              <p:cNvPr id="567" name="Google Shape;567;p42"/>
              <p:cNvSpPr txBox="1"/>
              <p:nvPr/>
            </p:nvSpPr>
            <p:spPr>
              <a:xfrm>
                <a:off x="1709549" y="4491036"/>
                <a:ext cx="2202783" cy="1720977"/>
              </a:xfrm>
              <a:prstGeom prst="rect">
                <a:avLst/>
              </a:prstGeom>
              <a:noFill/>
              <a:ln>
                <a:noFill/>
              </a:ln>
            </p:spPr>
            <p:txBody>
              <a:bodyPr anchorCtr="0" anchor="ctr" bIns="45700" lIns="91425" spcFirstLastPara="1" rIns="91425" wrap="square" tIns="45700">
                <a:noAutofit/>
              </a:bodyPr>
              <a:lstStyle/>
              <a:p>
                <a:pPr indent="0" lvl="0" marL="0" marR="0" rtl="0" algn="r">
                  <a:lnSpc>
                    <a:spcPct val="150000"/>
                  </a:lnSpc>
                  <a:spcBef>
                    <a:spcPts val="0"/>
                  </a:spcBef>
                  <a:spcAft>
                    <a:spcPts val="0"/>
                  </a:spcAft>
                  <a:buClr>
                    <a:srgbClr val="FFFFFF"/>
                  </a:buClr>
                  <a:buSzPts val="3000"/>
                  <a:buFont typeface="Calibri"/>
                  <a:buNone/>
                </a:pPr>
                <a:r>
                  <a:rPr b="1" i="0" lang="en-US" sz="3000" u="none" cap="none" strike="noStrike">
                    <a:solidFill>
                      <a:srgbClr val="FFFFFF"/>
                    </a:solidFill>
                    <a:latin typeface="Calibri"/>
                    <a:ea typeface="Calibri"/>
                    <a:cs typeface="Calibri"/>
                    <a:sym typeface="Calibri"/>
                  </a:rPr>
                  <a:t>Data</a:t>
                </a:r>
                <a:endParaRPr b="0" i="0" sz="1400" u="none" cap="none" strike="noStrike">
                  <a:solidFill>
                    <a:srgbClr val="000000"/>
                  </a:solidFill>
                  <a:latin typeface="Arial"/>
                  <a:ea typeface="Arial"/>
                  <a:cs typeface="Arial"/>
                  <a:sym typeface="Arial"/>
                </a:endParaRPr>
              </a:p>
              <a:p>
                <a:pPr indent="-457200" lvl="0" marL="457200" marR="0" rtl="0" algn="r">
                  <a:lnSpc>
                    <a:spcPct val="80000"/>
                  </a:lnSpc>
                  <a:spcBef>
                    <a:spcPts val="0"/>
                  </a:spcBef>
                  <a:spcAft>
                    <a:spcPts val="0"/>
                  </a:spcAft>
                  <a:buClr>
                    <a:srgbClr val="FFFFFF"/>
                  </a:buClr>
                  <a:buSzPts val="3000"/>
                  <a:buFont typeface="Calibri"/>
                  <a:buChar char="-"/>
                </a:pPr>
                <a:r>
                  <a:rPr b="1" i="0" lang="en-US" sz="3000" u="none" cap="none" strike="noStrike">
                    <a:solidFill>
                      <a:srgbClr val="FFFFFF"/>
                    </a:solidFill>
                    <a:latin typeface="Calibri"/>
                    <a:ea typeface="Calibri"/>
                    <a:cs typeface="Calibri"/>
                    <a:sym typeface="Calibri"/>
                  </a:rPr>
                  <a:t>Voice</a:t>
                </a:r>
                <a:endParaRPr b="0" i="0" sz="1400" u="none" cap="none" strike="noStrike">
                  <a:solidFill>
                    <a:srgbClr val="000000"/>
                  </a:solidFill>
                  <a:latin typeface="Arial"/>
                  <a:ea typeface="Arial"/>
                  <a:cs typeface="Arial"/>
                  <a:sym typeface="Arial"/>
                </a:endParaRPr>
              </a:p>
              <a:p>
                <a:pPr indent="0" lvl="0" marL="0" marR="0" rtl="0" algn="r">
                  <a:lnSpc>
                    <a:spcPct val="140000"/>
                  </a:lnSpc>
                  <a:spcBef>
                    <a:spcPts val="0"/>
                  </a:spcBef>
                  <a:spcAft>
                    <a:spcPts val="0"/>
                  </a:spcAft>
                  <a:buClr>
                    <a:srgbClr val="FFFFFF"/>
                  </a:buClr>
                  <a:buSzPts val="3000"/>
                  <a:buFont typeface="Calibri"/>
                  <a:buNone/>
                </a:pPr>
                <a:r>
                  <a:rPr b="1" i="0" lang="en-US" sz="3000" u="none" cap="none" strike="noStrike">
                    <a:solidFill>
                      <a:srgbClr val="FFFFFF"/>
                    </a:solidFill>
                    <a:latin typeface="Calibri"/>
                    <a:ea typeface="Calibri"/>
                    <a:cs typeface="Calibri"/>
                    <a:sym typeface="Calibri"/>
                  </a:rPr>
                  <a:t>Poor Policy</a:t>
                </a:r>
                <a:endParaRPr b="0" i="0" sz="1400" u="none" cap="none" strike="noStrike">
                  <a:solidFill>
                    <a:srgbClr val="000000"/>
                  </a:solidFill>
                  <a:latin typeface="Arial"/>
                  <a:ea typeface="Arial"/>
                  <a:cs typeface="Arial"/>
                  <a:sym typeface="Arial"/>
                </a:endParaRPr>
              </a:p>
              <a:p>
                <a:pPr indent="0" lvl="0" marL="0" marR="0" rtl="0" algn="r">
                  <a:lnSpc>
                    <a:spcPct val="80000"/>
                  </a:lnSpc>
                  <a:spcBef>
                    <a:spcPts val="0"/>
                  </a:spcBef>
                  <a:spcAft>
                    <a:spcPts val="0"/>
                  </a:spcAft>
                  <a:buClr>
                    <a:schemeClr val="dk1"/>
                  </a:buClr>
                  <a:buSzPts val="3000"/>
                  <a:buFont typeface="Calibri"/>
                  <a:buNone/>
                </a:pPr>
                <a:r>
                  <a:t/>
                </a:r>
                <a:endParaRPr b="1" i="0" sz="3000" u="none" cap="none" strike="noStrike">
                  <a:solidFill>
                    <a:srgbClr val="FFFFFF"/>
                  </a:solidFill>
                  <a:latin typeface="Calibri"/>
                  <a:ea typeface="Calibri"/>
                  <a:cs typeface="Calibri"/>
                  <a:sym typeface="Calibri"/>
                </a:endParaRPr>
              </a:p>
            </p:txBody>
          </p:sp>
          <p:sp>
            <p:nvSpPr>
              <p:cNvPr id="568" name="Google Shape;568;p42"/>
              <p:cNvSpPr txBox="1"/>
              <p:nvPr/>
            </p:nvSpPr>
            <p:spPr>
              <a:xfrm>
                <a:off x="1398456" y="4903763"/>
                <a:ext cx="2513876" cy="594500"/>
              </a:xfrm>
              <a:prstGeom prst="rect">
                <a:avLst/>
              </a:prstGeom>
              <a:noFill/>
              <a:ln>
                <a:noFill/>
              </a:ln>
            </p:spPr>
            <p:txBody>
              <a:bodyPr anchorCtr="0" anchor="ctr" bIns="45700" lIns="91425" spcFirstLastPara="1" rIns="91425" wrap="square" tIns="45700">
                <a:noAutofit/>
              </a:bodyPr>
              <a:lstStyle/>
              <a:p>
                <a:pPr indent="0" lvl="0" marL="0" marR="0" rtl="0" algn="r">
                  <a:lnSpc>
                    <a:spcPct val="150000"/>
                  </a:lnSpc>
                  <a:spcBef>
                    <a:spcPts val="0"/>
                  </a:spcBef>
                  <a:spcAft>
                    <a:spcPts val="0"/>
                  </a:spcAft>
                  <a:buClr>
                    <a:srgbClr val="FFFFFF"/>
                  </a:buClr>
                  <a:buSzPts val="3000"/>
                  <a:buFont typeface="Calibri"/>
                  <a:buNone/>
                </a:pPr>
                <a:r>
                  <a:rPr b="1" i="0" lang="en-US" sz="3000" u="none" cap="none" strike="noStrike">
                    <a:solidFill>
                      <a:srgbClr val="FFFFFF"/>
                    </a:solidFill>
                    <a:latin typeface="Calibri"/>
                    <a:ea typeface="Calibri"/>
                    <a:cs typeface="Calibri"/>
                    <a:sym typeface="Calibri"/>
                  </a:rPr>
                  <a:t>_________</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43"/>
          <p:cNvPicPr preferRelativeResize="0"/>
          <p:nvPr/>
        </p:nvPicPr>
        <p:blipFill rotWithShape="1">
          <a:blip r:embed="rId3">
            <a:alphaModFix/>
          </a:blip>
          <a:srcRect b="0" l="6690" r="6690" t="0"/>
          <a:stretch/>
        </p:blipFill>
        <p:spPr>
          <a:xfrm>
            <a:off x="0" y="-98974"/>
            <a:ext cx="9144000" cy="7055948"/>
          </a:xfrm>
          <a:prstGeom prst="rect">
            <a:avLst/>
          </a:prstGeom>
          <a:noFill/>
          <a:ln>
            <a:noFill/>
          </a:ln>
        </p:spPr>
      </p:pic>
      <p:sp>
        <p:nvSpPr>
          <p:cNvPr id="575" name="Google Shape;575;p4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4400"/>
              <a:buFont typeface="Calibri"/>
              <a:buNone/>
            </a:pPr>
            <a:r>
              <a:rPr b="1" lang="en-US" sz="7200">
                <a:solidFill>
                  <a:schemeClr val="lt1"/>
                </a:solidFill>
              </a:rPr>
              <a:t>OPPORTUNITIES</a:t>
            </a:r>
            <a:endParaRPr b="1" sz="7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4"/>
          <p:cNvSpPr txBox="1"/>
          <p:nvPr>
            <p:ph idx="1" type="body"/>
          </p:nvPr>
        </p:nvSpPr>
        <p:spPr>
          <a:xfrm>
            <a:off x="974181" y="161850"/>
            <a:ext cx="4736700" cy="6534300"/>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SzPts val="1800"/>
              <a:buNone/>
            </a:pPr>
            <a:r>
              <a:rPr lang="en-US" sz="2250">
                <a:solidFill>
                  <a:srgbClr val="2D3138"/>
                </a:solidFill>
              </a:rPr>
              <a:t>“What’s missing from the care of Black women is their centered voice, validation of experience, and freedom to choose and be informed. Black women need </a:t>
            </a:r>
            <a:r>
              <a:rPr b="1" lang="en-US" sz="2250">
                <a:solidFill>
                  <a:srgbClr val="2D3138"/>
                </a:solidFill>
              </a:rPr>
              <a:t>respectful care that is free of implicit and explicit bias</a:t>
            </a:r>
            <a:r>
              <a:rPr lang="en-US" sz="2250">
                <a:solidFill>
                  <a:srgbClr val="2D3138"/>
                </a:solidFill>
              </a:rPr>
              <a:t>. It is the provider’s responsibility to address those biases. To address the issue of maternal mortality </a:t>
            </a:r>
            <a:r>
              <a:rPr b="1" lang="en-US" sz="2250">
                <a:solidFill>
                  <a:srgbClr val="2D3138"/>
                </a:solidFill>
              </a:rPr>
              <a:t>we need care that originates from and is defined by Black women-led organizations, practitioners, and community members</a:t>
            </a:r>
            <a:r>
              <a:rPr lang="en-US" sz="2250">
                <a:solidFill>
                  <a:srgbClr val="2D3138"/>
                </a:solidFill>
              </a:rPr>
              <a:t>.”</a:t>
            </a:r>
            <a:endParaRPr sz="2250">
              <a:solidFill>
                <a:srgbClr val="2D3138"/>
              </a:solidFill>
            </a:endParaRPr>
          </a:p>
        </p:txBody>
      </p:sp>
      <p:pic>
        <p:nvPicPr>
          <p:cNvPr id="581" name="Google Shape;581;p44"/>
          <p:cNvPicPr preferRelativeResize="0"/>
          <p:nvPr/>
        </p:nvPicPr>
        <p:blipFill rotWithShape="1">
          <a:blip r:embed="rId3">
            <a:alphaModFix/>
          </a:blip>
          <a:srcRect b="0" l="7954" r="7607" t="0"/>
          <a:stretch/>
        </p:blipFill>
        <p:spPr>
          <a:xfrm>
            <a:off x="5986472" y="925975"/>
            <a:ext cx="1902534" cy="2243930"/>
          </a:xfrm>
          <a:prstGeom prst="rect">
            <a:avLst/>
          </a:prstGeom>
          <a:noFill/>
          <a:ln>
            <a:noFill/>
          </a:ln>
        </p:spPr>
      </p:pic>
      <p:sp>
        <p:nvSpPr>
          <p:cNvPr id="582" name="Google Shape;582;p44"/>
          <p:cNvSpPr txBox="1"/>
          <p:nvPr/>
        </p:nvSpPr>
        <p:spPr>
          <a:xfrm>
            <a:off x="5772399" y="3848050"/>
            <a:ext cx="2330680" cy="136582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2D3138"/>
              </a:buClr>
              <a:buSzPts val="1300"/>
              <a:buFont typeface="Calibri"/>
              <a:buNone/>
            </a:pPr>
            <a:r>
              <a:rPr b="0" i="0" lang="en-US" sz="1300" u="none" cap="none" strike="noStrike">
                <a:solidFill>
                  <a:srgbClr val="2D3138"/>
                </a:solidFill>
                <a:latin typeface="Calibri"/>
                <a:ea typeface="Calibri"/>
                <a:cs typeface="Calibri"/>
                <a:sym typeface="Calibri"/>
              </a:rPr>
              <a:t>Black Mamas Matter Alliance (2018). Setting the Standard for Holistic Care of and for Black Women. Retrieved from https://blackmamasmatter.org/resources/bmma-products</a:t>
            </a:r>
            <a:r>
              <a:rPr b="0" i="0" lang="en-US" sz="1300" u="none" cap="none" strike="noStrike">
                <a:solidFill>
                  <a:srgbClr val="FFFFFF"/>
                </a:solidFill>
                <a:latin typeface="Calibri"/>
                <a:ea typeface="Calibri"/>
                <a:cs typeface="Calibri"/>
                <a:sym typeface="Calibri"/>
              </a:rPr>
              <a:t>/</a:t>
            </a:r>
            <a:endParaRPr b="0" i="0" sz="1300" u="none" cap="none" strike="noStrike">
              <a:solidFill>
                <a:srgbClr val="FFFFFF"/>
              </a:solidFill>
              <a:latin typeface="Calibri"/>
              <a:ea typeface="Calibri"/>
              <a:cs typeface="Calibri"/>
              <a:sym typeface="Calibri"/>
            </a:endParaRPr>
          </a:p>
        </p:txBody>
      </p:sp>
      <p:sp>
        <p:nvSpPr>
          <p:cNvPr id="583" name="Google Shape;583;p44"/>
          <p:cNvSpPr txBox="1"/>
          <p:nvPr/>
        </p:nvSpPr>
        <p:spPr>
          <a:xfrm>
            <a:off x="5910402" y="3285505"/>
            <a:ext cx="2054700" cy="44694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2D3138"/>
              </a:buClr>
              <a:buSzPts val="1600"/>
              <a:buFont typeface="Tahoma"/>
              <a:buNone/>
            </a:pPr>
            <a:r>
              <a:rPr b="0" i="0" lang="en-US" sz="1600" u="none" cap="none" strike="noStrike">
                <a:solidFill>
                  <a:srgbClr val="2D3138"/>
                </a:solidFill>
                <a:latin typeface="Tahoma"/>
                <a:ea typeface="Tahoma"/>
                <a:cs typeface="Tahoma"/>
                <a:sym typeface="Tahoma"/>
              </a:rPr>
              <a:t>Jessica Roach, MPH</a:t>
            </a:r>
            <a:endParaRPr b="0" i="0" sz="1600" u="none" cap="none" strike="noStrike">
              <a:solidFill>
                <a:srgbClr val="2D3138"/>
              </a:solidFill>
              <a:latin typeface="Tahoma"/>
              <a:ea typeface="Tahoma"/>
              <a:cs typeface="Tahoma"/>
              <a:sym typeface="Tahoma"/>
            </a:endParaRP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5"/>
          <p:cNvSpPr txBox="1"/>
          <p:nvPr>
            <p:ph type="title"/>
          </p:nvPr>
        </p:nvSpPr>
        <p:spPr>
          <a:xfrm>
            <a:off x="2208325" y="371835"/>
            <a:ext cx="4727350" cy="1129419"/>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Clr>
                <a:schemeClr val="lt1"/>
              </a:buClr>
              <a:buSzPts val="2900"/>
              <a:buFont typeface="Arial Black"/>
              <a:buNone/>
            </a:pPr>
            <a:r>
              <a:rPr b="1" lang="en-US" sz="4000">
                <a:solidFill>
                  <a:schemeClr val="lt1"/>
                </a:solidFill>
              </a:rPr>
              <a:t>Racial Equity Lens</a:t>
            </a:r>
            <a:endParaRPr b="1"/>
          </a:p>
        </p:txBody>
      </p:sp>
      <p:sp>
        <p:nvSpPr>
          <p:cNvPr id="590" name="Google Shape;590;p45"/>
          <p:cNvSpPr/>
          <p:nvPr/>
        </p:nvSpPr>
        <p:spPr>
          <a:xfrm>
            <a:off x="271220" y="2136256"/>
            <a:ext cx="8601560" cy="3976281"/>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2D3138"/>
              </a:buClr>
              <a:buSzPts val="2800"/>
              <a:buFont typeface="Calibri"/>
              <a:buNone/>
            </a:pPr>
            <a:r>
              <a:rPr b="0" i="0" lang="en-US" sz="2800" u="none" cap="none" strike="noStrike">
                <a:solidFill>
                  <a:srgbClr val="2D3138"/>
                </a:solidFill>
                <a:latin typeface="Calibri"/>
                <a:ea typeface="Calibri"/>
                <a:cs typeface="Calibri"/>
                <a:sym typeface="Calibri"/>
              </a:rPr>
              <a:t>The health care system alone isn’t equipped to overcome the inequities driven by income, language, education or racism.</a:t>
            </a:r>
            <a:endParaRPr b="0" i="0" sz="28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rgbClr val="2D3138"/>
              </a:buClr>
              <a:buSzPts val="2800"/>
              <a:buFont typeface="Calibri"/>
              <a:buNone/>
            </a:pPr>
            <a:r>
              <a:t/>
            </a:r>
            <a:endParaRPr b="0" i="0" sz="2960" u="none" cap="none" strike="noStrike">
              <a:solidFill>
                <a:srgbClr val="2D3138"/>
              </a:solidFill>
              <a:latin typeface="Calibri"/>
              <a:ea typeface="Calibri"/>
              <a:cs typeface="Calibri"/>
              <a:sym typeface="Calibri"/>
            </a:endParaRPr>
          </a:p>
          <a:p>
            <a:pPr indent="0" lvl="0" marL="0" marR="0" rtl="0" algn="l">
              <a:lnSpc>
                <a:spcPct val="80000"/>
              </a:lnSpc>
              <a:spcBef>
                <a:spcPts val="592"/>
              </a:spcBef>
              <a:spcAft>
                <a:spcPts val="0"/>
              </a:spcAft>
              <a:buClr>
                <a:srgbClr val="2D3138"/>
              </a:buClr>
              <a:buSzPts val="2800"/>
              <a:buFont typeface="Calibri"/>
              <a:buNone/>
            </a:pPr>
            <a:r>
              <a:rPr b="1" i="0" lang="en-US" sz="2800" u="none" cap="none" strike="noStrike">
                <a:solidFill>
                  <a:srgbClr val="2D3138"/>
                </a:solidFill>
                <a:latin typeface="Calibri"/>
                <a:ea typeface="Calibri"/>
                <a:cs typeface="Calibri"/>
                <a:sym typeface="Calibri"/>
              </a:rPr>
              <a:t> Racial Equity Lens</a:t>
            </a:r>
            <a:endParaRPr b="0" i="0" sz="2800" u="none" cap="none" strike="noStrike">
              <a:solidFill>
                <a:schemeClr val="dk1"/>
              </a:solidFill>
              <a:latin typeface="Calibri"/>
              <a:ea typeface="Calibri"/>
              <a:cs typeface="Calibri"/>
              <a:sym typeface="Calibri"/>
            </a:endParaRPr>
          </a:p>
          <a:p>
            <a:pPr indent="-285750" lvl="1" marL="742950" marR="0" rtl="0" algn="l">
              <a:lnSpc>
                <a:spcPct val="80000"/>
              </a:lnSpc>
              <a:spcBef>
                <a:spcPts val="518"/>
              </a:spcBef>
              <a:spcAft>
                <a:spcPts val="0"/>
              </a:spcAft>
              <a:buClr>
                <a:srgbClr val="2D3138"/>
              </a:buClr>
              <a:buSzPts val="2590"/>
              <a:buFont typeface="Arial"/>
              <a:buChar char="–"/>
            </a:pPr>
            <a:r>
              <a:rPr b="0" i="0" lang="en-US" sz="2800" u="none" cap="none" strike="noStrike">
                <a:solidFill>
                  <a:srgbClr val="2D3138"/>
                </a:solidFill>
                <a:latin typeface="Calibri"/>
                <a:ea typeface="Calibri"/>
                <a:cs typeface="Calibri"/>
                <a:sym typeface="Calibri"/>
              </a:rPr>
              <a:t>Centers place, environment &amp; social determinants</a:t>
            </a:r>
            <a:endParaRPr b="0" i="0" sz="2800" u="none" cap="none" strike="noStrike">
              <a:solidFill>
                <a:schemeClr val="dk1"/>
              </a:solidFill>
              <a:latin typeface="Calibri"/>
              <a:ea typeface="Calibri"/>
              <a:cs typeface="Calibri"/>
              <a:sym typeface="Calibri"/>
            </a:endParaRPr>
          </a:p>
          <a:p>
            <a:pPr indent="-285750" lvl="1" marL="742950" marR="0" rtl="0" algn="l">
              <a:lnSpc>
                <a:spcPct val="80000"/>
              </a:lnSpc>
              <a:spcBef>
                <a:spcPts val="518"/>
              </a:spcBef>
              <a:spcAft>
                <a:spcPts val="0"/>
              </a:spcAft>
              <a:buClr>
                <a:srgbClr val="2D3138"/>
              </a:buClr>
              <a:buSzPts val="2590"/>
              <a:buFont typeface="Arial"/>
              <a:buChar char="–"/>
            </a:pPr>
            <a:r>
              <a:rPr b="0" i="0" lang="en-US" sz="2800" u="none" cap="none" strike="noStrike">
                <a:solidFill>
                  <a:srgbClr val="2D3138"/>
                </a:solidFill>
                <a:latin typeface="Calibri"/>
                <a:ea typeface="Calibri"/>
                <a:cs typeface="Calibri"/>
                <a:sym typeface="Calibri"/>
              </a:rPr>
              <a:t>Addresses aggravated risk for specific local challenges</a:t>
            </a:r>
            <a:endParaRPr b="0" i="0" sz="2800" u="none" cap="none" strike="noStrike">
              <a:solidFill>
                <a:schemeClr val="dk1"/>
              </a:solidFill>
              <a:latin typeface="Calibri"/>
              <a:ea typeface="Calibri"/>
              <a:cs typeface="Calibri"/>
              <a:sym typeface="Calibri"/>
            </a:endParaRPr>
          </a:p>
          <a:p>
            <a:pPr indent="-285750" lvl="1" marL="742950" marR="0" rtl="0" algn="l">
              <a:lnSpc>
                <a:spcPct val="80000"/>
              </a:lnSpc>
              <a:spcBef>
                <a:spcPts val="518"/>
              </a:spcBef>
              <a:spcAft>
                <a:spcPts val="0"/>
              </a:spcAft>
              <a:buClr>
                <a:srgbClr val="2D3138"/>
              </a:buClr>
              <a:buSzPts val="2590"/>
              <a:buFont typeface="Arial"/>
              <a:buChar char="–"/>
            </a:pPr>
            <a:r>
              <a:rPr b="0" i="0" lang="en-US" sz="2800" u="none" cap="none" strike="noStrike">
                <a:solidFill>
                  <a:srgbClr val="2D3138"/>
                </a:solidFill>
                <a:latin typeface="Calibri"/>
                <a:ea typeface="Calibri"/>
                <a:cs typeface="Calibri"/>
                <a:sym typeface="Calibri"/>
              </a:rPr>
              <a:t>Addresses intergenerational &amp; cumulative effects of structural racism on health</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Calibri"/>
              <a:buNone/>
            </a:pPr>
            <a:r>
              <a:rPr b="1" lang="en-US">
                <a:solidFill>
                  <a:schemeClr val="dk2"/>
                </a:solidFill>
              </a:rPr>
              <a:t>Useful Resources</a:t>
            </a:r>
            <a:endParaRPr/>
          </a:p>
        </p:txBody>
      </p:sp>
      <p:sp>
        <p:nvSpPr>
          <p:cNvPr id="596" name="Google Shape;596;p46"/>
          <p:cNvSpPr txBox="1"/>
          <p:nvPr>
            <p:ph idx="1" type="body"/>
          </p:nvPr>
        </p:nvSpPr>
        <p:spPr>
          <a:xfrm>
            <a:off x="457200" y="1226634"/>
            <a:ext cx="8229600" cy="5356728"/>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2"/>
              </a:buClr>
              <a:buSzPts val="1760"/>
              <a:buNone/>
            </a:pPr>
            <a:r>
              <a:rPr b="1" lang="en-US" sz="1760">
                <a:solidFill>
                  <a:schemeClr val="dk2"/>
                </a:solidFill>
              </a:rPr>
              <a:t>Racial Equity Analysis</a:t>
            </a:r>
            <a:endParaRPr/>
          </a:p>
          <a:p>
            <a:pPr indent="-342900" lvl="0" marL="342900" rtl="0" algn="l">
              <a:lnSpc>
                <a:spcPct val="80000"/>
              </a:lnSpc>
              <a:spcBef>
                <a:spcPts val="352"/>
              </a:spcBef>
              <a:spcAft>
                <a:spcPts val="0"/>
              </a:spcAft>
              <a:buClr>
                <a:schemeClr val="dk2"/>
              </a:buClr>
              <a:buSzPts val="1760"/>
              <a:buFont typeface="Noto Sans Symbols"/>
              <a:buChar char="▪"/>
            </a:pPr>
            <a:r>
              <a:rPr lang="en-US" sz="1760">
                <a:solidFill>
                  <a:schemeClr val="dk2"/>
                </a:solidFill>
              </a:rPr>
              <a:t>What?</a:t>
            </a:r>
            <a:endParaRPr/>
          </a:p>
          <a:p>
            <a:pPr indent="-342900" lvl="0" marL="342900" rtl="0" algn="l">
              <a:lnSpc>
                <a:spcPct val="80000"/>
              </a:lnSpc>
              <a:spcBef>
                <a:spcPts val="352"/>
              </a:spcBef>
              <a:spcAft>
                <a:spcPts val="0"/>
              </a:spcAft>
              <a:buClr>
                <a:schemeClr val="dk2"/>
              </a:buClr>
              <a:buSzPts val="1760"/>
              <a:buFont typeface="Noto Sans Symbols"/>
              <a:buChar char="▪"/>
            </a:pPr>
            <a:r>
              <a:rPr lang="en-US" sz="1760">
                <a:solidFill>
                  <a:schemeClr val="dk2"/>
                </a:solidFill>
              </a:rPr>
              <a:t>Why care?</a:t>
            </a:r>
            <a:endParaRPr/>
          </a:p>
          <a:p>
            <a:pPr indent="-342900" lvl="0" marL="342900" rtl="0" algn="l">
              <a:lnSpc>
                <a:spcPct val="80000"/>
              </a:lnSpc>
              <a:spcBef>
                <a:spcPts val="352"/>
              </a:spcBef>
              <a:spcAft>
                <a:spcPts val="0"/>
              </a:spcAft>
              <a:buClr>
                <a:schemeClr val="dk2"/>
              </a:buClr>
              <a:buSzPts val="1760"/>
              <a:buFont typeface="Noto Sans Symbols"/>
              <a:buChar char="▪"/>
            </a:pPr>
            <a:r>
              <a:rPr lang="en-US" sz="1760">
                <a:solidFill>
                  <a:schemeClr val="dk2"/>
                </a:solidFill>
              </a:rPr>
              <a:t>Now what?</a:t>
            </a:r>
            <a:endParaRPr/>
          </a:p>
          <a:p>
            <a:pPr indent="0" lvl="0" marL="0" rtl="0" algn="l">
              <a:lnSpc>
                <a:spcPct val="80000"/>
              </a:lnSpc>
              <a:spcBef>
                <a:spcPts val="352"/>
              </a:spcBef>
              <a:spcAft>
                <a:spcPts val="0"/>
              </a:spcAft>
              <a:buClr>
                <a:schemeClr val="dk1"/>
              </a:buClr>
              <a:buSzPts val="1760"/>
              <a:buNone/>
            </a:pPr>
            <a:r>
              <a:t/>
            </a:r>
            <a:endParaRPr sz="1760">
              <a:solidFill>
                <a:schemeClr val="dk2"/>
              </a:solidFill>
            </a:endParaRPr>
          </a:p>
          <a:p>
            <a:pPr indent="0" lvl="0" marL="0" rtl="0" algn="l">
              <a:lnSpc>
                <a:spcPct val="80000"/>
              </a:lnSpc>
              <a:spcBef>
                <a:spcPts val="352"/>
              </a:spcBef>
              <a:spcAft>
                <a:spcPts val="0"/>
              </a:spcAft>
              <a:buClr>
                <a:schemeClr val="dk2"/>
              </a:buClr>
              <a:buSzPts val="1760"/>
              <a:buNone/>
            </a:pPr>
            <a:r>
              <a:rPr b="1" lang="en-US" sz="1760">
                <a:solidFill>
                  <a:schemeClr val="dk2"/>
                </a:solidFill>
              </a:rPr>
              <a:t>Root Cause Analysis</a:t>
            </a:r>
            <a:endParaRPr/>
          </a:p>
          <a:p>
            <a:pPr indent="-457200" lvl="0" marL="514350" rtl="0" algn="l">
              <a:lnSpc>
                <a:spcPct val="80000"/>
              </a:lnSpc>
              <a:spcBef>
                <a:spcPts val="560"/>
              </a:spcBef>
              <a:spcAft>
                <a:spcPts val="0"/>
              </a:spcAft>
              <a:buClr>
                <a:schemeClr val="dk2"/>
              </a:buClr>
              <a:buSzPts val="2800"/>
              <a:buChar char="•"/>
            </a:pPr>
            <a:r>
              <a:rPr lang="en-US" sz="1760">
                <a:solidFill>
                  <a:schemeClr val="dk2"/>
                </a:solidFill>
              </a:rPr>
              <a:t>Identify systems vulnerabilities that impact patient safety and outcomes </a:t>
            </a:r>
            <a:endParaRPr/>
          </a:p>
          <a:p>
            <a:pPr indent="-457200" lvl="0" marL="514350" rtl="0" algn="l">
              <a:lnSpc>
                <a:spcPct val="80000"/>
              </a:lnSpc>
              <a:spcBef>
                <a:spcPts val="560"/>
              </a:spcBef>
              <a:spcAft>
                <a:spcPts val="0"/>
              </a:spcAft>
              <a:buClr>
                <a:schemeClr val="dk2"/>
              </a:buClr>
              <a:buSzPts val="2800"/>
              <a:buChar char="•"/>
            </a:pPr>
            <a:r>
              <a:rPr lang="en-US" sz="1760">
                <a:solidFill>
                  <a:schemeClr val="dk2"/>
                </a:solidFill>
              </a:rPr>
              <a:t>Identify measurable systems-based corrective actions</a:t>
            </a:r>
            <a:endParaRPr/>
          </a:p>
          <a:p>
            <a:pPr indent="-457200" lvl="0" marL="514350" rtl="0" algn="l">
              <a:lnSpc>
                <a:spcPct val="80000"/>
              </a:lnSpc>
              <a:spcBef>
                <a:spcPts val="560"/>
              </a:spcBef>
              <a:spcAft>
                <a:spcPts val="0"/>
              </a:spcAft>
              <a:buClr>
                <a:schemeClr val="dk2"/>
              </a:buClr>
              <a:buSzPts val="2800"/>
              <a:buChar char="•"/>
            </a:pPr>
            <a:r>
              <a:rPr lang="en-US" sz="1760">
                <a:solidFill>
                  <a:schemeClr val="dk2"/>
                </a:solidFill>
              </a:rPr>
              <a:t>Ensure follow-through and implementation</a:t>
            </a:r>
            <a:endParaRPr/>
          </a:p>
          <a:p>
            <a:pPr indent="-457200" lvl="0" marL="514350" rtl="0" algn="l">
              <a:lnSpc>
                <a:spcPct val="80000"/>
              </a:lnSpc>
              <a:spcBef>
                <a:spcPts val="560"/>
              </a:spcBef>
              <a:spcAft>
                <a:spcPts val="0"/>
              </a:spcAft>
              <a:buClr>
                <a:schemeClr val="dk2"/>
              </a:buClr>
              <a:buSzPts val="2800"/>
              <a:buChar char="•"/>
            </a:pPr>
            <a:r>
              <a:rPr lang="en-US" sz="1760">
                <a:solidFill>
                  <a:schemeClr val="dk2"/>
                </a:solidFill>
              </a:rPr>
              <a:t>Ensure that leadership at all levels of the organization participate and hold staff accountable for RCAs</a:t>
            </a:r>
            <a:endParaRPr/>
          </a:p>
          <a:p>
            <a:pPr indent="-279400" lvl="0" marL="514350" rtl="0" algn="l">
              <a:lnSpc>
                <a:spcPct val="80000"/>
              </a:lnSpc>
              <a:spcBef>
                <a:spcPts val="560"/>
              </a:spcBef>
              <a:spcAft>
                <a:spcPts val="0"/>
              </a:spcAft>
              <a:buClr>
                <a:schemeClr val="dk1"/>
              </a:buClr>
              <a:buSzPts val="2800"/>
              <a:buNone/>
            </a:pPr>
            <a:r>
              <a:t/>
            </a:r>
            <a:endParaRPr sz="1760">
              <a:solidFill>
                <a:schemeClr val="dk2"/>
              </a:solidFill>
            </a:endParaRPr>
          </a:p>
          <a:p>
            <a:pPr indent="0" lvl="0" marL="0" rtl="0" algn="l">
              <a:lnSpc>
                <a:spcPct val="80000"/>
              </a:lnSpc>
              <a:spcBef>
                <a:spcPts val="352"/>
              </a:spcBef>
              <a:spcAft>
                <a:spcPts val="0"/>
              </a:spcAft>
              <a:buClr>
                <a:schemeClr val="dk2"/>
              </a:buClr>
              <a:buSzPts val="1760"/>
              <a:buNone/>
            </a:pPr>
            <a:r>
              <a:rPr b="1" lang="en-US" sz="1760">
                <a:solidFill>
                  <a:schemeClr val="dk2"/>
                </a:solidFill>
              </a:rPr>
              <a:t>5 Whys Exercise</a:t>
            </a:r>
            <a:endParaRPr/>
          </a:p>
          <a:p>
            <a:pPr indent="-342900" lvl="0" marL="342900" rtl="0" algn="l">
              <a:lnSpc>
                <a:spcPct val="80000"/>
              </a:lnSpc>
              <a:spcBef>
                <a:spcPts val="352"/>
              </a:spcBef>
              <a:spcAft>
                <a:spcPts val="0"/>
              </a:spcAft>
              <a:buClr>
                <a:schemeClr val="dk2"/>
              </a:buClr>
              <a:buSzPts val="1760"/>
              <a:buFont typeface="Noto Sans Symbols"/>
              <a:buChar char="❖"/>
            </a:pPr>
            <a:r>
              <a:rPr lang="en-US" sz="1760">
                <a:solidFill>
                  <a:schemeClr val="dk2"/>
                </a:solidFill>
              </a:rPr>
              <a:t>Identify an event or pattern that concerns staff</a:t>
            </a:r>
            <a:endParaRPr/>
          </a:p>
          <a:p>
            <a:pPr indent="-342900" lvl="0" marL="342900" rtl="0" algn="l">
              <a:lnSpc>
                <a:spcPct val="80000"/>
              </a:lnSpc>
              <a:spcBef>
                <a:spcPts val="352"/>
              </a:spcBef>
              <a:spcAft>
                <a:spcPts val="0"/>
              </a:spcAft>
              <a:buClr>
                <a:schemeClr val="dk2"/>
              </a:buClr>
              <a:buSzPts val="1760"/>
              <a:buFont typeface="Noto Sans Symbols"/>
              <a:buChar char="❖"/>
            </a:pPr>
            <a:r>
              <a:rPr lang="en-US" sz="1760">
                <a:solidFill>
                  <a:schemeClr val="dk2"/>
                </a:solidFill>
              </a:rPr>
              <a:t>Identify tangible and intangible structures that are contributing to results</a:t>
            </a:r>
            <a:endParaRPr/>
          </a:p>
          <a:p>
            <a:pPr indent="-342900" lvl="0" marL="342900" rtl="0" algn="l">
              <a:lnSpc>
                <a:spcPct val="80000"/>
              </a:lnSpc>
              <a:spcBef>
                <a:spcPts val="352"/>
              </a:spcBef>
              <a:spcAft>
                <a:spcPts val="0"/>
              </a:spcAft>
              <a:buClr>
                <a:schemeClr val="dk2"/>
              </a:buClr>
              <a:buSzPts val="1760"/>
              <a:buFont typeface="Noto Sans Symbols"/>
              <a:buChar char="❖"/>
            </a:pPr>
            <a:r>
              <a:rPr lang="en-US" sz="1760">
                <a:solidFill>
                  <a:schemeClr val="dk2"/>
                </a:solidFill>
              </a:rPr>
              <a:t>Brainstorm implications for action</a:t>
            </a:r>
            <a:endParaRPr/>
          </a:p>
          <a:p>
            <a:pPr indent="-231140" lvl="0" marL="342900" rtl="0" algn="l">
              <a:lnSpc>
                <a:spcPct val="80000"/>
              </a:lnSpc>
              <a:spcBef>
                <a:spcPts val="352"/>
              </a:spcBef>
              <a:spcAft>
                <a:spcPts val="0"/>
              </a:spcAft>
              <a:buClr>
                <a:schemeClr val="dk1"/>
              </a:buClr>
              <a:buSzPts val="1760"/>
              <a:buNone/>
            </a:pPr>
            <a:r>
              <a:t/>
            </a:r>
            <a:endParaRPr sz="1760">
              <a:solidFill>
                <a:schemeClr val="dk2"/>
              </a:solidFill>
            </a:endParaRPr>
          </a:p>
          <a:p>
            <a:pPr indent="0" lvl="0" marL="0" rtl="0" algn="ctr">
              <a:lnSpc>
                <a:spcPct val="80000"/>
              </a:lnSpc>
              <a:spcBef>
                <a:spcPts val="352"/>
              </a:spcBef>
              <a:spcAft>
                <a:spcPts val="0"/>
              </a:spcAft>
              <a:buClr>
                <a:srgbClr val="B84C23"/>
              </a:buClr>
              <a:buSzPts val="1760"/>
              <a:buNone/>
            </a:pPr>
            <a:r>
              <a:rPr b="1" lang="en-US" sz="1760">
                <a:solidFill>
                  <a:srgbClr val="B84C23"/>
                </a:solidFill>
              </a:rPr>
              <a:t>How can you better apply existing tools in your daily work?</a:t>
            </a:r>
            <a:endParaRPr/>
          </a:p>
          <a:p>
            <a:pPr indent="0" lvl="0" marL="0" rtl="0" algn="l">
              <a:lnSpc>
                <a:spcPct val="80000"/>
              </a:lnSpc>
              <a:spcBef>
                <a:spcPts val="352"/>
              </a:spcBef>
              <a:spcAft>
                <a:spcPts val="0"/>
              </a:spcAft>
              <a:buClr>
                <a:schemeClr val="dk1"/>
              </a:buClr>
              <a:buSzPts val="1760"/>
              <a:buNone/>
            </a:pPr>
            <a:r>
              <a:t/>
            </a:r>
            <a:endParaRPr sz="176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01" name="Shape 601"/>
        <p:cNvGrpSpPr/>
        <p:nvPr/>
      </p:nvGrpSpPr>
      <p:grpSpPr>
        <a:xfrm>
          <a:off x="0" y="0"/>
          <a:ext cx="0" cy="0"/>
          <a:chOff x="0" y="0"/>
          <a:chExt cx="0" cy="0"/>
        </a:xfrm>
      </p:grpSpPr>
      <p:sp>
        <p:nvSpPr>
          <p:cNvPr id="602" name="Google Shape;602;g2c8fb3127c1_3_56"/>
          <p:cNvSpPr txBox="1"/>
          <p:nvPr>
            <p:ph type="ctrTitle"/>
          </p:nvPr>
        </p:nvSpPr>
        <p:spPr>
          <a:xfrm>
            <a:off x="685800" y="342850"/>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i="1" lang="en-US">
                <a:solidFill>
                  <a:schemeClr val="dk2"/>
                </a:solidFill>
              </a:rPr>
              <a:t>Get connected!</a:t>
            </a:r>
            <a:endParaRPr i="1">
              <a:solidFill>
                <a:schemeClr val="dk2"/>
              </a:solidFill>
            </a:endParaRPr>
          </a:p>
        </p:txBody>
      </p:sp>
      <p:sp>
        <p:nvSpPr>
          <p:cNvPr id="603" name="Google Shape;603;g2c8fb3127c1_3_56"/>
          <p:cNvSpPr txBox="1"/>
          <p:nvPr>
            <p:ph idx="1" type="subTitle"/>
          </p:nvPr>
        </p:nvSpPr>
        <p:spPr>
          <a:xfrm>
            <a:off x="247425" y="1563950"/>
            <a:ext cx="5070300" cy="2528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300">
                <a:solidFill>
                  <a:schemeClr val="dk2"/>
                </a:solidFill>
              </a:rPr>
              <a:t>DEThrives.com website and social media platform (Facebook, Twitter, and</a:t>
            </a:r>
            <a:endParaRPr sz="2300">
              <a:solidFill>
                <a:schemeClr val="dk2"/>
              </a:solidFill>
            </a:endParaRPr>
          </a:p>
          <a:p>
            <a:pPr indent="0" lvl="0" marL="0" rtl="0" algn="l">
              <a:lnSpc>
                <a:spcPct val="115000"/>
              </a:lnSpc>
              <a:spcBef>
                <a:spcPts val="0"/>
              </a:spcBef>
              <a:spcAft>
                <a:spcPts val="0"/>
              </a:spcAft>
              <a:buNone/>
            </a:pPr>
            <a:r>
              <a:rPr lang="en-US" sz="2300">
                <a:solidFill>
                  <a:schemeClr val="dk2"/>
                </a:solidFill>
              </a:rPr>
              <a:t>Instagram) to further promote and educate consumers and professionals on DHMIC strategic</a:t>
            </a:r>
            <a:endParaRPr sz="2300">
              <a:solidFill>
                <a:schemeClr val="dk2"/>
              </a:solidFill>
            </a:endParaRPr>
          </a:p>
          <a:p>
            <a:pPr indent="0" lvl="0" marL="0" rtl="0" algn="l">
              <a:lnSpc>
                <a:spcPct val="115000"/>
              </a:lnSpc>
              <a:spcBef>
                <a:spcPts val="0"/>
              </a:spcBef>
              <a:spcAft>
                <a:spcPts val="0"/>
              </a:spcAft>
              <a:buNone/>
            </a:pPr>
            <a:r>
              <a:rPr lang="en-US" sz="2300">
                <a:solidFill>
                  <a:schemeClr val="dk2"/>
                </a:solidFill>
              </a:rPr>
              <a:t>priorities as well as maternal and child health initiatives, best practices, data and programming</a:t>
            </a:r>
            <a:endParaRPr sz="2300">
              <a:solidFill>
                <a:schemeClr val="dk2"/>
              </a:solidFill>
            </a:endParaRPr>
          </a:p>
          <a:p>
            <a:pPr indent="0" lvl="0" marL="0" rtl="0" algn="ctr">
              <a:spcBef>
                <a:spcPts val="640"/>
              </a:spcBef>
              <a:spcAft>
                <a:spcPts val="0"/>
              </a:spcAft>
              <a:buNone/>
            </a:pPr>
            <a:r>
              <a:t/>
            </a:r>
            <a:endParaRPr sz="2300"/>
          </a:p>
        </p:txBody>
      </p:sp>
      <p:pic>
        <p:nvPicPr>
          <p:cNvPr id="604" name="Google Shape;604;g2c8fb3127c1_3_56"/>
          <p:cNvPicPr preferRelativeResize="0"/>
          <p:nvPr/>
        </p:nvPicPr>
        <p:blipFill>
          <a:blip r:embed="rId3">
            <a:alphaModFix/>
          </a:blip>
          <a:stretch>
            <a:fillRect/>
          </a:stretch>
        </p:blipFill>
        <p:spPr>
          <a:xfrm>
            <a:off x="5481400" y="4289750"/>
            <a:ext cx="3523461" cy="2348401"/>
          </a:xfrm>
          <a:prstGeom prst="rect">
            <a:avLst/>
          </a:prstGeom>
          <a:noFill/>
          <a:ln>
            <a:noFill/>
          </a:ln>
        </p:spPr>
      </p:pic>
      <p:cxnSp>
        <p:nvCxnSpPr>
          <p:cNvPr id="605" name="Google Shape;605;g2c8fb3127c1_3_56"/>
          <p:cNvCxnSpPr/>
          <p:nvPr/>
        </p:nvCxnSpPr>
        <p:spPr>
          <a:xfrm>
            <a:off x="337275" y="5149125"/>
            <a:ext cx="4890600" cy="11400"/>
          </a:xfrm>
          <a:prstGeom prst="straightConnector1">
            <a:avLst/>
          </a:prstGeom>
          <a:noFill/>
          <a:ln cap="flat" cmpd="sng" w="28575">
            <a:solidFill>
              <a:schemeClr val="dk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207" name="Shape 207"/>
        <p:cNvGrpSpPr/>
        <p:nvPr/>
      </p:nvGrpSpPr>
      <p:grpSpPr>
        <a:xfrm>
          <a:off x="0" y="0"/>
          <a:ext cx="0" cy="0"/>
          <a:chOff x="0" y="0"/>
          <a:chExt cx="0" cy="0"/>
        </a:xfrm>
      </p:grpSpPr>
      <p:sp>
        <p:nvSpPr>
          <p:cNvPr id="208" name="Google Shape;208;g2c8fb3127c1_3_32"/>
          <p:cNvSpPr txBox="1"/>
          <p:nvPr>
            <p:ph type="title"/>
          </p:nvPr>
        </p:nvSpPr>
        <p:spPr>
          <a:xfrm>
            <a:off x="457200" y="550897"/>
            <a:ext cx="3376500" cy="86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209" name="Google Shape;209;g2c8fb3127c1_3_32"/>
          <p:cNvSpPr txBox="1"/>
          <p:nvPr>
            <p:ph idx="1" type="body"/>
          </p:nvPr>
        </p:nvSpPr>
        <p:spPr>
          <a:xfrm>
            <a:off x="4954200" y="680700"/>
            <a:ext cx="3732600" cy="5496600"/>
          </a:xfrm>
          <a:prstGeom prst="rect">
            <a:avLst/>
          </a:prstGeom>
        </p:spPr>
        <p:txBody>
          <a:bodyPr anchorCtr="0" anchor="t" bIns="45700" lIns="91425" spcFirstLastPara="1" rIns="91425" wrap="square" tIns="45700">
            <a:noAutofit/>
          </a:bodyPr>
          <a:lstStyle/>
          <a:p>
            <a:pPr indent="-387350" lvl="0" marL="457200" rtl="0" algn="l">
              <a:lnSpc>
                <a:spcPct val="115000"/>
              </a:lnSpc>
              <a:spcBef>
                <a:spcPts val="0"/>
              </a:spcBef>
              <a:spcAft>
                <a:spcPts val="0"/>
              </a:spcAft>
              <a:buClr>
                <a:schemeClr val="dk2"/>
              </a:buClr>
              <a:buSzPts val="2500"/>
              <a:buChar char="•"/>
            </a:pPr>
            <a:r>
              <a:rPr lang="en-US" sz="2500">
                <a:solidFill>
                  <a:schemeClr val="dk2"/>
                </a:solidFill>
              </a:rPr>
              <a:t>Black women in the U.S. suffer from life-threatening pregnancy complications twice as often as White women, and they die from pregnancy-related complications three to four times as often</a:t>
            </a:r>
            <a:endParaRPr sz="2500">
              <a:solidFill>
                <a:schemeClr val="dk2"/>
              </a:solidFill>
            </a:endParaRPr>
          </a:p>
          <a:p>
            <a:pPr indent="0" lvl="0" marL="457200" rtl="0" algn="l">
              <a:lnSpc>
                <a:spcPct val="115000"/>
              </a:lnSpc>
              <a:spcBef>
                <a:spcPts val="0"/>
              </a:spcBef>
              <a:spcAft>
                <a:spcPts val="0"/>
              </a:spcAft>
              <a:buNone/>
            </a:pPr>
            <a:r>
              <a:rPr lang="en-US" sz="2500">
                <a:solidFill>
                  <a:schemeClr val="dk2"/>
                </a:solidFill>
              </a:rPr>
              <a:t>as White women?</a:t>
            </a:r>
            <a:endParaRPr sz="2500">
              <a:solidFill>
                <a:schemeClr val="dk2"/>
              </a:solidFill>
            </a:endParaRPr>
          </a:p>
          <a:p>
            <a:pPr indent="-387350" lvl="0" marL="457200" rtl="0" algn="l">
              <a:lnSpc>
                <a:spcPct val="115000"/>
              </a:lnSpc>
              <a:spcBef>
                <a:spcPts val="0"/>
              </a:spcBef>
              <a:spcAft>
                <a:spcPts val="0"/>
              </a:spcAft>
              <a:buClr>
                <a:schemeClr val="dk2"/>
              </a:buClr>
              <a:buSzPts val="2500"/>
              <a:buChar char="•"/>
            </a:pPr>
            <a:r>
              <a:rPr lang="en-US" sz="2500">
                <a:solidFill>
                  <a:schemeClr val="dk2"/>
                </a:solidFill>
              </a:rPr>
              <a:t>Why?</a:t>
            </a:r>
            <a:endParaRPr sz="2500">
              <a:solidFill>
                <a:schemeClr val="dk2"/>
              </a:solidFill>
            </a:endParaRPr>
          </a:p>
          <a:p>
            <a:pPr indent="0" lvl="0" marL="0" rtl="0" algn="l">
              <a:spcBef>
                <a:spcPts val="360"/>
              </a:spcBef>
              <a:spcAft>
                <a:spcPts val="0"/>
              </a:spcAft>
              <a:buNone/>
            </a:pPr>
            <a:r>
              <a:t/>
            </a:r>
            <a:endParaRPr/>
          </a:p>
        </p:txBody>
      </p:sp>
      <p:pic>
        <p:nvPicPr>
          <p:cNvPr id="210" name="Google Shape;210;g2c8fb3127c1_3_32"/>
          <p:cNvPicPr preferRelativeResize="0"/>
          <p:nvPr/>
        </p:nvPicPr>
        <p:blipFill>
          <a:blip r:embed="rId3">
            <a:alphaModFix/>
          </a:blip>
          <a:stretch>
            <a:fillRect/>
          </a:stretch>
        </p:blipFill>
        <p:spPr>
          <a:xfrm>
            <a:off x="0" y="0"/>
            <a:ext cx="4572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48"/>
          <p:cNvSpPr txBox="1"/>
          <p:nvPr>
            <p:ph idx="2" type="body"/>
          </p:nvPr>
        </p:nvSpPr>
        <p:spPr>
          <a:xfrm>
            <a:off x="495300" y="1216651"/>
            <a:ext cx="8153400" cy="5257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2170"/>
              <a:buNone/>
            </a:pPr>
            <a:r>
              <a:rPr lang="en-US" sz="2402">
                <a:solidFill>
                  <a:schemeClr val="dk2"/>
                </a:solidFill>
              </a:rPr>
              <a:t>Mamatoto Village Doula Services			</a:t>
            </a:r>
            <a:endParaRPr/>
          </a:p>
          <a:p>
            <a:pPr indent="0" lvl="0" marL="0" rtl="0" algn="l">
              <a:lnSpc>
                <a:spcPct val="80000"/>
              </a:lnSpc>
              <a:spcBef>
                <a:spcPts val="0"/>
              </a:spcBef>
              <a:spcAft>
                <a:spcPts val="0"/>
              </a:spcAft>
              <a:buClr>
                <a:schemeClr val="dk1"/>
              </a:buClr>
              <a:buSzPts val="2170"/>
              <a:buNone/>
            </a:pPr>
            <a:r>
              <a:rPr lang="en-US" sz="2402">
                <a:solidFill>
                  <a:schemeClr val="dk2"/>
                </a:solidFill>
              </a:rPr>
              <a:t>Washington, D.C.</a:t>
            </a:r>
            <a:endParaRPr/>
          </a:p>
          <a:p>
            <a:pPr indent="0" lvl="0" marL="0" rtl="0" algn="l">
              <a:lnSpc>
                <a:spcPct val="80000"/>
              </a:lnSpc>
              <a:spcBef>
                <a:spcPts val="480"/>
              </a:spcBef>
              <a:spcAft>
                <a:spcPts val="0"/>
              </a:spcAft>
              <a:buClr>
                <a:schemeClr val="dk1"/>
              </a:buClr>
              <a:buSzPts val="2402"/>
              <a:buNone/>
            </a:pPr>
            <a:r>
              <a:t/>
            </a:r>
            <a:endParaRPr sz="2402">
              <a:solidFill>
                <a:schemeClr val="dk2"/>
              </a:solidFill>
            </a:endParaRPr>
          </a:p>
          <a:p>
            <a:pPr indent="0" lvl="0" marL="0" rtl="0" algn="l">
              <a:lnSpc>
                <a:spcPct val="80000"/>
              </a:lnSpc>
              <a:spcBef>
                <a:spcPts val="480"/>
              </a:spcBef>
              <a:spcAft>
                <a:spcPts val="0"/>
              </a:spcAft>
              <a:buClr>
                <a:schemeClr val="dk1"/>
              </a:buClr>
              <a:buSzPts val="2402"/>
              <a:buNone/>
            </a:pPr>
            <a:r>
              <a:t/>
            </a:r>
            <a:endParaRPr sz="2402">
              <a:solidFill>
                <a:schemeClr val="dk2"/>
              </a:solidFill>
            </a:endParaRPr>
          </a:p>
          <a:p>
            <a:pPr indent="0" lvl="0" marL="0" rtl="0" algn="l">
              <a:lnSpc>
                <a:spcPct val="80000"/>
              </a:lnSpc>
              <a:spcBef>
                <a:spcPts val="480"/>
              </a:spcBef>
              <a:spcAft>
                <a:spcPts val="0"/>
              </a:spcAft>
              <a:buClr>
                <a:schemeClr val="dk1"/>
              </a:buClr>
              <a:buSzPts val="2402"/>
              <a:buNone/>
            </a:pPr>
            <a:r>
              <a:t/>
            </a:r>
            <a:endParaRPr sz="2402">
              <a:solidFill>
                <a:schemeClr val="dk2"/>
              </a:solidFill>
            </a:endParaRPr>
          </a:p>
          <a:p>
            <a:pPr indent="0" lvl="0" marL="0" rtl="0" algn="l">
              <a:lnSpc>
                <a:spcPct val="80000"/>
              </a:lnSpc>
              <a:spcBef>
                <a:spcPts val="480"/>
              </a:spcBef>
              <a:spcAft>
                <a:spcPts val="0"/>
              </a:spcAft>
              <a:buClr>
                <a:schemeClr val="dk1"/>
              </a:buClr>
              <a:buSzPts val="2402"/>
              <a:buNone/>
            </a:pPr>
            <a:r>
              <a:t/>
            </a:r>
            <a:endParaRPr sz="2402">
              <a:solidFill>
                <a:schemeClr val="dk2"/>
              </a:solidFill>
            </a:endParaRPr>
          </a:p>
          <a:p>
            <a:pPr indent="0" lvl="0" marL="0" rtl="0" algn="l">
              <a:lnSpc>
                <a:spcPct val="80000"/>
              </a:lnSpc>
              <a:spcBef>
                <a:spcPts val="480"/>
              </a:spcBef>
              <a:spcAft>
                <a:spcPts val="0"/>
              </a:spcAft>
              <a:buClr>
                <a:schemeClr val="dk1"/>
              </a:buClr>
              <a:buSzPts val="2402"/>
              <a:buNone/>
            </a:pPr>
            <a:r>
              <a:t/>
            </a:r>
            <a:endParaRPr sz="2402">
              <a:solidFill>
                <a:schemeClr val="dk2"/>
              </a:solidFill>
            </a:endParaRPr>
          </a:p>
          <a:p>
            <a:pPr indent="0" lvl="0" marL="0" rtl="0" algn="l">
              <a:lnSpc>
                <a:spcPct val="80000"/>
              </a:lnSpc>
              <a:spcBef>
                <a:spcPts val="480"/>
              </a:spcBef>
              <a:spcAft>
                <a:spcPts val="0"/>
              </a:spcAft>
              <a:buClr>
                <a:schemeClr val="dk1"/>
              </a:buClr>
              <a:buSzPts val="2402"/>
              <a:buNone/>
            </a:pPr>
            <a:r>
              <a:t/>
            </a:r>
            <a:endParaRPr sz="2402">
              <a:solidFill>
                <a:schemeClr val="dk2"/>
              </a:solidFill>
            </a:endParaRPr>
          </a:p>
          <a:p>
            <a:pPr indent="0" lvl="0" marL="0" rtl="0" algn="l">
              <a:lnSpc>
                <a:spcPct val="80000"/>
              </a:lnSpc>
              <a:spcBef>
                <a:spcPts val="480"/>
              </a:spcBef>
              <a:spcAft>
                <a:spcPts val="0"/>
              </a:spcAft>
              <a:buClr>
                <a:schemeClr val="dk2"/>
              </a:buClr>
              <a:buSzPts val="2402"/>
              <a:buNone/>
            </a:pPr>
            <a:r>
              <a:t/>
            </a:r>
            <a:endParaRPr sz="2402">
              <a:solidFill>
                <a:schemeClr val="dk2"/>
              </a:solidFill>
            </a:endParaRPr>
          </a:p>
          <a:p>
            <a:pPr indent="0" lvl="0" marL="0" rtl="0" algn="l">
              <a:lnSpc>
                <a:spcPct val="80000"/>
              </a:lnSpc>
              <a:spcBef>
                <a:spcPts val="480"/>
              </a:spcBef>
              <a:spcAft>
                <a:spcPts val="0"/>
              </a:spcAft>
              <a:buClr>
                <a:schemeClr val="dk2"/>
              </a:buClr>
              <a:buSzPts val="2402"/>
              <a:buNone/>
            </a:pPr>
            <a:r>
              <a:rPr lang="en-US" sz="2402">
                <a:solidFill>
                  <a:schemeClr val="dk2"/>
                </a:solidFill>
              </a:rPr>
              <a:t>							</a:t>
            </a:r>
            <a:endParaRPr/>
          </a:p>
          <a:p>
            <a:pPr indent="0" lvl="0" marL="0" rtl="0" algn="l">
              <a:lnSpc>
                <a:spcPct val="80000"/>
              </a:lnSpc>
              <a:spcBef>
                <a:spcPts val="480"/>
              </a:spcBef>
              <a:spcAft>
                <a:spcPts val="0"/>
              </a:spcAft>
              <a:buClr>
                <a:schemeClr val="dk2"/>
              </a:buClr>
              <a:buSzPts val="2402"/>
              <a:buNone/>
            </a:pPr>
            <a:r>
              <a:rPr lang="en-US" sz="2402">
                <a:solidFill>
                  <a:schemeClr val="dk2"/>
                </a:solidFill>
              </a:rPr>
              <a:t>Ancient Song Doula Services				</a:t>
            </a:r>
            <a:endParaRPr/>
          </a:p>
          <a:p>
            <a:pPr indent="0" lvl="0" marL="0" rtl="0" algn="l">
              <a:lnSpc>
                <a:spcPct val="80000"/>
              </a:lnSpc>
              <a:spcBef>
                <a:spcPts val="480"/>
              </a:spcBef>
              <a:spcAft>
                <a:spcPts val="0"/>
              </a:spcAft>
              <a:buClr>
                <a:schemeClr val="dk2"/>
              </a:buClr>
              <a:buSzPts val="2402"/>
              <a:buNone/>
            </a:pPr>
            <a:r>
              <a:rPr lang="en-US" sz="2402">
                <a:solidFill>
                  <a:schemeClr val="dk2"/>
                </a:solidFill>
              </a:rPr>
              <a:t>Brooklyn, New York</a:t>
            </a:r>
            <a:endParaRPr/>
          </a:p>
          <a:p>
            <a:pPr indent="0" lvl="0" marL="0" rtl="0" algn="l">
              <a:lnSpc>
                <a:spcPct val="80000"/>
              </a:lnSpc>
              <a:spcBef>
                <a:spcPts val="434"/>
              </a:spcBef>
              <a:spcAft>
                <a:spcPts val="0"/>
              </a:spcAft>
              <a:buClr>
                <a:schemeClr val="dk2"/>
              </a:buClr>
              <a:buSzPts val="2170"/>
              <a:buNone/>
            </a:pPr>
            <a:r>
              <a:rPr b="1" lang="en-US" sz="2170">
                <a:solidFill>
                  <a:schemeClr val="dk2"/>
                </a:solidFill>
              </a:rPr>
              <a:t>Community engagement</a:t>
            </a:r>
            <a:endParaRPr/>
          </a:p>
          <a:p>
            <a:pPr indent="-342900" lvl="0" marL="342900" rtl="0" algn="l">
              <a:lnSpc>
                <a:spcPct val="80000"/>
              </a:lnSpc>
              <a:spcBef>
                <a:spcPts val="434"/>
              </a:spcBef>
              <a:spcAft>
                <a:spcPts val="0"/>
              </a:spcAft>
              <a:buClr>
                <a:schemeClr val="dk2"/>
              </a:buClr>
              <a:buSzPts val="2170"/>
              <a:buChar char="•"/>
            </a:pPr>
            <a:r>
              <a:rPr lang="en-US" sz="2170">
                <a:solidFill>
                  <a:schemeClr val="dk2"/>
                </a:solidFill>
              </a:rPr>
              <a:t>Trauma informed story sharing </a:t>
            </a:r>
            <a:endParaRPr/>
          </a:p>
          <a:p>
            <a:pPr indent="-342900" lvl="0" marL="342900" rtl="0" algn="l">
              <a:lnSpc>
                <a:spcPct val="80000"/>
              </a:lnSpc>
              <a:spcBef>
                <a:spcPts val="434"/>
              </a:spcBef>
              <a:spcAft>
                <a:spcPts val="0"/>
              </a:spcAft>
              <a:buClr>
                <a:schemeClr val="dk2"/>
              </a:buClr>
              <a:buSzPts val="2170"/>
              <a:buChar char="•"/>
            </a:pPr>
            <a:r>
              <a:rPr lang="en-US" sz="2170">
                <a:solidFill>
                  <a:schemeClr val="dk2"/>
                </a:solidFill>
              </a:rPr>
              <a:t>Community informed advocacy</a:t>
            </a:r>
            <a:endParaRPr/>
          </a:p>
          <a:p>
            <a:pPr indent="0" lvl="0" marL="0" rtl="0" algn="l">
              <a:lnSpc>
                <a:spcPct val="80000"/>
              </a:lnSpc>
              <a:spcBef>
                <a:spcPts val="434"/>
              </a:spcBef>
              <a:spcAft>
                <a:spcPts val="0"/>
              </a:spcAft>
              <a:buClr>
                <a:schemeClr val="dk2"/>
              </a:buClr>
              <a:buSzPts val="2170"/>
              <a:buNone/>
            </a:pPr>
            <a:r>
              <a:rPr b="1" lang="en-US" sz="2170">
                <a:solidFill>
                  <a:schemeClr val="dk2"/>
                </a:solidFill>
              </a:rPr>
              <a:t>Human centered design</a:t>
            </a:r>
            <a:endParaRPr/>
          </a:p>
          <a:p>
            <a:pPr indent="0" lvl="0" marL="0" rtl="0" algn="l">
              <a:lnSpc>
                <a:spcPct val="80000"/>
              </a:lnSpc>
              <a:spcBef>
                <a:spcPts val="434"/>
              </a:spcBef>
              <a:spcAft>
                <a:spcPts val="0"/>
              </a:spcAft>
              <a:buClr>
                <a:schemeClr val="dk1"/>
              </a:buClr>
              <a:buSzPts val="2170"/>
              <a:buNone/>
            </a:pPr>
            <a:r>
              <a:t/>
            </a:r>
            <a:endParaRPr sz="2170"/>
          </a:p>
        </p:txBody>
      </p:sp>
      <p:sp>
        <p:nvSpPr>
          <p:cNvPr id="611" name="Google Shape;611;p48"/>
          <p:cNvSpPr txBox="1"/>
          <p:nvPr>
            <p:ph type="title"/>
          </p:nvPr>
        </p:nvSpPr>
        <p:spPr>
          <a:xfrm>
            <a:off x="495300" y="73651"/>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Calibri"/>
              <a:buNone/>
            </a:pPr>
            <a:r>
              <a:rPr b="1" lang="en-US">
                <a:solidFill>
                  <a:schemeClr val="dk2"/>
                </a:solidFill>
              </a:rPr>
              <a:t>Holistic Systems of Care </a:t>
            </a:r>
            <a:endParaRPr b="1"/>
          </a:p>
        </p:txBody>
      </p:sp>
      <p:pic>
        <p:nvPicPr>
          <p:cNvPr descr="Screen Shot 2018-05-17 at 8.12.35 AM.png" id="612" name="Google Shape;612;p48"/>
          <p:cNvPicPr preferRelativeResize="0"/>
          <p:nvPr>
            <p:ph idx="1" type="body"/>
          </p:nvPr>
        </p:nvPicPr>
        <p:blipFill rotWithShape="1">
          <a:blip r:embed="rId3">
            <a:alphaModFix/>
          </a:blip>
          <a:srcRect b="0" l="0" r="0" t="0"/>
          <a:stretch/>
        </p:blipFill>
        <p:spPr>
          <a:xfrm>
            <a:off x="689104" y="1950957"/>
            <a:ext cx="3286908" cy="2686360"/>
          </a:xfrm>
          <a:prstGeom prst="rect">
            <a:avLst/>
          </a:prstGeom>
          <a:noFill/>
          <a:ln>
            <a:noFill/>
          </a:ln>
        </p:spPr>
      </p:pic>
      <p:pic>
        <p:nvPicPr>
          <p:cNvPr descr="Screen Shot 2018-05-16 at 7.22.07 AM.png" id="613" name="Google Shape;613;p48"/>
          <p:cNvPicPr preferRelativeResize="0"/>
          <p:nvPr/>
        </p:nvPicPr>
        <p:blipFill rotWithShape="1">
          <a:blip r:embed="rId4">
            <a:alphaModFix/>
          </a:blip>
          <a:srcRect b="0" l="0" r="0" t="0"/>
          <a:stretch/>
        </p:blipFill>
        <p:spPr>
          <a:xfrm>
            <a:off x="5691174" y="1417209"/>
            <a:ext cx="2122601" cy="1876928"/>
          </a:xfrm>
          <a:prstGeom prst="rect">
            <a:avLst/>
          </a:prstGeom>
          <a:noFill/>
          <a:ln>
            <a:noFill/>
          </a:ln>
        </p:spPr>
      </p:pic>
      <p:pic>
        <p:nvPicPr>
          <p:cNvPr descr="Screen Shot 2018-05-16 at 7.25.04 AM.png" id="614" name="Google Shape;614;p48"/>
          <p:cNvPicPr preferRelativeResize="0"/>
          <p:nvPr/>
        </p:nvPicPr>
        <p:blipFill rotWithShape="1">
          <a:blip r:embed="rId5">
            <a:alphaModFix/>
          </a:blip>
          <a:srcRect b="0" l="0" r="0" t="0"/>
          <a:stretch/>
        </p:blipFill>
        <p:spPr>
          <a:xfrm>
            <a:off x="5877010" y="4011360"/>
            <a:ext cx="1750927" cy="174586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49"/>
          <p:cNvPicPr preferRelativeResize="0"/>
          <p:nvPr/>
        </p:nvPicPr>
        <p:blipFill rotWithShape="1">
          <a:blip r:embed="rId3">
            <a:alphaModFix/>
          </a:blip>
          <a:srcRect b="0" l="6690" r="6690" t="0"/>
          <a:stretch/>
        </p:blipFill>
        <p:spPr>
          <a:xfrm>
            <a:off x="0" y="-103766"/>
            <a:ext cx="9144000" cy="7055948"/>
          </a:xfrm>
          <a:prstGeom prst="rect">
            <a:avLst/>
          </a:prstGeom>
          <a:noFill/>
          <a:ln>
            <a:noFill/>
          </a:ln>
        </p:spPr>
      </p:pic>
      <p:sp>
        <p:nvSpPr>
          <p:cNvPr id="621" name="Google Shape;621;p4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2"/>
              </a:buClr>
              <a:buSzPts val="4400"/>
              <a:buFont typeface="Calibri"/>
              <a:buNone/>
            </a:pPr>
            <a:r>
              <a:rPr b="1" lang="en-US" sz="7200">
                <a:solidFill>
                  <a:schemeClr val="lt1"/>
                </a:solidFill>
              </a:rPr>
              <a:t>RESPECTFUL MATERNITY CARE</a:t>
            </a:r>
            <a:endParaRPr b="1" sz="7200">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Calibri"/>
              <a:buNone/>
            </a:pPr>
            <a:r>
              <a:rPr b="1" lang="en-US">
                <a:solidFill>
                  <a:schemeClr val="dk2"/>
                </a:solidFill>
              </a:rPr>
              <a:t>Birth Equity during COVID-19</a:t>
            </a:r>
            <a:endParaRPr b="1"/>
          </a:p>
        </p:txBody>
      </p:sp>
      <p:sp>
        <p:nvSpPr>
          <p:cNvPr id="627" name="Google Shape;627;p50"/>
          <p:cNvSpPr txBox="1"/>
          <p:nvPr>
            <p:ph idx="1" type="body"/>
          </p:nvPr>
        </p:nvSpPr>
        <p:spPr>
          <a:xfrm>
            <a:off x="457200" y="1417638"/>
            <a:ext cx="8229600" cy="4865773"/>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Clr>
                <a:schemeClr val="dk2"/>
              </a:buClr>
              <a:buSzPts val="2720"/>
              <a:buNone/>
            </a:pPr>
            <a:r>
              <a:rPr lang="en-US" sz="2720" u="sng">
                <a:solidFill>
                  <a:schemeClr val="dk2"/>
                </a:solidFill>
              </a:rPr>
              <a:t>Alternatives to banning support persons</a:t>
            </a:r>
            <a:r>
              <a:rPr lang="en-US" sz="2720">
                <a:solidFill>
                  <a:schemeClr val="dk2"/>
                </a:solidFill>
              </a:rPr>
              <a:t>:</a:t>
            </a:r>
            <a:endParaRPr/>
          </a:p>
          <a:p>
            <a:pPr indent="0" lvl="0" marL="0" rtl="0" algn="l">
              <a:lnSpc>
                <a:spcPct val="80000"/>
              </a:lnSpc>
              <a:spcBef>
                <a:spcPts val="0"/>
              </a:spcBef>
              <a:spcAft>
                <a:spcPts val="0"/>
              </a:spcAft>
              <a:buClr>
                <a:schemeClr val="dk2"/>
              </a:buClr>
              <a:buSzPts val="2720"/>
              <a:buNone/>
            </a:pPr>
            <a:r>
              <a:t/>
            </a:r>
            <a:endParaRPr/>
          </a:p>
          <a:p>
            <a:pPr indent="-342900" lvl="1" marL="800100" rtl="0" algn="l">
              <a:lnSpc>
                <a:spcPct val="80000"/>
              </a:lnSpc>
              <a:spcBef>
                <a:spcPts val="544"/>
              </a:spcBef>
              <a:spcAft>
                <a:spcPts val="0"/>
              </a:spcAft>
              <a:buClr>
                <a:schemeClr val="dk2"/>
              </a:buClr>
              <a:buSzPts val="2720"/>
              <a:buChar char="•"/>
            </a:pPr>
            <a:r>
              <a:rPr lang="en-US" sz="2320">
                <a:solidFill>
                  <a:schemeClr val="dk2"/>
                </a:solidFill>
              </a:rPr>
              <a:t>Setting up telehealth doula services &amp; lactation &amp; prenatal care by providing birthing people iPad access (including data plans). </a:t>
            </a:r>
            <a:endParaRPr/>
          </a:p>
          <a:p>
            <a:pPr indent="-342900" lvl="1" marL="800100" rtl="0" algn="l">
              <a:lnSpc>
                <a:spcPct val="80000"/>
              </a:lnSpc>
              <a:spcBef>
                <a:spcPts val="544"/>
              </a:spcBef>
              <a:spcAft>
                <a:spcPts val="0"/>
              </a:spcAft>
              <a:buClr>
                <a:schemeClr val="dk2"/>
              </a:buClr>
              <a:buSzPts val="2720"/>
              <a:buChar char="•"/>
            </a:pPr>
            <a:r>
              <a:rPr lang="en-US" sz="2320">
                <a:solidFill>
                  <a:schemeClr val="dk2"/>
                </a:solidFill>
              </a:rPr>
              <a:t> Offering vouchers for food &amp; meal-delivery services.  </a:t>
            </a:r>
            <a:endParaRPr/>
          </a:p>
          <a:p>
            <a:pPr indent="-342900" lvl="1" marL="800100" rtl="0" algn="l">
              <a:lnSpc>
                <a:spcPct val="80000"/>
              </a:lnSpc>
              <a:spcBef>
                <a:spcPts val="544"/>
              </a:spcBef>
              <a:spcAft>
                <a:spcPts val="0"/>
              </a:spcAft>
              <a:buClr>
                <a:schemeClr val="dk2"/>
              </a:buClr>
              <a:buSzPts val="2720"/>
              <a:buChar char="•"/>
            </a:pPr>
            <a:r>
              <a:rPr lang="en-US" sz="2320">
                <a:solidFill>
                  <a:schemeClr val="dk2"/>
                </a:solidFill>
              </a:rPr>
              <a:t>Investing in home birth &amp; birth centers to expand or maintain their current services.</a:t>
            </a:r>
            <a:endParaRPr/>
          </a:p>
          <a:p>
            <a:pPr indent="0" lvl="1" marL="457200" rtl="0" algn="r">
              <a:lnSpc>
                <a:spcPct val="80000"/>
              </a:lnSpc>
              <a:spcBef>
                <a:spcPts val="544"/>
              </a:spcBef>
              <a:spcAft>
                <a:spcPts val="0"/>
              </a:spcAft>
              <a:buClr>
                <a:schemeClr val="dk2"/>
              </a:buClr>
              <a:buSzPts val="2720"/>
              <a:buNone/>
            </a:pPr>
            <a:r>
              <a:rPr lang="en-US" sz="2320">
                <a:solidFill>
                  <a:schemeClr val="dk2"/>
                </a:solidFill>
              </a:rPr>
              <a:t>Dr. Monica McLemore, </a:t>
            </a:r>
            <a:r>
              <a:rPr i="1" lang="en-US" sz="2320">
                <a:solidFill>
                  <a:schemeClr val="dk2"/>
                </a:solidFill>
              </a:rPr>
              <a:t>Scientific American</a:t>
            </a:r>
            <a:endParaRPr i="1"/>
          </a:p>
          <a:p>
            <a:pPr indent="0" lvl="0" marL="0" rtl="0" algn="l">
              <a:lnSpc>
                <a:spcPct val="80000"/>
              </a:lnSpc>
              <a:spcBef>
                <a:spcPts val="544"/>
              </a:spcBef>
              <a:spcAft>
                <a:spcPts val="0"/>
              </a:spcAft>
              <a:buClr>
                <a:schemeClr val="dk1"/>
              </a:buClr>
              <a:buSzPts val="2720"/>
              <a:buNone/>
            </a:pPr>
            <a:r>
              <a:t/>
            </a:r>
            <a:endParaRPr sz="2720">
              <a:solidFill>
                <a:schemeClr val="dk2"/>
              </a:solidFill>
            </a:endParaRPr>
          </a:p>
          <a:p>
            <a:pPr indent="-342900" lvl="1" marL="800100" rtl="0" algn="l">
              <a:lnSpc>
                <a:spcPct val="80000"/>
              </a:lnSpc>
              <a:spcBef>
                <a:spcPts val="544"/>
              </a:spcBef>
              <a:spcAft>
                <a:spcPts val="0"/>
              </a:spcAft>
              <a:buClr>
                <a:schemeClr val="dk2"/>
              </a:buClr>
              <a:buSzPts val="2720"/>
              <a:buChar char="•"/>
            </a:pPr>
            <a:r>
              <a:rPr lang="en-US" sz="2320">
                <a:solidFill>
                  <a:schemeClr val="dk2"/>
                </a:solidFill>
              </a:rPr>
              <a:t>Prioritizing COVID testing for pregnant women </a:t>
            </a:r>
            <a:endParaRPr/>
          </a:p>
          <a:p>
            <a:pPr indent="-342900" lvl="1" marL="800100" rtl="0" algn="l">
              <a:lnSpc>
                <a:spcPct val="80000"/>
              </a:lnSpc>
              <a:spcBef>
                <a:spcPts val="544"/>
              </a:spcBef>
              <a:spcAft>
                <a:spcPts val="0"/>
              </a:spcAft>
              <a:buClr>
                <a:schemeClr val="dk2"/>
              </a:buClr>
              <a:buSzPts val="2720"/>
              <a:buChar char="•"/>
            </a:pPr>
            <a:r>
              <a:rPr lang="en-US" sz="2320">
                <a:solidFill>
                  <a:schemeClr val="dk2"/>
                </a:solidFill>
              </a:rPr>
              <a:t>Permanently extend Medicaid postpartum coverage to 1 year.</a:t>
            </a:r>
            <a:endParaRPr/>
          </a:p>
          <a:p>
            <a:pPr indent="0" lvl="1" marL="457200" rtl="0" algn="r">
              <a:lnSpc>
                <a:spcPct val="80000"/>
              </a:lnSpc>
              <a:spcBef>
                <a:spcPts val="544"/>
              </a:spcBef>
              <a:spcAft>
                <a:spcPts val="0"/>
              </a:spcAft>
              <a:buClr>
                <a:schemeClr val="dk2"/>
              </a:buClr>
              <a:buSzPts val="2720"/>
              <a:buNone/>
            </a:pPr>
            <a:r>
              <a:rPr lang="en-US" sz="2320">
                <a:solidFill>
                  <a:schemeClr val="dk2"/>
                </a:solidFill>
              </a:rPr>
              <a:t>Laurie Zephyrin, </a:t>
            </a:r>
            <a:r>
              <a:rPr i="1" lang="en-US" sz="2320">
                <a:solidFill>
                  <a:schemeClr val="dk2"/>
                </a:solidFill>
              </a:rPr>
              <a:t>StatNews</a:t>
            </a:r>
            <a:endParaRPr i="1" sz="232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grpSp>
        <p:nvGrpSpPr>
          <p:cNvPr id="633" name="Google Shape;633;p51"/>
          <p:cNvGrpSpPr/>
          <p:nvPr/>
        </p:nvGrpSpPr>
        <p:grpSpPr>
          <a:xfrm>
            <a:off x="459611" y="2715479"/>
            <a:ext cx="8224777" cy="1174968"/>
            <a:chOff x="2411" y="1675497"/>
            <a:chExt cx="8224777" cy="1174968"/>
          </a:xfrm>
        </p:grpSpPr>
        <p:sp>
          <p:nvSpPr>
            <p:cNvPr id="634" name="Google Shape;634;p51"/>
            <p:cNvSpPr/>
            <p:nvPr/>
          </p:nvSpPr>
          <p:spPr>
            <a:xfrm>
              <a:off x="2411" y="1675497"/>
              <a:ext cx="2937420" cy="1174968"/>
            </a:xfrm>
            <a:prstGeom prst="chevron">
              <a:avLst>
                <a:gd fmla="val 50000" name="adj"/>
              </a:avLst>
            </a:prstGeom>
            <a:solidFill>
              <a:srgbClr val="BC4D23"/>
            </a:solid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35" name="Google Shape;635;p51"/>
            <p:cNvSpPr txBox="1"/>
            <p:nvPr/>
          </p:nvSpPr>
          <p:spPr>
            <a:xfrm>
              <a:off x="589895" y="1675497"/>
              <a:ext cx="1762452" cy="1174968"/>
            </a:xfrm>
            <a:prstGeom prst="rect">
              <a:avLst/>
            </a:prstGeom>
            <a:noFill/>
            <a:ln>
              <a:noFill/>
            </a:ln>
          </p:spPr>
          <p:txBody>
            <a:bodyPr anchorCtr="0" anchor="ctr" bIns="26650" lIns="80000" spcFirstLastPara="1" rIns="26650" wrap="square" tIns="26650">
              <a:noAutofit/>
            </a:bodyPr>
            <a:lstStyle/>
            <a:p>
              <a:pPr indent="0" lvl="0" marL="0" marR="0" rtl="0" algn="ctr">
                <a:lnSpc>
                  <a:spcPct val="90000"/>
                </a:lnSpc>
                <a:spcBef>
                  <a:spcPts val="0"/>
                </a:spcBef>
                <a:spcAft>
                  <a:spcPts val="0"/>
                </a:spcAft>
                <a:buClr>
                  <a:schemeClr val="lt1"/>
                </a:buClr>
                <a:buSzPts val="2000"/>
                <a:buFont typeface="Calibri"/>
                <a:buNone/>
              </a:pPr>
              <a:r>
                <a:rPr b="1" i="0" lang="en-US" sz="2000" u="none" cap="none" strike="noStrike">
                  <a:solidFill>
                    <a:schemeClr val="lt1"/>
                  </a:solidFill>
                  <a:latin typeface="Calibri"/>
                  <a:ea typeface="Calibri"/>
                  <a:cs typeface="Calibri"/>
                  <a:sym typeface="Calibri"/>
                </a:rPr>
                <a:t>Segregationists</a:t>
              </a:r>
              <a:endParaRPr b="1" i="0" sz="2200" u="none" cap="none" strike="noStrike">
                <a:solidFill>
                  <a:schemeClr val="lt1"/>
                </a:solidFill>
                <a:latin typeface="Calibri"/>
                <a:ea typeface="Calibri"/>
                <a:cs typeface="Calibri"/>
                <a:sym typeface="Calibri"/>
              </a:endParaRPr>
            </a:p>
          </p:txBody>
        </p:sp>
        <p:sp>
          <p:nvSpPr>
            <p:cNvPr id="636" name="Google Shape;636;p51"/>
            <p:cNvSpPr/>
            <p:nvPr/>
          </p:nvSpPr>
          <p:spPr>
            <a:xfrm>
              <a:off x="2646089" y="1675497"/>
              <a:ext cx="2937420" cy="1174968"/>
            </a:xfrm>
            <a:prstGeom prst="chevron">
              <a:avLst>
                <a:gd fmla="val 50000" name="adj"/>
              </a:avLst>
            </a:prstGeom>
            <a:solidFill>
              <a:srgbClr val="E09C46"/>
            </a:solid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37" name="Google Shape;637;p51"/>
            <p:cNvSpPr txBox="1"/>
            <p:nvPr/>
          </p:nvSpPr>
          <p:spPr>
            <a:xfrm>
              <a:off x="3233573" y="1675497"/>
              <a:ext cx="1762452" cy="1174968"/>
            </a:xfrm>
            <a:prstGeom prst="rect">
              <a:avLst/>
            </a:prstGeom>
            <a:noFill/>
            <a:ln>
              <a:noFill/>
            </a:ln>
          </p:spPr>
          <p:txBody>
            <a:bodyPr anchorCtr="0" anchor="ctr" bIns="26650" lIns="80000" spcFirstLastPara="1" rIns="26650" wrap="square" tIns="26650">
              <a:noAutofit/>
            </a:bodyPr>
            <a:lstStyle/>
            <a:p>
              <a:pPr indent="0" lvl="0" marL="0" marR="0" rtl="0" algn="ctr">
                <a:lnSpc>
                  <a:spcPct val="90000"/>
                </a:lnSpc>
                <a:spcBef>
                  <a:spcPts val="0"/>
                </a:spcBef>
                <a:spcAft>
                  <a:spcPts val="0"/>
                </a:spcAft>
                <a:buClr>
                  <a:schemeClr val="lt1"/>
                </a:buClr>
                <a:buSzPts val="2000"/>
                <a:buFont typeface="Calibri"/>
                <a:buNone/>
              </a:pPr>
              <a:r>
                <a:rPr b="1" i="0" lang="en-US" sz="2000" u="none" cap="none" strike="noStrike">
                  <a:solidFill>
                    <a:schemeClr val="lt1"/>
                  </a:solidFill>
                  <a:latin typeface="Calibri"/>
                  <a:ea typeface="Calibri"/>
                  <a:cs typeface="Calibri"/>
                  <a:sym typeface="Calibri"/>
                </a:rPr>
                <a:t>Assimilationists</a:t>
              </a:r>
              <a:endParaRPr b="0" i="0" sz="1800" u="none" cap="none" strike="noStrike">
                <a:solidFill>
                  <a:schemeClr val="dk1"/>
                </a:solidFill>
                <a:latin typeface="Calibri"/>
                <a:ea typeface="Calibri"/>
                <a:cs typeface="Calibri"/>
                <a:sym typeface="Calibri"/>
              </a:endParaRPr>
            </a:p>
          </p:txBody>
        </p:sp>
        <p:sp>
          <p:nvSpPr>
            <p:cNvPr id="638" name="Google Shape;638;p51"/>
            <p:cNvSpPr/>
            <p:nvPr/>
          </p:nvSpPr>
          <p:spPr>
            <a:xfrm>
              <a:off x="5289768" y="1675497"/>
              <a:ext cx="2937420" cy="1174968"/>
            </a:xfrm>
            <a:prstGeom prst="chevron">
              <a:avLst>
                <a:gd fmla="val 50000" name="adj"/>
              </a:avLst>
            </a:prstGeom>
            <a:solidFill>
              <a:srgbClr val="43518F"/>
            </a:solid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639" name="Google Shape;639;p51"/>
            <p:cNvSpPr txBox="1"/>
            <p:nvPr/>
          </p:nvSpPr>
          <p:spPr>
            <a:xfrm>
              <a:off x="5877252" y="1675497"/>
              <a:ext cx="1762452" cy="1174968"/>
            </a:xfrm>
            <a:prstGeom prst="rect">
              <a:avLst/>
            </a:prstGeom>
            <a:noFill/>
            <a:ln>
              <a:noFill/>
            </a:ln>
          </p:spPr>
          <p:txBody>
            <a:bodyPr anchorCtr="0" anchor="ctr" bIns="26650" lIns="80000" spcFirstLastPara="1" rIns="26650" wrap="square" tIns="26650">
              <a:noAutofit/>
            </a:bodyPr>
            <a:lstStyle/>
            <a:p>
              <a:pPr indent="0" lvl="0" marL="0" marR="0" rtl="0" algn="ctr">
                <a:lnSpc>
                  <a:spcPct val="90000"/>
                </a:lnSpc>
                <a:spcBef>
                  <a:spcPts val="0"/>
                </a:spcBef>
                <a:spcAft>
                  <a:spcPts val="0"/>
                </a:spcAft>
                <a:buClr>
                  <a:schemeClr val="lt1"/>
                </a:buClr>
                <a:buSzPts val="2000"/>
                <a:buFont typeface="Calibri"/>
                <a:buNone/>
              </a:pPr>
              <a:r>
                <a:rPr b="1" i="0" lang="en-US" sz="2000" u="none" cap="none" strike="noStrike">
                  <a:solidFill>
                    <a:schemeClr val="lt1"/>
                  </a:solidFill>
                  <a:latin typeface="Calibri"/>
                  <a:ea typeface="Calibri"/>
                  <a:cs typeface="Calibri"/>
                  <a:sym typeface="Calibri"/>
                </a:rPr>
                <a:t>Anti-Racists</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643" name="Shape 643"/>
        <p:cNvGrpSpPr/>
        <p:nvPr/>
      </p:nvGrpSpPr>
      <p:grpSpPr>
        <a:xfrm>
          <a:off x="0" y="0"/>
          <a:ext cx="0" cy="0"/>
          <a:chOff x="0" y="0"/>
          <a:chExt cx="0" cy="0"/>
        </a:xfrm>
      </p:grpSpPr>
      <p:sp>
        <p:nvSpPr>
          <p:cNvPr id="644" name="Google Shape;644;p52"/>
          <p:cNvSpPr txBox="1"/>
          <p:nvPr>
            <p:ph type="title"/>
          </p:nvPr>
        </p:nvSpPr>
        <p:spPr>
          <a:xfrm>
            <a:off x="908366" y="5369966"/>
            <a:ext cx="4114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D3138"/>
              </a:buClr>
              <a:buSzPts val="4400"/>
              <a:buFont typeface="Calibri"/>
              <a:buNone/>
            </a:pPr>
            <a:r>
              <a:rPr lang="en-US" sz="6000">
                <a:solidFill>
                  <a:srgbClr val="2D3138"/>
                </a:solidFill>
              </a:rPr>
              <a:t>Thank you!</a:t>
            </a:r>
            <a:endParaRPr sz="6000"/>
          </a:p>
        </p:txBody>
      </p:sp>
      <p:sp>
        <p:nvSpPr>
          <p:cNvPr id="645" name="Google Shape;645;p52"/>
          <p:cNvSpPr txBox="1"/>
          <p:nvPr>
            <p:ph idx="1" type="body"/>
          </p:nvPr>
        </p:nvSpPr>
        <p:spPr>
          <a:xfrm>
            <a:off x="6090900" y="408400"/>
            <a:ext cx="3053100" cy="31155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chemeClr val="dk1"/>
              </a:buClr>
              <a:buSzPts val="2480"/>
              <a:buNone/>
            </a:pPr>
            <a:r>
              <a:t/>
            </a:r>
            <a:endParaRPr sz="2480"/>
          </a:p>
          <a:p>
            <a:pPr indent="0" lvl="0" marL="0" rtl="0" algn="ctr">
              <a:lnSpc>
                <a:spcPct val="80000"/>
              </a:lnSpc>
              <a:spcBef>
                <a:spcPts val="496"/>
              </a:spcBef>
              <a:spcAft>
                <a:spcPts val="0"/>
              </a:spcAft>
              <a:buClr>
                <a:schemeClr val="dk1"/>
              </a:buClr>
              <a:buSzPts val="2480"/>
              <a:buNone/>
            </a:pPr>
            <a:r>
              <a:rPr lang="en-US" sz="2480">
                <a:solidFill>
                  <a:schemeClr val="dk2"/>
                </a:solidFill>
              </a:rPr>
              <a:t>Visit us at birthequity.org</a:t>
            </a:r>
            <a:endParaRPr sz="2480">
              <a:solidFill>
                <a:schemeClr val="dk2"/>
              </a:solidFill>
            </a:endParaRPr>
          </a:p>
          <a:p>
            <a:pPr indent="0" lvl="0" marL="0" rtl="0" algn="ctr">
              <a:lnSpc>
                <a:spcPct val="80000"/>
              </a:lnSpc>
              <a:spcBef>
                <a:spcPts val="496"/>
              </a:spcBef>
              <a:spcAft>
                <a:spcPts val="0"/>
              </a:spcAft>
              <a:buClr>
                <a:schemeClr val="dk1"/>
              </a:buClr>
              <a:buSzPts val="2480"/>
              <a:buNone/>
            </a:pPr>
            <a:r>
              <a:t/>
            </a:r>
            <a:endParaRPr sz="2480"/>
          </a:p>
          <a:p>
            <a:pPr indent="0" lvl="0" marL="0" rtl="0" algn="ctr">
              <a:lnSpc>
                <a:spcPct val="80000"/>
              </a:lnSpc>
              <a:spcBef>
                <a:spcPts val="496"/>
              </a:spcBef>
              <a:spcAft>
                <a:spcPts val="0"/>
              </a:spcAft>
              <a:buClr>
                <a:srgbClr val="2D3138"/>
              </a:buClr>
              <a:buSzPts val="2480"/>
              <a:buNone/>
            </a:pPr>
            <a:r>
              <a:rPr lang="en-US" sz="2480">
                <a:solidFill>
                  <a:srgbClr val="2D3138"/>
                </a:solidFill>
              </a:rPr>
              <a:t>Joia Crear-Perry, MD</a:t>
            </a:r>
            <a:endParaRPr/>
          </a:p>
          <a:p>
            <a:pPr indent="0" lvl="0" marL="0" rtl="0" algn="ctr">
              <a:lnSpc>
                <a:spcPct val="80000"/>
              </a:lnSpc>
              <a:spcBef>
                <a:spcPts val="496"/>
              </a:spcBef>
              <a:spcAft>
                <a:spcPts val="0"/>
              </a:spcAft>
              <a:buClr>
                <a:srgbClr val="2D3138"/>
              </a:buClr>
              <a:buSzPts val="2480"/>
              <a:buNone/>
            </a:pPr>
            <a:r>
              <a:rPr lang="en-US" sz="2480">
                <a:solidFill>
                  <a:srgbClr val="2D3138"/>
                </a:solidFill>
              </a:rPr>
              <a:t>Founder &amp; President</a:t>
            </a:r>
            <a:endParaRPr/>
          </a:p>
          <a:p>
            <a:pPr indent="0" lvl="0" marL="0" rtl="0" algn="ctr">
              <a:lnSpc>
                <a:spcPct val="80000"/>
              </a:lnSpc>
              <a:spcBef>
                <a:spcPts val="496"/>
              </a:spcBef>
              <a:spcAft>
                <a:spcPts val="0"/>
              </a:spcAft>
              <a:buClr>
                <a:schemeClr val="dk1"/>
              </a:buClr>
              <a:buSzPts val="2480"/>
              <a:buNone/>
            </a:pPr>
            <a:r>
              <a:rPr lang="en-US" sz="2280" u="sng">
                <a:solidFill>
                  <a:schemeClr val="hlink"/>
                </a:solidFill>
                <a:hlinkClick r:id="rId3"/>
              </a:rPr>
              <a:t>drjoia.nbec@</a:t>
            </a:r>
            <a:r>
              <a:rPr lang="en-US" sz="2280" u="sng">
                <a:solidFill>
                  <a:schemeClr val="hlink"/>
                </a:solidFill>
              </a:rPr>
              <a:t>gmail.com</a:t>
            </a:r>
            <a:endParaRPr sz="2280"/>
          </a:p>
          <a:p>
            <a:pPr indent="0" lvl="0" marL="0" rtl="0" algn="ctr">
              <a:lnSpc>
                <a:spcPct val="80000"/>
              </a:lnSpc>
              <a:spcBef>
                <a:spcPts val="589"/>
              </a:spcBef>
              <a:spcAft>
                <a:spcPts val="0"/>
              </a:spcAft>
              <a:buClr>
                <a:schemeClr val="dk1"/>
              </a:buClr>
              <a:buSzPts val="2480"/>
              <a:buNone/>
            </a:pPr>
            <a:r>
              <a:rPr lang="en-US" sz="2480"/>
              <a:t>			</a:t>
            </a:r>
            <a:r>
              <a:rPr lang="en-US" sz="2945">
                <a:solidFill>
                  <a:schemeClr val="dk2"/>
                </a:solidFill>
              </a:rPr>
              <a:t>@birthequity</a:t>
            </a:r>
            <a:endParaRPr sz="2945">
              <a:solidFill>
                <a:schemeClr val="dk2"/>
              </a:solidFill>
            </a:endParaRPr>
          </a:p>
        </p:txBody>
      </p:sp>
      <p:pic>
        <p:nvPicPr>
          <p:cNvPr id="646" name="Google Shape;646;p52"/>
          <p:cNvPicPr preferRelativeResize="0"/>
          <p:nvPr/>
        </p:nvPicPr>
        <p:blipFill rotWithShape="1">
          <a:blip r:embed="rId4">
            <a:alphaModFix/>
          </a:blip>
          <a:srcRect b="0" l="0" r="0" t="0"/>
          <a:stretch/>
        </p:blipFill>
        <p:spPr>
          <a:xfrm>
            <a:off x="6694114" y="3704343"/>
            <a:ext cx="1846654" cy="874776"/>
          </a:xfrm>
          <a:prstGeom prst="rect">
            <a:avLst/>
          </a:prstGeom>
          <a:noFill/>
          <a:ln>
            <a:noFill/>
          </a:ln>
        </p:spPr>
      </p:pic>
      <p:pic>
        <p:nvPicPr>
          <p:cNvPr id="647" name="Google Shape;647;p52"/>
          <p:cNvPicPr preferRelativeResize="0"/>
          <p:nvPr/>
        </p:nvPicPr>
        <p:blipFill>
          <a:blip r:embed="rId5">
            <a:alphaModFix/>
          </a:blip>
          <a:stretch>
            <a:fillRect/>
          </a:stretch>
        </p:blipFill>
        <p:spPr>
          <a:xfrm>
            <a:off x="155150" y="134950"/>
            <a:ext cx="5935750" cy="4444175"/>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2c8ffec284d_0_0"/>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654" name="Google Shape;654;g2c8ffec284d_0_0"/>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5"/>
          <p:cNvSpPr txBox="1"/>
          <p:nvPr>
            <p:ph type="title"/>
          </p:nvPr>
        </p:nvSpPr>
        <p:spPr>
          <a:xfrm>
            <a:off x="457200" y="162052"/>
            <a:ext cx="8229600" cy="87454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00"/>
              <a:buNone/>
            </a:pPr>
            <a:r>
              <a:rPr b="1" lang="en-US">
                <a:solidFill>
                  <a:schemeClr val="dk2"/>
                </a:solidFill>
              </a:rPr>
              <a:t>Maternal Mortality in the U.S.</a:t>
            </a:r>
            <a:endParaRPr b="1">
              <a:solidFill>
                <a:schemeClr val="dk2"/>
              </a:solidFill>
            </a:endParaRPr>
          </a:p>
        </p:txBody>
      </p:sp>
      <p:sp>
        <p:nvSpPr>
          <p:cNvPr id="217" name="Google Shape;217;p5"/>
          <p:cNvSpPr txBox="1"/>
          <p:nvPr>
            <p:ph idx="1" type="body"/>
          </p:nvPr>
        </p:nvSpPr>
        <p:spPr>
          <a:xfrm>
            <a:off x="541201" y="1168411"/>
            <a:ext cx="8061597" cy="1124585"/>
          </a:xfrm>
          <a:prstGeom prst="rect">
            <a:avLst/>
          </a:prstGeom>
          <a:noFill/>
          <a:ln>
            <a:noFill/>
          </a:ln>
        </p:spPr>
        <p:txBody>
          <a:bodyPr anchorCtr="0" anchor="ctr" bIns="45700" lIns="91425" spcFirstLastPara="1" rIns="91425" wrap="square" tIns="45700">
            <a:noAutofit/>
          </a:bodyPr>
          <a:lstStyle/>
          <a:p>
            <a:pPr indent="-285750" lvl="0" marL="285750" rtl="0" algn="l">
              <a:lnSpc>
                <a:spcPct val="100000"/>
              </a:lnSpc>
              <a:spcBef>
                <a:spcPts val="360"/>
              </a:spcBef>
              <a:spcAft>
                <a:spcPts val="0"/>
              </a:spcAft>
              <a:buSzPts val="1920"/>
              <a:buFont typeface="Arial"/>
              <a:buChar char="•"/>
            </a:pPr>
            <a:r>
              <a:rPr lang="en-US" sz="2000">
                <a:solidFill>
                  <a:schemeClr val="dk2"/>
                </a:solidFill>
              </a:rPr>
              <a:t>Maternal Mortality rates in the U.S. have been rising since the 1990s. </a:t>
            </a:r>
            <a:endParaRPr/>
          </a:p>
          <a:p>
            <a:pPr indent="-285750" lvl="0" marL="285750" rtl="0" algn="l">
              <a:lnSpc>
                <a:spcPct val="100000"/>
              </a:lnSpc>
              <a:spcBef>
                <a:spcPts val="360"/>
              </a:spcBef>
              <a:spcAft>
                <a:spcPts val="0"/>
              </a:spcAft>
              <a:buSzPts val="1800"/>
              <a:buChar char="•"/>
            </a:pPr>
            <a:r>
              <a:rPr lang="en-US" sz="2000">
                <a:solidFill>
                  <a:schemeClr val="dk2"/>
                </a:solidFill>
              </a:rPr>
              <a:t>The disparity in maternal mortality between Black &amp; white women continues to widen.</a:t>
            </a:r>
            <a:endParaRPr sz="2000">
              <a:solidFill>
                <a:schemeClr val="dk2"/>
              </a:solidFill>
            </a:endParaRPr>
          </a:p>
        </p:txBody>
      </p:sp>
      <p:pic>
        <p:nvPicPr>
          <p:cNvPr descr="Recently Noted — maternal mortality in America | by Mark Orton | Medium" id="218" name="Google Shape;218;p5"/>
          <p:cNvPicPr preferRelativeResize="0"/>
          <p:nvPr/>
        </p:nvPicPr>
        <p:blipFill rotWithShape="1">
          <a:blip r:embed="rId3">
            <a:alphaModFix/>
          </a:blip>
          <a:srcRect b="4003" l="16352" r="1756" t="7387"/>
          <a:stretch/>
        </p:blipFill>
        <p:spPr>
          <a:xfrm>
            <a:off x="126644" y="2424815"/>
            <a:ext cx="5214551" cy="4231654"/>
          </a:xfrm>
          <a:prstGeom prst="rect">
            <a:avLst/>
          </a:prstGeom>
          <a:noFill/>
          <a:ln>
            <a:noFill/>
          </a:ln>
        </p:spPr>
      </p:pic>
      <p:pic>
        <p:nvPicPr>
          <p:cNvPr descr="Chart: The Uneven Burden of U.S. Maternal Mortality | Statista" id="219" name="Google Shape;219;p5"/>
          <p:cNvPicPr preferRelativeResize="0"/>
          <p:nvPr/>
        </p:nvPicPr>
        <p:blipFill rotWithShape="1">
          <a:blip r:embed="rId4">
            <a:alphaModFix/>
          </a:blip>
          <a:srcRect b="2704" l="0" r="0" t="3923"/>
          <a:stretch/>
        </p:blipFill>
        <p:spPr>
          <a:xfrm>
            <a:off x="5413473" y="2858146"/>
            <a:ext cx="3603883" cy="33649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None/>
            </a:pPr>
            <a:r>
              <a:rPr b="1" lang="en-US">
                <a:solidFill>
                  <a:schemeClr val="dk2"/>
                </a:solidFill>
              </a:rPr>
              <a:t>Maternal Mortality in the U.S.</a:t>
            </a:r>
            <a:endParaRPr/>
          </a:p>
        </p:txBody>
      </p:sp>
      <p:pic>
        <p:nvPicPr>
          <p:cNvPr id="226" name="Google Shape;226;p6"/>
          <p:cNvPicPr preferRelativeResize="0"/>
          <p:nvPr/>
        </p:nvPicPr>
        <p:blipFill rotWithShape="1">
          <a:blip r:embed="rId3">
            <a:alphaModFix/>
          </a:blip>
          <a:srcRect b="0" l="0" r="0" t="0"/>
          <a:stretch/>
        </p:blipFill>
        <p:spPr>
          <a:xfrm>
            <a:off x="682220" y="1417638"/>
            <a:ext cx="7779560" cy="48783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None/>
            </a:pPr>
            <a:r>
              <a:t/>
            </a:r>
            <a:endParaRPr/>
          </a:p>
        </p:txBody>
      </p:sp>
      <p:pic>
        <p:nvPicPr>
          <p:cNvPr id="233" name="Google Shape;233;p7"/>
          <p:cNvPicPr preferRelativeResize="0"/>
          <p:nvPr/>
        </p:nvPicPr>
        <p:blipFill rotWithShape="1">
          <a:blip r:embed="rId3">
            <a:alphaModFix/>
          </a:blip>
          <a:srcRect b="0" l="0" r="0" t="0"/>
          <a:stretch/>
        </p:blipFill>
        <p:spPr>
          <a:xfrm>
            <a:off x="-13350" y="9983"/>
            <a:ext cx="9157349" cy="68480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8"/>
          <p:cNvPicPr preferRelativeResize="0"/>
          <p:nvPr/>
        </p:nvPicPr>
        <p:blipFill rotWithShape="1">
          <a:blip r:embed="rId3">
            <a:alphaModFix/>
          </a:blip>
          <a:srcRect b="0" l="0" r="0" t="0"/>
          <a:stretch/>
        </p:blipFill>
        <p:spPr>
          <a:xfrm>
            <a:off x="378738" y="1191037"/>
            <a:ext cx="8386523" cy="5549519"/>
          </a:xfrm>
          <a:prstGeom prst="rect">
            <a:avLst/>
          </a:prstGeom>
          <a:noFill/>
          <a:ln>
            <a:noFill/>
          </a:ln>
        </p:spPr>
      </p:pic>
      <p:sp>
        <p:nvSpPr>
          <p:cNvPr id="240" name="Google Shape;240;p8"/>
          <p:cNvSpPr txBox="1"/>
          <p:nvPr>
            <p:ph type="title"/>
          </p:nvPr>
        </p:nvSpPr>
        <p:spPr>
          <a:xfrm>
            <a:off x="1075038" y="48037"/>
            <a:ext cx="6993924"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800"/>
              <a:buNone/>
            </a:pPr>
            <a:r>
              <a:rPr b="1" lang="en-US" sz="3700">
                <a:solidFill>
                  <a:schemeClr val="dk2"/>
                </a:solidFill>
              </a:rPr>
              <a:t>Infant &amp; Maternal Mortality,</a:t>
            </a:r>
            <a:br>
              <a:rPr b="1" lang="en-US" sz="3700">
                <a:solidFill>
                  <a:schemeClr val="dk2"/>
                </a:solidFill>
              </a:rPr>
            </a:br>
            <a:r>
              <a:rPr b="1" lang="en-US" sz="3700">
                <a:solidFill>
                  <a:schemeClr val="dk2"/>
                </a:solidFill>
              </a:rPr>
              <a:t>OECD Health Statistics (2022)</a:t>
            </a:r>
            <a:endParaRPr sz="37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Custom 2">
      <a:dk1>
        <a:srgbClr val="798390"/>
      </a:dk1>
      <a:lt1>
        <a:srgbClr val="FBF3DB"/>
      </a:lt1>
      <a:dk2>
        <a:srgbClr val="2D3138"/>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2">
      <a:dk1>
        <a:srgbClr val="798390"/>
      </a:dk1>
      <a:lt1>
        <a:srgbClr val="FBF3DB"/>
      </a:lt1>
      <a:dk2>
        <a:srgbClr val="2D3138"/>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