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Lst>
  <p:notesMasterIdLst>
    <p:notesMasterId r:id="rId23"/>
  </p:notesMasterIdLst>
  <p:sldIdLst>
    <p:sldId id="288" r:id="rId4"/>
    <p:sldId id="274" r:id="rId5"/>
    <p:sldId id="275" r:id="rId6"/>
    <p:sldId id="276" r:id="rId7"/>
    <p:sldId id="277" r:id="rId8"/>
    <p:sldId id="259" r:id="rId9"/>
    <p:sldId id="273" r:id="rId10"/>
    <p:sldId id="1203" r:id="rId11"/>
    <p:sldId id="258" r:id="rId12"/>
    <p:sldId id="1206" r:id="rId13"/>
    <p:sldId id="1207" r:id="rId14"/>
    <p:sldId id="260" r:id="rId15"/>
    <p:sldId id="1208" r:id="rId16"/>
    <p:sldId id="1209" r:id="rId17"/>
    <p:sldId id="1204" r:id="rId18"/>
    <p:sldId id="1213" r:id="rId19"/>
    <p:sldId id="1202" r:id="rId20"/>
    <p:sldId id="1211" r:id="rId21"/>
    <p:sldId id="12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sorterViewPr>
    <p:cViewPr>
      <p:scale>
        <a:sx n="100" d="100"/>
        <a:sy n="100" d="100"/>
      </p:scale>
      <p:origin x="0" y="-3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B20CF-CF5C-4AA2-B2E1-082430ED9D78}"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D88EDE86-865D-4463-94A2-36819C2DD52E}">
      <dgm:prSet/>
      <dgm:spPr/>
      <dgm:t>
        <a:bodyPr/>
        <a:lstStyle/>
        <a:p>
          <a:r>
            <a:rPr lang="en-US"/>
            <a:t>25 July 2022</a:t>
          </a:r>
        </a:p>
      </dgm:t>
    </dgm:pt>
    <dgm:pt modelId="{3AAFC6B3-7D8F-4DC3-983A-E797DA819046}" type="parTrans" cxnId="{47B52074-8145-41E8-84BD-4C8CD51B82D7}">
      <dgm:prSet/>
      <dgm:spPr/>
      <dgm:t>
        <a:bodyPr/>
        <a:lstStyle/>
        <a:p>
          <a:endParaRPr lang="en-US"/>
        </a:p>
      </dgm:t>
    </dgm:pt>
    <dgm:pt modelId="{FFD28760-07EE-48F4-9841-50BBD2C0D7C2}" type="sibTrans" cxnId="{47B52074-8145-41E8-84BD-4C8CD51B82D7}">
      <dgm:prSet/>
      <dgm:spPr/>
      <dgm:t>
        <a:bodyPr/>
        <a:lstStyle/>
        <a:p>
          <a:endParaRPr lang="en-US"/>
        </a:p>
      </dgm:t>
    </dgm:pt>
    <dgm:pt modelId="{1F73B84D-7D71-480B-9126-CE2DD1998C51}">
      <dgm:prSet/>
      <dgm:spPr/>
      <dgm:t>
        <a:bodyPr/>
        <a:lstStyle/>
        <a:p>
          <a:r>
            <a:rPr lang="en-US" dirty="0"/>
            <a:t>House Bill 340 Section 1. Amend § 301, Title 31 of the Delaware Code</a:t>
          </a:r>
        </a:p>
      </dgm:t>
    </dgm:pt>
    <dgm:pt modelId="{5C803993-8FC1-4CCB-9863-6D4AF36028E8}" type="parTrans" cxnId="{FED1B044-1DA9-4459-AB87-65E3DD033DA4}">
      <dgm:prSet/>
      <dgm:spPr/>
      <dgm:t>
        <a:bodyPr/>
        <a:lstStyle/>
        <a:p>
          <a:endParaRPr lang="en-US"/>
        </a:p>
      </dgm:t>
    </dgm:pt>
    <dgm:pt modelId="{28E1C1B8-C923-4FA8-9399-C1B9952AD2B0}" type="sibTrans" cxnId="{FED1B044-1DA9-4459-AB87-65E3DD033DA4}">
      <dgm:prSet/>
      <dgm:spPr/>
      <dgm:t>
        <a:bodyPr/>
        <a:lstStyle/>
        <a:p>
          <a:endParaRPr lang="en-US"/>
        </a:p>
      </dgm:t>
    </dgm:pt>
    <dgm:pt modelId="{AC49A051-887E-468B-9DD1-2A23CD7E1E7E}">
      <dgm:prSet/>
      <dgm:spPr/>
      <dgm:t>
        <a:bodyPr/>
        <a:lstStyle/>
        <a:p>
          <a:r>
            <a:rPr lang="en-US"/>
            <a:t>Jan. 2023</a:t>
          </a:r>
        </a:p>
      </dgm:t>
    </dgm:pt>
    <dgm:pt modelId="{2A329672-697C-4C58-B75F-156F8C146276}" type="parTrans" cxnId="{CBD98EC0-E1A0-4CDF-8666-746688D4DF33}">
      <dgm:prSet/>
      <dgm:spPr/>
      <dgm:t>
        <a:bodyPr/>
        <a:lstStyle/>
        <a:p>
          <a:endParaRPr lang="en-US"/>
        </a:p>
      </dgm:t>
    </dgm:pt>
    <dgm:pt modelId="{443A33BA-E366-48E1-A138-55CCA182AB9E}" type="sibTrans" cxnId="{CBD98EC0-E1A0-4CDF-8666-746688D4DF33}">
      <dgm:prSet/>
      <dgm:spPr/>
      <dgm:t>
        <a:bodyPr/>
        <a:lstStyle/>
        <a:p>
          <a:endParaRPr lang="en-US"/>
        </a:p>
      </dgm:t>
    </dgm:pt>
    <dgm:pt modelId="{9F166A1E-EB3E-48D8-BDA5-7AB6F7EB8067}">
      <dgm:prSet/>
      <dgm:spPr/>
      <dgm:t>
        <a:bodyPr/>
        <a:lstStyle/>
        <a:p>
          <a:r>
            <a:rPr lang="en-US"/>
            <a:t>Establishing CAT Application Process</a:t>
          </a:r>
        </a:p>
      </dgm:t>
    </dgm:pt>
    <dgm:pt modelId="{4188D01A-FFAB-4D3E-B4D2-2F4BA1FE62BB}" type="parTrans" cxnId="{C9042488-4B2E-4E9C-8D9F-15D555FB4B0E}">
      <dgm:prSet/>
      <dgm:spPr/>
      <dgm:t>
        <a:bodyPr/>
        <a:lstStyle/>
        <a:p>
          <a:endParaRPr lang="en-US"/>
        </a:p>
      </dgm:t>
    </dgm:pt>
    <dgm:pt modelId="{B5C208DA-9ACE-4ECB-915E-20055539F9E0}" type="sibTrans" cxnId="{C9042488-4B2E-4E9C-8D9F-15D555FB4B0E}">
      <dgm:prSet/>
      <dgm:spPr/>
      <dgm:t>
        <a:bodyPr/>
        <a:lstStyle/>
        <a:p>
          <a:endParaRPr lang="en-US"/>
        </a:p>
      </dgm:t>
    </dgm:pt>
    <dgm:pt modelId="{5EF8856C-506C-4ECB-9BB0-5E8561BFCA4A}">
      <dgm:prSet/>
      <dgm:spPr/>
      <dgm:t>
        <a:bodyPr/>
        <a:lstStyle/>
        <a:p>
          <a:r>
            <a:rPr lang="en-US"/>
            <a:t>Jan.–Feb. 2023</a:t>
          </a:r>
        </a:p>
      </dgm:t>
    </dgm:pt>
    <dgm:pt modelId="{FDF58E5A-D5C0-4CEB-8A5C-08EF47C2FFCE}" type="parTrans" cxnId="{1BAEFD11-B9E8-42CE-86CE-5C49995CAC29}">
      <dgm:prSet/>
      <dgm:spPr/>
      <dgm:t>
        <a:bodyPr/>
        <a:lstStyle/>
        <a:p>
          <a:endParaRPr lang="en-US"/>
        </a:p>
      </dgm:t>
    </dgm:pt>
    <dgm:pt modelId="{E3DAEBB8-BF43-4861-B155-79B7C8425387}" type="sibTrans" cxnId="{1BAEFD11-B9E8-42CE-86CE-5C49995CAC29}">
      <dgm:prSet/>
      <dgm:spPr/>
      <dgm:t>
        <a:bodyPr/>
        <a:lstStyle/>
        <a:p>
          <a:endParaRPr lang="en-US"/>
        </a:p>
      </dgm:t>
    </dgm:pt>
    <dgm:pt modelId="{9E8471C3-0884-44AA-9CF9-5FF32EA76B12}">
      <dgm:prSet/>
      <dgm:spPr/>
      <dgm:t>
        <a:bodyPr/>
        <a:lstStyle/>
        <a:p>
          <a:r>
            <a:rPr lang="en-US"/>
            <a:t>First Round of Applicants</a:t>
          </a:r>
        </a:p>
      </dgm:t>
    </dgm:pt>
    <dgm:pt modelId="{E783841E-3E95-4299-966B-B1EE738A7E03}" type="parTrans" cxnId="{C7C19AD2-D7A2-4668-84CD-6F17F707E1AE}">
      <dgm:prSet/>
      <dgm:spPr/>
      <dgm:t>
        <a:bodyPr/>
        <a:lstStyle/>
        <a:p>
          <a:endParaRPr lang="en-US"/>
        </a:p>
      </dgm:t>
    </dgm:pt>
    <dgm:pt modelId="{E17D77A8-2784-4403-9AD6-D4EDD79E1307}" type="sibTrans" cxnId="{C7C19AD2-D7A2-4668-84CD-6F17F707E1AE}">
      <dgm:prSet/>
      <dgm:spPr/>
      <dgm:t>
        <a:bodyPr/>
        <a:lstStyle/>
        <a:p>
          <a:endParaRPr lang="en-US"/>
        </a:p>
      </dgm:t>
    </dgm:pt>
    <dgm:pt modelId="{FC8BAED0-9BFA-4DE7-B0A7-44E6CD2D997A}">
      <dgm:prSet/>
      <dgm:spPr/>
      <dgm:t>
        <a:bodyPr/>
        <a:lstStyle/>
        <a:p>
          <a:r>
            <a:rPr lang="en-US"/>
            <a:t>July 2023</a:t>
          </a:r>
        </a:p>
      </dgm:t>
    </dgm:pt>
    <dgm:pt modelId="{86DC24C5-0903-487D-A219-525C0E35545C}" type="parTrans" cxnId="{ACB9091C-1E17-4BAF-9057-29C5D075DA06}">
      <dgm:prSet/>
      <dgm:spPr/>
      <dgm:t>
        <a:bodyPr/>
        <a:lstStyle/>
        <a:p>
          <a:endParaRPr lang="en-US"/>
        </a:p>
      </dgm:t>
    </dgm:pt>
    <dgm:pt modelId="{DFD729C2-84A1-4793-AAD5-879182568E1D}" type="sibTrans" cxnId="{ACB9091C-1E17-4BAF-9057-29C5D075DA06}">
      <dgm:prSet/>
      <dgm:spPr/>
      <dgm:t>
        <a:bodyPr/>
        <a:lstStyle/>
        <a:p>
          <a:endParaRPr lang="en-US"/>
        </a:p>
      </dgm:t>
    </dgm:pt>
    <dgm:pt modelId="{A12B0986-2C54-451D-AF2F-7CC25A070ACB}">
      <dgm:prSet/>
      <dgm:spPr/>
      <dgm:t>
        <a:bodyPr/>
        <a:lstStyle/>
        <a:p>
          <a:r>
            <a:rPr lang="en-US"/>
            <a:t>CAT Coordinator</a:t>
          </a:r>
        </a:p>
      </dgm:t>
    </dgm:pt>
    <dgm:pt modelId="{A0FAFD16-6E39-4B9B-BEFB-FB6DDF68BF2A}" type="parTrans" cxnId="{71E492D5-CA03-45F3-9FFA-3A1E152233D5}">
      <dgm:prSet/>
      <dgm:spPr/>
      <dgm:t>
        <a:bodyPr/>
        <a:lstStyle/>
        <a:p>
          <a:endParaRPr lang="en-US"/>
        </a:p>
      </dgm:t>
    </dgm:pt>
    <dgm:pt modelId="{2E920725-3CE9-42D8-8C75-3FAEDA191D05}" type="sibTrans" cxnId="{71E492D5-CA03-45F3-9FFA-3A1E152233D5}">
      <dgm:prSet/>
      <dgm:spPr/>
      <dgm:t>
        <a:bodyPr/>
        <a:lstStyle/>
        <a:p>
          <a:endParaRPr lang="en-US"/>
        </a:p>
      </dgm:t>
    </dgm:pt>
    <dgm:pt modelId="{994C0294-A2BD-40F1-B02B-4F12BCDB8F23}">
      <dgm:prSet/>
      <dgm:spPr/>
      <dgm:t>
        <a:bodyPr/>
        <a:lstStyle/>
        <a:p>
          <a:r>
            <a:rPr lang="en-US"/>
            <a:t>Aug. 2023</a:t>
          </a:r>
        </a:p>
      </dgm:t>
    </dgm:pt>
    <dgm:pt modelId="{B440CF52-CCDB-43C7-8D21-BEB15DA3F073}" type="parTrans" cxnId="{D3D9A43F-2BE8-4327-AACD-E71CD0C94301}">
      <dgm:prSet/>
      <dgm:spPr/>
      <dgm:t>
        <a:bodyPr/>
        <a:lstStyle/>
        <a:p>
          <a:endParaRPr lang="en-US"/>
        </a:p>
      </dgm:t>
    </dgm:pt>
    <dgm:pt modelId="{0252B82E-A068-4AC4-8A11-AE1F4A11A178}" type="sibTrans" cxnId="{D3D9A43F-2BE8-4327-AACD-E71CD0C94301}">
      <dgm:prSet/>
      <dgm:spPr/>
      <dgm:t>
        <a:bodyPr/>
        <a:lstStyle/>
        <a:p>
          <a:endParaRPr lang="en-US"/>
        </a:p>
      </dgm:t>
    </dgm:pt>
    <dgm:pt modelId="{A269752B-77F5-416E-A7EF-AD6EA1BB65B0}">
      <dgm:prSet/>
      <dgm:spPr/>
      <dgm:t>
        <a:bodyPr/>
        <a:lstStyle/>
        <a:p>
          <a:r>
            <a:rPr lang="en-US"/>
            <a:t>Second Round of Applicants</a:t>
          </a:r>
        </a:p>
      </dgm:t>
    </dgm:pt>
    <dgm:pt modelId="{CCBE38FD-422B-48E8-84E7-940448B2FC04}" type="parTrans" cxnId="{FDFBDF0B-A4B5-44FA-A052-4002A2B0A7CD}">
      <dgm:prSet/>
      <dgm:spPr/>
      <dgm:t>
        <a:bodyPr/>
        <a:lstStyle/>
        <a:p>
          <a:endParaRPr lang="en-US"/>
        </a:p>
      </dgm:t>
    </dgm:pt>
    <dgm:pt modelId="{4CD03AE1-780D-41C6-BB58-E2530AA93FF7}" type="sibTrans" cxnId="{FDFBDF0B-A4B5-44FA-A052-4002A2B0A7CD}">
      <dgm:prSet/>
      <dgm:spPr/>
      <dgm:t>
        <a:bodyPr/>
        <a:lstStyle/>
        <a:p>
          <a:endParaRPr lang="en-US"/>
        </a:p>
      </dgm:t>
    </dgm:pt>
    <dgm:pt modelId="{B0B79B77-73FB-4801-B78B-1ADD5ECD6F73}">
      <dgm:prSet/>
      <dgm:spPr/>
      <dgm:t>
        <a:bodyPr/>
        <a:lstStyle/>
        <a:p>
          <a:r>
            <a:rPr lang="en-US"/>
            <a:t>Aug. 2023</a:t>
          </a:r>
        </a:p>
      </dgm:t>
    </dgm:pt>
    <dgm:pt modelId="{5E111DC2-68C0-4537-B33D-5186CAE7FFED}" type="parTrans" cxnId="{E9F9007F-54A4-4961-973D-AE40FE067566}">
      <dgm:prSet/>
      <dgm:spPr/>
      <dgm:t>
        <a:bodyPr/>
        <a:lstStyle/>
        <a:p>
          <a:endParaRPr lang="en-US"/>
        </a:p>
      </dgm:t>
    </dgm:pt>
    <dgm:pt modelId="{C3DAEFA9-9C95-498C-A70B-D0E239033A12}" type="sibTrans" cxnId="{E9F9007F-54A4-4961-973D-AE40FE067566}">
      <dgm:prSet/>
      <dgm:spPr/>
      <dgm:t>
        <a:bodyPr/>
        <a:lstStyle/>
        <a:p>
          <a:endParaRPr lang="en-US"/>
        </a:p>
      </dgm:t>
    </dgm:pt>
    <dgm:pt modelId="{A270C2FA-F0FE-472C-953C-650589A7B491}">
      <dgm:prSet/>
      <dgm:spPr/>
      <dgm:t>
        <a:bodyPr/>
        <a:lstStyle/>
        <a:p>
          <a:r>
            <a:rPr lang="en-US"/>
            <a:t>Draft Governance &amp; Structure of CAT</a:t>
          </a:r>
        </a:p>
      </dgm:t>
    </dgm:pt>
    <dgm:pt modelId="{BD28F015-8BFF-4A90-A9E4-89DBF2F92EAA}" type="parTrans" cxnId="{8FE9E0A5-9826-44C9-A4A7-7C2A936603D6}">
      <dgm:prSet/>
      <dgm:spPr/>
      <dgm:t>
        <a:bodyPr/>
        <a:lstStyle/>
        <a:p>
          <a:endParaRPr lang="en-US"/>
        </a:p>
      </dgm:t>
    </dgm:pt>
    <dgm:pt modelId="{42776031-4684-4288-ACE4-7639A2D7ED3F}" type="sibTrans" cxnId="{8FE9E0A5-9826-44C9-A4A7-7C2A936603D6}">
      <dgm:prSet/>
      <dgm:spPr/>
      <dgm:t>
        <a:bodyPr/>
        <a:lstStyle/>
        <a:p>
          <a:endParaRPr lang="en-US"/>
        </a:p>
      </dgm:t>
    </dgm:pt>
    <dgm:pt modelId="{41D2BCA7-8BCA-4053-9B39-DF5E907B092C}">
      <dgm:prSet/>
      <dgm:spPr/>
      <dgm:t>
        <a:bodyPr/>
        <a:lstStyle/>
        <a:p>
          <a:r>
            <a:rPr lang="en-US"/>
            <a:t>20 Sep. 2023</a:t>
          </a:r>
        </a:p>
      </dgm:t>
    </dgm:pt>
    <dgm:pt modelId="{269F84B1-2B9D-48C2-B62B-7C5E050F154F}" type="parTrans" cxnId="{F5A6F80C-6B9C-47C7-9440-2220196DFB67}">
      <dgm:prSet/>
      <dgm:spPr/>
      <dgm:t>
        <a:bodyPr/>
        <a:lstStyle/>
        <a:p>
          <a:endParaRPr lang="en-US"/>
        </a:p>
      </dgm:t>
    </dgm:pt>
    <dgm:pt modelId="{65BD2AC5-F41A-49EF-9E68-D28C12E9B9AD}" type="sibTrans" cxnId="{F5A6F80C-6B9C-47C7-9440-2220196DFB67}">
      <dgm:prSet/>
      <dgm:spPr/>
      <dgm:t>
        <a:bodyPr/>
        <a:lstStyle/>
        <a:p>
          <a:endParaRPr lang="en-US"/>
        </a:p>
      </dgm:t>
    </dgm:pt>
    <dgm:pt modelId="{44386DAC-8FFB-4C67-B9EA-44BD39B279B5}">
      <dgm:prSet/>
      <dgm:spPr/>
      <dgm:t>
        <a:bodyPr/>
        <a:lstStyle/>
        <a:p>
          <a:r>
            <a:rPr lang="en-US"/>
            <a:t>Kick-Off  Meeting</a:t>
          </a:r>
        </a:p>
      </dgm:t>
    </dgm:pt>
    <dgm:pt modelId="{4BE584EC-4D29-4354-882F-FF63B4D16A20}" type="parTrans" cxnId="{04357FFF-51F2-47F0-A7CE-7CCC50EFAACD}">
      <dgm:prSet/>
      <dgm:spPr/>
      <dgm:t>
        <a:bodyPr/>
        <a:lstStyle/>
        <a:p>
          <a:endParaRPr lang="en-US"/>
        </a:p>
      </dgm:t>
    </dgm:pt>
    <dgm:pt modelId="{65ECD23F-9F99-4370-A29E-11726DACC331}" type="sibTrans" cxnId="{04357FFF-51F2-47F0-A7CE-7CCC50EFAACD}">
      <dgm:prSet/>
      <dgm:spPr/>
      <dgm:t>
        <a:bodyPr/>
        <a:lstStyle/>
        <a:p>
          <a:endParaRPr lang="en-US"/>
        </a:p>
      </dgm:t>
    </dgm:pt>
    <dgm:pt modelId="{5AE0C763-D815-4DC4-991A-E1EBD5E5CA40}" type="pres">
      <dgm:prSet presAssocID="{3F2B20CF-CF5C-4AA2-B2E1-082430ED9D78}" presName="Name0" presStyleCnt="0">
        <dgm:presLayoutVars>
          <dgm:chMax/>
          <dgm:chPref/>
          <dgm:animLvl val="lvl"/>
        </dgm:presLayoutVars>
      </dgm:prSet>
      <dgm:spPr/>
    </dgm:pt>
    <dgm:pt modelId="{0F7318F9-99E7-484C-B6CE-BFE6AA4F7ECF}" type="pres">
      <dgm:prSet presAssocID="{D88EDE86-865D-4463-94A2-36819C2DD52E}" presName="composite1" presStyleCnt="0"/>
      <dgm:spPr/>
    </dgm:pt>
    <dgm:pt modelId="{EDB10861-0125-4525-AAD8-3A0728DDAFBA}" type="pres">
      <dgm:prSet presAssocID="{D88EDE86-865D-4463-94A2-36819C2DD52E}" presName="parent1" presStyleLbl="alignNode1" presStyleIdx="0" presStyleCnt="7">
        <dgm:presLayoutVars>
          <dgm:chMax val="1"/>
          <dgm:chPref val="1"/>
          <dgm:bulletEnabled val="1"/>
        </dgm:presLayoutVars>
      </dgm:prSet>
      <dgm:spPr/>
    </dgm:pt>
    <dgm:pt modelId="{8A9F3A71-923E-43C6-9A91-DEB3E6440C4E}" type="pres">
      <dgm:prSet presAssocID="{D88EDE86-865D-4463-94A2-36819C2DD52E}" presName="Childtext1" presStyleLbl="revTx" presStyleIdx="0" presStyleCnt="7">
        <dgm:presLayoutVars>
          <dgm:bulletEnabled val="1"/>
        </dgm:presLayoutVars>
      </dgm:prSet>
      <dgm:spPr/>
    </dgm:pt>
    <dgm:pt modelId="{73CA23A9-F1A1-48B2-AFA4-C0280C1F961F}" type="pres">
      <dgm:prSet presAssocID="{D88EDE86-865D-4463-94A2-36819C2DD52E}" presName="ConnectLine1" presStyleLbl="sibTrans1D1" presStyleIdx="0" presStyleCnt="7"/>
      <dgm:spPr>
        <a:noFill/>
        <a:ln w="6350" cap="flat" cmpd="sng" algn="ctr">
          <a:solidFill>
            <a:schemeClr val="accent2">
              <a:hueOff val="0"/>
              <a:satOff val="0"/>
              <a:lumOff val="0"/>
              <a:alphaOff val="0"/>
            </a:schemeClr>
          </a:solidFill>
          <a:prstDash val="dash"/>
          <a:miter lim="800000"/>
        </a:ln>
        <a:effectLst/>
      </dgm:spPr>
    </dgm:pt>
    <dgm:pt modelId="{4277F58E-AD29-4B8F-82F8-C69C4F828EA7}" type="pres">
      <dgm:prSet presAssocID="{D88EDE86-865D-4463-94A2-36819C2DD52E}" presName="ConnectLineEnd1" presStyleLbl="lnNode1" presStyleIdx="0" presStyleCnt="7"/>
      <dgm:spPr/>
    </dgm:pt>
    <dgm:pt modelId="{D46B28A1-7B44-4EA6-A2A3-61F28423E268}" type="pres">
      <dgm:prSet presAssocID="{D88EDE86-865D-4463-94A2-36819C2DD52E}" presName="EmptyPane1" presStyleCnt="0"/>
      <dgm:spPr/>
    </dgm:pt>
    <dgm:pt modelId="{0DF8C521-8297-4754-9C79-FBA65707A090}" type="pres">
      <dgm:prSet presAssocID="{FFD28760-07EE-48F4-9841-50BBD2C0D7C2}" presName="spaceBetweenRectangles1" presStyleCnt="0"/>
      <dgm:spPr/>
    </dgm:pt>
    <dgm:pt modelId="{F444E828-3553-4570-B6E4-4068AAA87D0B}" type="pres">
      <dgm:prSet presAssocID="{AC49A051-887E-468B-9DD1-2A23CD7E1E7E}" presName="composite1" presStyleCnt="0"/>
      <dgm:spPr/>
    </dgm:pt>
    <dgm:pt modelId="{04887774-4E73-4632-A739-7721BC322366}" type="pres">
      <dgm:prSet presAssocID="{AC49A051-887E-468B-9DD1-2A23CD7E1E7E}" presName="parent1" presStyleLbl="alignNode1" presStyleIdx="1" presStyleCnt="7">
        <dgm:presLayoutVars>
          <dgm:chMax val="1"/>
          <dgm:chPref val="1"/>
          <dgm:bulletEnabled val="1"/>
        </dgm:presLayoutVars>
      </dgm:prSet>
      <dgm:spPr/>
    </dgm:pt>
    <dgm:pt modelId="{65C35237-B481-4AD3-A1E6-5228395F171D}" type="pres">
      <dgm:prSet presAssocID="{AC49A051-887E-468B-9DD1-2A23CD7E1E7E}" presName="Childtext1" presStyleLbl="revTx" presStyleIdx="1" presStyleCnt="7">
        <dgm:presLayoutVars>
          <dgm:bulletEnabled val="1"/>
        </dgm:presLayoutVars>
      </dgm:prSet>
      <dgm:spPr/>
    </dgm:pt>
    <dgm:pt modelId="{F5C46384-590D-43AE-85E8-FD4B9DE02F61}" type="pres">
      <dgm:prSet presAssocID="{AC49A051-887E-468B-9DD1-2A23CD7E1E7E}" presName="ConnectLine1" presStyleLbl="sibTrans1D1" presStyleIdx="1" presStyleCnt="7"/>
      <dgm:spPr>
        <a:noFill/>
        <a:ln w="6350" cap="flat" cmpd="sng" algn="ctr">
          <a:solidFill>
            <a:schemeClr val="accent3">
              <a:hueOff val="0"/>
              <a:satOff val="0"/>
              <a:lumOff val="0"/>
              <a:alphaOff val="0"/>
            </a:schemeClr>
          </a:solidFill>
          <a:prstDash val="dash"/>
          <a:miter lim="800000"/>
        </a:ln>
        <a:effectLst/>
      </dgm:spPr>
    </dgm:pt>
    <dgm:pt modelId="{A4A6935A-32FE-4397-BE51-CE008D2640DA}" type="pres">
      <dgm:prSet presAssocID="{AC49A051-887E-468B-9DD1-2A23CD7E1E7E}" presName="ConnectLineEnd1" presStyleLbl="lnNode1" presStyleIdx="1" presStyleCnt="7"/>
      <dgm:spPr/>
    </dgm:pt>
    <dgm:pt modelId="{A5FB5EA0-9750-4B94-8397-70B1F9ED48D2}" type="pres">
      <dgm:prSet presAssocID="{AC49A051-887E-468B-9DD1-2A23CD7E1E7E}" presName="EmptyPane1" presStyleCnt="0"/>
      <dgm:spPr/>
    </dgm:pt>
    <dgm:pt modelId="{45DB2108-CA4F-4D02-8D85-E97EC62B786D}" type="pres">
      <dgm:prSet presAssocID="{443A33BA-E366-48E1-A138-55CCA182AB9E}" presName="spaceBetweenRectangles1" presStyleCnt="0"/>
      <dgm:spPr/>
    </dgm:pt>
    <dgm:pt modelId="{B9349264-58A7-4E9D-88DA-E271EB2E321E}" type="pres">
      <dgm:prSet presAssocID="{5EF8856C-506C-4ECB-9BB0-5E8561BFCA4A}" presName="composite1" presStyleCnt="0"/>
      <dgm:spPr/>
    </dgm:pt>
    <dgm:pt modelId="{AC3583B6-F9B6-4237-9678-64F1771868D6}" type="pres">
      <dgm:prSet presAssocID="{5EF8856C-506C-4ECB-9BB0-5E8561BFCA4A}" presName="parent1" presStyleLbl="alignNode1" presStyleIdx="2" presStyleCnt="7">
        <dgm:presLayoutVars>
          <dgm:chMax val="1"/>
          <dgm:chPref val="1"/>
          <dgm:bulletEnabled val="1"/>
        </dgm:presLayoutVars>
      </dgm:prSet>
      <dgm:spPr/>
    </dgm:pt>
    <dgm:pt modelId="{0C52B455-D869-45B8-9D39-C880863CD774}" type="pres">
      <dgm:prSet presAssocID="{5EF8856C-506C-4ECB-9BB0-5E8561BFCA4A}" presName="Childtext1" presStyleLbl="revTx" presStyleIdx="2" presStyleCnt="7">
        <dgm:presLayoutVars>
          <dgm:bulletEnabled val="1"/>
        </dgm:presLayoutVars>
      </dgm:prSet>
      <dgm:spPr/>
    </dgm:pt>
    <dgm:pt modelId="{9E2285AF-4FCE-4449-A08D-C0C3223C37AA}" type="pres">
      <dgm:prSet presAssocID="{5EF8856C-506C-4ECB-9BB0-5E8561BFCA4A}" presName="ConnectLine1" presStyleLbl="sibTrans1D1" presStyleIdx="2" presStyleCnt="7"/>
      <dgm:spPr>
        <a:noFill/>
        <a:ln w="6350" cap="flat" cmpd="sng" algn="ctr">
          <a:solidFill>
            <a:schemeClr val="accent4">
              <a:hueOff val="0"/>
              <a:satOff val="0"/>
              <a:lumOff val="0"/>
              <a:alphaOff val="0"/>
            </a:schemeClr>
          </a:solidFill>
          <a:prstDash val="dash"/>
          <a:miter lim="800000"/>
        </a:ln>
        <a:effectLst/>
      </dgm:spPr>
    </dgm:pt>
    <dgm:pt modelId="{7C061DFB-CF87-4E20-BCF3-5EE0BF107730}" type="pres">
      <dgm:prSet presAssocID="{5EF8856C-506C-4ECB-9BB0-5E8561BFCA4A}" presName="ConnectLineEnd1" presStyleLbl="lnNode1" presStyleIdx="2" presStyleCnt="7"/>
      <dgm:spPr/>
    </dgm:pt>
    <dgm:pt modelId="{8665C6BD-56BF-4806-B88B-D62F1EC6915A}" type="pres">
      <dgm:prSet presAssocID="{5EF8856C-506C-4ECB-9BB0-5E8561BFCA4A}" presName="EmptyPane1" presStyleCnt="0"/>
      <dgm:spPr/>
    </dgm:pt>
    <dgm:pt modelId="{6B302BF9-2B6D-4A0B-A163-A011B2F2FBBE}" type="pres">
      <dgm:prSet presAssocID="{E3DAEBB8-BF43-4861-B155-79B7C8425387}" presName="spaceBetweenRectangles1" presStyleCnt="0"/>
      <dgm:spPr/>
    </dgm:pt>
    <dgm:pt modelId="{7E15379B-B3C0-4FAE-8DC2-1A0D4F0F3569}" type="pres">
      <dgm:prSet presAssocID="{FC8BAED0-9BFA-4DE7-B0A7-44E6CD2D997A}" presName="composite1" presStyleCnt="0"/>
      <dgm:spPr/>
    </dgm:pt>
    <dgm:pt modelId="{933257FB-FE39-48A5-84F9-9E043CEC21C2}" type="pres">
      <dgm:prSet presAssocID="{FC8BAED0-9BFA-4DE7-B0A7-44E6CD2D997A}" presName="parent1" presStyleLbl="alignNode1" presStyleIdx="3" presStyleCnt="7">
        <dgm:presLayoutVars>
          <dgm:chMax val="1"/>
          <dgm:chPref val="1"/>
          <dgm:bulletEnabled val="1"/>
        </dgm:presLayoutVars>
      </dgm:prSet>
      <dgm:spPr/>
    </dgm:pt>
    <dgm:pt modelId="{5F85BE86-BBAC-49E5-8119-B76F8658C181}" type="pres">
      <dgm:prSet presAssocID="{FC8BAED0-9BFA-4DE7-B0A7-44E6CD2D997A}" presName="Childtext1" presStyleLbl="revTx" presStyleIdx="3" presStyleCnt="7">
        <dgm:presLayoutVars>
          <dgm:bulletEnabled val="1"/>
        </dgm:presLayoutVars>
      </dgm:prSet>
      <dgm:spPr/>
    </dgm:pt>
    <dgm:pt modelId="{D9E85233-3E33-4794-990B-59D8E39F313D}" type="pres">
      <dgm:prSet presAssocID="{FC8BAED0-9BFA-4DE7-B0A7-44E6CD2D997A}" presName="ConnectLine1" presStyleLbl="sibTrans1D1" presStyleIdx="3" presStyleCnt="7"/>
      <dgm:spPr>
        <a:noFill/>
        <a:ln w="6350" cap="flat" cmpd="sng" algn="ctr">
          <a:solidFill>
            <a:schemeClr val="accent5">
              <a:hueOff val="0"/>
              <a:satOff val="0"/>
              <a:lumOff val="0"/>
              <a:alphaOff val="0"/>
            </a:schemeClr>
          </a:solidFill>
          <a:prstDash val="dash"/>
          <a:miter lim="800000"/>
        </a:ln>
        <a:effectLst/>
      </dgm:spPr>
    </dgm:pt>
    <dgm:pt modelId="{47ECE397-202B-4262-BF58-70C97535EA3E}" type="pres">
      <dgm:prSet presAssocID="{FC8BAED0-9BFA-4DE7-B0A7-44E6CD2D997A}" presName="ConnectLineEnd1" presStyleLbl="lnNode1" presStyleIdx="3" presStyleCnt="7"/>
      <dgm:spPr/>
    </dgm:pt>
    <dgm:pt modelId="{76E29F52-1F31-4975-9D91-FA2C7A705C58}" type="pres">
      <dgm:prSet presAssocID="{FC8BAED0-9BFA-4DE7-B0A7-44E6CD2D997A}" presName="EmptyPane1" presStyleCnt="0"/>
      <dgm:spPr/>
    </dgm:pt>
    <dgm:pt modelId="{5E165FEC-AC9E-46E0-BB85-66D3235D09FF}" type="pres">
      <dgm:prSet presAssocID="{DFD729C2-84A1-4793-AAD5-879182568E1D}" presName="spaceBetweenRectangles1" presStyleCnt="0"/>
      <dgm:spPr/>
    </dgm:pt>
    <dgm:pt modelId="{FE3BBA2D-1EAE-4C64-8682-C4AB29094647}" type="pres">
      <dgm:prSet presAssocID="{994C0294-A2BD-40F1-B02B-4F12BCDB8F23}" presName="composite1" presStyleCnt="0"/>
      <dgm:spPr/>
    </dgm:pt>
    <dgm:pt modelId="{376FF960-8B31-44A4-919B-AAC732BD0696}" type="pres">
      <dgm:prSet presAssocID="{994C0294-A2BD-40F1-B02B-4F12BCDB8F23}" presName="parent1" presStyleLbl="alignNode1" presStyleIdx="4" presStyleCnt="7">
        <dgm:presLayoutVars>
          <dgm:chMax val="1"/>
          <dgm:chPref val="1"/>
          <dgm:bulletEnabled val="1"/>
        </dgm:presLayoutVars>
      </dgm:prSet>
      <dgm:spPr/>
    </dgm:pt>
    <dgm:pt modelId="{41597C44-0B03-444B-A0A6-09DD47E74B2D}" type="pres">
      <dgm:prSet presAssocID="{994C0294-A2BD-40F1-B02B-4F12BCDB8F23}" presName="Childtext1" presStyleLbl="revTx" presStyleIdx="4" presStyleCnt="7">
        <dgm:presLayoutVars>
          <dgm:bulletEnabled val="1"/>
        </dgm:presLayoutVars>
      </dgm:prSet>
      <dgm:spPr/>
    </dgm:pt>
    <dgm:pt modelId="{91549CD9-2159-4D86-BE1A-AFE67AA51B8C}" type="pres">
      <dgm:prSet presAssocID="{994C0294-A2BD-40F1-B02B-4F12BCDB8F23}" presName="ConnectLine1" presStyleLbl="sibTrans1D1" presStyleIdx="4" presStyleCnt="7"/>
      <dgm:spPr>
        <a:noFill/>
        <a:ln w="6350" cap="flat" cmpd="sng" algn="ctr">
          <a:solidFill>
            <a:schemeClr val="accent6">
              <a:hueOff val="0"/>
              <a:satOff val="0"/>
              <a:lumOff val="0"/>
              <a:alphaOff val="0"/>
            </a:schemeClr>
          </a:solidFill>
          <a:prstDash val="dash"/>
          <a:miter lim="800000"/>
        </a:ln>
        <a:effectLst/>
      </dgm:spPr>
    </dgm:pt>
    <dgm:pt modelId="{984103CA-91D3-42AF-A076-D34C488DD67C}" type="pres">
      <dgm:prSet presAssocID="{994C0294-A2BD-40F1-B02B-4F12BCDB8F23}" presName="ConnectLineEnd1" presStyleLbl="lnNode1" presStyleIdx="4" presStyleCnt="7"/>
      <dgm:spPr/>
    </dgm:pt>
    <dgm:pt modelId="{F38BE510-FC76-479C-BD9B-37D66D09D464}" type="pres">
      <dgm:prSet presAssocID="{994C0294-A2BD-40F1-B02B-4F12BCDB8F23}" presName="EmptyPane1" presStyleCnt="0"/>
      <dgm:spPr/>
    </dgm:pt>
    <dgm:pt modelId="{DE53D73C-4C3C-4799-8A3B-E91C23A02D1C}" type="pres">
      <dgm:prSet presAssocID="{0252B82E-A068-4AC4-8A11-AE1F4A11A178}" presName="spaceBetweenRectangles1" presStyleCnt="0"/>
      <dgm:spPr/>
    </dgm:pt>
    <dgm:pt modelId="{E313963D-4DC5-4810-A310-A7F838E14133}" type="pres">
      <dgm:prSet presAssocID="{B0B79B77-73FB-4801-B78B-1ADD5ECD6F73}" presName="composite1" presStyleCnt="0"/>
      <dgm:spPr/>
    </dgm:pt>
    <dgm:pt modelId="{E269D021-AE4A-487C-A35B-3EE7F05C88BD}" type="pres">
      <dgm:prSet presAssocID="{B0B79B77-73FB-4801-B78B-1ADD5ECD6F73}" presName="parent1" presStyleLbl="alignNode1" presStyleIdx="5" presStyleCnt="7">
        <dgm:presLayoutVars>
          <dgm:chMax val="1"/>
          <dgm:chPref val="1"/>
          <dgm:bulletEnabled val="1"/>
        </dgm:presLayoutVars>
      </dgm:prSet>
      <dgm:spPr/>
    </dgm:pt>
    <dgm:pt modelId="{0F5F7416-CE54-411A-9123-3A0A68A11BCA}" type="pres">
      <dgm:prSet presAssocID="{B0B79B77-73FB-4801-B78B-1ADD5ECD6F73}" presName="Childtext1" presStyleLbl="revTx" presStyleIdx="5" presStyleCnt="7">
        <dgm:presLayoutVars>
          <dgm:bulletEnabled val="1"/>
        </dgm:presLayoutVars>
      </dgm:prSet>
      <dgm:spPr/>
    </dgm:pt>
    <dgm:pt modelId="{DBD0C355-3596-4A59-824C-AF984EB885F9}" type="pres">
      <dgm:prSet presAssocID="{B0B79B77-73FB-4801-B78B-1ADD5ECD6F73}" presName="ConnectLine1" presStyleLbl="sibTrans1D1" presStyleIdx="5" presStyleCnt="7"/>
      <dgm:spPr>
        <a:noFill/>
        <a:ln w="6350" cap="flat" cmpd="sng" algn="ctr">
          <a:solidFill>
            <a:schemeClr val="accent2">
              <a:hueOff val="0"/>
              <a:satOff val="0"/>
              <a:lumOff val="0"/>
              <a:alphaOff val="0"/>
            </a:schemeClr>
          </a:solidFill>
          <a:prstDash val="dash"/>
          <a:miter lim="800000"/>
        </a:ln>
        <a:effectLst/>
      </dgm:spPr>
    </dgm:pt>
    <dgm:pt modelId="{734AC1D5-B522-4E71-9C89-2FFC0E8142E3}" type="pres">
      <dgm:prSet presAssocID="{B0B79B77-73FB-4801-B78B-1ADD5ECD6F73}" presName="ConnectLineEnd1" presStyleLbl="lnNode1" presStyleIdx="5" presStyleCnt="7"/>
      <dgm:spPr/>
    </dgm:pt>
    <dgm:pt modelId="{95FF5026-3629-497B-9139-10C8410B791D}" type="pres">
      <dgm:prSet presAssocID="{B0B79B77-73FB-4801-B78B-1ADD5ECD6F73}" presName="EmptyPane1" presStyleCnt="0"/>
      <dgm:spPr/>
    </dgm:pt>
    <dgm:pt modelId="{AEE0E4A6-8F1E-488D-A273-608AE82666AD}" type="pres">
      <dgm:prSet presAssocID="{C3DAEFA9-9C95-498C-A70B-D0E239033A12}" presName="spaceBetweenRectangles1" presStyleCnt="0"/>
      <dgm:spPr/>
    </dgm:pt>
    <dgm:pt modelId="{3DA790CE-E82C-47F7-ADFA-FA6336312873}" type="pres">
      <dgm:prSet presAssocID="{41D2BCA7-8BCA-4053-9B39-DF5E907B092C}" presName="composite1" presStyleCnt="0"/>
      <dgm:spPr/>
    </dgm:pt>
    <dgm:pt modelId="{682BB049-8692-4624-A1EA-DF09EBDFE435}" type="pres">
      <dgm:prSet presAssocID="{41D2BCA7-8BCA-4053-9B39-DF5E907B092C}" presName="parent1" presStyleLbl="alignNode1" presStyleIdx="6" presStyleCnt="7">
        <dgm:presLayoutVars>
          <dgm:chMax val="1"/>
          <dgm:chPref val="1"/>
          <dgm:bulletEnabled val="1"/>
        </dgm:presLayoutVars>
      </dgm:prSet>
      <dgm:spPr/>
    </dgm:pt>
    <dgm:pt modelId="{2222119C-11BA-4A52-AA22-DFB8BB538845}" type="pres">
      <dgm:prSet presAssocID="{41D2BCA7-8BCA-4053-9B39-DF5E907B092C}" presName="Childtext1" presStyleLbl="revTx" presStyleIdx="6" presStyleCnt="7">
        <dgm:presLayoutVars>
          <dgm:bulletEnabled val="1"/>
        </dgm:presLayoutVars>
      </dgm:prSet>
      <dgm:spPr/>
    </dgm:pt>
    <dgm:pt modelId="{2E975AC4-E71E-4693-BE7E-7497862D7897}" type="pres">
      <dgm:prSet presAssocID="{41D2BCA7-8BCA-4053-9B39-DF5E907B092C}" presName="ConnectLine1" presStyleLbl="sibTrans1D1" presStyleIdx="6" presStyleCnt="7"/>
      <dgm:spPr>
        <a:noFill/>
        <a:ln w="6350" cap="flat" cmpd="sng" algn="ctr">
          <a:solidFill>
            <a:schemeClr val="accent3">
              <a:hueOff val="0"/>
              <a:satOff val="0"/>
              <a:lumOff val="0"/>
              <a:alphaOff val="0"/>
            </a:schemeClr>
          </a:solidFill>
          <a:prstDash val="dash"/>
          <a:miter lim="800000"/>
        </a:ln>
        <a:effectLst/>
      </dgm:spPr>
    </dgm:pt>
    <dgm:pt modelId="{9C4E1EF6-D75C-44D7-80F4-FFA1CA21D638}" type="pres">
      <dgm:prSet presAssocID="{41D2BCA7-8BCA-4053-9B39-DF5E907B092C}" presName="ConnectLineEnd1" presStyleLbl="lnNode1" presStyleIdx="6" presStyleCnt="7"/>
      <dgm:spPr/>
    </dgm:pt>
    <dgm:pt modelId="{0D4C9B5D-6694-4839-BE78-072CABC02D66}" type="pres">
      <dgm:prSet presAssocID="{41D2BCA7-8BCA-4053-9B39-DF5E907B092C}" presName="EmptyPane1" presStyleCnt="0"/>
      <dgm:spPr/>
    </dgm:pt>
  </dgm:ptLst>
  <dgm:cxnLst>
    <dgm:cxn modelId="{1A569000-A731-4B8F-834E-48358772EDA5}" type="presOf" srcId="{FC8BAED0-9BFA-4DE7-B0A7-44E6CD2D997A}" destId="{933257FB-FE39-48A5-84F9-9E043CEC21C2}" srcOrd="0" destOrd="0" presId="urn:microsoft.com/office/officeart/2016/7/layout/RoundedRectangleTimeline"/>
    <dgm:cxn modelId="{FDFBDF0B-A4B5-44FA-A052-4002A2B0A7CD}" srcId="{994C0294-A2BD-40F1-B02B-4F12BCDB8F23}" destId="{A269752B-77F5-416E-A7EF-AD6EA1BB65B0}" srcOrd="0" destOrd="0" parTransId="{CCBE38FD-422B-48E8-84E7-940448B2FC04}" sibTransId="{4CD03AE1-780D-41C6-BB58-E2530AA93FF7}"/>
    <dgm:cxn modelId="{F5A6F80C-6B9C-47C7-9440-2220196DFB67}" srcId="{3F2B20CF-CF5C-4AA2-B2E1-082430ED9D78}" destId="{41D2BCA7-8BCA-4053-9B39-DF5E907B092C}" srcOrd="6" destOrd="0" parTransId="{269F84B1-2B9D-48C2-B62B-7C5E050F154F}" sibTransId="{65BD2AC5-F41A-49EF-9E68-D28C12E9B9AD}"/>
    <dgm:cxn modelId="{1BAEFD11-B9E8-42CE-86CE-5C49995CAC29}" srcId="{3F2B20CF-CF5C-4AA2-B2E1-082430ED9D78}" destId="{5EF8856C-506C-4ECB-9BB0-5E8561BFCA4A}" srcOrd="2" destOrd="0" parTransId="{FDF58E5A-D5C0-4CEB-8A5C-08EF47C2FFCE}" sibTransId="{E3DAEBB8-BF43-4861-B155-79B7C8425387}"/>
    <dgm:cxn modelId="{5C20401B-F020-46F7-8A3C-E011667A0C05}" type="presOf" srcId="{B0B79B77-73FB-4801-B78B-1ADD5ECD6F73}" destId="{E269D021-AE4A-487C-A35B-3EE7F05C88BD}" srcOrd="0" destOrd="0" presId="urn:microsoft.com/office/officeart/2016/7/layout/RoundedRectangleTimeline"/>
    <dgm:cxn modelId="{ACB9091C-1E17-4BAF-9057-29C5D075DA06}" srcId="{3F2B20CF-CF5C-4AA2-B2E1-082430ED9D78}" destId="{FC8BAED0-9BFA-4DE7-B0A7-44E6CD2D997A}" srcOrd="3" destOrd="0" parTransId="{86DC24C5-0903-487D-A219-525C0E35545C}" sibTransId="{DFD729C2-84A1-4793-AAD5-879182568E1D}"/>
    <dgm:cxn modelId="{EACCD41F-5B09-4164-B784-D80EC62CAB04}" type="presOf" srcId="{994C0294-A2BD-40F1-B02B-4F12BCDB8F23}" destId="{376FF960-8B31-44A4-919B-AAC732BD0696}" srcOrd="0" destOrd="0" presId="urn:microsoft.com/office/officeart/2016/7/layout/RoundedRectangleTimeline"/>
    <dgm:cxn modelId="{3CD66126-D32B-40A5-97BF-8C25FCD25E22}" type="presOf" srcId="{41D2BCA7-8BCA-4053-9B39-DF5E907B092C}" destId="{682BB049-8692-4624-A1EA-DF09EBDFE435}" srcOrd="0" destOrd="0" presId="urn:microsoft.com/office/officeart/2016/7/layout/RoundedRectangleTimeline"/>
    <dgm:cxn modelId="{D3D9A43F-2BE8-4327-AACD-E71CD0C94301}" srcId="{3F2B20CF-CF5C-4AA2-B2E1-082430ED9D78}" destId="{994C0294-A2BD-40F1-B02B-4F12BCDB8F23}" srcOrd="4" destOrd="0" parTransId="{B440CF52-CCDB-43C7-8D21-BEB15DA3F073}" sibTransId="{0252B82E-A068-4AC4-8A11-AE1F4A11A178}"/>
    <dgm:cxn modelId="{FED1B044-1DA9-4459-AB87-65E3DD033DA4}" srcId="{D88EDE86-865D-4463-94A2-36819C2DD52E}" destId="{1F73B84D-7D71-480B-9126-CE2DD1998C51}" srcOrd="0" destOrd="0" parTransId="{5C803993-8FC1-4CCB-9863-6D4AF36028E8}" sibTransId="{28E1C1B8-C923-4FA8-9399-C1B9952AD2B0}"/>
    <dgm:cxn modelId="{DB88C444-077F-419D-96CA-82DA3A2A483F}" type="presOf" srcId="{3F2B20CF-CF5C-4AA2-B2E1-082430ED9D78}" destId="{5AE0C763-D815-4DC4-991A-E1EBD5E5CA40}" srcOrd="0" destOrd="0" presId="urn:microsoft.com/office/officeart/2016/7/layout/RoundedRectangleTimeline"/>
    <dgm:cxn modelId="{462AA34C-87F5-417A-AABB-E7221CEE2DB5}" type="presOf" srcId="{9F166A1E-EB3E-48D8-BDA5-7AB6F7EB8067}" destId="{65C35237-B481-4AD3-A1E6-5228395F171D}" srcOrd="0" destOrd="0" presId="urn:microsoft.com/office/officeart/2016/7/layout/RoundedRectangleTimeline"/>
    <dgm:cxn modelId="{70166351-7DCF-4AE2-8812-B00B3DCBC887}" type="presOf" srcId="{A269752B-77F5-416E-A7EF-AD6EA1BB65B0}" destId="{41597C44-0B03-444B-A0A6-09DD47E74B2D}" srcOrd="0" destOrd="0" presId="urn:microsoft.com/office/officeart/2016/7/layout/RoundedRectangleTimeline"/>
    <dgm:cxn modelId="{47B52074-8145-41E8-84BD-4C8CD51B82D7}" srcId="{3F2B20CF-CF5C-4AA2-B2E1-082430ED9D78}" destId="{D88EDE86-865D-4463-94A2-36819C2DD52E}" srcOrd="0" destOrd="0" parTransId="{3AAFC6B3-7D8F-4DC3-983A-E797DA819046}" sibTransId="{FFD28760-07EE-48F4-9841-50BBD2C0D7C2}"/>
    <dgm:cxn modelId="{E9F9007F-54A4-4961-973D-AE40FE067566}" srcId="{3F2B20CF-CF5C-4AA2-B2E1-082430ED9D78}" destId="{B0B79B77-73FB-4801-B78B-1ADD5ECD6F73}" srcOrd="5" destOrd="0" parTransId="{5E111DC2-68C0-4537-B33D-5186CAE7FFED}" sibTransId="{C3DAEFA9-9C95-498C-A70B-D0E239033A12}"/>
    <dgm:cxn modelId="{E3D3B385-F40A-48BC-BDC9-E9CBC0AA9191}" type="presOf" srcId="{44386DAC-8FFB-4C67-B9EA-44BD39B279B5}" destId="{2222119C-11BA-4A52-AA22-DFB8BB538845}" srcOrd="0" destOrd="0" presId="urn:microsoft.com/office/officeart/2016/7/layout/RoundedRectangleTimeline"/>
    <dgm:cxn modelId="{C9042488-4B2E-4E9C-8D9F-15D555FB4B0E}" srcId="{AC49A051-887E-468B-9DD1-2A23CD7E1E7E}" destId="{9F166A1E-EB3E-48D8-BDA5-7AB6F7EB8067}" srcOrd="0" destOrd="0" parTransId="{4188D01A-FFAB-4D3E-B4D2-2F4BA1FE62BB}" sibTransId="{B5C208DA-9ACE-4ECB-915E-20055539F9E0}"/>
    <dgm:cxn modelId="{CB231B95-B51C-4CFA-9E09-30034784B3AC}" type="presOf" srcId="{5EF8856C-506C-4ECB-9BB0-5E8561BFCA4A}" destId="{AC3583B6-F9B6-4237-9678-64F1771868D6}" srcOrd="0" destOrd="0" presId="urn:microsoft.com/office/officeart/2016/7/layout/RoundedRectangleTimeline"/>
    <dgm:cxn modelId="{8FE9E0A5-9826-44C9-A4A7-7C2A936603D6}" srcId="{B0B79B77-73FB-4801-B78B-1ADD5ECD6F73}" destId="{A270C2FA-F0FE-472C-953C-650589A7B491}" srcOrd="0" destOrd="0" parTransId="{BD28F015-8BFF-4A90-A9E4-89DBF2F92EAA}" sibTransId="{42776031-4684-4288-ACE4-7639A2D7ED3F}"/>
    <dgm:cxn modelId="{96A719AD-0892-4B97-AF22-B602AA4F4700}" type="presOf" srcId="{A12B0986-2C54-451D-AF2F-7CC25A070ACB}" destId="{5F85BE86-BBAC-49E5-8119-B76F8658C181}" srcOrd="0" destOrd="0" presId="urn:microsoft.com/office/officeart/2016/7/layout/RoundedRectangleTimeline"/>
    <dgm:cxn modelId="{CBD98EC0-E1A0-4CDF-8666-746688D4DF33}" srcId="{3F2B20CF-CF5C-4AA2-B2E1-082430ED9D78}" destId="{AC49A051-887E-468B-9DD1-2A23CD7E1E7E}" srcOrd="1" destOrd="0" parTransId="{2A329672-697C-4C58-B75F-156F8C146276}" sibTransId="{443A33BA-E366-48E1-A138-55CCA182AB9E}"/>
    <dgm:cxn modelId="{C7C19AD2-D7A2-4668-84CD-6F17F707E1AE}" srcId="{5EF8856C-506C-4ECB-9BB0-5E8561BFCA4A}" destId="{9E8471C3-0884-44AA-9CF9-5FF32EA76B12}" srcOrd="0" destOrd="0" parTransId="{E783841E-3E95-4299-966B-B1EE738A7E03}" sibTransId="{E17D77A8-2784-4403-9AD6-D4EDD79E1307}"/>
    <dgm:cxn modelId="{71E492D5-CA03-45F3-9FFA-3A1E152233D5}" srcId="{FC8BAED0-9BFA-4DE7-B0A7-44E6CD2D997A}" destId="{A12B0986-2C54-451D-AF2F-7CC25A070ACB}" srcOrd="0" destOrd="0" parTransId="{A0FAFD16-6E39-4B9B-BEFB-FB6DDF68BF2A}" sibTransId="{2E920725-3CE9-42D8-8C75-3FAEDA191D05}"/>
    <dgm:cxn modelId="{A3C958EA-DBB5-476C-AF8B-700E95956348}" type="presOf" srcId="{1F73B84D-7D71-480B-9126-CE2DD1998C51}" destId="{8A9F3A71-923E-43C6-9A91-DEB3E6440C4E}" srcOrd="0" destOrd="0" presId="urn:microsoft.com/office/officeart/2016/7/layout/RoundedRectangleTimeline"/>
    <dgm:cxn modelId="{74E01EEF-DC91-4CE4-96BB-317525D818C4}" type="presOf" srcId="{AC49A051-887E-468B-9DD1-2A23CD7E1E7E}" destId="{04887774-4E73-4632-A739-7721BC322366}" srcOrd="0" destOrd="0" presId="urn:microsoft.com/office/officeart/2016/7/layout/RoundedRectangleTimeline"/>
    <dgm:cxn modelId="{51D037EF-78D0-44F2-ADB0-B3EBDA47E501}" type="presOf" srcId="{9E8471C3-0884-44AA-9CF9-5FF32EA76B12}" destId="{0C52B455-D869-45B8-9D39-C880863CD774}" srcOrd="0" destOrd="0" presId="urn:microsoft.com/office/officeart/2016/7/layout/RoundedRectangleTimeline"/>
    <dgm:cxn modelId="{D41913F5-F81C-48AE-8C18-90D2EC0A96AB}" type="presOf" srcId="{D88EDE86-865D-4463-94A2-36819C2DD52E}" destId="{EDB10861-0125-4525-AAD8-3A0728DDAFBA}" srcOrd="0" destOrd="0" presId="urn:microsoft.com/office/officeart/2016/7/layout/RoundedRectangleTimeline"/>
    <dgm:cxn modelId="{9C3455F8-778D-46DB-8565-196EFEDC3AA3}" type="presOf" srcId="{A270C2FA-F0FE-472C-953C-650589A7B491}" destId="{0F5F7416-CE54-411A-9123-3A0A68A11BCA}" srcOrd="0" destOrd="0" presId="urn:microsoft.com/office/officeart/2016/7/layout/RoundedRectangleTimeline"/>
    <dgm:cxn modelId="{04357FFF-51F2-47F0-A7CE-7CCC50EFAACD}" srcId="{41D2BCA7-8BCA-4053-9B39-DF5E907B092C}" destId="{44386DAC-8FFB-4C67-B9EA-44BD39B279B5}" srcOrd="0" destOrd="0" parTransId="{4BE584EC-4D29-4354-882F-FF63B4D16A20}" sibTransId="{65ECD23F-9F99-4370-A29E-11726DACC331}"/>
    <dgm:cxn modelId="{92AD9A13-2A81-4104-87CE-8BB627044C49}" type="presParOf" srcId="{5AE0C763-D815-4DC4-991A-E1EBD5E5CA40}" destId="{0F7318F9-99E7-484C-B6CE-BFE6AA4F7ECF}" srcOrd="0" destOrd="0" presId="urn:microsoft.com/office/officeart/2016/7/layout/RoundedRectangleTimeline"/>
    <dgm:cxn modelId="{870B634E-8D7A-489F-8AE5-763320DD8961}" type="presParOf" srcId="{0F7318F9-99E7-484C-B6CE-BFE6AA4F7ECF}" destId="{EDB10861-0125-4525-AAD8-3A0728DDAFBA}" srcOrd="0" destOrd="0" presId="urn:microsoft.com/office/officeart/2016/7/layout/RoundedRectangleTimeline"/>
    <dgm:cxn modelId="{912D503B-522F-46D4-9B5C-9B33B0D54589}" type="presParOf" srcId="{0F7318F9-99E7-484C-B6CE-BFE6AA4F7ECF}" destId="{8A9F3A71-923E-43C6-9A91-DEB3E6440C4E}" srcOrd="1" destOrd="0" presId="urn:microsoft.com/office/officeart/2016/7/layout/RoundedRectangleTimeline"/>
    <dgm:cxn modelId="{BF51A9B9-24CD-4E67-856C-6D11941C1692}" type="presParOf" srcId="{0F7318F9-99E7-484C-B6CE-BFE6AA4F7ECF}" destId="{73CA23A9-F1A1-48B2-AFA4-C0280C1F961F}" srcOrd="2" destOrd="0" presId="urn:microsoft.com/office/officeart/2016/7/layout/RoundedRectangleTimeline"/>
    <dgm:cxn modelId="{C6BEB61F-F74B-4563-80BF-BA35412A4070}" type="presParOf" srcId="{0F7318F9-99E7-484C-B6CE-BFE6AA4F7ECF}" destId="{4277F58E-AD29-4B8F-82F8-C69C4F828EA7}" srcOrd="3" destOrd="0" presId="urn:microsoft.com/office/officeart/2016/7/layout/RoundedRectangleTimeline"/>
    <dgm:cxn modelId="{7184730C-C3FF-4B2D-BA4F-DE6376598644}" type="presParOf" srcId="{0F7318F9-99E7-484C-B6CE-BFE6AA4F7ECF}" destId="{D46B28A1-7B44-4EA6-A2A3-61F28423E268}" srcOrd="4" destOrd="0" presId="urn:microsoft.com/office/officeart/2016/7/layout/RoundedRectangleTimeline"/>
    <dgm:cxn modelId="{EC49EE7F-E5F1-4BB4-92B8-6F54AD283618}" type="presParOf" srcId="{5AE0C763-D815-4DC4-991A-E1EBD5E5CA40}" destId="{0DF8C521-8297-4754-9C79-FBA65707A090}" srcOrd="1" destOrd="0" presId="urn:microsoft.com/office/officeart/2016/7/layout/RoundedRectangleTimeline"/>
    <dgm:cxn modelId="{13A06D5A-1EBA-45ED-8679-F70BFFC830D9}" type="presParOf" srcId="{5AE0C763-D815-4DC4-991A-E1EBD5E5CA40}" destId="{F444E828-3553-4570-B6E4-4068AAA87D0B}" srcOrd="2" destOrd="0" presId="urn:microsoft.com/office/officeart/2016/7/layout/RoundedRectangleTimeline"/>
    <dgm:cxn modelId="{AAEFE563-7BFD-4964-BEDB-8868247833B3}" type="presParOf" srcId="{F444E828-3553-4570-B6E4-4068AAA87D0B}" destId="{04887774-4E73-4632-A739-7721BC322366}" srcOrd="0" destOrd="0" presId="urn:microsoft.com/office/officeart/2016/7/layout/RoundedRectangleTimeline"/>
    <dgm:cxn modelId="{C31417D8-41DB-4CE5-8D05-A1BAECBFE054}" type="presParOf" srcId="{F444E828-3553-4570-B6E4-4068AAA87D0B}" destId="{65C35237-B481-4AD3-A1E6-5228395F171D}" srcOrd="1" destOrd="0" presId="urn:microsoft.com/office/officeart/2016/7/layout/RoundedRectangleTimeline"/>
    <dgm:cxn modelId="{8C652EA5-2D8B-4347-9317-94DB80743D36}" type="presParOf" srcId="{F444E828-3553-4570-B6E4-4068AAA87D0B}" destId="{F5C46384-590D-43AE-85E8-FD4B9DE02F61}" srcOrd="2" destOrd="0" presId="urn:microsoft.com/office/officeart/2016/7/layout/RoundedRectangleTimeline"/>
    <dgm:cxn modelId="{82439D21-AE5B-4B51-B44B-74567C469E1E}" type="presParOf" srcId="{F444E828-3553-4570-B6E4-4068AAA87D0B}" destId="{A4A6935A-32FE-4397-BE51-CE008D2640DA}" srcOrd="3" destOrd="0" presId="urn:microsoft.com/office/officeart/2016/7/layout/RoundedRectangleTimeline"/>
    <dgm:cxn modelId="{1CA50733-5032-4266-B7FB-59CAA0DD8414}" type="presParOf" srcId="{F444E828-3553-4570-B6E4-4068AAA87D0B}" destId="{A5FB5EA0-9750-4B94-8397-70B1F9ED48D2}" srcOrd="4" destOrd="0" presId="urn:microsoft.com/office/officeart/2016/7/layout/RoundedRectangleTimeline"/>
    <dgm:cxn modelId="{E41A1F22-0A4B-4EFE-9063-6DA86228D1A3}" type="presParOf" srcId="{5AE0C763-D815-4DC4-991A-E1EBD5E5CA40}" destId="{45DB2108-CA4F-4D02-8D85-E97EC62B786D}" srcOrd="3" destOrd="0" presId="urn:microsoft.com/office/officeart/2016/7/layout/RoundedRectangleTimeline"/>
    <dgm:cxn modelId="{9958AB7C-AF82-45AB-AD9F-833BD47973B3}" type="presParOf" srcId="{5AE0C763-D815-4DC4-991A-E1EBD5E5CA40}" destId="{B9349264-58A7-4E9D-88DA-E271EB2E321E}" srcOrd="4" destOrd="0" presId="urn:microsoft.com/office/officeart/2016/7/layout/RoundedRectangleTimeline"/>
    <dgm:cxn modelId="{4DDE3794-9861-492E-83CB-6F0F18828E24}" type="presParOf" srcId="{B9349264-58A7-4E9D-88DA-E271EB2E321E}" destId="{AC3583B6-F9B6-4237-9678-64F1771868D6}" srcOrd="0" destOrd="0" presId="urn:microsoft.com/office/officeart/2016/7/layout/RoundedRectangleTimeline"/>
    <dgm:cxn modelId="{EF3C0D0D-D5CA-4E04-9F20-7A8059C08322}" type="presParOf" srcId="{B9349264-58A7-4E9D-88DA-E271EB2E321E}" destId="{0C52B455-D869-45B8-9D39-C880863CD774}" srcOrd="1" destOrd="0" presId="urn:microsoft.com/office/officeart/2016/7/layout/RoundedRectangleTimeline"/>
    <dgm:cxn modelId="{FDA3C571-5741-4CDF-94F0-4B999D93AB70}" type="presParOf" srcId="{B9349264-58A7-4E9D-88DA-E271EB2E321E}" destId="{9E2285AF-4FCE-4449-A08D-C0C3223C37AA}" srcOrd="2" destOrd="0" presId="urn:microsoft.com/office/officeart/2016/7/layout/RoundedRectangleTimeline"/>
    <dgm:cxn modelId="{9E3E2E9F-9B25-4D23-A576-C2F8BBA8EFF8}" type="presParOf" srcId="{B9349264-58A7-4E9D-88DA-E271EB2E321E}" destId="{7C061DFB-CF87-4E20-BCF3-5EE0BF107730}" srcOrd="3" destOrd="0" presId="urn:microsoft.com/office/officeart/2016/7/layout/RoundedRectangleTimeline"/>
    <dgm:cxn modelId="{62262133-ECB1-4E50-BB11-8C78543EBA80}" type="presParOf" srcId="{B9349264-58A7-4E9D-88DA-E271EB2E321E}" destId="{8665C6BD-56BF-4806-B88B-D62F1EC6915A}" srcOrd="4" destOrd="0" presId="urn:microsoft.com/office/officeart/2016/7/layout/RoundedRectangleTimeline"/>
    <dgm:cxn modelId="{3B52F9B0-E8CD-4F57-B64F-1B4457EA6CA3}" type="presParOf" srcId="{5AE0C763-D815-4DC4-991A-E1EBD5E5CA40}" destId="{6B302BF9-2B6D-4A0B-A163-A011B2F2FBBE}" srcOrd="5" destOrd="0" presId="urn:microsoft.com/office/officeart/2016/7/layout/RoundedRectangleTimeline"/>
    <dgm:cxn modelId="{1C05061C-9437-4D20-B792-F6FE97BC927C}" type="presParOf" srcId="{5AE0C763-D815-4DC4-991A-E1EBD5E5CA40}" destId="{7E15379B-B3C0-4FAE-8DC2-1A0D4F0F3569}" srcOrd="6" destOrd="0" presId="urn:microsoft.com/office/officeart/2016/7/layout/RoundedRectangleTimeline"/>
    <dgm:cxn modelId="{513C3100-EF72-4562-8F3E-8A44145D9CE0}" type="presParOf" srcId="{7E15379B-B3C0-4FAE-8DC2-1A0D4F0F3569}" destId="{933257FB-FE39-48A5-84F9-9E043CEC21C2}" srcOrd="0" destOrd="0" presId="urn:microsoft.com/office/officeart/2016/7/layout/RoundedRectangleTimeline"/>
    <dgm:cxn modelId="{2F7FE42C-2C33-4515-888B-8200A85F9CE6}" type="presParOf" srcId="{7E15379B-B3C0-4FAE-8DC2-1A0D4F0F3569}" destId="{5F85BE86-BBAC-49E5-8119-B76F8658C181}" srcOrd="1" destOrd="0" presId="urn:microsoft.com/office/officeart/2016/7/layout/RoundedRectangleTimeline"/>
    <dgm:cxn modelId="{0034B97E-8672-4D96-847C-39C002EA3FAD}" type="presParOf" srcId="{7E15379B-B3C0-4FAE-8DC2-1A0D4F0F3569}" destId="{D9E85233-3E33-4794-990B-59D8E39F313D}" srcOrd="2" destOrd="0" presId="urn:microsoft.com/office/officeart/2016/7/layout/RoundedRectangleTimeline"/>
    <dgm:cxn modelId="{6DCCF6D5-9EFA-44F6-A73E-672A633D7EEB}" type="presParOf" srcId="{7E15379B-B3C0-4FAE-8DC2-1A0D4F0F3569}" destId="{47ECE397-202B-4262-BF58-70C97535EA3E}" srcOrd="3" destOrd="0" presId="urn:microsoft.com/office/officeart/2016/7/layout/RoundedRectangleTimeline"/>
    <dgm:cxn modelId="{D5DCC654-78D4-4986-AE5F-E501FF2C9F12}" type="presParOf" srcId="{7E15379B-B3C0-4FAE-8DC2-1A0D4F0F3569}" destId="{76E29F52-1F31-4975-9D91-FA2C7A705C58}" srcOrd="4" destOrd="0" presId="urn:microsoft.com/office/officeart/2016/7/layout/RoundedRectangleTimeline"/>
    <dgm:cxn modelId="{CA38217E-BDCB-4C70-814B-DF445E7965FC}" type="presParOf" srcId="{5AE0C763-D815-4DC4-991A-E1EBD5E5CA40}" destId="{5E165FEC-AC9E-46E0-BB85-66D3235D09FF}" srcOrd="7" destOrd="0" presId="urn:microsoft.com/office/officeart/2016/7/layout/RoundedRectangleTimeline"/>
    <dgm:cxn modelId="{755DDFF6-5B3F-497E-9172-A90B215DF885}" type="presParOf" srcId="{5AE0C763-D815-4DC4-991A-E1EBD5E5CA40}" destId="{FE3BBA2D-1EAE-4C64-8682-C4AB29094647}" srcOrd="8" destOrd="0" presId="urn:microsoft.com/office/officeart/2016/7/layout/RoundedRectangleTimeline"/>
    <dgm:cxn modelId="{11F56C10-2D67-4FC7-BDAE-5741AE5730C2}" type="presParOf" srcId="{FE3BBA2D-1EAE-4C64-8682-C4AB29094647}" destId="{376FF960-8B31-44A4-919B-AAC732BD0696}" srcOrd="0" destOrd="0" presId="urn:microsoft.com/office/officeart/2016/7/layout/RoundedRectangleTimeline"/>
    <dgm:cxn modelId="{BD6E5EBF-9DC6-4ABF-AE35-33B9CD34726B}" type="presParOf" srcId="{FE3BBA2D-1EAE-4C64-8682-C4AB29094647}" destId="{41597C44-0B03-444B-A0A6-09DD47E74B2D}" srcOrd="1" destOrd="0" presId="urn:microsoft.com/office/officeart/2016/7/layout/RoundedRectangleTimeline"/>
    <dgm:cxn modelId="{4A74EA2F-20A4-4B4E-B13B-9DA1A5B2207F}" type="presParOf" srcId="{FE3BBA2D-1EAE-4C64-8682-C4AB29094647}" destId="{91549CD9-2159-4D86-BE1A-AFE67AA51B8C}" srcOrd="2" destOrd="0" presId="urn:microsoft.com/office/officeart/2016/7/layout/RoundedRectangleTimeline"/>
    <dgm:cxn modelId="{DD223EB7-7FC9-4566-862B-E73508EF26C4}" type="presParOf" srcId="{FE3BBA2D-1EAE-4C64-8682-C4AB29094647}" destId="{984103CA-91D3-42AF-A076-D34C488DD67C}" srcOrd="3" destOrd="0" presId="urn:microsoft.com/office/officeart/2016/7/layout/RoundedRectangleTimeline"/>
    <dgm:cxn modelId="{A09939FD-372E-4424-AE69-0C59727798A3}" type="presParOf" srcId="{FE3BBA2D-1EAE-4C64-8682-C4AB29094647}" destId="{F38BE510-FC76-479C-BD9B-37D66D09D464}" srcOrd="4" destOrd="0" presId="urn:microsoft.com/office/officeart/2016/7/layout/RoundedRectangleTimeline"/>
    <dgm:cxn modelId="{6655971C-8D25-42BF-953A-6CE3E67AB1A5}" type="presParOf" srcId="{5AE0C763-D815-4DC4-991A-E1EBD5E5CA40}" destId="{DE53D73C-4C3C-4799-8A3B-E91C23A02D1C}" srcOrd="9" destOrd="0" presId="urn:microsoft.com/office/officeart/2016/7/layout/RoundedRectangleTimeline"/>
    <dgm:cxn modelId="{67D1DDEF-9D34-4B1A-8159-E9E1F6076C0E}" type="presParOf" srcId="{5AE0C763-D815-4DC4-991A-E1EBD5E5CA40}" destId="{E313963D-4DC5-4810-A310-A7F838E14133}" srcOrd="10" destOrd="0" presId="urn:microsoft.com/office/officeart/2016/7/layout/RoundedRectangleTimeline"/>
    <dgm:cxn modelId="{3E482F18-49E2-4F97-B523-CE155C2BDD8F}" type="presParOf" srcId="{E313963D-4DC5-4810-A310-A7F838E14133}" destId="{E269D021-AE4A-487C-A35B-3EE7F05C88BD}" srcOrd="0" destOrd="0" presId="urn:microsoft.com/office/officeart/2016/7/layout/RoundedRectangleTimeline"/>
    <dgm:cxn modelId="{4F39F989-3194-4F97-8235-C2B3BCD7A5CB}" type="presParOf" srcId="{E313963D-4DC5-4810-A310-A7F838E14133}" destId="{0F5F7416-CE54-411A-9123-3A0A68A11BCA}" srcOrd="1" destOrd="0" presId="urn:microsoft.com/office/officeart/2016/7/layout/RoundedRectangleTimeline"/>
    <dgm:cxn modelId="{61FD6E7D-DB69-4946-8A26-A929B58FF401}" type="presParOf" srcId="{E313963D-4DC5-4810-A310-A7F838E14133}" destId="{DBD0C355-3596-4A59-824C-AF984EB885F9}" srcOrd="2" destOrd="0" presId="urn:microsoft.com/office/officeart/2016/7/layout/RoundedRectangleTimeline"/>
    <dgm:cxn modelId="{D005DDDF-2459-4637-9BE2-F51DA4F0EFE4}" type="presParOf" srcId="{E313963D-4DC5-4810-A310-A7F838E14133}" destId="{734AC1D5-B522-4E71-9C89-2FFC0E8142E3}" srcOrd="3" destOrd="0" presId="urn:microsoft.com/office/officeart/2016/7/layout/RoundedRectangleTimeline"/>
    <dgm:cxn modelId="{9EB75B45-6B28-40DA-86E1-56E295823E6C}" type="presParOf" srcId="{E313963D-4DC5-4810-A310-A7F838E14133}" destId="{95FF5026-3629-497B-9139-10C8410B791D}" srcOrd="4" destOrd="0" presId="urn:microsoft.com/office/officeart/2016/7/layout/RoundedRectangleTimeline"/>
    <dgm:cxn modelId="{9B473AE6-6B02-4DF4-8F9C-82E5500D2388}" type="presParOf" srcId="{5AE0C763-D815-4DC4-991A-E1EBD5E5CA40}" destId="{AEE0E4A6-8F1E-488D-A273-608AE82666AD}" srcOrd="11" destOrd="0" presId="urn:microsoft.com/office/officeart/2016/7/layout/RoundedRectangleTimeline"/>
    <dgm:cxn modelId="{65FE4BEC-9BEC-42E3-9B17-4BA2EABCE3D8}" type="presParOf" srcId="{5AE0C763-D815-4DC4-991A-E1EBD5E5CA40}" destId="{3DA790CE-E82C-47F7-ADFA-FA6336312873}" srcOrd="12" destOrd="0" presId="urn:microsoft.com/office/officeart/2016/7/layout/RoundedRectangleTimeline"/>
    <dgm:cxn modelId="{6A76C496-7873-454E-937D-04963A6E32C3}" type="presParOf" srcId="{3DA790CE-E82C-47F7-ADFA-FA6336312873}" destId="{682BB049-8692-4624-A1EA-DF09EBDFE435}" srcOrd="0" destOrd="0" presId="urn:microsoft.com/office/officeart/2016/7/layout/RoundedRectangleTimeline"/>
    <dgm:cxn modelId="{0A341920-FE58-4E21-9F9D-9295A6DB63D1}" type="presParOf" srcId="{3DA790CE-E82C-47F7-ADFA-FA6336312873}" destId="{2222119C-11BA-4A52-AA22-DFB8BB538845}" srcOrd="1" destOrd="0" presId="urn:microsoft.com/office/officeart/2016/7/layout/RoundedRectangleTimeline"/>
    <dgm:cxn modelId="{A6B47957-0582-4168-A705-FCB7D1BC4920}" type="presParOf" srcId="{3DA790CE-E82C-47F7-ADFA-FA6336312873}" destId="{2E975AC4-E71E-4693-BE7E-7497862D7897}" srcOrd="2" destOrd="0" presId="urn:microsoft.com/office/officeart/2016/7/layout/RoundedRectangleTimeline"/>
    <dgm:cxn modelId="{62E8DDCB-FBEC-4104-9F75-77AD31C06A4C}" type="presParOf" srcId="{3DA790CE-E82C-47F7-ADFA-FA6336312873}" destId="{9C4E1EF6-D75C-44D7-80F4-FFA1CA21D638}" srcOrd="3" destOrd="0" presId="urn:microsoft.com/office/officeart/2016/7/layout/RoundedRectangleTimeline"/>
    <dgm:cxn modelId="{A0627866-4055-4C7C-B177-4C3D9EB5A73C}" type="presParOf" srcId="{3DA790CE-E82C-47F7-ADFA-FA6336312873}" destId="{0D4C9B5D-6694-4839-BE78-072CABC02D66}"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85CD2-B734-4470-ABC4-CCFB16481C81}" type="doc">
      <dgm:prSet loTypeId="urn:microsoft.com/office/officeart/2005/8/layout/funnel1" loCatId="relationship" qsTypeId="urn:microsoft.com/office/officeart/2005/8/quickstyle/3d3" qsCatId="3D" csTypeId="urn:microsoft.com/office/officeart/2005/8/colors/colorful4" csCatId="colorful" phldr="1"/>
      <dgm:spPr/>
      <dgm:t>
        <a:bodyPr/>
        <a:lstStyle/>
        <a:p>
          <a:endParaRPr lang="en-US"/>
        </a:p>
      </dgm:t>
    </dgm:pt>
    <dgm:pt modelId="{6E4E374C-D2C0-494E-B755-8C4471A459E3}">
      <dgm:prSet phldrT="[Text]" custT="1"/>
      <dgm:spPr>
        <a:solidFill>
          <a:srgbClr val="4B2C89">
            <a:alpha val="90000"/>
          </a:srgbClr>
        </a:solidFill>
        <a:scene3d>
          <a:camera prst="orthographicFront">
            <a:rot lat="0" lon="0" rev="0"/>
          </a:camera>
          <a:lightRig rig="contrasting" dir="t">
            <a:rot lat="0" lon="0" rev="1200000"/>
          </a:lightRig>
        </a:scene3d>
        <a:sp3d contourW="19050" prstMaterial="metal">
          <a:bevelT w="88900" h="203200" prst="artDeco"/>
          <a:bevelB w="165100" h="254000"/>
        </a:sp3d>
      </dgm:spPr>
      <dgm:t>
        <a:bodyPr/>
        <a:lstStyle/>
        <a:p>
          <a:r>
            <a:rPr lang="en-US" sz="2000" dirty="0"/>
            <a:t>MMR</a:t>
          </a:r>
        </a:p>
      </dgm:t>
    </dgm:pt>
    <dgm:pt modelId="{CD8F0CFE-DF04-481D-8CC5-FAA570BB5571}" type="parTrans" cxnId="{88353909-ED19-47DA-AFE7-CBC3A3788E3A}">
      <dgm:prSet/>
      <dgm:spPr/>
      <dgm:t>
        <a:bodyPr/>
        <a:lstStyle/>
        <a:p>
          <a:endParaRPr lang="en-US"/>
        </a:p>
      </dgm:t>
    </dgm:pt>
    <dgm:pt modelId="{1E89295E-52A4-436E-904E-A6683E53E6D8}" type="sibTrans" cxnId="{88353909-ED19-47DA-AFE7-CBC3A3788E3A}">
      <dgm:prSet/>
      <dgm:spPr/>
      <dgm:t>
        <a:bodyPr/>
        <a:lstStyle/>
        <a:p>
          <a:endParaRPr lang="en-US"/>
        </a:p>
      </dgm:t>
    </dgm:pt>
    <dgm:pt modelId="{7C89767D-C404-41C8-955C-7F60D60B785F}">
      <dgm:prSet phldrT="[Text]" custT="1"/>
      <dgm:spPr>
        <a:solidFill>
          <a:srgbClr val="EB641B">
            <a:alpha val="90000"/>
          </a:srgbClr>
        </a:solidFill>
        <a:scene3d>
          <a:camera prst="orthographicFront">
            <a:rot lat="0" lon="0" rev="0"/>
          </a:camera>
          <a:lightRig rig="contrasting" dir="t">
            <a:rot lat="0" lon="0" rev="1200000"/>
          </a:lightRig>
        </a:scene3d>
        <a:sp3d contourW="19050" prstMaterial="metal">
          <a:bevelT w="88900" h="203200" prst="artDeco"/>
          <a:bevelB w="165100" h="254000"/>
        </a:sp3d>
      </dgm:spPr>
      <dgm:t>
        <a:bodyPr/>
        <a:lstStyle/>
        <a:p>
          <a:r>
            <a:rPr lang="en-US" sz="2000" dirty="0"/>
            <a:t>FIMR</a:t>
          </a:r>
        </a:p>
      </dgm:t>
    </dgm:pt>
    <dgm:pt modelId="{A2B63D93-F94F-4BDC-A447-07AA52607376}" type="parTrans" cxnId="{88B0B4A5-9615-419B-8942-7B60EFA606C2}">
      <dgm:prSet/>
      <dgm:spPr/>
      <dgm:t>
        <a:bodyPr/>
        <a:lstStyle/>
        <a:p>
          <a:endParaRPr lang="en-US"/>
        </a:p>
      </dgm:t>
    </dgm:pt>
    <dgm:pt modelId="{EFF60493-BA9C-4BC4-8E17-D942A73AD784}" type="sibTrans" cxnId="{88B0B4A5-9615-419B-8942-7B60EFA606C2}">
      <dgm:prSet/>
      <dgm:spPr/>
      <dgm:t>
        <a:bodyPr/>
        <a:lstStyle/>
        <a:p>
          <a:endParaRPr lang="en-US"/>
        </a:p>
      </dgm:t>
    </dgm:pt>
    <dgm:pt modelId="{3D3F9700-EA3C-4F3E-9CDA-298C8232CFDB}">
      <dgm:prSet phldrT="[Text]" custT="1"/>
      <dgm:spPr/>
      <dgm:t>
        <a:bodyPr/>
        <a:lstStyle/>
        <a:p>
          <a:r>
            <a:rPr lang="en-US" sz="2100" b="1" dirty="0">
              <a:solidFill>
                <a:schemeClr val="tx1"/>
              </a:solidFill>
            </a:rPr>
            <a:t>DE</a:t>
          </a:r>
          <a:r>
            <a:rPr lang="en-US" sz="2100" dirty="0"/>
            <a:t>LAWARE </a:t>
          </a:r>
          <a:r>
            <a:rPr lang="en-US" sz="2100" b="1" dirty="0">
              <a:solidFill>
                <a:schemeClr val="tx1"/>
              </a:solidFill>
            </a:rPr>
            <a:t>V</a:t>
          </a:r>
          <a:r>
            <a:rPr lang="en-US" sz="2100" dirty="0"/>
            <a:t>OICES for</a:t>
          </a:r>
          <a:r>
            <a:rPr lang="en-US" sz="2100" dirty="0">
              <a:solidFill>
                <a:schemeClr val="tx1"/>
              </a:solidFill>
            </a:rPr>
            <a:t> </a:t>
          </a:r>
          <a:r>
            <a:rPr lang="en-US" sz="2100" b="1" dirty="0">
              <a:solidFill>
                <a:schemeClr val="tx1"/>
              </a:solidFill>
            </a:rPr>
            <a:t>A</a:t>
          </a:r>
          <a:r>
            <a:rPr lang="en-US" sz="2100" dirty="0">
              <a:solidFill>
                <a:schemeClr val="tx1"/>
              </a:solidFill>
            </a:rPr>
            <a:t>CTION </a:t>
          </a:r>
          <a:r>
            <a:rPr lang="en-US" sz="2100" dirty="0"/>
            <a:t>STEERING COMMITTEE</a:t>
          </a:r>
        </a:p>
        <a:p>
          <a:endParaRPr lang="en-US" sz="2100" dirty="0"/>
        </a:p>
      </dgm:t>
    </dgm:pt>
    <dgm:pt modelId="{B175CCCA-A8AB-4B37-826E-66FB031FD42A}" type="sibTrans" cxnId="{4EB83B63-F240-4070-9897-86D43A8C564E}">
      <dgm:prSet/>
      <dgm:spPr/>
      <dgm:t>
        <a:bodyPr/>
        <a:lstStyle/>
        <a:p>
          <a:endParaRPr lang="en-US"/>
        </a:p>
      </dgm:t>
    </dgm:pt>
    <dgm:pt modelId="{69BAC5BB-ED24-44C5-A4B2-9AF3BED63C8F}" type="parTrans" cxnId="{4EB83B63-F240-4070-9897-86D43A8C564E}">
      <dgm:prSet/>
      <dgm:spPr/>
      <dgm:t>
        <a:bodyPr/>
        <a:lstStyle/>
        <a:p>
          <a:endParaRPr lang="en-US"/>
        </a:p>
      </dgm:t>
    </dgm:pt>
    <dgm:pt modelId="{7F9665A5-E731-4F1D-B5C7-C4C5F563B04E}">
      <dgm:prSet phldrT="[Text]" custT="1"/>
      <dgm:spPr>
        <a:solidFill>
          <a:srgbClr val="4B2C89"/>
        </a:solidFill>
        <a:effectLst>
          <a:glow rad="228600">
            <a:srgbClr val="EB641B">
              <a:alpha val="52000"/>
            </a:srgbClr>
          </a:glow>
          <a:softEdge rad="31750"/>
        </a:effectLst>
      </dgm:spPr>
      <dgm:t>
        <a:bodyPr/>
        <a:lstStyle/>
        <a:p>
          <a:r>
            <a:rPr lang="en-US" sz="1200" dirty="0"/>
            <a:t>Findings/</a:t>
          </a:r>
        </a:p>
        <a:p>
          <a:r>
            <a:rPr lang="en-US" sz="1200" dirty="0"/>
            <a:t>Recommendations </a:t>
          </a:r>
        </a:p>
      </dgm:t>
    </dgm:pt>
    <dgm:pt modelId="{8A48F92C-25D3-43FD-A47B-2D83D65A3D20}" type="sibTrans" cxnId="{12D6BDED-82DD-4874-989A-7EE8FAC62B7C}">
      <dgm:prSet/>
      <dgm:spPr/>
      <dgm:t>
        <a:bodyPr/>
        <a:lstStyle/>
        <a:p>
          <a:endParaRPr lang="en-US"/>
        </a:p>
      </dgm:t>
    </dgm:pt>
    <dgm:pt modelId="{54186095-9E87-4CE6-A21F-F3289A130A23}" type="parTrans" cxnId="{12D6BDED-82DD-4874-989A-7EE8FAC62B7C}">
      <dgm:prSet/>
      <dgm:spPr/>
      <dgm:t>
        <a:bodyPr/>
        <a:lstStyle/>
        <a:p>
          <a:endParaRPr lang="en-US"/>
        </a:p>
      </dgm:t>
    </dgm:pt>
    <dgm:pt modelId="{D6156E37-6E4A-442D-8F15-DB8C605A5D4F}" type="pres">
      <dgm:prSet presAssocID="{AD985CD2-B734-4470-ABC4-CCFB16481C81}" presName="Name0" presStyleCnt="0">
        <dgm:presLayoutVars>
          <dgm:chMax val="4"/>
          <dgm:resizeHandles val="exact"/>
        </dgm:presLayoutVars>
      </dgm:prSet>
      <dgm:spPr/>
    </dgm:pt>
    <dgm:pt modelId="{6DF92497-CAD2-40C4-9C1A-790CF735C181}" type="pres">
      <dgm:prSet presAssocID="{AD985CD2-B734-4470-ABC4-CCFB16481C81}" presName="ellipse" presStyleLbl="trBgShp" presStyleIdx="0" presStyleCnt="1"/>
      <dgm:spPr/>
    </dgm:pt>
    <dgm:pt modelId="{6A8DD1C4-7C2B-486A-B399-552E1ED1CDE1}" type="pres">
      <dgm:prSet presAssocID="{AD985CD2-B734-4470-ABC4-CCFB16481C81}" presName="arrow1" presStyleLbl="fgShp" presStyleIdx="0" presStyleCnt="1" custLinFactNeighborX="10021" custLinFactNeighborY="-10723"/>
      <dgm:spPr/>
    </dgm:pt>
    <dgm:pt modelId="{D0A852DA-DE4E-41A4-B390-4CB11ACAD827}" type="pres">
      <dgm:prSet presAssocID="{AD985CD2-B734-4470-ABC4-CCFB16481C81}" presName="rectangle" presStyleLbl="revTx" presStyleIdx="0" presStyleCnt="1" custScaleX="186981">
        <dgm:presLayoutVars>
          <dgm:bulletEnabled val="1"/>
        </dgm:presLayoutVars>
      </dgm:prSet>
      <dgm:spPr/>
    </dgm:pt>
    <dgm:pt modelId="{723A0770-A6A7-407B-8842-A6A5D2AD7791}" type="pres">
      <dgm:prSet presAssocID="{7C89767D-C404-41C8-955C-7F60D60B785F}" presName="item1" presStyleLbl="node1" presStyleIdx="0" presStyleCnt="3" custScaleX="92429" custScaleY="86152" custLinFactNeighborY="-677">
        <dgm:presLayoutVars>
          <dgm:bulletEnabled val="1"/>
        </dgm:presLayoutVars>
      </dgm:prSet>
      <dgm:spPr/>
    </dgm:pt>
    <dgm:pt modelId="{30B8C8E8-ADB6-4142-AEA5-6B377B752362}" type="pres">
      <dgm:prSet presAssocID="{7F9665A5-E731-4F1D-B5C7-C4C5F563B04E}" presName="item2" presStyleLbl="node1" presStyleIdx="1" presStyleCnt="3" custLinFactNeighborX="27835" custLinFactNeighborY="-17713">
        <dgm:presLayoutVars>
          <dgm:bulletEnabled val="1"/>
        </dgm:presLayoutVars>
      </dgm:prSet>
      <dgm:spPr/>
    </dgm:pt>
    <dgm:pt modelId="{B679EACF-9424-4CD4-AC69-A88A63051194}" type="pres">
      <dgm:prSet presAssocID="{3D3F9700-EA3C-4F3E-9CDA-298C8232CFDB}" presName="item3" presStyleLbl="node1" presStyleIdx="2" presStyleCnt="3" custLinFactNeighborX="9274" custLinFactNeighborY="5042">
        <dgm:presLayoutVars>
          <dgm:bulletEnabled val="1"/>
        </dgm:presLayoutVars>
      </dgm:prSet>
      <dgm:spPr/>
    </dgm:pt>
    <dgm:pt modelId="{9C22F7B9-0514-4423-BDE3-A29F10353F39}" type="pres">
      <dgm:prSet presAssocID="{AD985CD2-B734-4470-ABC4-CCFB16481C81}" presName="funnel" presStyleLbl="trAlignAcc1" presStyleIdx="0" presStyleCnt="1" custScaleX="115768" custLinFactNeighborX="1789" custLinFactNeighborY="-2005"/>
      <dgm:spPr/>
    </dgm:pt>
  </dgm:ptLst>
  <dgm:cxnLst>
    <dgm:cxn modelId="{88353909-ED19-47DA-AFE7-CBC3A3788E3A}" srcId="{AD985CD2-B734-4470-ABC4-CCFB16481C81}" destId="{6E4E374C-D2C0-494E-B755-8C4471A459E3}" srcOrd="0" destOrd="0" parTransId="{CD8F0CFE-DF04-481D-8CC5-FAA570BB5571}" sibTransId="{1E89295E-52A4-436E-904E-A6683E53E6D8}"/>
    <dgm:cxn modelId="{9B29B618-0C53-422B-83FA-CEF3D6FDEEE6}" type="presOf" srcId="{AD985CD2-B734-4470-ABC4-CCFB16481C81}" destId="{D6156E37-6E4A-442D-8F15-DB8C605A5D4F}" srcOrd="0" destOrd="0" presId="urn:microsoft.com/office/officeart/2005/8/layout/funnel1"/>
    <dgm:cxn modelId="{4EB83B63-F240-4070-9897-86D43A8C564E}" srcId="{AD985CD2-B734-4470-ABC4-CCFB16481C81}" destId="{3D3F9700-EA3C-4F3E-9CDA-298C8232CFDB}" srcOrd="3" destOrd="0" parTransId="{69BAC5BB-ED24-44C5-A4B2-9AF3BED63C8F}" sibTransId="{B175CCCA-A8AB-4B37-826E-66FB031FD42A}"/>
    <dgm:cxn modelId="{6AB8FC87-BE34-45E5-A6E9-FBC8FC5A0FBD}" type="presOf" srcId="{6E4E374C-D2C0-494E-B755-8C4471A459E3}" destId="{B679EACF-9424-4CD4-AC69-A88A63051194}" srcOrd="0" destOrd="0" presId="urn:microsoft.com/office/officeart/2005/8/layout/funnel1"/>
    <dgm:cxn modelId="{88B0B4A5-9615-419B-8942-7B60EFA606C2}" srcId="{AD985CD2-B734-4470-ABC4-CCFB16481C81}" destId="{7C89767D-C404-41C8-955C-7F60D60B785F}" srcOrd="1" destOrd="0" parTransId="{A2B63D93-F94F-4BDC-A447-07AA52607376}" sibTransId="{EFF60493-BA9C-4BC4-8E17-D942A73AD784}"/>
    <dgm:cxn modelId="{62540ED0-7B0D-4BDC-B84E-A9C1F91875F6}" type="presOf" srcId="{7C89767D-C404-41C8-955C-7F60D60B785F}" destId="{30B8C8E8-ADB6-4142-AEA5-6B377B752362}" srcOrd="0" destOrd="0" presId="urn:microsoft.com/office/officeart/2005/8/layout/funnel1"/>
    <dgm:cxn modelId="{49B810DA-33D0-41C0-926B-8A0BC5713E1B}" type="presOf" srcId="{3D3F9700-EA3C-4F3E-9CDA-298C8232CFDB}" destId="{D0A852DA-DE4E-41A4-B390-4CB11ACAD827}" srcOrd="0" destOrd="0" presId="urn:microsoft.com/office/officeart/2005/8/layout/funnel1"/>
    <dgm:cxn modelId="{12D6BDED-82DD-4874-989A-7EE8FAC62B7C}" srcId="{AD985CD2-B734-4470-ABC4-CCFB16481C81}" destId="{7F9665A5-E731-4F1D-B5C7-C4C5F563B04E}" srcOrd="2" destOrd="0" parTransId="{54186095-9E87-4CE6-A21F-F3289A130A23}" sibTransId="{8A48F92C-25D3-43FD-A47B-2D83D65A3D20}"/>
    <dgm:cxn modelId="{20195BFF-389A-40CB-9A2F-F86EAEADB0B9}" type="presOf" srcId="{7F9665A5-E731-4F1D-B5C7-C4C5F563B04E}" destId="{723A0770-A6A7-407B-8842-A6A5D2AD7791}" srcOrd="0" destOrd="0" presId="urn:microsoft.com/office/officeart/2005/8/layout/funnel1"/>
    <dgm:cxn modelId="{7CA2EB37-9E12-4A41-9D03-3FFF9C61D108}" type="presParOf" srcId="{D6156E37-6E4A-442D-8F15-DB8C605A5D4F}" destId="{6DF92497-CAD2-40C4-9C1A-790CF735C181}" srcOrd="0" destOrd="0" presId="urn:microsoft.com/office/officeart/2005/8/layout/funnel1"/>
    <dgm:cxn modelId="{A31E85D4-04EE-4EE9-ABDB-5D1D6A00712F}" type="presParOf" srcId="{D6156E37-6E4A-442D-8F15-DB8C605A5D4F}" destId="{6A8DD1C4-7C2B-486A-B399-552E1ED1CDE1}" srcOrd="1" destOrd="0" presId="urn:microsoft.com/office/officeart/2005/8/layout/funnel1"/>
    <dgm:cxn modelId="{F19498A8-95F3-4DE6-A860-C75385C2494D}" type="presParOf" srcId="{D6156E37-6E4A-442D-8F15-DB8C605A5D4F}" destId="{D0A852DA-DE4E-41A4-B390-4CB11ACAD827}" srcOrd="2" destOrd="0" presId="urn:microsoft.com/office/officeart/2005/8/layout/funnel1"/>
    <dgm:cxn modelId="{66AA0555-B71D-4C63-9E2A-1F8E625C0979}" type="presParOf" srcId="{D6156E37-6E4A-442D-8F15-DB8C605A5D4F}" destId="{723A0770-A6A7-407B-8842-A6A5D2AD7791}" srcOrd="3" destOrd="0" presId="urn:microsoft.com/office/officeart/2005/8/layout/funnel1"/>
    <dgm:cxn modelId="{FBDE66F5-7D2A-4082-BD3E-3A6F920C6C1F}" type="presParOf" srcId="{D6156E37-6E4A-442D-8F15-DB8C605A5D4F}" destId="{30B8C8E8-ADB6-4142-AEA5-6B377B752362}" srcOrd="4" destOrd="0" presId="urn:microsoft.com/office/officeart/2005/8/layout/funnel1"/>
    <dgm:cxn modelId="{298E89EF-7E59-4964-90D6-05FA9961170B}" type="presParOf" srcId="{D6156E37-6E4A-442D-8F15-DB8C605A5D4F}" destId="{B679EACF-9424-4CD4-AC69-A88A63051194}" srcOrd="5" destOrd="0" presId="urn:microsoft.com/office/officeart/2005/8/layout/funnel1"/>
    <dgm:cxn modelId="{962743C0-2E83-41F4-AA72-27701453BEC9}" type="presParOf" srcId="{D6156E37-6E4A-442D-8F15-DB8C605A5D4F}" destId="{9C22F7B9-0514-4423-BDE3-A29F10353F39}" srcOrd="6" destOrd="0" presId="urn:microsoft.com/office/officeart/2005/8/layout/funnel1"/>
  </dgm:cxnLst>
  <dgm:bg>
    <a:effectLst>
      <a:softEdge rad="31750"/>
    </a:effect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6EF1E-E116-4CD1-B24D-9B65949BD3A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B1FAB78-BBEB-4BB0-A923-26C681795E10}">
      <dgm:prSet phldrT="[Text]" custT="1"/>
      <dgm:spPr>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a:solidFill>
            <a:schemeClr val="accent2"/>
          </a:solidFill>
        </a:ln>
        <a:scene3d>
          <a:camera prst="orthographicFront"/>
          <a:lightRig rig="threePt" dir="t"/>
        </a:scene3d>
        <a:sp3d>
          <a:bevelT w="114300" prst="artDeco"/>
        </a:sp3d>
      </dgm:spPr>
      <dgm:t>
        <a:bodyPr/>
        <a:lstStyle/>
        <a:p>
          <a:r>
            <a:rPr lang="en-US" sz="1000" b="1" dirty="0">
              <a:solidFill>
                <a:schemeClr val="bg1"/>
              </a:solidFill>
            </a:rPr>
            <a:t>Maternal Mental Health</a:t>
          </a:r>
        </a:p>
      </dgm:t>
    </dgm:pt>
    <dgm:pt modelId="{741B7E52-53AC-45FB-8815-58BD63A647E4}" type="parTrans" cxnId="{32F2B2D7-9024-4A71-906B-1ACD4D031B21}">
      <dgm:prSet/>
      <dgm:spPr/>
      <dgm:t>
        <a:bodyPr/>
        <a:lstStyle/>
        <a:p>
          <a:endParaRPr lang="en-US"/>
        </a:p>
      </dgm:t>
    </dgm:pt>
    <dgm:pt modelId="{8CCF56F5-E7D0-482F-A49A-B29D4F978EE3}" type="sibTrans" cxnId="{32F2B2D7-9024-4A71-906B-1ACD4D031B21}">
      <dgm:prSet/>
      <dgm:spPr/>
      <dgm:t>
        <a:bodyPr/>
        <a:lstStyle/>
        <a:p>
          <a:endParaRPr lang="en-US"/>
        </a:p>
      </dgm:t>
    </dgm:pt>
    <dgm:pt modelId="{4D725C90-FBCD-4F34-8438-8D75A8853729}">
      <dgm:prSet phldrT="[Text]" custT="1"/>
      <dgm:spPr>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a:solidFill>
            <a:schemeClr val="accent2"/>
          </a:solidFill>
        </a:ln>
        <a:scene3d>
          <a:camera prst="orthographicFront"/>
          <a:lightRig rig="threePt" dir="t"/>
        </a:scene3d>
        <a:sp3d>
          <a:bevelT w="114300" prst="artDeco"/>
        </a:sp3d>
      </dgm:spPr>
      <dgm:t>
        <a:bodyPr/>
        <a:lstStyle/>
        <a:p>
          <a:r>
            <a:rPr lang="en-US" sz="900" b="1" dirty="0">
              <a:solidFill>
                <a:schemeClr val="bg1"/>
              </a:solidFill>
            </a:rPr>
            <a:t>Preconception</a:t>
          </a:r>
          <a:r>
            <a:rPr lang="en-US" sz="1000" b="1" dirty="0">
              <a:solidFill>
                <a:schemeClr val="bg1"/>
              </a:solidFill>
            </a:rPr>
            <a:t>/ 4</a:t>
          </a:r>
          <a:r>
            <a:rPr lang="en-US" sz="1000" b="1" baseline="30000" dirty="0">
              <a:solidFill>
                <a:schemeClr val="bg1"/>
              </a:solidFill>
            </a:rPr>
            <a:t>th</a:t>
          </a:r>
          <a:r>
            <a:rPr lang="en-US" sz="1000" b="1" dirty="0">
              <a:solidFill>
                <a:schemeClr val="bg1"/>
              </a:solidFill>
            </a:rPr>
            <a:t> </a:t>
          </a:r>
          <a:r>
            <a:rPr lang="en-US" sz="950" b="1" dirty="0">
              <a:solidFill>
                <a:schemeClr val="bg1"/>
              </a:solidFill>
            </a:rPr>
            <a:t>Trimester Care</a:t>
          </a:r>
        </a:p>
      </dgm:t>
    </dgm:pt>
    <dgm:pt modelId="{3D3BBE2D-677A-4397-82AC-718D303DFA35}" type="parTrans" cxnId="{0FB63B95-5D08-46D6-B710-5D36B28FBA85}">
      <dgm:prSet/>
      <dgm:spPr/>
      <dgm:t>
        <a:bodyPr/>
        <a:lstStyle/>
        <a:p>
          <a:endParaRPr lang="en-US"/>
        </a:p>
      </dgm:t>
    </dgm:pt>
    <dgm:pt modelId="{C9F8D37F-1255-4190-B032-C919183B0BB7}" type="sibTrans" cxnId="{0FB63B95-5D08-46D6-B710-5D36B28FBA85}">
      <dgm:prSet/>
      <dgm:spPr/>
      <dgm:t>
        <a:bodyPr/>
        <a:lstStyle/>
        <a:p>
          <a:endParaRPr lang="en-US"/>
        </a:p>
      </dgm:t>
    </dgm:pt>
    <dgm:pt modelId="{434904D3-8CE5-4646-8E1A-49F3EC39E05C}">
      <dgm:prSet phldrT="[Text]" custT="1"/>
      <dgm:spPr>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a:solidFill>
            <a:schemeClr val="accent2"/>
          </a:solidFill>
        </a:ln>
        <a:scene3d>
          <a:camera prst="orthographicFront"/>
          <a:lightRig rig="threePt" dir="t"/>
        </a:scene3d>
        <a:sp3d>
          <a:bevelT w="114300" prst="artDeco"/>
        </a:sp3d>
      </dgm:spPr>
      <dgm:t>
        <a:bodyPr/>
        <a:lstStyle/>
        <a:p>
          <a:r>
            <a:rPr lang="en-US" sz="1000" b="1" dirty="0">
              <a:solidFill>
                <a:schemeClr val="bg1"/>
              </a:solidFill>
            </a:rPr>
            <a:t>Quality of Services in Community</a:t>
          </a:r>
        </a:p>
      </dgm:t>
    </dgm:pt>
    <dgm:pt modelId="{86F7F123-EA6A-4611-9060-E13985A62236}" type="parTrans" cxnId="{91DA04FB-4BA7-493D-AB89-4AB99BA5E3C5}">
      <dgm:prSet/>
      <dgm:spPr/>
      <dgm:t>
        <a:bodyPr/>
        <a:lstStyle/>
        <a:p>
          <a:endParaRPr lang="en-US"/>
        </a:p>
      </dgm:t>
    </dgm:pt>
    <dgm:pt modelId="{EFB4025D-2987-4DF0-912A-C35A29AA9741}" type="sibTrans" cxnId="{91DA04FB-4BA7-493D-AB89-4AB99BA5E3C5}">
      <dgm:prSet/>
      <dgm:spPr/>
      <dgm:t>
        <a:bodyPr/>
        <a:lstStyle/>
        <a:p>
          <a:endParaRPr lang="en-US"/>
        </a:p>
      </dgm:t>
    </dgm:pt>
    <dgm:pt modelId="{A7D2E678-ED26-479E-AA78-21CC64B78672}">
      <dgm:prSet phldrT="[Text]" custT="1"/>
      <dgm:spPr>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a:solidFill>
            <a:schemeClr val="accent2"/>
          </a:solidFill>
        </a:ln>
        <a:scene3d>
          <a:camera prst="orthographicFront"/>
          <a:lightRig rig="threePt" dir="t"/>
        </a:scene3d>
        <a:sp3d>
          <a:bevelT w="114300" prst="artDeco"/>
        </a:sp3d>
      </dgm:spPr>
      <dgm:t>
        <a:bodyPr/>
        <a:lstStyle/>
        <a:p>
          <a:r>
            <a:rPr lang="en-US" sz="1000" b="1" dirty="0">
              <a:solidFill>
                <a:schemeClr val="bg1"/>
              </a:solidFill>
            </a:rPr>
            <a:t>Community-based Services</a:t>
          </a:r>
        </a:p>
      </dgm:t>
    </dgm:pt>
    <dgm:pt modelId="{0744D7C0-26EA-47D0-9BCB-290D56D8E27F}" type="parTrans" cxnId="{82C2574B-E3B1-49E2-97DF-A77ADAC146B0}">
      <dgm:prSet/>
      <dgm:spPr/>
      <dgm:t>
        <a:bodyPr/>
        <a:lstStyle/>
        <a:p>
          <a:endParaRPr lang="en-US"/>
        </a:p>
      </dgm:t>
    </dgm:pt>
    <dgm:pt modelId="{833B68D8-BFB1-4069-8532-30CE32D07AC5}" type="sibTrans" cxnId="{82C2574B-E3B1-49E2-97DF-A77ADAC146B0}">
      <dgm:prSet/>
      <dgm:spPr/>
      <dgm:t>
        <a:bodyPr/>
        <a:lstStyle/>
        <a:p>
          <a:endParaRPr lang="en-US"/>
        </a:p>
      </dgm:t>
    </dgm:pt>
    <dgm:pt modelId="{461B1414-6057-4E70-B70E-5395FFCBAF8C}" type="pres">
      <dgm:prSet presAssocID="{DCF6EF1E-E116-4CD1-B24D-9B65949BD3AF}" presName="Name0" presStyleCnt="0">
        <dgm:presLayoutVars>
          <dgm:dir/>
          <dgm:resizeHandles val="exact"/>
        </dgm:presLayoutVars>
      </dgm:prSet>
      <dgm:spPr/>
    </dgm:pt>
    <dgm:pt modelId="{ADD55020-796E-4114-8FD5-5F52B3280463}" type="pres">
      <dgm:prSet presAssocID="{EB1FAB78-BBEB-4BB0-A923-26C681795E10}" presName="Name5" presStyleLbl="vennNode1" presStyleIdx="0" presStyleCnt="4">
        <dgm:presLayoutVars>
          <dgm:bulletEnabled val="1"/>
        </dgm:presLayoutVars>
      </dgm:prSet>
      <dgm:spPr/>
    </dgm:pt>
    <dgm:pt modelId="{DB9B7765-F10D-4FAD-B59E-A75A5A2B8246}" type="pres">
      <dgm:prSet presAssocID="{8CCF56F5-E7D0-482F-A49A-B29D4F978EE3}" presName="space" presStyleCnt="0"/>
      <dgm:spPr/>
    </dgm:pt>
    <dgm:pt modelId="{1DAB0DB8-1364-499A-89FA-0331AE6036BA}" type="pres">
      <dgm:prSet presAssocID="{4D725C90-FBCD-4F34-8438-8D75A8853729}" presName="Name5" presStyleLbl="vennNode1" presStyleIdx="1" presStyleCnt="4">
        <dgm:presLayoutVars>
          <dgm:bulletEnabled val="1"/>
        </dgm:presLayoutVars>
      </dgm:prSet>
      <dgm:spPr/>
    </dgm:pt>
    <dgm:pt modelId="{FC50E823-EACC-4222-A9CF-CF14CD9F4119}" type="pres">
      <dgm:prSet presAssocID="{C9F8D37F-1255-4190-B032-C919183B0BB7}" presName="space" presStyleCnt="0"/>
      <dgm:spPr/>
    </dgm:pt>
    <dgm:pt modelId="{3119C4FE-2680-4CA1-9F5F-B13072380DD9}" type="pres">
      <dgm:prSet presAssocID="{434904D3-8CE5-4646-8E1A-49F3EC39E05C}" presName="Name5" presStyleLbl="vennNode1" presStyleIdx="2" presStyleCnt="4">
        <dgm:presLayoutVars>
          <dgm:bulletEnabled val="1"/>
        </dgm:presLayoutVars>
      </dgm:prSet>
      <dgm:spPr/>
    </dgm:pt>
    <dgm:pt modelId="{44424CAF-F33B-4A75-AB49-7FE1FE1B45C4}" type="pres">
      <dgm:prSet presAssocID="{EFB4025D-2987-4DF0-912A-C35A29AA9741}" presName="space" presStyleCnt="0"/>
      <dgm:spPr/>
    </dgm:pt>
    <dgm:pt modelId="{CED304D1-2D9B-4C93-9B7F-B7296B4A9A91}" type="pres">
      <dgm:prSet presAssocID="{A7D2E678-ED26-479E-AA78-21CC64B78672}" presName="Name5" presStyleLbl="vennNode1" presStyleIdx="3" presStyleCnt="4">
        <dgm:presLayoutVars>
          <dgm:bulletEnabled val="1"/>
        </dgm:presLayoutVars>
      </dgm:prSet>
      <dgm:spPr/>
    </dgm:pt>
  </dgm:ptLst>
  <dgm:cxnLst>
    <dgm:cxn modelId="{8283710A-10D9-4D43-AE0C-6E8AF2F73FA7}" type="presOf" srcId="{A7D2E678-ED26-479E-AA78-21CC64B78672}" destId="{CED304D1-2D9B-4C93-9B7F-B7296B4A9A91}" srcOrd="0" destOrd="0" presId="urn:microsoft.com/office/officeart/2005/8/layout/venn3"/>
    <dgm:cxn modelId="{9AA12A6B-DEF4-4511-AC12-E905A1B471B9}" type="presOf" srcId="{EB1FAB78-BBEB-4BB0-A923-26C681795E10}" destId="{ADD55020-796E-4114-8FD5-5F52B3280463}" srcOrd="0" destOrd="0" presId="urn:microsoft.com/office/officeart/2005/8/layout/venn3"/>
    <dgm:cxn modelId="{82C2574B-E3B1-49E2-97DF-A77ADAC146B0}" srcId="{DCF6EF1E-E116-4CD1-B24D-9B65949BD3AF}" destId="{A7D2E678-ED26-479E-AA78-21CC64B78672}" srcOrd="3" destOrd="0" parTransId="{0744D7C0-26EA-47D0-9BCB-290D56D8E27F}" sibTransId="{833B68D8-BFB1-4069-8532-30CE32D07AC5}"/>
    <dgm:cxn modelId="{75379A7D-6428-4580-A574-1381177A1876}" type="presOf" srcId="{434904D3-8CE5-4646-8E1A-49F3EC39E05C}" destId="{3119C4FE-2680-4CA1-9F5F-B13072380DD9}" srcOrd="0" destOrd="0" presId="urn:microsoft.com/office/officeart/2005/8/layout/venn3"/>
    <dgm:cxn modelId="{20A7E183-9192-4FD7-AA8E-F2315AF61E6B}" type="presOf" srcId="{4D725C90-FBCD-4F34-8438-8D75A8853729}" destId="{1DAB0DB8-1364-499A-89FA-0331AE6036BA}" srcOrd="0" destOrd="0" presId="urn:microsoft.com/office/officeart/2005/8/layout/venn3"/>
    <dgm:cxn modelId="{0FB63B95-5D08-46D6-B710-5D36B28FBA85}" srcId="{DCF6EF1E-E116-4CD1-B24D-9B65949BD3AF}" destId="{4D725C90-FBCD-4F34-8438-8D75A8853729}" srcOrd="1" destOrd="0" parTransId="{3D3BBE2D-677A-4397-82AC-718D303DFA35}" sibTransId="{C9F8D37F-1255-4190-B032-C919183B0BB7}"/>
    <dgm:cxn modelId="{32F2B2D7-9024-4A71-906B-1ACD4D031B21}" srcId="{DCF6EF1E-E116-4CD1-B24D-9B65949BD3AF}" destId="{EB1FAB78-BBEB-4BB0-A923-26C681795E10}" srcOrd="0" destOrd="0" parTransId="{741B7E52-53AC-45FB-8815-58BD63A647E4}" sibTransId="{8CCF56F5-E7D0-482F-A49A-B29D4F978EE3}"/>
    <dgm:cxn modelId="{4D9CB0F5-F678-4438-BF2B-ACF3FE441745}" type="presOf" srcId="{DCF6EF1E-E116-4CD1-B24D-9B65949BD3AF}" destId="{461B1414-6057-4E70-B70E-5395FFCBAF8C}" srcOrd="0" destOrd="0" presId="urn:microsoft.com/office/officeart/2005/8/layout/venn3"/>
    <dgm:cxn modelId="{91DA04FB-4BA7-493D-AB89-4AB99BA5E3C5}" srcId="{DCF6EF1E-E116-4CD1-B24D-9B65949BD3AF}" destId="{434904D3-8CE5-4646-8E1A-49F3EC39E05C}" srcOrd="2" destOrd="0" parTransId="{86F7F123-EA6A-4611-9060-E13985A62236}" sibTransId="{EFB4025D-2987-4DF0-912A-C35A29AA9741}"/>
    <dgm:cxn modelId="{F60F1FD8-A8DE-4628-8E00-73BA7E5CDC4B}" type="presParOf" srcId="{461B1414-6057-4E70-B70E-5395FFCBAF8C}" destId="{ADD55020-796E-4114-8FD5-5F52B3280463}" srcOrd="0" destOrd="0" presId="urn:microsoft.com/office/officeart/2005/8/layout/venn3"/>
    <dgm:cxn modelId="{15CCD9C4-2297-46A2-B2C6-C8E4BAD6A5A8}" type="presParOf" srcId="{461B1414-6057-4E70-B70E-5395FFCBAF8C}" destId="{DB9B7765-F10D-4FAD-B59E-A75A5A2B8246}" srcOrd="1" destOrd="0" presId="urn:microsoft.com/office/officeart/2005/8/layout/venn3"/>
    <dgm:cxn modelId="{1BF20FC3-166F-4275-A80C-C9881543DF4E}" type="presParOf" srcId="{461B1414-6057-4E70-B70E-5395FFCBAF8C}" destId="{1DAB0DB8-1364-499A-89FA-0331AE6036BA}" srcOrd="2" destOrd="0" presId="urn:microsoft.com/office/officeart/2005/8/layout/venn3"/>
    <dgm:cxn modelId="{CE1096CD-1C6B-4FAE-B5ED-30694916C0ED}" type="presParOf" srcId="{461B1414-6057-4E70-B70E-5395FFCBAF8C}" destId="{FC50E823-EACC-4222-A9CF-CF14CD9F4119}" srcOrd="3" destOrd="0" presId="urn:microsoft.com/office/officeart/2005/8/layout/venn3"/>
    <dgm:cxn modelId="{DC52D33A-7508-49D1-83FB-B83C5EBF0B92}" type="presParOf" srcId="{461B1414-6057-4E70-B70E-5395FFCBAF8C}" destId="{3119C4FE-2680-4CA1-9F5F-B13072380DD9}" srcOrd="4" destOrd="0" presId="urn:microsoft.com/office/officeart/2005/8/layout/venn3"/>
    <dgm:cxn modelId="{E0F9A3FB-8145-4278-9E29-332EC48CDEF8}" type="presParOf" srcId="{461B1414-6057-4E70-B70E-5395FFCBAF8C}" destId="{44424CAF-F33B-4A75-AB49-7FE1FE1B45C4}" srcOrd="5" destOrd="0" presId="urn:microsoft.com/office/officeart/2005/8/layout/venn3"/>
    <dgm:cxn modelId="{D87A6C3C-51D3-4E02-99F2-18E53DCEB529}" type="presParOf" srcId="{461B1414-6057-4E70-B70E-5395FFCBAF8C}" destId="{CED304D1-2D9B-4C93-9B7F-B7296B4A9A91}"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4FC5AD-A0D1-4966-8054-6F199A2198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C45AFFF-D2E8-4ADC-8078-292A1FF83DD2}">
      <dgm:prSet/>
      <dgm:spPr/>
      <dgm:t>
        <a:bodyPr/>
        <a:lstStyle/>
        <a:p>
          <a:r>
            <a:rPr lang="en-US" dirty="0"/>
            <a:t>Reduce Waste </a:t>
          </a:r>
        </a:p>
      </dgm:t>
    </dgm:pt>
    <dgm:pt modelId="{1245E994-DD6A-4F97-9354-4A4DB4094B3B}" type="parTrans" cxnId="{A8926715-8BB8-48B8-BA70-198D1369B4A8}">
      <dgm:prSet/>
      <dgm:spPr/>
      <dgm:t>
        <a:bodyPr/>
        <a:lstStyle/>
        <a:p>
          <a:endParaRPr lang="en-US"/>
        </a:p>
      </dgm:t>
    </dgm:pt>
    <dgm:pt modelId="{CF25112B-1FFC-4297-B67C-A2862E6A4D4F}" type="sibTrans" cxnId="{A8926715-8BB8-48B8-BA70-198D1369B4A8}">
      <dgm:prSet/>
      <dgm:spPr/>
      <dgm:t>
        <a:bodyPr/>
        <a:lstStyle/>
        <a:p>
          <a:endParaRPr lang="en-US"/>
        </a:p>
      </dgm:t>
    </dgm:pt>
    <dgm:pt modelId="{061A81E5-A00E-4DE4-AF01-F62351335D74}">
      <dgm:prSet/>
      <dgm:spPr/>
      <dgm:t>
        <a:bodyPr/>
        <a:lstStyle/>
        <a:p>
          <a:r>
            <a:rPr lang="en-US" dirty="0"/>
            <a:t>Avoid Duplication of Efforts</a:t>
          </a:r>
        </a:p>
      </dgm:t>
    </dgm:pt>
    <dgm:pt modelId="{81F94698-66A8-4800-AA84-A593AB1F406A}" type="parTrans" cxnId="{78F2A894-D58D-4210-91D2-18C8D2EC8194}">
      <dgm:prSet/>
      <dgm:spPr/>
      <dgm:t>
        <a:bodyPr/>
        <a:lstStyle/>
        <a:p>
          <a:endParaRPr lang="en-US"/>
        </a:p>
      </dgm:t>
    </dgm:pt>
    <dgm:pt modelId="{AF966790-6C3C-4E64-BCF0-5A3477E8A637}" type="sibTrans" cxnId="{78F2A894-D58D-4210-91D2-18C8D2EC8194}">
      <dgm:prSet/>
      <dgm:spPr/>
      <dgm:t>
        <a:bodyPr/>
        <a:lstStyle/>
        <a:p>
          <a:endParaRPr lang="en-US"/>
        </a:p>
      </dgm:t>
    </dgm:pt>
    <dgm:pt modelId="{79EDDCD6-D204-412D-9AE7-73F3B87EDE6D}">
      <dgm:prSet/>
      <dgm:spPr/>
      <dgm:t>
        <a:bodyPr/>
        <a:lstStyle/>
        <a:p>
          <a:r>
            <a:rPr lang="en-US" dirty="0"/>
            <a:t>Promote Stewardship State/Agency Resources</a:t>
          </a:r>
        </a:p>
      </dgm:t>
    </dgm:pt>
    <dgm:pt modelId="{CE428C76-4B88-450A-9E8E-76388F8E5CAC}" type="parTrans" cxnId="{29118681-9F3C-4886-BFC0-F72AD8A42CDE}">
      <dgm:prSet/>
      <dgm:spPr/>
      <dgm:t>
        <a:bodyPr/>
        <a:lstStyle/>
        <a:p>
          <a:endParaRPr lang="en-US"/>
        </a:p>
      </dgm:t>
    </dgm:pt>
    <dgm:pt modelId="{F7A65849-43DE-4140-82E6-20CBFF24052B}" type="sibTrans" cxnId="{29118681-9F3C-4886-BFC0-F72AD8A42CDE}">
      <dgm:prSet/>
      <dgm:spPr/>
      <dgm:t>
        <a:bodyPr/>
        <a:lstStyle/>
        <a:p>
          <a:endParaRPr lang="en-US"/>
        </a:p>
      </dgm:t>
    </dgm:pt>
    <dgm:pt modelId="{19660EE2-8C57-41B0-A636-15A8072A1B3C}">
      <dgm:prSet/>
      <dgm:spPr/>
      <dgm:t>
        <a:bodyPr/>
        <a:lstStyle/>
        <a:p>
          <a:pPr rtl="0"/>
          <a:r>
            <a:rPr lang="en-US" dirty="0"/>
            <a:t>Ensure Alignment </a:t>
          </a:r>
          <a:r>
            <a:rPr lang="en-US" dirty="0">
              <a:latin typeface="Calibri Light" panose="020F0302020204030204"/>
            </a:rPr>
            <a:t>/Eliminate Siloes</a:t>
          </a:r>
          <a:endParaRPr lang="en-US" dirty="0"/>
        </a:p>
      </dgm:t>
    </dgm:pt>
    <dgm:pt modelId="{4ED6AD16-A6EC-4719-A673-6A826AAF5ABF}" type="parTrans" cxnId="{75AE71F3-BC7E-424C-BA11-9F840217EF2A}">
      <dgm:prSet/>
      <dgm:spPr/>
      <dgm:t>
        <a:bodyPr/>
        <a:lstStyle/>
        <a:p>
          <a:endParaRPr lang="en-US"/>
        </a:p>
      </dgm:t>
    </dgm:pt>
    <dgm:pt modelId="{8E709008-6775-46EB-BBA1-C1B6AD00E118}" type="sibTrans" cxnId="{75AE71F3-BC7E-424C-BA11-9F840217EF2A}">
      <dgm:prSet/>
      <dgm:spPr/>
      <dgm:t>
        <a:bodyPr/>
        <a:lstStyle/>
        <a:p>
          <a:endParaRPr lang="en-US"/>
        </a:p>
      </dgm:t>
    </dgm:pt>
    <dgm:pt modelId="{83CF2C4B-EF50-4948-9E72-508FA401F14C}">
      <dgm:prSet/>
      <dgm:spPr/>
      <dgm:t>
        <a:bodyPr/>
        <a:lstStyle/>
        <a:p>
          <a:r>
            <a:rPr lang="en-US" dirty="0"/>
            <a:t>Increased Opportunities for Synergy</a:t>
          </a:r>
        </a:p>
      </dgm:t>
    </dgm:pt>
    <dgm:pt modelId="{3FC07301-0E67-4F54-B3A5-DB239BB39591}" type="parTrans" cxnId="{5125BC26-ADA3-4CA5-A90A-68E7AB6A9FD7}">
      <dgm:prSet/>
      <dgm:spPr/>
      <dgm:t>
        <a:bodyPr/>
        <a:lstStyle/>
        <a:p>
          <a:endParaRPr lang="en-US"/>
        </a:p>
      </dgm:t>
    </dgm:pt>
    <dgm:pt modelId="{28F803C3-E472-4F7B-AE4E-91F53460CF3D}" type="sibTrans" cxnId="{5125BC26-ADA3-4CA5-A90A-68E7AB6A9FD7}">
      <dgm:prSet/>
      <dgm:spPr/>
      <dgm:t>
        <a:bodyPr/>
        <a:lstStyle/>
        <a:p>
          <a:endParaRPr lang="en-US"/>
        </a:p>
      </dgm:t>
    </dgm:pt>
    <dgm:pt modelId="{4B91F004-EBDB-47AC-823A-949D249AF8FB}" type="pres">
      <dgm:prSet presAssocID="{BE4FC5AD-A0D1-4966-8054-6F199A2198D2}" presName="linear" presStyleCnt="0">
        <dgm:presLayoutVars>
          <dgm:animLvl val="lvl"/>
          <dgm:resizeHandles val="exact"/>
        </dgm:presLayoutVars>
      </dgm:prSet>
      <dgm:spPr/>
    </dgm:pt>
    <dgm:pt modelId="{FB8E4475-10FB-45D5-9CDF-419AEA71A8E8}" type="pres">
      <dgm:prSet presAssocID="{1C45AFFF-D2E8-4ADC-8078-292A1FF83DD2}" presName="parentText" presStyleLbl="node1" presStyleIdx="0" presStyleCnt="5">
        <dgm:presLayoutVars>
          <dgm:chMax val="0"/>
          <dgm:bulletEnabled val="1"/>
        </dgm:presLayoutVars>
      </dgm:prSet>
      <dgm:spPr/>
    </dgm:pt>
    <dgm:pt modelId="{AB6077BA-1BED-4FD8-AEFF-EB48D139AE1E}" type="pres">
      <dgm:prSet presAssocID="{CF25112B-1FFC-4297-B67C-A2862E6A4D4F}" presName="spacer" presStyleCnt="0"/>
      <dgm:spPr/>
    </dgm:pt>
    <dgm:pt modelId="{1565EB27-DEC0-4182-AA23-1F1A339713C0}" type="pres">
      <dgm:prSet presAssocID="{061A81E5-A00E-4DE4-AF01-F62351335D74}" presName="parentText" presStyleLbl="node1" presStyleIdx="1" presStyleCnt="5">
        <dgm:presLayoutVars>
          <dgm:chMax val="0"/>
          <dgm:bulletEnabled val="1"/>
        </dgm:presLayoutVars>
      </dgm:prSet>
      <dgm:spPr/>
    </dgm:pt>
    <dgm:pt modelId="{93C6C0FA-CE55-4C70-9D18-D548BDE1AF9C}" type="pres">
      <dgm:prSet presAssocID="{AF966790-6C3C-4E64-BCF0-5A3477E8A637}" presName="spacer" presStyleCnt="0"/>
      <dgm:spPr/>
    </dgm:pt>
    <dgm:pt modelId="{8C31AE3D-7A7F-45A8-8D7D-FCAC486AAC79}" type="pres">
      <dgm:prSet presAssocID="{79EDDCD6-D204-412D-9AE7-73F3B87EDE6D}" presName="parentText" presStyleLbl="node1" presStyleIdx="2" presStyleCnt="5">
        <dgm:presLayoutVars>
          <dgm:chMax val="0"/>
          <dgm:bulletEnabled val="1"/>
        </dgm:presLayoutVars>
      </dgm:prSet>
      <dgm:spPr/>
    </dgm:pt>
    <dgm:pt modelId="{F052BD0D-F6F4-498D-AE33-10DCA172C7F7}" type="pres">
      <dgm:prSet presAssocID="{F7A65849-43DE-4140-82E6-20CBFF24052B}" presName="spacer" presStyleCnt="0"/>
      <dgm:spPr/>
    </dgm:pt>
    <dgm:pt modelId="{39461103-79BA-4F54-8181-AA95C6663F1F}" type="pres">
      <dgm:prSet presAssocID="{19660EE2-8C57-41B0-A636-15A8072A1B3C}" presName="parentText" presStyleLbl="node1" presStyleIdx="3" presStyleCnt="5">
        <dgm:presLayoutVars>
          <dgm:chMax val="0"/>
          <dgm:bulletEnabled val="1"/>
        </dgm:presLayoutVars>
      </dgm:prSet>
      <dgm:spPr/>
    </dgm:pt>
    <dgm:pt modelId="{088A9E87-2919-4C6D-80F3-BBCAF63F3219}" type="pres">
      <dgm:prSet presAssocID="{8E709008-6775-46EB-BBA1-C1B6AD00E118}" presName="spacer" presStyleCnt="0"/>
      <dgm:spPr/>
    </dgm:pt>
    <dgm:pt modelId="{4B786184-6DA6-402B-913D-1730C81BD239}" type="pres">
      <dgm:prSet presAssocID="{83CF2C4B-EF50-4948-9E72-508FA401F14C}" presName="parentText" presStyleLbl="node1" presStyleIdx="4" presStyleCnt="5">
        <dgm:presLayoutVars>
          <dgm:chMax val="0"/>
          <dgm:bulletEnabled val="1"/>
        </dgm:presLayoutVars>
      </dgm:prSet>
      <dgm:spPr/>
    </dgm:pt>
  </dgm:ptLst>
  <dgm:cxnLst>
    <dgm:cxn modelId="{A8926715-8BB8-48B8-BA70-198D1369B4A8}" srcId="{BE4FC5AD-A0D1-4966-8054-6F199A2198D2}" destId="{1C45AFFF-D2E8-4ADC-8078-292A1FF83DD2}" srcOrd="0" destOrd="0" parTransId="{1245E994-DD6A-4F97-9354-4A4DB4094B3B}" sibTransId="{CF25112B-1FFC-4297-B67C-A2862E6A4D4F}"/>
    <dgm:cxn modelId="{5125BC26-ADA3-4CA5-A90A-68E7AB6A9FD7}" srcId="{BE4FC5AD-A0D1-4966-8054-6F199A2198D2}" destId="{83CF2C4B-EF50-4948-9E72-508FA401F14C}" srcOrd="4" destOrd="0" parTransId="{3FC07301-0E67-4F54-B3A5-DB239BB39591}" sibTransId="{28F803C3-E472-4F7B-AE4E-91F53460CF3D}"/>
    <dgm:cxn modelId="{06E9DE28-D9AE-4245-8181-DC85290D420C}" type="presOf" srcId="{79EDDCD6-D204-412D-9AE7-73F3B87EDE6D}" destId="{8C31AE3D-7A7F-45A8-8D7D-FCAC486AAC79}" srcOrd="0" destOrd="0" presId="urn:microsoft.com/office/officeart/2005/8/layout/vList2"/>
    <dgm:cxn modelId="{1B771F2C-62A4-4C21-8BEE-26244C4E17E2}" type="presOf" srcId="{19660EE2-8C57-41B0-A636-15A8072A1B3C}" destId="{39461103-79BA-4F54-8181-AA95C6663F1F}" srcOrd="0" destOrd="0" presId="urn:microsoft.com/office/officeart/2005/8/layout/vList2"/>
    <dgm:cxn modelId="{43ACB271-79D6-42C0-BF9F-4F2BD270E92A}" type="presOf" srcId="{1C45AFFF-D2E8-4ADC-8078-292A1FF83DD2}" destId="{FB8E4475-10FB-45D5-9CDF-419AEA71A8E8}" srcOrd="0" destOrd="0" presId="urn:microsoft.com/office/officeart/2005/8/layout/vList2"/>
    <dgm:cxn modelId="{A914117E-A5B8-435E-85BF-C05E1A4E7A79}" type="presOf" srcId="{BE4FC5AD-A0D1-4966-8054-6F199A2198D2}" destId="{4B91F004-EBDB-47AC-823A-949D249AF8FB}" srcOrd="0" destOrd="0" presId="urn:microsoft.com/office/officeart/2005/8/layout/vList2"/>
    <dgm:cxn modelId="{29118681-9F3C-4886-BFC0-F72AD8A42CDE}" srcId="{BE4FC5AD-A0D1-4966-8054-6F199A2198D2}" destId="{79EDDCD6-D204-412D-9AE7-73F3B87EDE6D}" srcOrd="2" destOrd="0" parTransId="{CE428C76-4B88-450A-9E8E-76388F8E5CAC}" sibTransId="{F7A65849-43DE-4140-82E6-20CBFF24052B}"/>
    <dgm:cxn modelId="{78F2A894-D58D-4210-91D2-18C8D2EC8194}" srcId="{BE4FC5AD-A0D1-4966-8054-6F199A2198D2}" destId="{061A81E5-A00E-4DE4-AF01-F62351335D74}" srcOrd="1" destOrd="0" parTransId="{81F94698-66A8-4800-AA84-A593AB1F406A}" sibTransId="{AF966790-6C3C-4E64-BCF0-5A3477E8A637}"/>
    <dgm:cxn modelId="{79761897-83AF-4230-8819-2963B6B99C97}" type="presOf" srcId="{061A81E5-A00E-4DE4-AF01-F62351335D74}" destId="{1565EB27-DEC0-4182-AA23-1F1A339713C0}" srcOrd="0" destOrd="0" presId="urn:microsoft.com/office/officeart/2005/8/layout/vList2"/>
    <dgm:cxn modelId="{75AE71F3-BC7E-424C-BA11-9F840217EF2A}" srcId="{BE4FC5AD-A0D1-4966-8054-6F199A2198D2}" destId="{19660EE2-8C57-41B0-A636-15A8072A1B3C}" srcOrd="3" destOrd="0" parTransId="{4ED6AD16-A6EC-4719-A673-6A826AAF5ABF}" sibTransId="{8E709008-6775-46EB-BBA1-C1B6AD00E118}"/>
    <dgm:cxn modelId="{444911F6-C426-42D3-B5A5-69DB1B4F67B8}" type="presOf" srcId="{83CF2C4B-EF50-4948-9E72-508FA401F14C}" destId="{4B786184-6DA6-402B-913D-1730C81BD239}" srcOrd="0" destOrd="0" presId="urn:microsoft.com/office/officeart/2005/8/layout/vList2"/>
    <dgm:cxn modelId="{C3DE2843-B1AA-4E8D-87BB-C295E0133AEF}" type="presParOf" srcId="{4B91F004-EBDB-47AC-823A-949D249AF8FB}" destId="{FB8E4475-10FB-45D5-9CDF-419AEA71A8E8}" srcOrd="0" destOrd="0" presId="urn:microsoft.com/office/officeart/2005/8/layout/vList2"/>
    <dgm:cxn modelId="{8AB27481-6036-4B64-A52C-4EF2812B0B17}" type="presParOf" srcId="{4B91F004-EBDB-47AC-823A-949D249AF8FB}" destId="{AB6077BA-1BED-4FD8-AEFF-EB48D139AE1E}" srcOrd="1" destOrd="0" presId="urn:microsoft.com/office/officeart/2005/8/layout/vList2"/>
    <dgm:cxn modelId="{29E9ED46-9592-436E-AD75-3936D7249C20}" type="presParOf" srcId="{4B91F004-EBDB-47AC-823A-949D249AF8FB}" destId="{1565EB27-DEC0-4182-AA23-1F1A339713C0}" srcOrd="2" destOrd="0" presId="urn:microsoft.com/office/officeart/2005/8/layout/vList2"/>
    <dgm:cxn modelId="{671634E5-5A7E-4BFA-B739-725F08870EC8}" type="presParOf" srcId="{4B91F004-EBDB-47AC-823A-949D249AF8FB}" destId="{93C6C0FA-CE55-4C70-9D18-D548BDE1AF9C}" srcOrd="3" destOrd="0" presId="urn:microsoft.com/office/officeart/2005/8/layout/vList2"/>
    <dgm:cxn modelId="{86310F34-797C-4DBC-98D1-918D96F6BE4A}" type="presParOf" srcId="{4B91F004-EBDB-47AC-823A-949D249AF8FB}" destId="{8C31AE3D-7A7F-45A8-8D7D-FCAC486AAC79}" srcOrd="4" destOrd="0" presId="urn:microsoft.com/office/officeart/2005/8/layout/vList2"/>
    <dgm:cxn modelId="{CF108A3A-899E-4F66-A493-130F19EBC822}" type="presParOf" srcId="{4B91F004-EBDB-47AC-823A-949D249AF8FB}" destId="{F052BD0D-F6F4-498D-AE33-10DCA172C7F7}" srcOrd="5" destOrd="0" presId="urn:microsoft.com/office/officeart/2005/8/layout/vList2"/>
    <dgm:cxn modelId="{1AB8BF0E-D955-40B8-ABCF-3A5FF2D82534}" type="presParOf" srcId="{4B91F004-EBDB-47AC-823A-949D249AF8FB}" destId="{39461103-79BA-4F54-8181-AA95C6663F1F}" srcOrd="6" destOrd="0" presId="urn:microsoft.com/office/officeart/2005/8/layout/vList2"/>
    <dgm:cxn modelId="{99EBE1AE-CB1B-4091-9685-A20AD602E0D7}" type="presParOf" srcId="{4B91F004-EBDB-47AC-823A-949D249AF8FB}" destId="{088A9E87-2919-4C6D-80F3-BBCAF63F3219}" srcOrd="7" destOrd="0" presId="urn:microsoft.com/office/officeart/2005/8/layout/vList2"/>
    <dgm:cxn modelId="{783DA0A6-2902-4518-85BA-F44B7A6919E6}" type="presParOf" srcId="{4B91F004-EBDB-47AC-823A-949D249AF8FB}" destId="{4B786184-6DA6-402B-913D-1730C81BD23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10861-0125-4525-AAD8-3A0728DDAFBA}">
      <dsp:nvSpPr>
        <dsp:cNvPr id="0" name=""/>
        <dsp:cNvSpPr/>
      </dsp:nvSpPr>
      <dsp:spPr>
        <a:xfrm rot="16200000">
          <a:off x="927442" y="1490203"/>
          <a:ext cx="435133" cy="1370930"/>
        </a:xfrm>
        <a:prstGeom prst="round2Same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25 July 2022</a:t>
          </a:r>
        </a:p>
      </dsp:txBody>
      <dsp:txXfrm rot="5400000">
        <a:off x="480785" y="1979343"/>
        <a:ext cx="1349689" cy="392651"/>
      </dsp:txXfrm>
    </dsp:sp>
    <dsp:sp modelId="{8A9F3A71-923E-43C6-9A91-DEB3E6440C4E}">
      <dsp:nvSpPr>
        <dsp:cNvPr id="0" name=""/>
        <dsp:cNvSpPr/>
      </dsp:nvSpPr>
      <dsp:spPr>
        <a:xfrm>
          <a:off x="2567"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House Bill 340 Section 1. Amend § 301, Title 31 of the Delaware Code</a:t>
          </a:r>
        </a:p>
      </dsp:txBody>
      <dsp:txXfrm>
        <a:off x="2567" y="0"/>
        <a:ext cx="2284883" cy="1522968"/>
      </dsp:txXfrm>
    </dsp:sp>
    <dsp:sp modelId="{73CA23A9-F1A1-48B2-AFA4-C0280C1F961F}">
      <dsp:nvSpPr>
        <dsp:cNvPr id="0" name=""/>
        <dsp:cNvSpPr/>
      </dsp:nvSpPr>
      <dsp:spPr>
        <a:xfrm>
          <a:off x="1145009" y="1609995"/>
          <a:ext cx="0" cy="348107"/>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277F58E-AD29-4B8F-82F8-C69C4F828EA7}">
      <dsp:nvSpPr>
        <dsp:cNvPr id="0" name=""/>
        <dsp:cNvSpPr/>
      </dsp:nvSpPr>
      <dsp:spPr>
        <a:xfrm>
          <a:off x="1101495" y="1522968"/>
          <a:ext cx="87026" cy="870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87774-4E73-4632-A739-7721BC322366}">
      <dsp:nvSpPr>
        <dsp:cNvPr id="0" name=""/>
        <dsp:cNvSpPr/>
      </dsp:nvSpPr>
      <dsp:spPr>
        <a:xfrm>
          <a:off x="1830474" y="1958102"/>
          <a:ext cx="1370930" cy="43513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Jan. 2023</a:t>
          </a:r>
        </a:p>
      </dsp:txBody>
      <dsp:txXfrm>
        <a:off x="1830474" y="1958102"/>
        <a:ext cx="1370930" cy="435133"/>
      </dsp:txXfrm>
    </dsp:sp>
    <dsp:sp modelId="{65C35237-B481-4AD3-A1E6-5228395F171D}">
      <dsp:nvSpPr>
        <dsp:cNvPr id="0" name=""/>
        <dsp:cNvSpPr/>
      </dsp:nvSpPr>
      <dsp:spPr>
        <a:xfrm>
          <a:off x="1373497"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Establishing CAT Application Process</a:t>
          </a:r>
        </a:p>
      </dsp:txBody>
      <dsp:txXfrm>
        <a:off x="1373497" y="2828369"/>
        <a:ext cx="2284883" cy="1522968"/>
      </dsp:txXfrm>
    </dsp:sp>
    <dsp:sp modelId="{F5C46384-590D-43AE-85E8-FD4B9DE02F61}">
      <dsp:nvSpPr>
        <dsp:cNvPr id="0" name=""/>
        <dsp:cNvSpPr/>
      </dsp:nvSpPr>
      <dsp:spPr>
        <a:xfrm>
          <a:off x="2515939" y="2393235"/>
          <a:ext cx="0" cy="348107"/>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4A6935A-32FE-4397-BE51-CE008D2640DA}">
      <dsp:nvSpPr>
        <dsp:cNvPr id="0" name=""/>
        <dsp:cNvSpPr/>
      </dsp:nvSpPr>
      <dsp:spPr>
        <a:xfrm>
          <a:off x="2472426" y="2741342"/>
          <a:ext cx="87026" cy="870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583B6-F9B6-4237-9678-64F1771868D6}">
      <dsp:nvSpPr>
        <dsp:cNvPr id="0" name=""/>
        <dsp:cNvSpPr/>
      </dsp:nvSpPr>
      <dsp:spPr>
        <a:xfrm>
          <a:off x="3201404" y="1958102"/>
          <a:ext cx="1370930" cy="43513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Jan.–Feb. 2023</a:t>
          </a:r>
        </a:p>
      </dsp:txBody>
      <dsp:txXfrm>
        <a:off x="3201404" y="1958102"/>
        <a:ext cx="1370930" cy="435133"/>
      </dsp:txXfrm>
    </dsp:sp>
    <dsp:sp modelId="{0C52B455-D869-45B8-9D39-C880863CD774}">
      <dsp:nvSpPr>
        <dsp:cNvPr id="0" name=""/>
        <dsp:cNvSpPr/>
      </dsp:nvSpPr>
      <dsp:spPr>
        <a:xfrm>
          <a:off x="2744427"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First Round of Applicants</a:t>
          </a:r>
        </a:p>
      </dsp:txBody>
      <dsp:txXfrm>
        <a:off x="2744427" y="0"/>
        <a:ext cx="2284883" cy="1522968"/>
      </dsp:txXfrm>
    </dsp:sp>
    <dsp:sp modelId="{9E2285AF-4FCE-4449-A08D-C0C3223C37AA}">
      <dsp:nvSpPr>
        <dsp:cNvPr id="0" name=""/>
        <dsp:cNvSpPr/>
      </dsp:nvSpPr>
      <dsp:spPr>
        <a:xfrm>
          <a:off x="3886869" y="1609995"/>
          <a:ext cx="0" cy="348107"/>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C061DFB-CF87-4E20-BCF3-5EE0BF107730}">
      <dsp:nvSpPr>
        <dsp:cNvPr id="0" name=""/>
        <dsp:cNvSpPr/>
      </dsp:nvSpPr>
      <dsp:spPr>
        <a:xfrm>
          <a:off x="3843356" y="1522968"/>
          <a:ext cx="87026" cy="8702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257FB-FE39-48A5-84F9-9E043CEC21C2}">
      <dsp:nvSpPr>
        <dsp:cNvPr id="0" name=""/>
        <dsp:cNvSpPr/>
      </dsp:nvSpPr>
      <dsp:spPr>
        <a:xfrm>
          <a:off x="4572334" y="1958102"/>
          <a:ext cx="1370930" cy="43513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July 2023</a:t>
          </a:r>
        </a:p>
      </dsp:txBody>
      <dsp:txXfrm>
        <a:off x="4572334" y="1958102"/>
        <a:ext cx="1370930" cy="435133"/>
      </dsp:txXfrm>
    </dsp:sp>
    <dsp:sp modelId="{5F85BE86-BBAC-49E5-8119-B76F8658C181}">
      <dsp:nvSpPr>
        <dsp:cNvPr id="0" name=""/>
        <dsp:cNvSpPr/>
      </dsp:nvSpPr>
      <dsp:spPr>
        <a:xfrm>
          <a:off x="4115358"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CAT Coordinator</a:t>
          </a:r>
        </a:p>
      </dsp:txBody>
      <dsp:txXfrm>
        <a:off x="4115358" y="2828369"/>
        <a:ext cx="2284883" cy="1522968"/>
      </dsp:txXfrm>
    </dsp:sp>
    <dsp:sp modelId="{D9E85233-3E33-4794-990B-59D8E39F313D}">
      <dsp:nvSpPr>
        <dsp:cNvPr id="0" name=""/>
        <dsp:cNvSpPr/>
      </dsp:nvSpPr>
      <dsp:spPr>
        <a:xfrm>
          <a:off x="5257800" y="2393235"/>
          <a:ext cx="0" cy="348107"/>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ECE397-202B-4262-BF58-70C97535EA3E}">
      <dsp:nvSpPr>
        <dsp:cNvPr id="0" name=""/>
        <dsp:cNvSpPr/>
      </dsp:nvSpPr>
      <dsp:spPr>
        <a:xfrm>
          <a:off x="5214286" y="2741342"/>
          <a:ext cx="87026" cy="870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FF960-8B31-44A4-919B-AAC732BD0696}">
      <dsp:nvSpPr>
        <dsp:cNvPr id="0" name=""/>
        <dsp:cNvSpPr/>
      </dsp:nvSpPr>
      <dsp:spPr>
        <a:xfrm>
          <a:off x="5943265" y="1958102"/>
          <a:ext cx="1370930" cy="43513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Aug. 2023</a:t>
          </a:r>
        </a:p>
      </dsp:txBody>
      <dsp:txXfrm>
        <a:off x="5943265" y="1958102"/>
        <a:ext cx="1370930" cy="435133"/>
      </dsp:txXfrm>
    </dsp:sp>
    <dsp:sp modelId="{41597C44-0B03-444B-A0A6-09DD47E74B2D}">
      <dsp:nvSpPr>
        <dsp:cNvPr id="0" name=""/>
        <dsp:cNvSpPr/>
      </dsp:nvSpPr>
      <dsp:spPr>
        <a:xfrm>
          <a:off x="5486288"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Second Round of Applicants</a:t>
          </a:r>
        </a:p>
      </dsp:txBody>
      <dsp:txXfrm>
        <a:off x="5486288" y="0"/>
        <a:ext cx="2284883" cy="1522968"/>
      </dsp:txXfrm>
    </dsp:sp>
    <dsp:sp modelId="{91549CD9-2159-4D86-BE1A-AFE67AA51B8C}">
      <dsp:nvSpPr>
        <dsp:cNvPr id="0" name=""/>
        <dsp:cNvSpPr/>
      </dsp:nvSpPr>
      <dsp:spPr>
        <a:xfrm>
          <a:off x="6628730" y="1609995"/>
          <a:ext cx="0" cy="34810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4103CA-91D3-42AF-A076-D34C488DD67C}">
      <dsp:nvSpPr>
        <dsp:cNvPr id="0" name=""/>
        <dsp:cNvSpPr/>
      </dsp:nvSpPr>
      <dsp:spPr>
        <a:xfrm>
          <a:off x="6585216" y="1522968"/>
          <a:ext cx="87026" cy="870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9D021-AE4A-487C-A35B-3EE7F05C88BD}">
      <dsp:nvSpPr>
        <dsp:cNvPr id="0" name=""/>
        <dsp:cNvSpPr/>
      </dsp:nvSpPr>
      <dsp:spPr>
        <a:xfrm>
          <a:off x="7314195" y="1958102"/>
          <a:ext cx="1370930" cy="43513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Aug. 2023</a:t>
          </a:r>
        </a:p>
      </dsp:txBody>
      <dsp:txXfrm>
        <a:off x="7314195" y="1958102"/>
        <a:ext cx="1370930" cy="435133"/>
      </dsp:txXfrm>
    </dsp:sp>
    <dsp:sp modelId="{0F5F7416-CE54-411A-9123-3A0A68A11BCA}">
      <dsp:nvSpPr>
        <dsp:cNvPr id="0" name=""/>
        <dsp:cNvSpPr/>
      </dsp:nvSpPr>
      <dsp:spPr>
        <a:xfrm>
          <a:off x="6857218"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Draft Governance &amp; Structure of CAT</a:t>
          </a:r>
        </a:p>
      </dsp:txBody>
      <dsp:txXfrm>
        <a:off x="6857218" y="2828369"/>
        <a:ext cx="2284883" cy="1522968"/>
      </dsp:txXfrm>
    </dsp:sp>
    <dsp:sp modelId="{DBD0C355-3596-4A59-824C-AF984EB885F9}">
      <dsp:nvSpPr>
        <dsp:cNvPr id="0" name=""/>
        <dsp:cNvSpPr/>
      </dsp:nvSpPr>
      <dsp:spPr>
        <a:xfrm>
          <a:off x="7999660" y="2393235"/>
          <a:ext cx="0" cy="348107"/>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34AC1D5-B522-4E71-9C89-2FFC0E8142E3}">
      <dsp:nvSpPr>
        <dsp:cNvPr id="0" name=""/>
        <dsp:cNvSpPr/>
      </dsp:nvSpPr>
      <dsp:spPr>
        <a:xfrm>
          <a:off x="7956147" y="2741342"/>
          <a:ext cx="87026" cy="870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BB049-8692-4624-A1EA-DF09EBDFE435}">
      <dsp:nvSpPr>
        <dsp:cNvPr id="0" name=""/>
        <dsp:cNvSpPr/>
      </dsp:nvSpPr>
      <dsp:spPr>
        <a:xfrm rot="5400000">
          <a:off x="9153023" y="1490203"/>
          <a:ext cx="435133" cy="1370930"/>
        </a:xfrm>
        <a:prstGeom prst="round2Same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 Sep. 2023</a:t>
          </a:r>
        </a:p>
      </dsp:txBody>
      <dsp:txXfrm rot="-5400000">
        <a:off x="8685125" y="1979343"/>
        <a:ext cx="1349689" cy="392651"/>
      </dsp:txXfrm>
    </dsp:sp>
    <dsp:sp modelId="{2222119C-11BA-4A52-AA22-DFB8BB538845}">
      <dsp:nvSpPr>
        <dsp:cNvPr id="0" name=""/>
        <dsp:cNvSpPr/>
      </dsp:nvSpPr>
      <dsp:spPr>
        <a:xfrm>
          <a:off x="8228148"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Kick-Off  Meeting</a:t>
          </a:r>
        </a:p>
      </dsp:txBody>
      <dsp:txXfrm>
        <a:off x="8228148" y="0"/>
        <a:ext cx="2284883" cy="1522968"/>
      </dsp:txXfrm>
    </dsp:sp>
    <dsp:sp modelId="{2E975AC4-E71E-4693-BE7E-7497862D7897}">
      <dsp:nvSpPr>
        <dsp:cNvPr id="0" name=""/>
        <dsp:cNvSpPr/>
      </dsp:nvSpPr>
      <dsp:spPr>
        <a:xfrm>
          <a:off x="9370590" y="1609995"/>
          <a:ext cx="0" cy="348107"/>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4E1EF6-D75C-44D7-80F4-FFA1CA21D638}">
      <dsp:nvSpPr>
        <dsp:cNvPr id="0" name=""/>
        <dsp:cNvSpPr/>
      </dsp:nvSpPr>
      <dsp:spPr>
        <a:xfrm>
          <a:off x="9327077" y="1522968"/>
          <a:ext cx="87026" cy="870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2497-CAD2-40C4-9C1A-790CF735C181}">
      <dsp:nvSpPr>
        <dsp:cNvPr id="0" name=""/>
        <dsp:cNvSpPr/>
      </dsp:nvSpPr>
      <dsp:spPr>
        <a:xfrm>
          <a:off x="2226851" y="184037"/>
          <a:ext cx="3652427" cy="1268440"/>
        </a:xfrm>
        <a:prstGeom prst="ellipse">
          <a:avLst/>
        </a:prstGeom>
        <a:solidFill>
          <a:schemeClr val="accent4">
            <a:tint val="50000"/>
            <a:alpha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6A8DD1C4-7C2B-486A-B399-552E1ED1CDE1}">
      <dsp:nvSpPr>
        <dsp:cNvPr id="0" name=""/>
        <dsp:cNvSpPr/>
      </dsp:nvSpPr>
      <dsp:spPr>
        <a:xfrm>
          <a:off x="3775742" y="3241439"/>
          <a:ext cx="707834" cy="453014"/>
        </a:xfrm>
        <a:prstGeom prst="down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0A852DA-DE4E-41A4-B390-4CB11ACAD827}">
      <dsp:nvSpPr>
        <dsp:cNvPr id="0" name=""/>
        <dsp:cNvSpPr/>
      </dsp:nvSpPr>
      <dsp:spPr>
        <a:xfrm>
          <a:off x="882287" y="3652427"/>
          <a:ext cx="6352880" cy="84940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DE</a:t>
          </a:r>
          <a:r>
            <a:rPr lang="en-US" sz="2100" kern="1200" dirty="0"/>
            <a:t>LAWARE </a:t>
          </a:r>
          <a:r>
            <a:rPr lang="en-US" sz="2100" b="1" kern="1200" dirty="0">
              <a:solidFill>
                <a:schemeClr val="tx1"/>
              </a:solidFill>
            </a:rPr>
            <a:t>V</a:t>
          </a:r>
          <a:r>
            <a:rPr lang="en-US" sz="2100" kern="1200" dirty="0"/>
            <a:t>OICES for</a:t>
          </a:r>
          <a:r>
            <a:rPr lang="en-US" sz="2100" kern="1200" dirty="0">
              <a:solidFill>
                <a:schemeClr val="tx1"/>
              </a:solidFill>
            </a:rPr>
            <a:t> </a:t>
          </a:r>
          <a:r>
            <a:rPr lang="en-US" sz="2100" b="1" kern="1200" dirty="0">
              <a:solidFill>
                <a:schemeClr val="tx1"/>
              </a:solidFill>
            </a:rPr>
            <a:t>A</a:t>
          </a:r>
          <a:r>
            <a:rPr lang="en-US" sz="2100" kern="1200" dirty="0">
              <a:solidFill>
                <a:schemeClr val="tx1"/>
              </a:solidFill>
            </a:rPr>
            <a:t>CTION </a:t>
          </a:r>
          <a:r>
            <a:rPr lang="en-US" sz="2100" kern="1200" dirty="0"/>
            <a:t>STEERING COMMITTEE</a:t>
          </a:r>
        </a:p>
        <a:p>
          <a:pPr marL="0" lvl="0" indent="0" algn="ctr" defTabSz="933450">
            <a:lnSpc>
              <a:spcPct val="90000"/>
            </a:lnSpc>
            <a:spcBef>
              <a:spcPct val="0"/>
            </a:spcBef>
            <a:spcAft>
              <a:spcPct val="35000"/>
            </a:spcAft>
            <a:buNone/>
          </a:pPr>
          <a:endParaRPr lang="en-US" sz="2100" kern="1200" dirty="0"/>
        </a:p>
      </dsp:txBody>
      <dsp:txXfrm>
        <a:off x="882287" y="3652427"/>
        <a:ext cx="6352880" cy="849401"/>
      </dsp:txXfrm>
    </dsp:sp>
    <dsp:sp modelId="{723A0770-A6A7-407B-8842-A6A5D2AD7791}">
      <dsp:nvSpPr>
        <dsp:cNvPr id="0" name=""/>
        <dsp:cNvSpPr/>
      </dsp:nvSpPr>
      <dsp:spPr>
        <a:xfrm>
          <a:off x="3602980" y="1630034"/>
          <a:ext cx="1177640" cy="1097664"/>
        </a:xfrm>
        <a:prstGeom prst="ellipse">
          <a:avLst/>
        </a:prstGeom>
        <a:solidFill>
          <a:srgbClr val="4B2C89"/>
        </a:solidFill>
        <a:ln>
          <a:noFill/>
        </a:ln>
        <a:effectLst>
          <a:glow rad="228600">
            <a:srgbClr val="EB641B">
              <a:alpha val="52000"/>
            </a:srgbClr>
          </a:glow>
          <a:softEdge rad="3175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Findings/</a:t>
          </a:r>
        </a:p>
        <a:p>
          <a:pPr marL="0" lvl="0" indent="0" algn="ctr" defTabSz="533400">
            <a:lnSpc>
              <a:spcPct val="90000"/>
            </a:lnSpc>
            <a:spcBef>
              <a:spcPct val="0"/>
            </a:spcBef>
            <a:spcAft>
              <a:spcPct val="35000"/>
            </a:spcAft>
            <a:buNone/>
          </a:pPr>
          <a:r>
            <a:rPr lang="en-US" sz="1200" kern="1200" dirty="0"/>
            <a:t>Recommendations </a:t>
          </a:r>
        </a:p>
      </dsp:txBody>
      <dsp:txXfrm>
        <a:off x="3775441" y="1790783"/>
        <a:ext cx="832718" cy="776166"/>
      </dsp:txXfrm>
    </dsp:sp>
    <dsp:sp modelId="{30B8C8E8-ADB6-4142-AEA5-6B377B752362}">
      <dsp:nvSpPr>
        <dsp:cNvPr id="0" name=""/>
        <dsp:cNvSpPr/>
      </dsp:nvSpPr>
      <dsp:spPr>
        <a:xfrm>
          <a:off x="2997704" y="368899"/>
          <a:ext cx="1274102" cy="1274102"/>
        </a:xfrm>
        <a:prstGeom prst="ellipse">
          <a:avLst/>
        </a:prstGeom>
        <a:solidFill>
          <a:srgbClr val="EB641B">
            <a:alpha val="9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FIMR</a:t>
          </a:r>
        </a:p>
      </dsp:txBody>
      <dsp:txXfrm>
        <a:off x="3184292" y="555487"/>
        <a:ext cx="900926" cy="900926"/>
      </dsp:txXfrm>
    </dsp:sp>
    <dsp:sp modelId="{B679EACF-9424-4CD4-AC69-A88A63051194}">
      <dsp:nvSpPr>
        <dsp:cNvPr id="0" name=""/>
        <dsp:cNvSpPr/>
      </dsp:nvSpPr>
      <dsp:spPr>
        <a:xfrm>
          <a:off x="4063634" y="350771"/>
          <a:ext cx="1274102" cy="1274102"/>
        </a:xfrm>
        <a:prstGeom prst="ellipse">
          <a:avLst/>
        </a:prstGeom>
        <a:solidFill>
          <a:srgbClr val="4B2C89">
            <a:alpha val="9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MMR</a:t>
          </a:r>
        </a:p>
      </dsp:txBody>
      <dsp:txXfrm>
        <a:off x="4250222" y="537359"/>
        <a:ext cx="900926" cy="900926"/>
      </dsp:txXfrm>
    </dsp:sp>
    <dsp:sp modelId="{9C22F7B9-0514-4423-BDE3-A29F10353F39}">
      <dsp:nvSpPr>
        <dsp:cNvPr id="0" name=""/>
        <dsp:cNvSpPr/>
      </dsp:nvSpPr>
      <dsp:spPr>
        <a:xfrm>
          <a:off x="1835192" y="0"/>
          <a:ext cx="4588898" cy="3171100"/>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5020-796E-4114-8FD5-5F52B3280463}">
      <dsp:nvSpPr>
        <dsp:cNvPr id="0" name=""/>
        <dsp:cNvSpPr/>
      </dsp:nvSpPr>
      <dsp:spPr>
        <a:xfrm>
          <a:off x="2037291" y="682"/>
          <a:ext cx="1189080" cy="1189080"/>
        </a:xfrm>
        <a:prstGeom prst="ellipse">
          <a:avLst/>
        </a:prstGeom>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cap="flat" cmpd="sng" algn="ctr">
          <a:solidFill>
            <a:schemeClr val="accent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65439" tIns="12700" rIns="65439"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Maternal Mental Health</a:t>
          </a:r>
        </a:p>
      </dsp:txBody>
      <dsp:txXfrm>
        <a:off x="2211428" y="174819"/>
        <a:ext cx="840806" cy="840806"/>
      </dsp:txXfrm>
    </dsp:sp>
    <dsp:sp modelId="{1DAB0DB8-1364-499A-89FA-0331AE6036BA}">
      <dsp:nvSpPr>
        <dsp:cNvPr id="0" name=""/>
        <dsp:cNvSpPr/>
      </dsp:nvSpPr>
      <dsp:spPr>
        <a:xfrm>
          <a:off x="2988555" y="682"/>
          <a:ext cx="1189080" cy="1189080"/>
        </a:xfrm>
        <a:prstGeom prst="ellipse">
          <a:avLst/>
        </a:prstGeom>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cap="flat" cmpd="sng" algn="ctr">
          <a:solidFill>
            <a:schemeClr val="accent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65439" tIns="11430" rIns="65439"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Preconception</a:t>
          </a:r>
          <a:r>
            <a:rPr lang="en-US" sz="1000" b="1" kern="1200" dirty="0">
              <a:solidFill>
                <a:schemeClr val="bg1"/>
              </a:solidFill>
            </a:rPr>
            <a:t>/ 4</a:t>
          </a:r>
          <a:r>
            <a:rPr lang="en-US" sz="1000" b="1" kern="1200" baseline="30000" dirty="0">
              <a:solidFill>
                <a:schemeClr val="bg1"/>
              </a:solidFill>
            </a:rPr>
            <a:t>th</a:t>
          </a:r>
          <a:r>
            <a:rPr lang="en-US" sz="1000" b="1" kern="1200" dirty="0">
              <a:solidFill>
                <a:schemeClr val="bg1"/>
              </a:solidFill>
            </a:rPr>
            <a:t> </a:t>
          </a:r>
          <a:r>
            <a:rPr lang="en-US" sz="950" b="1" kern="1200" dirty="0">
              <a:solidFill>
                <a:schemeClr val="bg1"/>
              </a:solidFill>
            </a:rPr>
            <a:t>Trimester Care</a:t>
          </a:r>
        </a:p>
      </dsp:txBody>
      <dsp:txXfrm>
        <a:off x="3162692" y="174819"/>
        <a:ext cx="840806" cy="840806"/>
      </dsp:txXfrm>
    </dsp:sp>
    <dsp:sp modelId="{3119C4FE-2680-4CA1-9F5F-B13072380DD9}">
      <dsp:nvSpPr>
        <dsp:cNvPr id="0" name=""/>
        <dsp:cNvSpPr/>
      </dsp:nvSpPr>
      <dsp:spPr>
        <a:xfrm>
          <a:off x="3939820" y="682"/>
          <a:ext cx="1189080" cy="1189080"/>
        </a:xfrm>
        <a:prstGeom prst="ellipse">
          <a:avLst/>
        </a:prstGeom>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cap="flat" cmpd="sng" algn="ctr">
          <a:solidFill>
            <a:schemeClr val="accent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65439" tIns="12700" rIns="65439"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Quality of Services in Community</a:t>
          </a:r>
        </a:p>
      </dsp:txBody>
      <dsp:txXfrm>
        <a:off x="4113957" y="174819"/>
        <a:ext cx="840806" cy="840806"/>
      </dsp:txXfrm>
    </dsp:sp>
    <dsp:sp modelId="{CED304D1-2D9B-4C93-9B7F-B7296B4A9A91}">
      <dsp:nvSpPr>
        <dsp:cNvPr id="0" name=""/>
        <dsp:cNvSpPr/>
      </dsp:nvSpPr>
      <dsp:spPr>
        <a:xfrm>
          <a:off x="4891084" y="682"/>
          <a:ext cx="1189080" cy="1189080"/>
        </a:xfrm>
        <a:prstGeom prst="ellipse">
          <a:avLst/>
        </a:prstGeom>
        <a:gradFill flip="none" rotWithShape="0">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ln w="38100" cap="flat" cmpd="sng" algn="ctr">
          <a:solidFill>
            <a:schemeClr val="accent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tx1"/>
        </a:fontRef>
      </dsp:style>
      <dsp:txBody>
        <a:bodyPr spcFirstLastPara="0" vert="horz" wrap="square" lIns="65439" tIns="12700" rIns="65439"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Community-based Services</a:t>
          </a:r>
        </a:p>
      </dsp:txBody>
      <dsp:txXfrm>
        <a:off x="5065221" y="174819"/>
        <a:ext cx="840806" cy="840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E4475-10FB-45D5-9CDF-419AEA71A8E8}">
      <dsp:nvSpPr>
        <dsp:cNvPr id="0" name=""/>
        <dsp:cNvSpPr/>
      </dsp:nvSpPr>
      <dsp:spPr>
        <a:xfrm>
          <a:off x="0" y="527843"/>
          <a:ext cx="518318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Reduce Waste </a:t>
          </a:r>
        </a:p>
      </dsp:txBody>
      <dsp:txXfrm>
        <a:off x="23417" y="551260"/>
        <a:ext cx="5136354" cy="432866"/>
      </dsp:txXfrm>
    </dsp:sp>
    <dsp:sp modelId="{1565EB27-DEC0-4182-AA23-1F1A339713C0}">
      <dsp:nvSpPr>
        <dsp:cNvPr id="0" name=""/>
        <dsp:cNvSpPr/>
      </dsp:nvSpPr>
      <dsp:spPr>
        <a:xfrm>
          <a:off x="0" y="1065143"/>
          <a:ext cx="518318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Avoid Duplication of Efforts</a:t>
          </a:r>
        </a:p>
      </dsp:txBody>
      <dsp:txXfrm>
        <a:off x="23417" y="1088560"/>
        <a:ext cx="5136354" cy="432866"/>
      </dsp:txXfrm>
    </dsp:sp>
    <dsp:sp modelId="{8C31AE3D-7A7F-45A8-8D7D-FCAC486AAC79}">
      <dsp:nvSpPr>
        <dsp:cNvPr id="0" name=""/>
        <dsp:cNvSpPr/>
      </dsp:nvSpPr>
      <dsp:spPr>
        <a:xfrm>
          <a:off x="0" y="1602443"/>
          <a:ext cx="518318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Promote Stewardship State/Agency Resources</a:t>
          </a:r>
        </a:p>
      </dsp:txBody>
      <dsp:txXfrm>
        <a:off x="23417" y="1625860"/>
        <a:ext cx="5136354" cy="432866"/>
      </dsp:txXfrm>
    </dsp:sp>
    <dsp:sp modelId="{39461103-79BA-4F54-8181-AA95C6663F1F}">
      <dsp:nvSpPr>
        <dsp:cNvPr id="0" name=""/>
        <dsp:cNvSpPr/>
      </dsp:nvSpPr>
      <dsp:spPr>
        <a:xfrm>
          <a:off x="0" y="2139744"/>
          <a:ext cx="518318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Ensure Alignment </a:t>
          </a:r>
          <a:r>
            <a:rPr lang="en-US" sz="2000" kern="1200" dirty="0">
              <a:latin typeface="Calibri Light" panose="020F0302020204030204"/>
            </a:rPr>
            <a:t>/Eliminate Siloes</a:t>
          </a:r>
          <a:endParaRPr lang="en-US" sz="2000" kern="1200" dirty="0"/>
        </a:p>
      </dsp:txBody>
      <dsp:txXfrm>
        <a:off x="23417" y="2163161"/>
        <a:ext cx="5136354" cy="432866"/>
      </dsp:txXfrm>
    </dsp:sp>
    <dsp:sp modelId="{4B786184-6DA6-402B-913D-1730C81BD239}">
      <dsp:nvSpPr>
        <dsp:cNvPr id="0" name=""/>
        <dsp:cNvSpPr/>
      </dsp:nvSpPr>
      <dsp:spPr>
        <a:xfrm>
          <a:off x="0" y="2677044"/>
          <a:ext cx="518318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Increased Opportunities for Synergy</a:t>
          </a:r>
        </a:p>
      </dsp:txBody>
      <dsp:txXfrm>
        <a:off x="23417" y="2700461"/>
        <a:ext cx="5136354" cy="432866"/>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6EE09-BE27-4A86-AD99-3FD4A0CB5F88}"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1F9A3-7169-444D-9C51-B5391377EFD5}" type="slidenum">
              <a:rPr lang="en-US" smtClean="0"/>
              <a:t>‹#›</a:t>
            </a:fld>
            <a:endParaRPr lang="en-US"/>
          </a:p>
        </p:txBody>
      </p:sp>
    </p:spTree>
    <p:extLst>
      <p:ext uri="{BB962C8B-B14F-4D97-AF65-F5344CB8AC3E}">
        <p14:creationId xmlns:p14="http://schemas.microsoft.com/office/powerpoint/2010/main" val="10185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072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Times New Roman" panose="02020603050405020304" pitchFamily="18" charset="0"/>
                <a:cs typeface="+mn-cs"/>
              </a:rPr>
              <a:t>Under the direction of the executive director, the MCDRC will serve as the pillar organization of the CAT providing administrative and logistical support to all CAT activities. The principal liaison will be the Executive Director of the MCDRC, and (3) technical assistant (TA) designees represented from the MMR,  FIMR and will also include the MCDRC epidemiologist</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The Work Groups/Implementation Teams are derived from the FIMR/MMR findings and recommendations via a forced ranking exercise we did during the second meeting.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2722B-16A4-4806-8B85-BC361681CB6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982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embark on our journey, we are in conversation with two of our biggest collaborators in this space. The Delaware Healthy Mother and Infant Consortium and the Delaware Perinatal Quality Collaborative</a:t>
            </a:r>
          </a:p>
        </p:txBody>
      </p:sp>
      <p:sp>
        <p:nvSpPr>
          <p:cNvPr id="4" name="Slide Number Placeholder 3"/>
          <p:cNvSpPr>
            <a:spLocks noGrp="1"/>
          </p:cNvSpPr>
          <p:nvPr>
            <p:ph type="sldNum" sz="quarter" idx="5"/>
          </p:nvPr>
        </p:nvSpPr>
        <p:spPr/>
        <p:txBody>
          <a:bodyPr/>
          <a:lstStyle/>
          <a:p>
            <a:fld id="{6D2306B3-C58F-46D6-A4C8-2AC7B361E9D1}" type="slidenum">
              <a:rPr lang="en-US" smtClean="0"/>
              <a:t>18</a:t>
            </a:fld>
            <a:endParaRPr lang="en-US"/>
          </a:p>
        </p:txBody>
      </p:sp>
    </p:spTree>
    <p:extLst>
      <p:ext uri="{BB962C8B-B14F-4D97-AF65-F5344CB8AC3E}">
        <p14:creationId xmlns:p14="http://schemas.microsoft.com/office/powerpoint/2010/main" val="168114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677863"/>
            <a:ext cx="6016625" cy="33845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4F3BA-E414-404E-B32C-01CE68299F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52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name from The Child Death Review Commission to MCDRC to more accurately reflect the work of the commission which includes women, It also established the Community Action team to expressly work to establish population level  interventions based  upon the findings/recommendations from the FIMR &amp; MMR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6FEA6A-3BD0-4820-A36A-7C1DC3809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24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Bullet1: Establishing the Ground Rules and Guiding Principles. setting the tone and the expectations for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1</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We will come to meetings mindful of creating a space that is brave, inclusive, respectful, welcoming and kind to all.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Always Maintain Confidentiality.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Tackle the Problem…Not the Person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Speak to Make a Difference*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State Views and Ask Genuine Questions*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Share all Relevant Information*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 Use Specific Examples and Agree on What Words Mean*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Explain Reasoning and Intent*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Focus on Interests, Not Positions*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Discuss the Undiscussable Issues, The Elephant in the Room*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10"/>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 Jointly Design Next Steps*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*Source: Schwartz, R. (2016) 8 Ground Rules for Great Meetings. Meeting Management, Harvard </a:t>
            </a:r>
          </a:p>
          <a:p>
            <a:endParaRPr lang="en-US" dirty="0"/>
          </a:p>
          <a:p>
            <a:endParaRPr lang="en-US" dirty="0"/>
          </a:p>
          <a:p>
            <a:r>
              <a:rPr lang="en-US" dirty="0"/>
              <a:t> and Frequent Check-Ins… How  your doing, how are we doing and what could we do better.</a:t>
            </a:r>
          </a:p>
        </p:txBody>
      </p:sp>
      <p:sp>
        <p:nvSpPr>
          <p:cNvPr id="4" name="Slide Number Placeholder 3"/>
          <p:cNvSpPr>
            <a:spLocks noGrp="1"/>
          </p:cNvSpPr>
          <p:nvPr>
            <p:ph type="sldNum" sz="quarter" idx="5"/>
          </p:nvPr>
        </p:nvSpPr>
        <p:spPr/>
        <p:txBody>
          <a:bodyPr/>
          <a:lstStyle/>
          <a:p>
            <a:fld id="{6D2306B3-C58F-46D6-A4C8-2AC7B361E9D1}" type="slidenum">
              <a:rPr lang="en-US" smtClean="0"/>
              <a:t>10</a:t>
            </a:fld>
            <a:endParaRPr lang="en-US"/>
          </a:p>
        </p:txBody>
      </p:sp>
    </p:spTree>
    <p:extLst>
      <p:ext uri="{BB962C8B-B14F-4D97-AF65-F5344CB8AC3E}">
        <p14:creationId xmlns:p14="http://schemas.microsoft.com/office/powerpoint/2010/main" val="325275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800"/>
              </a:spcAft>
              <a:buFont typeface="Wingdings" panose="05000000000000000000" pitchFamily="2" charset="2"/>
              <a:buChar char=""/>
              <a:tabLst>
                <a:tab pos="800100" algn="l"/>
              </a:tabLst>
            </a:pPr>
            <a:r>
              <a:rPr lang="en-US" dirty="0"/>
              <a:t>Bullet 1: </a:t>
            </a: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2</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We will stay in our lane.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200000"/>
              </a:lnSpc>
              <a:spcBef>
                <a:spcPts val="0"/>
              </a:spcBef>
              <a:spcAft>
                <a:spcPts val="800"/>
              </a:spcAft>
              <a:buFont typeface="Wingdings" panose="05000000000000000000" pitchFamily="2" charset="2"/>
              <a:buChar char=""/>
              <a:tabLst>
                <a:tab pos="800100" algn="l"/>
              </a:tabLst>
            </a:pP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3</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We will W.A.I.T- Why Am I Talking?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
              <a:tabLst>
                <a:tab pos="800100" algn="l"/>
              </a:tabLst>
            </a:pP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4</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We will W.A.I.T.- Why Aren’t I Talking?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
              <a:tabLst>
                <a:tab pos="800100" algn="l"/>
              </a:tabLst>
            </a:pP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5</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Listen Gently, Speak Gently.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200000"/>
              </a:lnSpc>
              <a:spcBef>
                <a:spcPts val="0"/>
              </a:spcBef>
              <a:spcAft>
                <a:spcPts val="800"/>
              </a:spcAft>
              <a:buFont typeface="Wingdings" panose="05000000000000000000" pitchFamily="2" charset="2"/>
              <a:buChar char=""/>
              <a:tabLst>
                <a:tab pos="800100" algn="l"/>
              </a:tabLst>
            </a:pPr>
            <a:r>
              <a:rPr lang="en-US" sz="1200" b="1" dirty="0">
                <a:ln w="9525" cap="flat" cmpd="sng" algn="ctr">
                  <a:solidFill>
                    <a:srgbClr val="002060"/>
                  </a:solidFill>
                  <a:prstDash val="solid"/>
                  <a:round/>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Principle 6</a:t>
            </a: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ea typeface="Times New Roman" panose="02020603050405020304" pitchFamily="18" charset="0"/>
                <a:cs typeface="Times New Roman" panose="02020603050405020304" pitchFamily="18" charset="0"/>
              </a:rPr>
              <a:t>: Be Kind to Yourself as Well as Others! </a:t>
            </a:r>
          </a:p>
          <a:p>
            <a:pPr marL="342900" marR="0" lvl="0" indent="-342900">
              <a:lnSpc>
                <a:spcPct val="200000"/>
              </a:lnSpc>
              <a:spcBef>
                <a:spcPts val="0"/>
              </a:spcBef>
              <a:spcAft>
                <a:spcPts val="800"/>
              </a:spcAft>
              <a:buFont typeface="Wingdings" panose="05000000000000000000" pitchFamily="2" charset="2"/>
              <a:buChar char=""/>
              <a:tabLst>
                <a:tab pos="800100" algn="l"/>
              </a:tabLst>
            </a:pPr>
            <a:endPar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cs typeface="Times New Roman" panose="02020603050405020304" pitchFamily="18" charset="0"/>
            </a:endParaRPr>
          </a:p>
          <a:p>
            <a:pPr marL="0" marR="0" lvl="0" indent="0">
              <a:lnSpc>
                <a:spcPct val="200000"/>
              </a:lnSpc>
              <a:spcBef>
                <a:spcPts val="0"/>
              </a:spcBef>
              <a:spcAft>
                <a:spcPts val="800"/>
              </a:spcAft>
              <a:buFont typeface="Wingdings" panose="05000000000000000000" pitchFamily="2" charset="2"/>
              <a:buNone/>
              <a:tabLst>
                <a:tab pos="800100" algn="l"/>
              </a:tabLst>
            </a:pPr>
            <a:r>
              <a:rPr lang="en-US" sz="1200" b="1" dirty="0">
                <a:ln>
                  <a:noFill/>
                </a:ln>
                <a:solidFill>
                  <a:srgbClr val="000000"/>
                </a:solidFill>
                <a:effectLst>
                  <a:outerShdw blurRad="38100" dist="19050" dir="2700000" algn="tl">
                    <a:schemeClr val="dk1">
                      <a:alpha val="40000"/>
                    </a:schemeClr>
                  </a:outerShdw>
                </a:effectLst>
                <a:latin typeface="Bradley Hand ITC" panose="03070402050302030203" pitchFamily="66" charset="0"/>
                <a:cs typeface="Times New Roman" panose="02020603050405020304" pitchFamily="18" charset="0"/>
              </a:rPr>
              <a:t>Bullet 2:</a:t>
            </a: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Always Maintain Confidentiality.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Tackle the Problem…Not the Person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Speak to Make a Difference*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State Views and Ask Genuine Questions*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Share all Relevant Information*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 Use Specific Examples and Agree on What Words Mean*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Explain Reasoning and Intent*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Focus on Interests, Not Positions*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Discuss the Undiscussable Issues, The Elephant in the Room*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10"/>
            </a:pPr>
            <a:r>
              <a:rPr lang="en-US" sz="1200" dirty="0">
                <a:ln w="9525" cap="rnd" cmpd="sng" algn="ctr">
                  <a:solidFill>
                    <a:srgbClr val="000000"/>
                  </a:solidFill>
                  <a:prstDash val="solid"/>
                  <a:bevel/>
                </a:ln>
                <a:solidFill>
                  <a:srgbClr val="0D0D0D"/>
                </a:solidFill>
                <a:effectLst/>
                <a:latin typeface="Bradley Hand ITC" panose="03070402050302030203" pitchFamily="66" charset="0"/>
                <a:ea typeface="Times New Roman" panose="02020603050405020304" pitchFamily="18" charset="0"/>
                <a:cs typeface="Times New Roman" panose="02020603050405020304" pitchFamily="18" charset="0"/>
              </a:rPr>
              <a:t> Jointly Design Next Steps*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200000"/>
              </a:lnSpc>
              <a:spcBef>
                <a:spcPts val="0"/>
              </a:spcBef>
              <a:spcAft>
                <a:spcPts val="800"/>
              </a:spcAft>
              <a:buFont typeface="Wingdings" panose="05000000000000000000" pitchFamily="2" charset="2"/>
              <a:buNone/>
              <a:tabLst>
                <a:tab pos="800100" algn="l"/>
              </a:tabLst>
            </a:pPr>
            <a:endParaRPr lang="en-US" sz="1200" dirty="0"/>
          </a:p>
          <a:p>
            <a:endParaRPr lang="en-US" dirty="0"/>
          </a:p>
        </p:txBody>
      </p:sp>
      <p:sp>
        <p:nvSpPr>
          <p:cNvPr id="4" name="Slide Number Placeholder 3"/>
          <p:cNvSpPr>
            <a:spLocks noGrp="1"/>
          </p:cNvSpPr>
          <p:nvPr>
            <p:ph type="sldNum" sz="quarter" idx="5"/>
          </p:nvPr>
        </p:nvSpPr>
        <p:spPr/>
        <p:txBody>
          <a:bodyPr/>
          <a:lstStyle/>
          <a:p>
            <a:fld id="{6D2306B3-C58F-46D6-A4C8-2AC7B361E9D1}" type="slidenum">
              <a:rPr lang="en-US" smtClean="0"/>
              <a:t>11</a:t>
            </a:fld>
            <a:endParaRPr lang="en-US"/>
          </a:p>
        </p:txBody>
      </p:sp>
    </p:spTree>
    <p:extLst>
      <p:ext uri="{BB962C8B-B14F-4D97-AF65-F5344CB8AC3E}">
        <p14:creationId xmlns:p14="http://schemas.microsoft.com/office/powerpoint/2010/main" val="263978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constantly asking…do we have the right representation? Is the mix between birthing persons with lived experience adequate or should be over-represented to ensure we are really capturing the voices of the people at the community level.  Other considerations include ensuring representation from all three counties particularly Kent and Sussex.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2722B-16A4-4806-8B85-BC361681CB6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456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Open Sans" panose="020B0606030504020204" pitchFamily="34" charset="0"/>
              </a:rPr>
              <a:t>…</a:t>
            </a:r>
            <a:r>
              <a:rPr lang="en-US" b="0" i="0" dirty="0">
                <a:solidFill>
                  <a:srgbClr val="333333"/>
                </a:solidFill>
                <a:effectLst/>
                <a:latin typeface="Open Sans" panose="020B0606030504020204" pitchFamily="34" charset="0"/>
              </a:rPr>
              <a:t>It’s about working toward and celebrating community ownership of interventions, and research design, implementation and evaluation, while building trust, long-term relationships and willingness for participation among communities and their leaders. </a:t>
            </a:r>
            <a:endParaRPr lang="en-US" dirty="0"/>
          </a:p>
          <a:p>
            <a:endParaRPr lang="en-US" dirty="0"/>
          </a:p>
        </p:txBody>
      </p:sp>
      <p:sp>
        <p:nvSpPr>
          <p:cNvPr id="4" name="Slide Number Placeholder 3"/>
          <p:cNvSpPr>
            <a:spLocks noGrp="1"/>
          </p:cNvSpPr>
          <p:nvPr>
            <p:ph type="sldNum" sz="quarter" idx="5"/>
          </p:nvPr>
        </p:nvSpPr>
        <p:spPr/>
        <p:txBody>
          <a:bodyPr/>
          <a:lstStyle/>
          <a:p>
            <a:fld id="{6D2306B3-C58F-46D6-A4C8-2AC7B361E9D1}" type="slidenum">
              <a:rPr lang="en-US" smtClean="0"/>
              <a:t>13</a:t>
            </a:fld>
            <a:endParaRPr lang="en-US"/>
          </a:p>
        </p:txBody>
      </p:sp>
    </p:spTree>
    <p:extLst>
      <p:ext uri="{BB962C8B-B14F-4D97-AF65-F5344CB8AC3E}">
        <p14:creationId xmlns:p14="http://schemas.microsoft.com/office/powerpoint/2010/main" val="271064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just want to dump a lot of information on folks. We took our time and were able to weave a story through the data. We are very fortunate to have a truly masterful epidemiologist who did an amazing job.</a:t>
            </a:r>
          </a:p>
        </p:txBody>
      </p:sp>
      <p:sp>
        <p:nvSpPr>
          <p:cNvPr id="4" name="Slide Number Placeholder 3"/>
          <p:cNvSpPr>
            <a:spLocks noGrp="1"/>
          </p:cNvSpPr>
          <p:nvPr>
            <p:ph type="sldNum" sz="quarter" idx="5"/>
          </p:nvPr>
        </p:nvSpPr>
        <p:spPr/>
        <p:txBody>
          <a:bodyPr/>
          <a:lstStyle/>
          <a:p>
            <a:fld id="{6D2306B3-C58F-46D6-A4C8-2AC7B361E9D1}" type="slidenum">
              <a:rPr lang="en-US" smtClean="0"/>
              <a:t>14</a:t>
            </a:fld>
            <a:endParaRPr lang="en-US"/>
          </a:p>
        </p:txBody>
      </p:sp>
    </p:spTree>
    <p:extLst>
      <p:ext uri="{BB962C8B-B14F-4D97-AF65-F5344CB8AC3E}">
        <p14:creationId xmlns:p14="http://schemas.microsoft.com/office/powerpoint/2010/main" val="350147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one main imperative that  is always remains  top of mind. The first is to educate in a manner that does not intimidate or make anyone in the group feel diminished. We really work hard to meet people where they are because there is mixed skill level with respect to reading and interpreting data. This required the team to be very thoughtful about how information would be presented with the goal of slowly bringing folks along while simultaneously building capacity.</a:t>
            </a:r>
          </a:p>
        </p:txBody>
      </p:sp>
      <p:sp>
        <p:nvSpPr>
          <p:cNvPr id="4" name="Slide Number Placeholder 3"/>
          <p:cNvSpPr>
            <a:spLocks noGrp="1"/>
          </p:cNvSpPr>
          <p:nvPr>
            <p:ph type="sldNum" sz="quarter" idx="5"/>
          </p:nvPr>
        </p:nvSpPr>
        <p:spPr/>
        <p:txBody>
          <a:bodyPr/>
          <a:lstStyle/>
          <a:p>
            <a:fld id="{6D2306B3-C58F-46D6-A4C8-2AC7B361E9D1}" type="slidenum">
              <a:rPr lang="en-US" smtClean="0"/>
              <a:t>15</a:t>
            </a:fld>
            <a:endParaRPr lang="en-US"/>
          </a:p>
        </p:txBody>
      </p:sp>
    </p:spTree>
    <p:extLst>
      <p:ext uri="{BB962C8B-B14F-4D97-AF65-F5344CB8AC3E}">
        <p14:creationId xmlns:p14="http://schemas.microsoft.com/office/powerpoint/2010/main" val="4142089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a:solidFill>
                  <a:srgbClr val="043A63"/>
                </a:solidFill>
              </a:defRPr>
            </a:lvl1pPr>
            <a:lvl2pPr>
              <a:defRPr>
                <a:solidFill>
                  <a:srgbClr val="9F875D"/>
                </a:solidFill>
              </a:defRPr>
            </a:lvl2pPr>
            <a:lvl3pPr>
              <a:defRPr>
                <a:solidFill>
                  <a:schemeClr val="accent3"/>
                </a:solidFill>
              </a:defRPr>
            </a:lvl3pPr>
            <a:lvl4pPr>
              <a:defRPr>
                <a:solidFill>
                  <a:schemeClr val="bg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0046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8273AE54-BA74-482F-865E-90783BE8A828}" type="datetimeFigureOut">
              <a:rPr lang="en-US" smtClean="0">
                <a:solidFill>
                  <a:prstClr val="black"/>
                </a:solidFill>
              </a:rPr>
              <a:pPr/>
              <a:t>4/15/2024</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48994D-558F-493E-9E06-A4E55FACDA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456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8273AE54-BA74-482F-865E-90783BE8A828}" type="datetimeFigureOut">
              <a:rPr lang="en-US" smtClean="0">
                <a:solidFill>
                  <a:prstClr val="black"/>
                </a:solidFill>
              </a:rPr>
              <a:pPr/>
              <a:t>4/15/2024</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48994D-558F-493E-9E06-A4E55FACDA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90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302-6031-D78A-1724-F249D9FCA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FC7276-DAD9-7870-1A8D-5EA7B9151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1AEC50-71BD-CE21-EA6D-ECDA7DB6522F}"/>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1544CC15-1311-0E22-F244-75FD3F5B6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9BC6-D1CE-5429-9D94-C036872CAAD3}"/>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374384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0B36-EAFF-F4AC-1D0E-F3E3F01A5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05361-6267-7C2C-9EFC-B4AE1B234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034A8-09BA-6CBC-F77B-9257E1F9A6D4}"/>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02300D14-00DC-8F6E-AF2A-68A263610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8B9BE-0EC6-7A24-CE30-D5091CB33A20}"/>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342914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0E93-433A-6AD3-8C86-8B069CA2D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1615C-88DC-B7AA-EC74-5C50FFEF3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9B00BD-3B67-3522-F379-A83DCD9804A6}"/>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B27A7D7F-22EF-A931-877A-8CDB6B4B3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9FA97-877D-94A3-414E-767BD5A09718}"/>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42490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CAA7-4371-DC39-4DEC-7FD810E87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BC078-4661-3187-76D0-624DC227C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768830-8EA4-FC07-EFCB-797BA145ED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6F5A7-ED83-5F72-1060-8BC0E7C4A20E}"/>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6" name="Footer Placeholder 5">
            <a:extLst>
              <a:ext uri="{FF2B5EF4-FFF2-40B4-BE49-F238E27FC236}">
                <a16:creationId xmlns:a16="http://schemas.microsoft.com/office/drawing/2014/main" id="{6B831B06-6E79-710F-CEFB-CE712EABF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77CF0-0007-ABF4-B735-F31317B89F3E}"/>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2972140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3798-40A7-E295-013F-3ADE06B865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6A9BDD-AA48-6472-B482-57C5C4D16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6FFA9-0462-C28E-7EC5-8817974A0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0604BD-F20F-A495-3804-9DA07D058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609D28-A1BD-4861-E8EB-767F8A735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BAC9C-A5F5-9CE6-BB4F-73752D4A624C}"/>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8" name="Footer Placeholder 7">
            <a:extLst>
              <a:ext uri="{FF2B5EF4-FFF2-40B4-BE49-F238E27FC236}">
                <a16:creationId xmlns:a16="http://schemas.microsoft.com/office/drawing/2014/main" id="{82DD2425-C1FA-1020-EB88-D270DE0889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18D274-09B6-0578-1FD0-6C38D8AD120B}"/>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248989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6860-08D6-00B1-D261-3ADBF4628D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AEDA4-29D8-2C1E-4D90-3445F2F80CD4}"/>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4" name="Footer Placeholder 3">
            <a:extLst>
              <a:ext uri="{FF2B5EF4-FFF2-40B4-BE49-F238E27FC236}">
                <a16:creationId xmlns:a16="http://schemas.microsoft.com/office/drawing/2014/main" id="{5451C4D6-B73C-AAB9-EAC0-A4286C7966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836934-3336-672D-7BD5-BC86A63622BA}"/>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77246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A833D-F260-6DBB-73D7-BF9DC4BED667}"/>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3" name="Footer Placeholder 2">
            <a:extLst>
              <a:ext uri="{FF2B5EF4-FFF2-40B4-BE49-F238E27FC236}">
                <a16:creationId xmlns:a16="http://schemas.microsoft.com/office/drawing/2014/main" id="{185A6ADA-397F-B8B8-E0E6-04C6EC83AE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5FFA5-E6FC-4C5A-7171-7431DF413046}"/>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1836694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DCF3-7B09-43A7-CAC1-AC7479430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671FD-1CF7-0DCA-250D-E85A1FCFC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05984-E25E-B43D-D8A2-3AEE1885F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282DF-C761-0347-5FE7-9943C2802440}"/>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6" name="Footer Placeholder 5">
            <a:extLst>
              <a:ext uri="{FF2B5EF4-FFF2-40B4-BE49-F238E27FC236}">
                <a16:creationId xmlns:a16="http://schemas.microsoft.com/office/drawing/2014/main" id="{3C035A30-25F4-8DCB-45B0-B768E38FD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0CCC0-E832-FEF5-D71A-BCA6820F4883}"/>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26100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96879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B999-5916-A00A-616A-E55AE8F1A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E1878B-E7C0-F37B-0210-7D751418F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37677-5D2D-36F1-CFD0-95D7C37B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0BDB6-9C4B-57F1-9C35-8AAE7CA15965}"/>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6" name="Footer Placeholder 5">
            <a:extLst>
              <a:ext uri="{FF2B5EF4-FFF2-40B4-BE49-F238E27FC236}">
                <a16:creationId xmlns:a16="http://schemas.microsoft.com/office/drawing/2014/main" id="{7D903B37-7699-FF71-8335-B5DA6E26B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47D01-8E78-EBE6-AAC1-8D11A1D49B3F}"/>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262168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E648-857A-BAE3-5E1C-3E89314A7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55C289-53E0-B0D4-DC93-6D46F8AD98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23348-AA0A-9AEC-7ABF-90BC6C499FB7}"/>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59762BE9-FD18-B1AE-3EA4-D2A58B17F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85156-D288-843A-9F69-E38149ED1FB9}"/>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2530836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764A5-7415-F275-88FB-83E3A57BDD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ABF24-64E7-9DBD-4F41-27E5A227A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1D64A-AD30-290C-0234-7EF2A404A58F}"/>
              </a:ext>
            </a:extLst>
          </p:cNvPr>
          <p:cNvSpPr>
            <a:spLocks noGrp="1"/>
          </p:cNvSpPr>
          <p:nvPr>
            <p:ph type="dt" sz="half" idx="10"/>
          </p:nvPr>
        </p:nvSpPr>
        <p:spPr/>
        <p:txBody>
          <a:body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B5A3F9EE-6995-E94C-BDC6-416CB26BC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09CA-9DC8-08F7-38EE-775D99826AD9}"/>
              </a:ext>
            </a:extLst>
          </p:cNvPr>
          <p:cNvSpPr>
            <a:spLocks noGrp="1"/>
          </p:cNvSpPr>
          <p:nvPr>
            <p:ph type="sldNum" sz="quarter" idx="12"/>
          </p:nvPr>
        </p:nvSpPr>
        <p:spPr/>
        <p:txBody>
          <a:bodyPr/>
          <a:lstStyle/>
          <a:p>
            <a:fld id="{8242CEB8-8860-4A96-93E8-7ED9B91CE92C}" type="slidenum">
              <a:rPr lang="en-US" smtClean="0"/>
              <a:t>‹#›</a:t>
            </a:fld>
            <a:endParaRPr lang="en-US"/>
          </a:p>
        </p:txBody>
      </p:sp>
    </p:spTree>
    <p:extLst>
      <p:ext uri="{BB962C8B-B14F-4D97-AF65-F5344CB8AC3E}">
        <p14:creationId xmlns:p14="http://schemas.microsoft.com/office/powerpoint/2010/main" val="1489489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4/15/2024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017398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8394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4/15/2024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6133769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6370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20867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07219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07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40170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4/15/2024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6217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4/15/2024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1109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2712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73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7453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2033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73049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676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44016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937" y="6096000"/>
            <a:ext cx="12192000" cy="76200"/>
          </a:xfrm>
          <a:prstGeom prst="rect">
            <a:avLst/>
          </a:prstGeom>
        </p:spPr>
      </p:pic>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39400" y="6172200"/>
            <a:ext cx="1491344" cy="609600"/>
          </a:xfrm>
          <a:prstGeom prst="rect">
            <a:avLst/>
          </a:prstGeom>
        </p:spPr>
      </p:pic>
    </p:spTree>
    <p:custDataLst>
      <p:tags r:id="rId13"/>
    </p:custDataLst>
    <p:extLst>
      <p:ext uri="{BB962C8B-B14F-4D97-AF65-F5344CB8AC3E}">
        <p14:creationId xmlns:p14="http://schemas.microsoft.com/office/powerpoint/2010/main" val="4090685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spcBef>
          <a:spcPct val="0"/>
        </a:spcBef>
        <a:buNone/>
        <a:defRPr sz="4400" kern="1200">
          <a:solidFill>
            <a:srgbClr val="0056B3"/>
          </a:solidFill>
          <a:latin typeface="Arial Narrow" panose="020B0606020202030204" pitchFamily="34" charset="0"/>
          <a:ea typeface="+mj-ea"/>
          <a:cs typeface="+mj-cs"/>
        </a:defRPr>
      </a:lvl1pPr>
    </p:titleStyle>
    <p:bodyStyle>
      <a:lvl1pPr marL="342891" indent="-342891" algn="l" defTabSz="914377" rtl="0" eaLnBrk="1" latinLnBrk="0" hangingPunct="1">
        <a:spcBef>
          <a:spcPct val="20000"/>
        </a:spcBef>
        <a:buFont typeface="Arial" pitchFamily="34" charset="0"/>
        <a:buChar char="•"/>
        <a:defRPr sz="2800" kern="1200">
          <a:solidFill>
            <a:srgbClr val="043A63"/>
          </a:solidFill>
          <a:latin typeface="+mn-lt"/>
          <a:ea typeface="+mn-ea"/>
          <a:cs typeface="+mn-cs"/>
        </a:defRPr>
      </a:lvl1pPr>
      <a:lvl2pPr marL="742932" indent="-285744" algn="l" defTabSz="914377" rtl="0" eaLnBrk="1" latinLnBrk="0" hangingPunct="1">
        <a:spcBef>
          <a:spcPct val="20000"/>
        </a:spcBef>
        <a:buFont typeface="Arial" pitchFamily="34" charset="0"/>
        <a:buChar char="–"/>
        <a:defRPr sz="2400" kern="1200">
          <a:solidFill>
            <a:srgbClr val="9F875D"/>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bg1">
              <a:lumMod val="50000"/>
            </a:schemeClr>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27255-7DF5-C544-12EE-DC6C64F97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48025-F923-D3AA-93A2-64DA075EC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65F55-BF5B-C04B-F6DB-B508EEA22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1D571-35AB-48F2-B000-6FBE23879B59}" type="datetimeFigureOut">
              <a:rPr lang="en-US" smtClean="0"/>
              <a:t>4/15/2024</a:t>
            </a:fld>
            <a:endParaRPr lang="en-US"/>
          </a:p>
        </p:txBody>
      </p:sp>
      <p:sp>
        <p:nvSpPr>
          <p:cNvPr id="5" name="Footer Placeholder 4">
            <a:extLst>
              <a:ext uri="{FF2B5EF4-FFF2-40B4-BE49-F238E27FC236}">
                <a16:creationId xmlns:a16="http://schemas.microsoft.com/office/drawing/2014/main" id="{50CE682F-BCCE-D9EC-4558-2BE643632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422DA2-73E4-14D9-9BD6-B2AA6B0A7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2CEB8-8860-4A96-93E8-7ED9B91CE92C}" type="slidenum">
              <a:rPr lang="en-US" smtClean="0"/>
              <a:t>‹#›</a:t>
            </a:fld>
            <a:endParaRPr lang="en-US"/>
          </a:p>
        </p:txBody>
      </p:sp>
    </p:spTree>
    <p:extLst>
      <p:ext uri="{BB962C8B-B14F-4D97-AF65-F5344CB8AC3E}">
        <p14:creationId xmlns:p14="http://schemas.microsoft.com/office/powerpoint/2010/main" val="2280303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4/15/2024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5561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sheninger.blogspot.com/2015/12/what-matters-mos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icpedia.org/highway-signs/r/respect.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ngall.com/community-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eepngimg.com/png/27063-toolbox-phot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6.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en/view-image.php?image=80234&amp;picture=thank-you-text"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ethrives.com/providers-and-community-partners/community-health-work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CONTINUITY OF CARE FOR WELL WOMEN</a:t>
            </a:r>
          </a:p>
        </p:txBody>
      </p:sp>
      <p:sp>
        <p:nvSpPr>
          <p:cNvPr id="3" name="Subtitle 2"/>
          <p:cNvSpPr>
            <a:spLocks noGrp="1"/>
          </p:cNvSpPr>
          <p:nvPr>
            <p:ph type="subTitle" idx="1"/>
          </p:nvPr>
        </p:nvSpPr>
        <p:spPr>
          <a:xfrm>
            <a:off x="1561708" y="4370777"/>
            <a:ext cx="9070848" cy="457201"/>
          </a:xfrm>
        </p:spPr>
        <p:txBody>
          <a:bodyPr>
            <a:noAutofit/>
          </a:bodyPr>
          <a:lstStyle/>
          <a:p>
            <a:r>
              <a:rPr lang="en-US" sz="3200" dirty="0">
                <a:latin typeface="Arial" panose="020B0604020202020204" pitchFamily="34" charset="0"/>
                <a:cs typeface="Arial" panose="020B0604020202020204" pitchFamily="34" charset="0"/>
              </a:rPr>
              <a:t>Community Health Workers, </a:t>
            </a:r>
          </a:p>
          <a:p>
            <a:r>
              <a:rPr lang="en-US" sz="3200" dirty="0">
                <a:latin typeface="Arial" panose="020B0604020202020204" pitchFamily="34" charset="0"/>
                <a:cs typeface="Arial" panose="020B0604020202020204" pitchFamily="34" charset="0"/>
              </a:rPr>
              <a:t>Doulas, and Birth Workers</a:t>
            </a:r>
          </a:p>
        </p:txBody>
      </p:sp>
    </p:spTree>
    <p:extLst>
      <p:ext uri="{BB962C8B-B14F-4D97-AF65-F5344CB8AC3E}">
        <p14:creationId xmlns:p14="http://schemas.microsoft.com/office/powerpoint/2010/main" val="343875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F2C3-4738-3B45-4B12-B3C2ADAF1AE4}"/>
              </a:ext>
            </a:extLst>
          </p:cNvPr>
          <p:cNvSpPr>
            <a:spLocks noGrp="1"/>
          </p:cNvSpPr>
          <p:nvPr>
            <p:ph type="title"/>
          </p:nvPr>
        </p:nvSpPr>
        <p:spPr>
          <a:xfrm>
            <a:off x="640079" y="325369"/>
            <a:ext cx="4670097" cy="1956841"/>
          </a:xfrm>
        </p:spPr>
        <p:txBody>
          <a:bodyPr anchor="b">
            <a:normAutofit fontScale="90000"/>
          </a:bodyPr>
          <a:lstStyle/>
          <a:p>
            <a:r>
              <a:rPr lang="en-US" sz="4200" dirty="0">
                <a:solidFill>
                  <a:schemeClr val="accent2"/>
                </a:solidFill>
              </a:rPr>
              <a:t>What Things Really Are Really Important to Us!</a:t>
            </a:r>
          </a:p>
        </p:txBody>
      </p:sp>
      <p:sp>
        <p:nvSpPr>
          <p:cNvPr id="3" name="Content Placeholder 2">
            <a:extLst>
              <a:ext uri="{FF2B5EF4-FFF2-40B4-BE49-F238E27FC236}">
                <a16:creationId xmlns:a16="http://schemas.microsoft.com/office/drawing/2014/main" id="{7173B92F-89A1-39F3-11AC-CF9D202C148C}"/>
              </a:ext>
            </a:extLst>
          </p:cNvPr>
          <p:cNvSpPr>
            <a:spLocks noGrp="1"/>
          </p:cNvSpPr>
          <p:nvPr>
            <p:ph idx="1"/>
          </p:nvPr>
        </p:nvSpPr>
        <p:spPr>
          <a:xfrm>
            <a:off x="263451" y="2626011"/>
            <a:ext cx="5047488" cy="4231989"/>
          </a:xfrm>
        </p:spPr>
        <p:txBody>
          <a:bodyPr>
            <a:normAutofit fontScale="25000" lnSpcReduction="20000"/>
          </a:bodyPr>
          <a:lstStyle/>
          <a:p>
            <a:pPr marL="0" indent="0">
              <a:buNone/>
            </a:pPr>
            <a:endParaRPr lang="en-US" sz="1200" b="0" i="0" dirty="0">
              <a:effectLst/>
              <a:latin typeface="Open Sans" panose="020B0606030504020204" pitchFamily="34" charset="0"/>
            </a:endParaRPr>
          </a:p>
          <a:p>
            <a:pPr>
              <a:buFont typeface="Wingdings" panose="05000000000000000000" pitchFamily="2" charset="2"/>
              <a:buChar char="§"/>
            </a:pPr>
            <a:r>
              <a:rPr lang="en-US" sz="8000" i="1" dirty="0">
                <a:latin typeface="Open Sans" panose="020B0606030504020204" pitchFamily="34" charset="0"/>
              </a:rPr>
              <a:t>Creating an Inclusive and Respectful Environment</a:t>
            </a:r>
          </a:p>
          <a:p>
            <a:pPr marL="0" indent="0">
              <a:buNone/>
            </a:pPr>
            <a:endParaRPr lang="en-US" sz="8000" b="0" i="1" dirty="0">
              <a:effectLst/>
              <a:latin typeface="Open Sans" panose="020B0606030504020204" pitchFamily="34" charset="0"/>
            </a:endParaRPr>
          </a:p>
          <a:p>
            <a:pPr>
              <a:buFont typeface="Wingdings" panose="05000000000000000000" pitchFamily="2" charset="2"/>
              <a:buChar char="§"/>
            </a:pPr>
            <a:r>
              <a:rPr lang="en-US" sz="8000" b="0" i="1" dirty="0">
                <a:effectLst/>
                <a:latin typeface="Open Sans" panose="020B0606030504020204" pitchFamily="34" charset="0"/>
              </a:rPr>
              <a:t>Statewide Representation </a:t>
            </a:r>
          </a:p>
          <a:p>
            <a:pPr lvl="1">
              <a:buFont typeface="Wingdings" panose="05000000000000000000" pitchFamily="2" charset="2"/>
              <a:buChar char="§"/>
            </a:pPr>
            <a:r>
              <a:rPr lang="en-US" sz="8000" b="0" i="0" dirty="0">
                <a:effectLst/>
                <a:latin typeface="Open Sans" panose="020B0606030504020204" pitchFamily="34" charset="0"/>
              </a:rPr>
              <a:t>Having the right mix of stakeholders at the table with equal representation from all  three counties …</a:t>
            </a:r>
          </a:p>
          <a:p>
            <a:pPr>
              <a:buFont typeface="Wingdings" panose="05000000000000000000" pitchFamily="2" charset="2"/>
              <a:buChar char="§"/>
            </a:pPr>
            <a:r>
              <a:rPr lang="en-US" sz="8000" i="1" dirty="0">
                <a:latin typeface="Open Sans" panose="020B0606030504020204" pitchFamily="34" charset="0"/>
              </a:rPr>
              <a:t>True Community Engagement</a:t>
            </a:r>
          </a:p>
          <a:p>
            <a:pPr marL="0" indent="0">
              <a:buNone/>
            </a:pPr>
            <a:endParaRPr lang="en-US" sz="8000" i="1" dirty="0">
              <a:latin typeface="Open Sans" panose="020B0606030504020204" pitchFamily="34" charset="0"/>
            </a:endParaRPr>
          </a:p>
          <a:p>
            <a:pPr>
              <a:buFont typeface="Wingdings" panose="05000000000000000000" pitchFamily="2" charset="2"/>
              <a:buChar char="§"/>
            </a:pPr>
            <a:r>
              <a:rPr lang="en-US" sz="8000" b="0" i="1" dirty="0">
                <a:effectLst/>
                <a:latin typeface="Open Sans" panose="020B0606030504020204" pitchFamily="34" charset="0"/>
              </a:rPr>
              <a:t>Community Empowerment</a:t>
            </a:r>
          </a:p>
          <a:p>
            <a:pPr lvl="1">
              <a:buFont typeface="Wingdings" panose="05000000000000000000" pitchFamily="2" charset="2"/>
              <a:buChar char="§"/>
            </a:pPr>
            <a:r>
              <a:rPr lang="en-US" sz="8000" b="0" dirty="0">
                <a:effectLst/>
                <a:latin typeface="Open Sans" panose="020B0606030504020204" pitchFamily="34" charset="0"/>
              </a:rPr>
              <a:t>Provide the knowledge, skills and abilities needed to really be equal and contributing partners from start to finish</a:t>
            </a:r>
          </a:p>
          <a:p>
            <a:pPr marL="0" indent="0">
              <a:buNone/>
            </a:pPr>
            <a:endParaRPr lang="en-US" sz="1200" dirty="0"/>
          </a:p>
        </p:txBody>
      </p:sp>
      <p:pic>
        <p:nvPicPr>
          <p:cNvPr id="30" name="Picture 29" descr="A black and white sign&#10;&#10;Description automatically generated">
            <a:extLst>
              <a:ext uri="{FF2B5EF4-FFF2-40B4-BE49-F238E27FC236}">
                <a16:creationId xmlns:a16="http://schemas.microsoft.com/office/drawing/2014/main" id="{66998AF2-05A9-FFF4-3519-20A7FFF4901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18" r="912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2992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B13A-B30D-C963-6301-7FB1E5172FAD}"/>
              </a:ext>
            </a:extLst>
          </p:cNvPr>
          <p:cNvSpPr>
            <a:spLocks noGrp="1"/>
          </p:cNvSpPr>
          <p:nvPr>
            <p:ph type="title"/>
          </p:nvPr>
        </p:nvSpPr>
        <p:spPr>
          <a:xfrm>
            <a:off x="374904" y="-148083"/>
            <a:ext cx="11109960" cy="1330840"/>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Creating an Inclusive &amp; Respectful Environment</a:t>
            </a:r>
          </a:p>
        </p:txBody>
      </p:sp>
      <p:sp>
        <p:nvSpPr>
          <p:cNvPr id="3" name="Content Placeholder 2">
            <a:extLst>
              <a:ext uri="{FF2B5EF4-FFF2-40B4-BE49-F238E27FC236}">
                <a16:creationId xmlns:a16="http://schemas.microsoft.com/office/drawing/2014/main" id="{DA0209DE-F70C-7B2F-5BF6-736C8EA35BB6}"/>
              </a:ext>
            </a:extLst>
          </p:cNvPr>
          <p:cNvSpPr>
            <a:spLocks noGrp="1"/>
          </p:cNvSpPr>
          <p:nvPr>
            <p:ph idx="1"/>
          </p:nvPr>
        </p:nvSpPr>
        <p:spPr>
          <a:xfrm>
            <a:off x="374904" y="1583314"/>
            <a:ext cx="5721096" cy="5027798"/>
          </a:xfrm>
        </p:spPr>
        <p:txBody>
          <a:bodyPr>
            <a:normAutofit fontScale="55000" lnSpcReduction="20000"/>
          </a:bodyPr>
          <a:lstStyle/>
          <a:p>
            <a:r>
              <a:rPr lang="en-US" sz="5100" dirty="0">
                <a:solidFill>
                  <a:srgbClr val="0070C0"/>
                </a:solidFill>
                <a:latin typeface="Calibri" panose="020F0502020204030204" pitchFamily="34" charset="0"/>
                <a:ea typeface="Calibri" panose="020F0502020204030204" pitchFamily="34" charset="0"/>
                <a:cs typeface="Calibri" panose="020F0502020204030204" pitchFamily="34" charset="0"/>
              </a:rPr>
              <a:t>Established (5)CAT Guiding Principles </a:t>
            </a:r>
          </a:p>
          <a:p>
            <a:pPr lvl="1"/>
            <a:r>
              <a:rPr lang="en-US" sz="5100" dirty="0">
                <a:latin typeface="Calibri" panose="020F0502020204030204" pitchFamily="34" charset="0"/>
                <a:ea typeface="Calibri" panose="020F0502020204030204" pitchFamily="34" charset="0"/>
                <a:cs typeface="Calibri" panose="020F0502020204030204" pitchFamily="34" charset="0"/>
              </a:rPr>
              <a:t>If there could be only one this is the most important…</a:t>
            </a:r>
            <a:r>
              <a:rPr lang="en-US" sz="5100" b="1" dirty="0">
                <a:ln>
                  <a:noFill/>
                </a:ln>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a:p>
            <a:pPr lvl="1"/>
            <a:r>
              <a:rPr lang="en-US" sz="4400" i="1" dirty="0">
                <a:ln>
                  <a:noFill/>
                </a:ln>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We will come to meetings mindful of creating a space that is brave, inclusive, respectful, welcoming and kind to all!</a:t>
            </a:r>
            <a:endParaRPr lang="en-US" sz="4400" i="1" dirty="0">
              <a:latin typeface="Calibri" panose="020F0502020204030204" pitchFamily="34" charset="0"/>
              <a:ea typeface="Calibri" panose="020F0502020204030204" pitchFamily="34" charset="0"/>
              <a:cs typeface="Calibri" panose="020F0502020204030204" pitchFamily="34" charset="0"/>
            </a:endParaRPr>
          </a:p>
          <a:p>
            <a:r>
              <a:rPr lang="en-US" sz="5100" dirty="0">
                <a:solidFill>
                  <a:srgbClr val="0070C0"/>
                </a:solidFill>
                <a:latin typeface="Calibri" panose="020F0502020204030204" pitchFamily="34" charset="0"/>
                <a:ea typeface="Calibri" panose="020F0502020204030204" pitchFamily="34" charset="0"/>
                <a:cs typeface="Calibri" panose="020F0502020204030204" pitchFamily="34" charset="0"/>
              </a:rPr>
              <a:t>Adopted Rules of the Rules</a:t>
            </a:r>
          </a:p>
          <a:p>
            <a:pPr lvl="1"/>
            <a:r>
              <a:rPr lang="en-US" sz="5100" dirty="0">
                <a:latin typeface="Calibri" panose="020F0502020204030204" pitchFamily="34" charset="0"/>
                <a:ea typeface="Calibri" panose="020F0502020204030204" pitchFamily="34" charset="0"/>
                <a:cs typeface="Calibri" panose="020F0502020204030204" pitchFamily="34" charset="0"/>
              </a:rPr>
              <a:t>Adapted from </a:t>
            </a:r>
            <a:r>
              <a:rPr lang="en-US" sz="5100" dirty="0">
                <a:effectLst/>
                <a:latin typeface="Calibri" panose="020F0502020204030204" pitchFamily="34" charset="0"/>
                <a:ea typeface="Calibri" panose="020F0502020204030204" pitchFamily="34" charset="0"/>
                <a:cs typeface="Calibri" panose="020F0502020204030204" pitchFamily="34" charset="0"/>
              </a:rPr>
              <a:t>Schwartz, R. (2016) 8 Ground Rules for Great Meetings. Meeting Management, Harvard </a:t>
            </a:r>
          </a:p>
          <a:p>
            <a:pPr marL="457200" lvl="1" indent="0">
              <a:buNone/>
            </a:pP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700" dirty="0"/>
              <a:t>	</a:t>
            </a:r>
          </a:p>
          <a:p>
            <a:endParaRPr lang="en-US" sz="1700" dirty="0"/>
          </a:p>
          <a:p>
            <a:pPr lvl="1"/>
            <a:endParaRPr lang="en-US" sz="1700" dirty="0"/>
          </a:p>
          <a:p>
            <a:pPr marL="457200" lvl="1" indent="0">
              <a:buNone/>
            </a:pPr>
            <a:endParaRPr lang="en-US" sz="1700" dirty="0"/>
          </a:p>
          <a:p>
            <a:pPr lvl="1"/>
            <a:endParaRPr lang="en-US" sz="1700" dirty="0"/>
          </a:p>
        </p:txBody>
      </p:sp>
      <p:pic>
        <p:nvPicPr>
          <p:cNvPr id="5" name="Picture 4" descr="A close-up of a sign&#10;&#10;Description automatically generated">
            <a:extLst>
              <a:ext uri="{FF2B5EF4-FFF2-40B4-BE49-F238E27FC236}">
                <a16:creationId xmlns:a16="http://schemas.microsoft.com/office/drawing/2014/main" id="{966F9B72-7F9C-B298-CA76-7A07B842FEC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0610" y="1864839"/>
            <a:ext cx="4737650" cy="3150537"/>
          </a:xfrm>
          <a:prstGeom prst="rect">
            <a:avLst/>
          </a:prstGeom>
        </p:spPr>
      </p:pic>
    </p:spTree>
    <p:extLst>
      <p:ext uri="{BB962C8B-B14F-4D97-AF65-F5344CB8AC3E}">
        <p14:creationId xmlns:p14="http://schemas.microsoft.com/office/powerpoint/2010/main" val="163277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304262-FC8E-9DC3-4572-BDCF7E1E2C98}"/>
              </a:ext>
            </a:extLst>
          </p:cNvPr>
          <p:cNvSpPr txBox="1"/>
          <p:nvPr/>
        </p:nvSpPr>
        <p:spPr>
          <a:xfrm>
            <a:off x="660041" y="2767106"/>
            <a:ext cx="2880828" cy="3071906"/>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Rectangle 1">
            <a:extLst>
              <a:ext uri="{FF2B5EF4-FFF2-40B4-BE49-F238E27FC236}">
                <a16:creationId xmlns:a16="http://schemas.microsoft.com/office/drawing/2014/main" id="{4898EE79-0397-8EF5-E79C-77CC3A454CD5}"/>
              </a:ext>
            </a:extLst>
          </p:cNvPr>
          <p:cNvSpPr/>
          <p:nvPr/>
        </p:nvSpPr>
        <p:spPr>
          <a:xfrm>
            <a:off x="244876" y="2749287"/>
            <a:ext cx="3086742" cy="1200329"/>
          </a:xfrm>
          <a:prstGeom prst="rect">
            <a:avLst/>
          </a:prstGeom>
          <a:noFill/>
        </p:spPr>
        <p:txBody>
          <a:bodyPr wrap="none" lIns="91440" tIns="45720" rIns="91440" bIns="45720">
            <a:spAutoFit/>
          </a:bodyPr>
          <a:lstStyle/>
          <a:p>
            <a:pPr algn="ctr"/>
            <a:r>
              <a:rPr lang="en-US" sz="3600" dirty="0">
                <a:ln w="0"/>
                <a:solidFill>
                  <a:schemeClr val="bg1"/>
                </a:solidFill>
                <a:effectLst>
                  <a:outerShdw blurRad="38100" dist="25400" dir="5400000" algn="ctr" rotWithShape="0">
                    <a:srgbClr val="6E747A">
                      <a:alpha val="43000"/>
                    </a:srgbClr>
                  </a:outerShdw>
                </a:effectLst>
              </a:rPr>
              <a:t>Multi-Sectored </a:t>
            </a:r>
          </a:p>
          <a:p>
            <a:pPr algn="ctr"/>
            <a:r>
              <a:rPr lang="en-US" sz="3600" dirty="0">
                <a:ln w="0"/>
                <a:solidFill>
                  <a:schemeClr val="bg1"/>
                </a:solidFill>
                <a:effectLst>
                  <a:outerShdw blurRad="38100" dist="25400" dir="5400000" algn="ctr" rotWithShape="0">
                    <a:srgbClr val="6E747A">
                      <a:alpha val="43000"/>
                    </a:srgbClr>
                  </a:outerShdw>
                </a:effectLst>
              </a:rPr>
              <a:t>Collaboration</a:t>
            </a:r>
            <a:endParaRPr lang="en-US" sz="3600" b="0" cap="none" spc="0" dirty="0">
              <a:ln w="0"/>
              <a:solidFill>
                <a:schemeClr val="bg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E81B6986-7815-25C3-AAB3-E7DBC27D0646}"/>
              </a:ext>
            </a:extLst>
          </p:cNvPr>
          <p:cNvSpPr txBox="1"/>
          <p:nvPr/>
        </p:nvSpPr>
        <p:spPr>
          <a:xfrm>
            <a:off x="309754" y="1705277"/>
            <a:ext cx="3581402" cy="707886"/>
          </a:xfrm>
          <a:prstGeom prst="rect">
            <a:avLst/>
          </a:prstGeom>
          <a:noFill/>
        </p:spPr>
        <p:txBody>
          <a:bodyPr wrap="square" rtlCol="0">
            <a:spAutoFit/>
          </a:bodyPr>
          <a:lstStyle/>
          <a:p>
            <a:r>
              <a:rPr lang="en-US" sz="4000" dirty="0">
                <a:solidFill>
                  <a:schemeClr val="bg1"/>
                </a:solidFill>
              </a:rPr>
              <a:t>State-Wide</a:t>
            </a:r>
          </a:p>
        </p:txBody>
      </p:sp>
      <p:pic>
        <p:nvPicPr>
          <p:cNvPr id="3" name="Picture 2" descr="A diagram of a company&#10;&#10;Description automatically generated">
            <a:extLst>
              <a:ext uri="{FF2B5EF4-FFF2-40B4-BE49-F238E27FC236}">
                <a16:creationId xmlns:a16="http://schemas.microsoft.com/office/drawing/2014/main" id="{29BE0757-6249-806C-B3DB-32B68B03FC8E}"/>
              </a:ext>
            </a:extLst>
          </p:cNvPr>
          <p:cNvPicPr>
            <a:picLocks noChangeAspect="1"/>
          </p:cNvPicPr>
          <p:nvPr/>
        </p:nvPicPr>
        <p:blipFill>
          <a:blip r:embed="rId3"/>
          <a:stretch>
            <a:fillRect/>
          </a:stretch>
        </p:blipFill>
        <p:spPr>
          <a:xfrm>
            <a:off x="4327208" y="492760"/>
            <a:ext cx="7367905" cy="5862320"/>
          </a:xfrm>
          <a:prstGeom prst="rect">
            <a:avLst/>
          </a:prstGeom>
        </p:spPr>
      </p:pic>
    </p:spTree>
    <p:extLst>
      <p:ext uri="{BB962C8B-B14F-4D97-AF65-F5344CB8AC3E}">
        <p14:creationId xmlns:p14="http://schemas.microsoft.com/office/powerpoint/2010/main" val="83714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C9F4-0C2D-93E2-BCF9-3A6102BDF79E}"/>
              </a:ext>
            </a:extLst>
          </p:cNvPr>
          <p:cNvSpPr>
            <a:spLocks noGrp="1"/>
          </p:cNvSpPr>
          <p:nvPr>
            <p:ph type="title"/>
          </p:nvPr>
        </p:nvSpPr>
        <p:spPr>
          <a:xfrm>
            <a:off x="572493" y="238539"/>
            <a:ext cx="11018520" cy="1434415"/>
          </a:xfrm>
        </p:spPr>
        <p:txBody>
          <a:bodyPr anchor="b">
            <a:normAutofit/>
          </a:bodyPr>
          <a:lstStyle/>
          <a:p>
            <a:r>
              <a:rPr lang="en-US" sz="5400"/>
              <a:t>“True Community Engagement”</a:t>
            </a:r>
          </a:p>
        </p:txBody>
      </p:sp>
      <p:sp>
        <p:nvSpPr>
          <p:cNvPr id="3" name="Content Placeholder 2">
            <a:extLst>
              <a:ext uri="{FF2B5EF4-FFF2-40B4-BE49-F238E27FC236}">
                <a16:creationId xmlns:a16="http://schemas.microsoft.com/office/drawing/2014/main" id="{FF756252-25BB-8523-32E4-F034791CA034}"/>
              </a:ext>
            </a:extLst>
          </p:cNvPr>
          <p:cNvSpPr>
            <a:spLocks noGrp="1"/>
          </p:cNvSpPr>
          <p:nvPr>
            <p:ph idx="1"/>
          </p:nvPr>
        </p:nvSpPr>
        <p:spPr>
          <a:xfrm>
            <a:off x="572493" y="2071316"/>
            <a:ext cx="6713552" cy="4119172"/>
          </a:xfrm>
        </p:spPr>
        <p:txBody>
          <a:bodyPr anchor="t">
            <a:normAutofit lnSpcReduction="10000"/>
          </a:bodyPr>
          <a:lstStyle/>
          <a:p>
            <a:r>
              <a:rPr lang="en-US" sz="2200">
                <a:latin typeface="Open Sans" panose="020B0606030504020204" pitchFamily="34" charset="0"/>
              </a:rPr>
              <a:t>…</a:t>
            </a:r>
            <a:r>
              <a:rPr lang="en-US" sz="2200" b="0" i="0">
                <a:effectLst/>
                <a:latin typeface="Open Sans" panose="020B0606030504020204" pitchFamily="34" charset="0"/>
              </a:rPr>
              <a:t>should create new power dynamics, and serve as “a catalyst for changing policies, programs and practices…” </a:t>
            </a:r>
            <a:endParaRPr lang="en-US" sz="2200">
              <a:latin typeface="Open Sans" panose="020B0606030504020204" pitchFamily="34" charset="0"/>
            </a:endParaRPr>
          </a:p>
          <a:p>
            <a:r>
              <a:rPr lang="en-US" sz="2200">
                <a:latin typeface="Open Sans" panose="020B0606030504020204" pitchFamily="34" charset="0"/>
              </a:rPr>
              <a:t>…</a:t>
            </a:r>
            <a:r>
              <a:rPr lang="en-US" sz="2200" b="0" i="0">
                <a:effectLst/>
                <a:latin typeface="Open Sans" panose="020B0606030504020204" pitchFamily="34" charset="0"/>
              </a:rPr>
              <a:t>It’s about </a:t>
            </a:r>
            <a:r>
              <a:rPr lang="en-US" sz="2200" i="0" u="sng">
                <a:effectLst/>
                <a:latin typeface="Open Sans" panose="020B0606030504020204" pitchFamily="34" charset="0"/>
              </a:rPr>
              <a:t>collaborating with</a:t>
            </a:r>
            <a:r>
              <a:rPr lang="en-US" sz="2200" i="0">
                <a:effectLst/>
                <a:latin typeface="Open Sans" panose="020B0606030504020204" pitchFamily="34" charset="0"/>
              </a:rPr>
              <a:t> and </a:t>
            </a:r>
            <a:r>
              <a:rPr lang="en-US" sz="2200" i="0" u="sng">
                <a:effectLst/>
                <a:latin typeface="Open Sans" panose="020B0606030504020204" pitchFamily="34" charset="0"/>
              </a:rPr>
              <a:t>empowering </a:t>
            </a:r>
            <a:r>
              <a:rPr lang="en-US" sz="2200" b="0" i="0" u="sng">
                <a:effectLst/>
                <a:latin typeface="Open Sans" panose="020B0606030504020204" pitchFamily="34" charset="0"/>
              </a:rPr>
              <a:t>communities</a:t>
            </a:r>
            <a:r>
              <a:rPr lang="en-US" sz="2200" b="0" i="0">
                <a:effectLst/>
                <a:latin typeface="Open Sans" panose="020B0606030504020204" pitchFamily="34" charset="0"/>
              </a:rPr>
              <a:t> and </a:t>
            </a:r>
            <a:r>
              <a:rPr lang="en-US" sz="2200" b="0" i="0" u="sng">
                <a:effectLst/>
                <a:latin typeface="Open Sans" panose="020B0606030504020204" pitchFamily="34" charset="0"/>
              </a:rPr>
              <a:t>NOT</a:t>
            </a:r>
            <a:r>
              <a:rPr lang="en-US" sz="2200" b="0" i="0">
                <a:effectLst/>
                <a:latin typeface="Open Sans" panose="020B0606030504020204" pitchFamily="34" charset="0"/>
              </a:rPr>
              <a:t> only informing or surveying them or asking for their input on programs otherwise designed and led outside of the community.</a:t>
            </a:r>
          </a:p>
          <a:p>
            <a:r>
              <a:rPr lang="en-US" sz="2200" b="0" i="0">
                <a:effectLst/>
                <a:latin typeface="Open Sans" panose="020B0606030504020204" pitchFamily="34" charset="0"/>
              </a:rPr>
              <a:t>…It’s about listening to local communities and recognizing the expert in every community member, and every leader representing the community. </a:t>
            </a:r>
          </a:p>
        </p:txBody>
      </p:sp>
      <p:pic>
        <p:nvPicPr>
          <p:cNvPr id="5" name="Picture 4" descr="A group of people holding hands&#10;&#10;Description automatically generated">
            <a:extLst>
              <a:ext uri="{FF2B5EF4-FFF2-40B4-BE49-F238E27FC236}">
                <a16:creationId xmlns:a16="http://schemas.microsoft.com/office/drawing/2014/main" id="{31111408-1F66-CB4D-5BEE-A8646AF9C06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12" r="23" b="-2"/>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119177D3-9D32-4548-7700-86CBE823BBFA}"/>
              </a:ext>
            </a:extLst>
          </p:cNvPr>
          <p:cNvSpPr txBox="1"/>
          <p:nvPr/>
        </p:nvSpPr>
        <p:spPr>
          <a:xfrm>
            <a:off x="356616" y="6247976"/>
            <a:ext cx="11832336" cy="507831"/>
          </a:xfrm>
          <a:prstGeom prst="rect">
            <a:avLst/>
          </a:prstGeom>
          <a:noFill/>
        </p:spPr>
        <p:txBody>
          <a:bodyPr wrap="square" rtlCol="0">
            <a:spAutoFit/>
          </a:bodyPr>
          <a:lstStyle/>
          <a:p>
            <a:r>
              <a:rPr lang="en-US" sz="900" dirty="0"/>
              <a:t>Sources: </a:t>
            </a:r>
          </a:p>
          <a:p>
            <a:pPr marL="228600" indent="-228600">
              <a:buAutoNum type="arabicPeriod"/>
            </a:pPr>
            <a:r>
              <a:rPr lang="en-US" sz="900" b="0" i="0" dirty="0">
                <a:solidFill>
                  <a:srgbClr val="333333"/>
                </a:solidFill>
                <a:effectLst/>
                <a:highlight>
                  <a:srgbClr val="FFFFFF"/>
                </a:highlight>
                <a:latin typeface="Open Sans" panose="020B0606030504020204" pitchFamily="34" charset="0"/>
              </a:rPr>
              <a:t>Centers for Disease Control and Prevention. Principles of community engagement. 1st ed. Atlanta (GA): CDC/ATSDR Committee on Community Engagement; 1997</a:t>
            </a:r>
          </a:p>
          <a:p>
            <a:pPr marL="228600" indent="-228600">
              <a:buAutoNum type="arabicPeriod"/>
            </a:pPr>
            <a:r>
              <a:rPr lang="en-US" sz="900" b="0" i="0" dirty="0">
                <a:solidFill>
                  <a:srgbClr val="333333"/>
                </a:solidFill>
                <a:effectLst/>
                <a:highlight>
                  <a:srgbClr val="FFFFFF"/>
                </a:highlight>
                <a:latin typeface="Open Sans" panose="020B0606030504020204" pitchFamily="34" charset="0"/>
              </a:rPr>
              <a:t>Schiavo R. Health Communication: from theory to practice. Second Edition, Chapter 6 – Community Mobilization and Citizen Engagement. San Francisco: Jossey-Bass, an Imprint of Wiley; 2014. p. 179–218</a:t>
            </a:r>
            <a:endParaRPr lang="en-US" sz="900" dirty="0"/>
          </a:p>
        </p:txBody>
      </p:sp>
    </p:spTree>
    <p:extLst>
      <p:ext uri="{BB962C8B-B14F-4D97-AF65-F5344CB8AC3E}">
        <p14:creationId xmlns:p14="http://schemas.microsoft.com/office/powerpoint/2010/main" val="121808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6E10-8DC4-681B-33F7-86D801713A9B}"/>
              </a:ext>
            </a:extLst>
          </p:cNvPr>
          <p:cNvSpPr>
            <a:spLocks noGrp="1"/>
          </p:cNvSpPr>
          <p:nvPr>
            <p:ph type="title"/>
          </p:nvPr>
        </p:nvSpPr>
        <p:spPr>
          <a:xfrm>
            <a:off x="640080" y="325369"/>
            <a:ext cx="4368602" cy="1956841"/>
          </a:xfrm>
        </p:spPr>
        <p:txBody>
          <a:bodyPr anchor="b">
            <a:normAutofit fontScale="90000"/>
          </a:bodyPr>
          <a:lstStyle/>
          <a:p>
            <a:r>
              <a:rPr lang="en-US" sz="4200" dirty="0">
                <a:solidFill>
                  <a:schemeClr val="accent2"/>
                </a:solidFill>
              </a:rPr>
              <a:t>Community Empowerment &amp; Capacity Building</a:t>
            </a:r>
          </a:p>
        </p:txBody>
      </p:sp>
      <p:sp>
        <p:nvSpPr>
          <p:cNvPr id="3" name="Content Placeholder 2">
            <a:extLst>
              <a:ext uri="{FF2B5EF4-FFF2-40B4-BE49-F238E27FC236}">
                <a16:creationId xmlns:a16="http://schemas.microsoft.com/office/drawing/2014/main" id="{B179E703-95EA-CD63-8470-BCC1531F4222}"/>
              </a:ext>
            </a:extLst>
          </p:cNvPr>
          <p:cNvSpPr>
            <a:spLocks noGrp="1"/>
          </p:cNvSpPr>
          <p:nvPr>
            <p:ph idx="1"/>
          </p:nvPr>
        </p:nvSpPr>
        <p:spPr>
          <a:xfrm>
            <a:off x="640080" y="2872898"/>
            <a:ext cx="4992624" cy="3582765"/>
          </a:xfrm>
        </p:spPr>
        <p:txBody>
          <a:bodyPr>
            <a:normAutofit fontScale="92500"/>
          </a:bodyPr>
          <a:lstStyle/>
          <a:p>
            <a:r>
              <a:rPr lang="en-US" dirty="0"/>
              <a:t>Meet people where they are and gradually bring them along</a:t>
            </a:r>
          </a:p>
          <a:p>
            <a:r>
              <a:rPr lang="en-US" dirty="0"/>
              <a:t>Intentional about what goals we were setting for each meeting</a:t>
            </a:r>
          </a:p>
          <a:p>
            <a:r>
              <a:rPr lang="en-US" dirty="0"/>
              <a:t>Providing ongoing tools and resources for their respective toolboxes!</a:t>
            </a:r>
          </a:p>
          <a:p>
            <a:pPr lvl="1"/>
            <a:endParaRPr lang="en-US" sz="2200" dirty="0"/>
          </a:p>
        </p:txBody>
      </p:sp>
      <p:pic>
        <p:nvPicPr>
          <p:cNvPr id="5" name="Picture 4" descr="A red toolbox full of tools&#10;&#10;Description automatically generated">
            <a:extLst>
              <a:ext uri="{FF2B5EF4-FFF2-40B4-BE49-F238E27FC236}">
                <a16:creationId xmlns:a16="http://schemas.microsoft.com/office/drawing/2014/main" id="{F4CD294D-B45F-02E2-134E-F16F6F8B21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122" r="247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525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005F-2B0C-6297-49F7-39CC74EB0DF3}"/>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kern="1200">
                <a:solidFill>
                  <a:schemeClr val="tx1"/>
                </a:solidFill>
                <a:latin typeface="+mj-lt"/>
                <a:ea typeface="+mj-ea"/>
                <a:cs typeface="+mj-cs"/>
              </a:rPr>
              <a:t>CAT Kick-Off Meeting</a:t>
            </a:r>
            <a:br>
              <a:rPr lang="en-US" sz="5200" kern="1200">
                <a:solidFill>
                  <a:schemeClr val="tx1"/>
                </a:solidFill>
                <a:latin typeface="+mj-lt"/>
                <a:ea typeface="+mj-ea"/>
                <a:cs typeface="+mj-cs"/>
              </a:rPr>
            </a:br>
            <a:r>
              <a:rPr lang="en-US" sz="5200" kern="1200">
                <a:solidFill>
                  <a:schemeClr val="tx1"/>
                </a:solidFill>
                <a:latin typeface="+mj-lt"/>
                <a:ea typeface="+mj-ea"/>
                <a:cs typeface="+mj-cs"/>
              </a:rPr>
              <a:t>9/20/2023</a:t>
            </a:r>
          </a:p>
        </p:txBody>
      </p:sp>
      <p:pic>
        <p:nvPicPr>
          <p:cNvPr id="11" name="Picture 10" descr="A person holding a baby&#10;&#10;Description automatically generated">
            <a:extLst>
              <a:ext uri="{FF2B5EF4-FFF2-40B4-BE49-F238E27FC236}">
                <a16:creationId xmlns:a16="http://schemas.microsoft.com/office/drawing/2014/main" id="{F0F0B57B-8E84-D1EC-42E6-9C82BE93F0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78" r="19432" b="2"/>
          <a:stretch/>
        </p:blipFill>
        <p:spPr>
          <a:xfrm>
            <a:off x="182787" y="2558694"/>
            <a:ext cx="2827865" cy="3731891"/>
          </a:xfrm>
          <a:prstGeom prst="rect">
            <a:avLst/>
          </a:prstGeom>
        </p:spPr>
      </p:pic>
      <p:pic>
        <p:nvPicPr>
          <p:cNvPr id="5" name="Content Placeholder 4" descr="A person giving a presentation to a group of people&#10;&#10;Description automatically generated">
            <a:extLst>
              <a:ext uri="{FF2B5EF4-FFF2-40B4-BE49-F238E27FC236}">
                <a16:creationId xmlns:a16="http://schemas.microsoft.com/office/drawing/2014/main" id="{6988BB8B-426D-2771-4103-5EA6B58563E0}"/>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0272" r="29339" b="2"/>
          <a:stretch/>
        </p:blipFill>
        <p:spPr>
          <a:xfrm>
            <a:off x="3180760" y="2558694"/>
            <a:ext cx="2827865" cy="3731891"/>
          </a:xfrm>
          <a:prstGeom prst="rect">
            <a:avLst/>
          </a:prstGeom>
        </p:spPr>
      </p:pic>
      <p:pic>
        <p:nvPicPr>
          <p:cNvPr id="9" name="Picture 8" descr="A group of people sitting in a room&#10;&#10;Description automatically generated">
            <a:extLst>
              <a:ext uri="{FF2B5EF4-FFF2-40B4-BE49-F238E27FC236}">
                <a16:creationId xmlns:a16="http://schemas.microsoft.com/office/drawing/2014/main" id="{5AE5E9C4-CD5A-409B-43C6-F2487AD26F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47" r="33464" b="2"/>
          <a:stretch/>
        </p:blipFill>
        <p:spPr>
          <a:xfrm>
            <a:off x="6178733" y="2558694"/>
            <a:ext cx="2827865" cy="3731891"/>
          </a:xfrm>
          <a:prstGeom prst="rect">
            <a:avLst/>
          </a:prstGeom>
        </p:spPr>
      </p:pic>
      <p:pic>
        <p:nvPicPr>
          <p:cNvPr id="7" name="Picture 6" descr="A group of people sitting at tables&#10;&#10;Description automatically generated">
            <a:extLst>
              <a:ext uri="{FF2B5EF4-FFF2-40B4-BE49-F238E27FC236}">
                <a16:creationId xmlns:a16="http://schemas.microsoft.com/office/drawing/2014/main" id="{FF36D475-B53D-B75F-1F5A-65DA30509D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486" r="30124" b="2"/>
          <a:stretch/>
        </p:blipFill>
        <p:spPr>
          <a:xfrm>
            <a:off x="9176706" y="2558694"/>
            <a:ext cx="2827865" cy="3731891"/>
          </a:xfrm>
          <a:prstGeom prst="rect">
            <a:avLst/>
          </a:prstGeom>
        </p:spPr>
      </p:pic>
    </p:spTree>
    <p:extLst>
      <p:ext uri="{BB962C8B-B14F-4D97-AF65-F5344CB8AC3E}">
        <p14:creationId xmlns:p14="http://schemas.microsoft.com/office/powerpoint/2010/main" val="268339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7873-CB19-6FC5-3DA8-E26CD4BB756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 The CAT Process: From Findings &amp; Recommendations to Action</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pic>
        <p:nvPicPr>
          <p:cNvPr id="4" name="Content Placeholder 3" descr="A diagram of a team of gears&#10;&#10;Description automatically generated">
            <a:extLst>
              <a:ext uri="{FF2B5EF4-FFF2-40B4-BE49-F238E27FC236}">
                <a16:creationId xmlns:a16="http://schemas.microsoft.com/office/drawing/2014/main" id="{7A01416A-FB64-D4CC-3894-6A0B002E00F9}"/>
              </a:ext>
            </a:extLst>
          </p:cNvPr>
          <p:cNvPicPr>
            <a:picLocks noGrp="1" noChangeAspect="1"/>
          </p:cNvPicPr>
          <p:nvPr>
            <p:ph idx="1"/>
          </p:nvPr>
        </p:nvPicPr>
        <p:blipFill>
          <a:blip r:embed="rId2"/>
          <a:stretch>
            <a:fillRect/>
          </a:stretch>
        </p:blipFill>
        <p:spPr>
          <a:xfrm>
            <a:off x="5442923" y="492573"/>
            <a:ext cx="5975343" cy="5880796"/>
          </a:xfrm>
          <a:prstGeom prst="rect">
            <a:avLst/>
          </a:prstGeom>
        </p:spPr>
      </p:pic>
    </p:spTree>
    <p:extLst>
      <p:ext uri="{BB962C8B-B14F-4D97-AF65-F5344CB8AC3E}">
        <p14:creationId xmlns:p14="http://schemas.microsoft.com/office/powerpoint/2010/main" val="145552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E68962D-A76C-EB01-949A-1CDA2733F3C7}"/>
              </a:ext>
            </a:extLst>
          </p:cNvPr>
          <p:cNvGraphicFramePr/>
          <p:nvPr/>
        </p:nvGraphicFramePr>
        <p:xfrm>
          <a:off x="2178649" y="866317"/>
          <a:ext cx="8117456" cy="4530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4CCE855B-488F-A2B1-FBBD-0F1C89A51469}"/>
              </a:ext>
            </a:extLst>
          </p:cNvPr>
          <p:cNvSpPr/>
          <p:nvPr/>
        </p:nvSpPr>
        <p:spPr>
          <a:xfrm>
            <a:off x="849069" y="-53133"/>
            <a:ext cx="9952966"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COMMUNITY ACTION TEAM COLLABORATIVE STRUCTURE</a:t>
            </a:r>
          </a:p>
        </p:txBody>
      </p:sp>
      <p:graphicFrame>
        <p:nvGraphicFramePr>
          <p:cNvPr id="32" name="Diagram 31">
            <a:extLst>
              <a:ext uri="{FF2B5EF4-FFF2-40B4-BE49-F238E27FC236}">
                <a16:creationId xmlns:a16="http://schemas.microsoft.com/office/drawing/2014/main" id="{59926CF0-52CF-95FF-1293-36448E83CCC1}"/>
              </a:ext>
            </a:extLst>
          </p:cNvPr>
          <p:cNvGraphicFramePr/>
          <p:nvPr/>
        </p:nvGraphicFramePr>
        <p:xfrm>
          <a:off x="2249577" y="5481035"/>
          <a:ext cx="8117457" cy="1190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3" name="Arrow: Down 32">
            <a:extLst>
              <a:ext uri="{FF2B5EF4-FFF2-40B4-BE49-F238E27FC236}">
                <a16:creationId xmlns:a16="http://schemas.microsoft.com/office/drawing/2014/main" id="{5547B285-3048-A69D-9DF3-F7AC5C53C7DF}"/>
              </a:ext>
            </a:extLst>
          </p:cNvPr>
          <p:cNvSpPr/>
          <p:nvPr/>
        </p:nvSpPr>
        <p:spPr>
          <a:xfrm>
            <a:off x="4425364" y="4943446"/>
            <a:ext cx="707834" cy="453014"/>
          </a:xfrm>
          <a:prstGeom prst="downArrow">
            <a:avLst/>
          </a:prstGeom>
          <a:solidFill>
            <a:srgbClr val="A02B93"/>
          </a:solidFill>
          <a:ln>
            <a:solidFill>
              <a:schemeClr val="accent2"/>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Arrow: Down 33">
            <a:extLst>
              <a:ext uri="{FF2B5EF4-FFF2-40B4-BE49-F238E27FC236}">
                <a16:creationId xmlns:a16="http://schemas.microsoft.com/office/drawing/2014/main" id="{684D5A2E-0FAC-A5D8-9EFF-990A201629DB}"/>
              </a:ext>
            </a:extLst>
          </p:cNvPr>
          <p:cNvSpPr/>
          <p:nvPr/>
        </p:nvSpPr>
        <p:spPr>
          <a:xfrm>
            <a:off x="7356426" y="4985734"/>
            <a:ext cx="707834" cy="453014"/>
          </a:xfrm>
          <a:prstGeom prst="downArrow">
            <a:avLst/>
          </a:prstGeom>
          <a:solidFill>
            <a:srgbClr val="A02B93"/>
          </a:solidFill>
          <a:ln>
            <a:solidFill>
              <a:schemeClr val="accent2"/>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5" name="Arrow: Down 34">
            <a:extLst>
              <a:ext uri="{FF2B5EF4-FFF2-40B4-BE49-F238E27FC236}">
                <a16:creationId xmlns:a16="http://schemas.microsoft.com/office/drawing/2014/main" id="{977905A2-693B-59FF-8FF0-E441F9D4CCE6}"/>
              </a:ext>
            </a:extLst>
          </p:cNvPr>
          <p:cNvSpPr/>
          <p:nvPr/>
        </p:nvSpPr>
        <p:spPr>
          <a:xfrm>
            <a:off x="5388166" y="4943446"/>
            <a:ext cx="707834" cy="453014"/>
          </a:xfrm>
          <a:prstGeom prst="downArrow">
            <a:avLst/>
          </a:prstGeom>
          <a:solidFill>
            <a:srgbClr val="A02B93"/>
          </a:solidFill>
          <a:ln>
            <a:solidFill>
              <a:schemeClr val="accent2"/>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572F812A-1B9F-57A9-A656-AC85901910C4}"/>
              </a:ext>
            </a:extLst>
          </p:cNvPr>
          <p:cNvSpPr/>
          <p:nvPr/>
        </p:nvSpPr>
        <p:spPr>
          <a:xfrm>
            <a:off x="6393624" y="4985734"/>
            <a:ext cx="707834" cy="453014"/>
          </a:xfrm>
          <a:prstGeom prst="downArrow">
            <a:avLst/>
          </a:prstGeom>
          <a:solidFill>
            <a:srgbClr val="A02B93"/>
          </a:solidFill>
          <a:ln>
            <a:solidFill>
              <a:schemeClr val="accent2"/>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12AF61CD-321A-0D00-91D4-4A682C99DBB8}"/>
              </a:ext>
            </a:extLst>
          </p:cNvPr>
          <p:cNvSpPr txBox="1"/>
          <p:nvPr/>
        </p:nvSpPr>
        <p:spPr>
          <a:xfrm>
            <a:off x="8311209" y="5984856"/>
            <a:ext cx="3183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IMPLEMENTATION TEAMS</a:t>
            </a:r>
          </a:p>
        </p:txBody>
      </p:sp>
      <p:sp>
        <p:nvSpPr>
          <p:cNvPr id="59" name="TextBox 58">
            <a:extLst>
              <a:ext uri="{FF2B5EF4-FFF2-40B4-BE49-F238E27FC236}">
                <a16:creationId xmlns:a16="http://schemas.microsoft.com/office/drawing/2014/main" id="{25671381-884F-5BF7-BEA5-A6C57FB27DA1}"/>
              </a:ext>
            </a:extLst>
          </p:cNvPr>
          <p:cNvSpPr txBox="1"/>
          <p:nvPr/>
        </p:nvSpPr>
        <p:spPr>
          <a:xfrm>
            <a:off x="4728252" y="4105208"/>
            <a:ext cx="1319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Community </a:t>
            </a:r>
          </a:p>
        </p:txBody>
      </p:sp>
      <p:sp>
        <p:nvSpPr>
          <p:cNvPr id="60" name="TextBox 59">
            <a:extLst>
              <a:ext uri="{FF2B5EF4-FFF2-40B4-BE49-F238E27FC236}">
                <a16:creationId xmlns:a16="http://schemas.microsoft.com/office/drawing/2014/main" id="{939CBDD7-B813-5F7B-C0D2-D7B94087DBBC}"/>
              </a:ext>
            </a:extLst>
          </p:cNvPr>
          <p:cNvSpPr txBox="1"/>
          <p:nvPr/>
        </p:nvSpPr>
        <p:spPr>
          <a:xfrm>
            <a:off x="6742828" y="4105208"/>
            <a:ext cx="16159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Stakeholders </a:t>
            </a:r>
          </a:p>
        </p:txBody>
      </p:sp>
      <p:pic>
        <p:nvPicPr>
          <p:cNvPr id="64" name="Picture 63">
            <a:extLst>
              <a:ext uri="{FF2B5EF4-FFF2-40B4-BE49-F238E27FC236}">
                <a16:creationId xmlns:a16="http://schemas.microsoft.com/office/drawing/2014/main" id="{B6A8A3A5-9F1F-57B1-BE46-6753576C5671}"/>
              </a:ext>
            </a:extLst>
          </p:cNvPr>
          <p:cNvPicPr>
            <a:picLocks noChangeAspect="1"/>
          </p:cNvPicPr>
          <p:nvPr/>
        </p:nvPicPr>
        <p:blipFill>
          <a:blip r:embed="rId13"/>
          <a:stretch>
            <a:fillRect/>
          </a:stretch>
        </p:blipFill>
        <p:spPr>
          <a:xfrm>
            <a:off x="10714874" y="4474540"/>
            <a:ext cx="1394307" cy="599785"/>
          </a:xfrm>
          <a:prstGeom prst="rect">
            <a:avLst/>
          </a:prstGeom>
        </p:spPr>
      </p:pic>
      <p:sp>
        <p:nvSpPr>
          <p:cNvPr id="68" name="TextBox 67">
            <a:extLst>
              <a:ext uri="{FF2B5EF4-FFF2-40B4-BE49-F238E27FC236}">
                <a16:creationId xmlns:a16="http://schemas.microsoft.com/office/drawing/2014/main" id="{907EA955-23FF-8FA7-A066-5100042435FA}"/>
              </a:ext>
            </a:extLst>
          </p:cNvPr>
          <p:cNvSpPr txBox="1"/>
          <p:nvPr/>
        </p:nvSpPr>
        <p:spPr>
          <a:xfrm>
            <a:off x="2930392" y="514314"/>
            <a:ext cx="7082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A2FA"/>
                </a:solidFill>
                <a:effectLst/>
                <a:uLnTx/>
                <a:uFillTx/>
                <a:latin typeface="Calibri" panose="020F0502020204030204"/>
                <a:ea typeface="+mn-ea"/>
                <a:cs typeface="+mn-cs"/>
              </a:rPr>
              <a:t>Maternal and Child Death Review Commission- Pillar Organization</a:t>
            </a:r>
          </a:p>
        </p:txBody>
      </p:sp>
      <p:sp>
        <p:nvSpPr>
          <p:cNvPr id="74" name="TextBox 73">
            <a:extLst>
              <a:ext uri="{FF2B5EF4-FFF2-40B4-BE49-F238E27FC236}">
                <a16:creationId xmlns:a16="http://schemas.microsoft.com/office/drawing/2014/main" id="{688C239A-B390-3EA7-0238-7BEB02368030}"/>
              </a:ext>
            </a:extLst>
          </p:cNvPr>
          <p:cNvSpPr txBox="1"/>
          <p:nvPr/>
        </p:nvSpPr>
        <p:spPr>
          <a:xfrm>
            <a:off x="554323" y="1380594"/>
            <a:ext cx="1872505" cy="27113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1CA88BE-2A0C-9349-50FE-25D9C2148498}"/>
              </a:ext>
            </a:extLst>
          </p:cNvPr>
          <p:cNvSpPr txBox="1"/>
          <p:nvPr/>
        </p:nvSpPr>
        <p:spPr>
          <a:xfrm>
            <a:off x="452570" y="551026"/>
            <a:ext cx="2334131" cy="3216265"/>
          </a:xfrm>
          <a:prstGeom prst="rect">
            <a:avLst/>
          </a:prstGeom>
          <a:solidFill>
            <a:srgbClr val="EB641B"/>
          </a:solidFill>
          <a:ln w="19050">
            <a:solidFill>
              <a:schemeClr val="tx1"/>
            </a:solidFill>
          </a:ln>
          <a:scene3d>
            <a:camera prst="orthographicFront"/>
            <a:lightRig rig="threePt" dir="t"/>
          </a:scene3d>
          <a:sp3d>
            <a:bevelT w="114300" prst="hardEdg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overall goal of the Fetal and Infant Mortality Review (FIMR) Committee is to enhance the health and well-being of women, infants and families by improving the community resources and service delivery systems available to them. FIMR thru its review process, identifies the factors associated with these deaths, determine if they represent system problems that require change, develop recommendations for change and assist in implementation of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A6A39BAC-E0A3-D11B-0FD3-0539B3EF4044}"/>
              </a:ext>
            </a:extLst>
          </p:cNvPr>
          <p:cNvSpPr txBox="1"/>
          <p:nvPr/>
        </p:nvSpPr>
        <p:spPr>
          <a:xfrm>
            <a:off x="9199968" y="893106"/>
            <a:ext cx="2334131" cy="3046988"/>
          </a:xfrm>
          <a:prstGeom prst="rect">
            <a:avLst/>
          </a:prstGeom>
          <a:solidFill>
            <a:srgbClr val="4B2C89"/>
          </a:solidFill>
          <a:ln w="19050">
            <a:solidFill>
              <a:schemeClr val="tx1"/>
            </a:solidFill>
          </a:ln>
          <a:scene3d>
            <a:camera prst="orthographicFront"/>
            <a:lightRig rig="threePt" dir="t"/>
          </a:scene3d>
          <a:sp3d>
            <a:bevelT w="114300" prst="hardEdg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Maternal Mortality Review (MMR) Committee’s aim is to identify and conduct an in-depth, multidisciplinary review of pregnancy-related deaths and selected pregnancy-associated deaths. These reviews aid in describing and tracking factors associated with maternal deaths. MMR also identifies systems-wide issues which may have contributed to the deaths while also developing fundings and recommendations for change that will improve the health of mothers and infants in Delaware</a:t>
            </a:r>
          </a:p>
        </p:txBody>
      </p:sp>
      <p:pic>
        <p:nvPicPr>
          <p:cNvPr id="78" name="Picture 77" descr="A purple and white logo&#10;&#10;Description automatically generated">
            <a:extLst>
              <a:ext uri="{FF2B5EF4-FFF2-40B4-BE49-F238E27FC236}">
                <a16:creationId xmlns:a16="http://schemas.microsoft.com/office/drawing/2014/main" id="{628D4B1D-F894-3815-C454-BB41D6BA37B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55118" y="5250919"/>
            <a:ext cx="1212793" cy="811316"/>
          </a:xfrm>
          <a:prstGeom prst="rect">
            <a:avLst/>
          </a:prstGeom>
        </p:spPr>
      </p:pic>
      <p:sp>
        <p:nvSpPr>
          <p:cNvPr id="80" name="TextBox 79">
            <a:extLst>
              <a:ext uri="{FF2B5EF4-FFF2-40B4-BE49-F238E27FC236}">
                <a16:creationId xmlns:a16="http://schemas.microsoft.com/office/drawing/2014/main" id="{F9A1B68D-C7B2-165B-C755-426A2914618F}"/>
              </a:ext>
            </a:extLst>
          </p:cNvPr>
          <p:cNvSpPr txBox="1"/>
          <p:nvPr/>
        </p:nvSpPr>
        <p:spPr>
          <a:xfrm>
            <a:off x="3568349" y="5892147"/>
            <a:ext cx="1564849" cy="3769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DEVA</a:t>
            </a:r>
          </a:p>
        </p:txBody>
      </p:sp>
      <p:sp>
        <p:nvSpPr>
          <p:cNvPr id="83" name="TextBox 82">
            <a:extLst>
              <a:ext uri="{FF2B5EF4-FFF2-40B4-BE49-F238E27FC236}">
                <a16:creationId xmlns:a16="http://schemas.microsoft.com/office/drawing/2014/main" id="{E5C77C6E-2C22-51CD-81E5-E316B47B5E56}"/>
              </a:ext>
            </a:extLst>
          </p:cNvPr>
          <p:cNvSpPr txBox="1"/>
          <p:nvPr/>
        </p:nvSpPr>
        <p:spPr>
          <a:xfrm>
            <a:off x="432324" y="3963122"/>
            <a:ext cx="2334131" cy="2800767"/>
          </a:xfrm>
          <a:prstGeom prst="rect">
            <a:avLst/>
          </a:prstGeom>
          <a:solidFill>
            <a:srgbClr val="A02B93"/>
          </a:solidFill>
          <a:ln w="19050">
            <a:solidFill>
              <a:schemeClr val="tx1"/>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The Steering Committee is the principal body to guide the work of the  </a:t>
            </a: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DEVA</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implementation teams. The overarching aim of this multisectoral group  of CBOs, non-profits, managed care organizations, health systems and  lived experience experts,  is to  develop and implement community driven interventions  which originate from the findings and recommendations of the FIMR and MMR committees. These findings and recommendations specifically address contributors to maternal, fetal and infant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mage preview">
            <a:extLst>
              <a:ext uri="{FF2B5EF4-FFF2-40B4-BE49-F238E27FC236}">
                <a16:creationId xmlns:a16="http://schemas.microsoft.com/office/drawing/2014/main" id="{A1168D71-6C18-EFA6-B6FF-1AF2919CAB3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45946" y="5969428"/>
            <a:ext cx="1033301" cy="8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3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2CE9-8B8C-E255-957A-861520479F26}"/>
              </a:ext>
            </a:extLst>
          </p:cNvPr>
          <p:cNvSpPr>
            <a:spLocks noGrp="1"/>
          </p:cNvSpPr>
          <p:nvPr>
            <p:ph type="title"/>
          </p:nvPr>
        </p:nvSpPr>
        <p:spPr>
          <a:xfrm>
            <a:off x="914400" y="89270"/>
            <a:ext cx="10515600" cy="1325563"/>
          </a:xfrm>
        </p:spPr>
        <p:txBody>
          <a:bodyPr>
            <a:normAutofit/>
          </a:bodyPr>
          <a:lstStyle/>
          <a:p>
            <a:r>
              <a:rPr lang="en-US" sz="4800" dirty="0"/>
              <a:t>Landscape Analysis</a:t>
            </a:r>
          </a:p>
        </p:txBody>
      </p:sp>
      <p:sp>
        <p:nvSpPr>
          <p:cNvPr id="10" name="Text Placeholder 9">
            <a:extLst>
              <a:ext uri="{FF2B5EF4-FFF2-40B4-BE49-F238E27FC236}">
                <a16:creationId xmlns:a16="http://schemas.microsoft.com/office/drawing/2014/main" id="{D3547DDA-794C-484D-4800-3EBE6AA927AA}"/>
              </a:ext>
            </a:extLst>
          </p:cNvPr>
          <p:cNvSpPr>
            <a:spLocks noGrp="1"/>
          </p:cNvSpPr>
          <p:nvPr>
            <p:ph type="body" idx="1"/>
          </p:nvPr>
        </p:nvSpPr>
        <p:spPr>
          <a:xfrm>
            <a:off x="762000" y="1414833"/>
            <a:ext cx="5157787" cy="823912"/>
          </a:xfrm>
          <a:ln w="38100">
            <a:solidFill>
              <a:schemeClr val="tx1"/>
            </a:solidFill>
          </a:ln>
        </p:spPr>
        <p:txBody>
          <a:bodyPr>
            <a:noAutofit/>
          </a:bodyPr>
          <a:lstStyle/>
          <a:p>
            <a:pPr algn="ctr"/>
            <a:endParaRPr lang="en-US" sz="3200" b="0" dirty="0"/>
          </a:p>
          <a:p>
            <a:pPr algn="ctr"/>
            <a:endParaRPr lang="en-US" sz="3200" b="0" dirty="0"/>
          </a:p>
          <a:p>
            <a:pPr algn="ctr"/>
            <a:endParaRPr lang="en-US" sz="3200" b="0" dirty="0"/>
          </a:p>
          <a:p>
            <a:pPr algn="ctr"/>
            <a:endParaRPr lang="en-US" sz="3200" b="0" dirty="0"/>
          </a:p>
          <a:p>
            <a:pPr algn="ctr"/>
            <a:endParaRPr lang="en-US" sz="3200" b="0" dirty="0"/>
          </a:p>
          <a:p>
            <a:pPr algn="ctr"/>
            <a:r>
              <a:rPr lang="en-US" sz="2800" b="0" dirty="0"/>
              <a:t>Key MCH Partners &amp; Existing Community Initiatives</a:t>
            </a:r>
          </a:p>
        </p:txBody>
      </p:sp>
      <p:sp>
        <p:nvSpPr>
          <p:cNvPr id="11" name="Text Placeholder 10">
            <a:extLst>
              <a:ext uri="{FF2B5EF4-FFF2-40B4-BE49-F238E27FC236}">
                <a16:creationId xmlns:a16="http://schemas.microsoft.com/office/drawing/2014/main" id="{F786B244-E745-8E1E-1CAD-09C11A05C1B1}"/>
              </a:ext>
            </a:extLst>
          </p:cNvPr>
          <p:cNvSpPr>
            <a:spLocks noGrp="1"/>
          </p:cNvSpPr>
          <p:nvPr>
            <p:ph type="body" sz="quarter" idx="3"/>
          </p:nvPr>
        </p:nvSpPr>
        <p:spPr>
          <a:xfrm>
            <a:off x="6651595" y="1414833"/>
            <a:ext cx="5183188" cy="823912"/>
          </a:xfrm>
          <a:ln w="38100">
            <a:solidFill>
              <a:schemeClr val="tx1"/>
            </a:solidFill>
          </a:ln>
        </p:spPr>
        <p:txBody>
          <a:bodyPr>
            <a:normAutofit/>
          </a:bodyPr>
          <a:lstStyle/>
          <a:p>
            <a:pPr algn="ctr"/>
            <a:r>
              <a:rPr lang="en-US" sz="2800" b="0" dirty="0"/>
              <a:t>The Why’s</a:t>
            </a:r>
          </a:p>
        </p:txBody>
      </p:sp>
      <p:graphicFrame>
        <p:nvGraphicFramePr>
          <p:cNvPr id="26" name="Content Placeholder 11">
            <a:extLst>
              <a:ext uri="{FF2B5EF4-FFF2-40B4-BE49-F238E27FC236}">
                <a16:creationId xmlns:a16="http://schemas.microsoft.com/office/drawing/2014/main" id="{0B8904A2-95E4-5591-810B-0F027AC2E4F2}"/>
              </a:ext>
            </a:extLst>
          </p:cNvPr>
          <p:cNvGraphicFramePr>
            <a:graphicFrameLocks noGrp="1"/>
          </p:cNvGraphicFramePr>
          <p:nvPr>
            <p:ph sz="quarter" idx="4"/>
          </p:nvPr>
        </p:nvGraphicFramePr>
        <p:xfrm>
          <a:off x="6651595" y="2616046"/>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Hexagon 14">
            <a:extLst>
              <a:ext uri="{FF2B5EF4-FFF2-40B4-BE49-F238E27FC236}">
                <a16:creationId xmlns:a16="http://schemas.microsoft.com/office/drawing/2014/main" id="{6CDAE28E-3801-8CD1-349A-60E57EE20B05}"/>
              </a:ext>
            </a:extLst>
          </p:cNvPr>
          <p:cNvSpPr/>
          <p:nvPr/>
        </p:nvSpPr>
        <p:spPr>
          <a:xfrm>
            <a:off x="3694512" y="3595456"/>
            <a:ext cx="1260629" cy="1083076"/>
          </a:xfrm>
          <a:prstGeom prst="hexagon">
            <a:avLst/>
          </a:prstGeom>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DHMIC</a:t>
            </a:r>
          </a:p>
        </p:txBody>
      </p:sp>
      <p:sp>
        <p:nvSpPr>
          <p:cNvPr id="18" name="Hexagon 17">
            <a:extLst>
              <a:ext uri="{FF2B5EF4-FFF2-40B4-BE49-F238E27FC236}">
                <a16:creationId xmlns:a16="http://schemas.microsoft.com/office/drawing/2014/main" id="{597F89FB-6023-5325-5575-AF68860FD307}"/>
              </a:ext>
            </a:extLst>
          </p:cNvPr>
          <p:cNvSpPr/>
          <p:nvPr/>
        </p:nvSpPr>
        <p:spPr>
          <a:xfrm>
            <a:off x="2519439" y="2993347"/>
            <a:ext cx="1260629" cy="1083076"/>
          </a:xfrm>
          <a:prstGeom prst="hexagon">
            <a:avLst/>
          </a:prstGeom>
          <a:solidFill>
            <a:srgbClr val="474B78"/>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MMR</a:t>
            </a:r>
          </a:p>
        </p:txBody>
      </p:sp>
      <p:sp>
        <p:nvSpPr>
          <p:cNvPr id="19" name="Hexagon 18">
            <a:extLst>
              <a:ext uri="{FF2B5EF4-FFF2-40B4-BE49-F238E27FC236}">
                <a16:creationId xmlns:a16="http://schemas.microsoft.com/office/drawing/2014/main" id="{74B6511A-23D9-B00A-F6B0-4E9B054D475C}"/>
              </a:ext>
            </a:extLst>
          </p:cNvPr>
          <p:cNvSpPr/>
          <p:nvPr/>
        </p:nvSpPr>
        <p:spPr>
          <a:xfrm>
            <a:off x="2510562" y="4197565"/>
            <a:ext cx="1260629" cy="1083076"/>
          </a:xfrm>
          <a:prstGeom prst="hexagon">
            <a:avLst/>
          </a:prstGeom>
          <a:gradFill flip="none" rotWithShape="1">
            <a:gsLst>
              <a:gs pos="0">
                <a:srgbClr val="A02B93">
                  <a:shade val="30000"/>
                  <a:satMod val="115000"/>
                </a:srgbClr>
              </a:gs>
              <a:gs pos="50000">
                <a:srgbClr val="A02B93">
                  <a:shade val="67500"/>
                  <a:satMod val="115000"/>
                </a:srgbClr>
              </a:gs>
              <a:gs pos="100000">
                <a:srgbClr val="A02B93">
                  <a:shade val="100000"/>
                  <a:satMod val="115000"/>
                </a:srgbClr>
              </a:gs>
            </a:gsLst>
            <a:path path="circle">
              <a:fillToRect l="50000" t="50000" r="50000" b="50000"/>
            </a:path>
            <a:tileRect/>
          </a:gra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t>
            </a:r>
          </a:p>
        </p:txBody>
      </p:sp>
      <p:sp>
        <p:nvSpPr>
          <p:cNvPr id="20" name="Hexagon 19">
            <a:extLst>
              <a:ext uri="{FF2B5EF4-FFF2-40B4-BE49-F238E27FC236}">
                <a16:creationId xmlns:a16="http://schemas.microsoft.com/office/drawing/2014/main" id="{4BE79E29-D7FC-3FFA-2B17-C3105F57A512}"/>
              </a:ext>
            </a:extLst>
          </p:cNvPr>
          <p:cNvSpPr/>
          <p:nvPr/>
        </p:nvSpPr>
        <p:spPr>
          <a:xfrm>
            <a:off x="1344366" y="3595456"/>
            <a:ext cx="1260629" cy="1083076"/>
          </a:xfrm>
          <a:prstGeom prst="hexagon">
            <a:avLst/>
          </a:prstGeom>
          <a:solidFill>
            <a:srgbClr val="2DA2FA"/>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MCDRC</a:t>
            </a:r>
          </a:p>
        </p:txBody>
      </p:sp>
      <p:sp>
        <p:nvSpPr>
          <p:cNvPr id="21" name="Hexagon 20">
            <a:extLst>
              <a:ext uri="{FF2B5EF4-FFF2-40B4-BE49-F238E27FC236}">
                <a16:creationId xmlns:a16="http://schemas.microsoft.com/office/drawing/2014/main" id="{29E1FB25-41B2-847F-EEE8-CB57046A3355}"/>
              </a:ext>
            </a:extLst>
          </p:cNvPr>
          <p:cNvSpPr/>
          <p:nvPr/>
        </p:nvSpPr>
        <p:spPr>
          <a:xfrm>
            <a:off x="1376038" y="4799674"/>
            <a:ext cx="1260629" cy="1083076"/>
          </a:xfrm>
          <a:prstGeom prst="hexagon">
            <a:avLst/>
          </a:prstGeom>
          <a:solidFill>
            <a:srgbClr val="EB641B"/>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FIMR</a:t>
            </a:r>
          </a:p>
        </p:txBody>
      </p:sp>
      <p:sp>
        <p:nvSpPr>
          <p:cNvPr id="22" name="Hexagon 21">
            <a:extLst>
              <a:ext uri="{FF2B5EF4-FFF2-40B4-BE49-F238E27FC236}">
                <a16:creationId xmlns:a16="http://schemas.microsoft.com/office/drawing/2014/main" id="{8BFA588C-62D9-1704-C6B3-C98F77EA5511}"/>
              </a:ext>
            </a:extLst>
          </p:cNvPr>
          <p:cNvSpPr/>
          <p:nvPr/>
        </p:nvSpPr>
        <p:spPr>
          <a:xfrm>
            <a:off x="3694512" y="4799674"/>
            <a:ext cx="1260629" cy="1083076"/>
          </a:xfrm>
          <a:prstGeom prst="hexagon">
            <a:avLst/>
          </a:prstGeom>
          <a:solidFill>
            <a:schemeClr val="accent6"/>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DPQC</a:t>
            </a:r>
          </a:p>
        </p:txBody>
      </p:sp>
      <p:sp>
        <p:nvSpPr>
          <p:cNvPr id="24" name="Hexagon 23">
            <a:extLst>
              <a:ext uri="{FF2B5EF4-FFF2-40B4-BE49-F238E27FC236}">
                <a16:creationId xmlns:a16="http://schemas.microsoft.com/office/drawing/2014/main" id="{EF1189CC-F0F0-C6F2-C2F0-07BBE2F7533F}"/>
              </a:ext>
            </a:extLst>
          </p:cNvPr>
          <p:cNvSpPr/>
          <p:nvPr/>
        </p:nvSpPr>
        <p:spPr>
          <a:xfrm>
            <a:off x="2516811" y="5409799"/>
            <a:ext cx="1260629" cy="1083076"/>
          </a:xfrm>
          <a:prstGeom prst="hexagon">
            <a:avLst/>
          </a:prstGeom>
          <a:solidFill>
            <a:schemeClr val="accent2">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CI</a:t>
            </a:r>
          </a:p>
        </p:txBody>
      </p:sp>
    </p:spTree>
    <p:extLst>
      <p:ext uri="{BB962C8B-B14F-4D97-AF65-F5344CB8AC3E}">
        <p14:creationId xmlns:p14="http://schemas.microsoft.com/office/powerpoint/2010/main" val="223406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1CFD-1FA9-776B-24E3-C0C9F2D321CF}"/>
              </a:ext>
            </a:extLst>
          </p:cNvPr>
          <p:cNvSpPr>
            <a:spLocks noGrp="1"/>
          </p:cNvSpPr>
          <p:nvPr>
            <p:ph type="title"/>
          </p:nvPr>
        </p:nvSpPr>
        <p:spPr>
          <a:xfrm>
            <a:off x="645064" y="525982"/>
            <a:ext cx="4282983" cy="1200361"/>
          </a:xfrm>
        </p:spPr>
        <p:txBody>
          <a:bodyPr anchor="b">
            <a:normAutofit/>
          </a:bodyPr>
          <a:lstStyle/>
          <a:p>
            <a:r>
              <a:rPr lang="en-US" sz="3600"/>
              <a:t>Our Amazing Team!</a:t>
            </a:r>
          </a:p>
        </p:txBody>
      </p:sp>
      <p:sp>
        <p:nvSpPr>
          <p:cNvPr id="3" name="Content Placeholder 2">
            <a:extLst>
              <a:ext uri="{FF2B5EF4-FFF2-40B4-BE49-F238E27FC236}">
                <a16:creationId xmlns:a16="http://schemas.microsoft.com/office/drawing/2014/main" id="{200266A6-54F3-485A-27FD-62E8CDF4ABA2}"/>
              </a:ext>
            </a:extLst>
          </p:cNvPr>
          <p:cNvSpPr>
            <a:spLocks noGrp="1"/>
          </p:cNvSpPr>
          <p:nvPr>
            <p:ph idx="1"/>
          </p:nvPr>
        </p:nvSpPr>
        <p:spPr>
          <a:xfrm>
            <a:off x="645066" y="2031101"/>
            <a:ext cx="4282984" cy="3511943"/>
          </a:xfrm>
        </p:spPr>
        <p:txBody>
          <a:bodyPr anchor="ctr">
            <a:normAutofit/>
          </a:bodyPr>
          <a:lstStyle/>
          <a:p>
            <a:r>
              <a:rPr lang="en-US" sz="1800"/>
              <a:t>Kim Liprie, Executive Director, MCDRC</a:t>
            </a:r>
          </a:p>
          <a:p>
            <a:r>
              <a:rPr lang="en-US" sz="1800"/>
              <a:t>Dr. Meena Ramakrishnan, MD, MPH, Epidemiologist</a:t>
            </a:r>
          </a:p>
          <a:p>
            <a:r>
              <a:rPr lang="en-US" sz="1800"/>
              <a:t>Dr. Lisa Klein, DNP, RNC-OB, MMR Coordinator</a:t>
            </a:r>
          </a:p>
          <a:p>
            <a:r>
              <a:rPr lang="en-US" sz="1800"/>
              <a:t>Joan Kelley, RN, BSN, FIMR Coordinator</a:t>
            </a:r>
          </a:p>
          <a:p>
            <a:r>
              <a:rPr lang="en-US" sz="1800"/>
              <a:t>Johanna Gerisch, Fatality Review Assistant</a:t>
            </a:r>
          </a:p>
          <a:p>
            <a:r>
              <a:rPr lang="en-US" sz="1800"/>
              <a:t>Lianne Hastings, Fatality Review Coordinator</a:t>
            </a:r>
          </a:p>
        </p:txBody>
      </p:sp>
      <p:pic>
        <p:nvPicPr>
          <p:cNvPr id="5" name="Picture 4" descr="A close-up of colorful text&#10;&#10;Description automatically generated">
            <a:extLst>
              <a:ext uri="{FF2B5EF4-FFF2-40B4-BE49-F238E27FC236}">
                <a16:creationId xmlns:a16="http://schemas.microsoft.com/office/drawing/2014/main" id="{59FF7979-350F-F40D-0FB6-8338657B70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7738" y="1434214"/>
            <a:ext cx="5628018" cy="3756702"/>
          </a:xfrm>
          <a:prstGeom prst="rect">
            <a:avLst/>
          </a:prstGeom>
        </p:spPr>
      </p:pic>
    </p:spTree>
    <p:extLst>
      <p:ext uri="{BB962C8B-B14F-4D97-AF65-F5344CB8AC3E}">
        <p14:creationId xmlns:p14="http://schemas.microsoft.com/office/powerpoint/2010/main" val="401789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E01C45-B412-E83D-E960-038F30B3B71C}"/>
              </a:ext>
            </a:extLst>
          </p:cNvPr>
          <p:cNvSpPr txBox="1">
            <a:spLocks noChangeArrowheads="1"/>
          </p:cNvSpPr>
          <p:nvPr/>
        </p:nvSpPr>
        <p:spPr bwMode="auto">
          <a:xfrm>
            <a:off x="285049" y="1918144"/>
            <a:ext cx="6457361"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400" tIns="25400" rIns="25400" bIns="25400" numCol="1" anchor="t" anchorCtr="0" compatLnSpc="1">
            <a:prstTxWarp prst="textNoShape">
              <a:avLst/>
            </a:prstTxWarp>
          </a:bodyPr>
          <a:lstStyle>
            <a:lvl1pPr marL="0" indent="0" algn="ctr" defTabSz="825500" rtl="0" eaLnBrk="1" fontAlgn="base" hangingPunct="1">
              <a:spcBef>
                <a:spcPts val="5900"/>
              </a:spcBef>
              <a:spcAft>
                <a:spcPct val="0"/>
              </a:spcAft>
              <a:buSzPct val="125000"/>
              <a:buNone/>
              <a:defRPr sz="5200">
                <a:solidFill>
                  <a:srgbClr val="000000"/>
                </a:solidFill>
                <a:latin typeface="+mj-lt"/>
                <a:ea typeface="MS PGothic" panose="020B0600070205080204" pitchFamily="34" charset="-128"/>
                <a:cs typeface="+mn-cs"/>
                <a:sym typeface="Helvetica Neue" charset="0"/>
              </a:defRPr>
            </a:lvl1pPr>
            <a:lvl2pPr marL="457200" indent="0" algn="ctr" defTabSz="825500" rtl="0" eaLnBrk="1" fontAlgn="base" hangingPunct="1">
              <a:spcBef>
                <a:spcPts val="5900"/>
              </a:spcBef>
              <a:spcAft>
                <a:spcPct val="0"/>
              </a:spcAft>
              <a:buSzPct val="125000"/>
              <a:buNone/>
              <a:defRPr sz="5200">
                <a:solidFill>
                  <a:srgbClr val="000000"/>
                </a:solidFill>
                <a:latin typeface="+mj-lt"/>
                <a:ea typeface="Helvetica Neue" charset="0"/>
                <a:cs typeface="+mn-cs"/>
                <a:sym typeface="Helvetica Neue" charset="0"/>
              </a:defRPr>
            </a:lvl2pPr>
            <a:lvl3pPr marL="914400" indent="0" algn="ctr" defTabSz="825500" rtl="0" eaLnBrk="1" fontAlgn="base" hangingPunct="1">
              <a:spcBef>
                <a:spcPts val="5900"/>
              </a:spcBef>
              <a:spcAft>
                <a:spcPct val="0"/>
              </a:spcAft>
              <a:buSzPct val="125000"/>
              <a:buNone/>
              <a:defRPr sz="5200">
                <a:solidFill>
                  <a:srgbClr val="000000"/>
                </a:solidFill>
                <a:latin typeface="+mj-lt"/>
                <a:ea typeface="Helvetica Neue" charset="0"/>
                <a:cs typeface="+mn-cs"/>
                <a:sym typeface="Helvetica Neue" charset="0"/>
              </a:defRPr>
            </a:lvl3pPr>
            <a:lvl4pPr marL="1371600" indent="0" algn="ctr" defTabSz="825500" rtl="0" eaLnBrk="1" fontAlgn="base" hangingPunct="1">
              <a:spcBef>
                <a:spcPts val="5900"/>
              </a:spcBef>
              <a:spcAft>
                <a:spcPct val="0"/>
              </a:spcAft>
              <a:buSzPct val="125000"/>
              <a:buNone/>
              <a:defRPr sz="5200">
                <a:solidFill>
                  <a:srgbClr val="000000"/>
                </a:solidFill>
                <a:latin typeface="+mj-lt"/>
                <a:ea typeface="Helvetica Neue" charset="0"/>
                <a:cs typeface="+mn-cs"/>
                <a:sym typeface="Helvetica Neue" charset="0"/>
              </a:defRPr>
            </a:lvl4pPr>
            <a:lvl5pPr marL="1828800" indent="0" algn="ctr" defTabSz="825500" rtl="0" eaLnBrk="1" fontAlgn="base" hangingPunct="1">
              <a:spcBef>
                <a:spcPts val="5900"/>
              </a:spcBef>
              <a:spcAft>
                <a:spcPct val="0"/>
              </a:spcAft>
              <a:buSzPct val="125000"/>
              <a:buNone/>
              <a:defRPr sz="5200">
                <a:solidFill>
                  <a:srgbClr val="000000"/>
                </a:solidFill>
                <a:latin typeface="+mj-lt"/>
                <a:ea typeface="Helvetica Neue" charset="0"/>
                <a:cs typeface="+mn-cs"/>
                <a:sym typeface="Helvetica Neue" charset="0"/>
              </a:defRPr>
            </a:lvl5pPr>
            <a:lvl6pPr marL="2286000" indent="0" algn="ctr" defTabSz="825500" rtl="0" eaLnBrk="1" fontAlgn="base" hangingPunct="1">
              <a:spcBef>
                <a:spcPts val="5900"/>
              </a:spcBef>
              <a:spcAft>
                <a:spcPct val="0"/>
              </a:spcAft>
              <a:buSzPct val="125000"/>
              <a:buNone/>
              <a:defRPr sz="5200">
                <a:solidFill>
                  <a:srgbClr val="000000"/>
                </a:solidFill>
                <a:latin typeface="+mn-lt"/>
                <a:ea typeface="Helvetica Neue" charset="0"/>
                <a:cs typeface="+mn-cs"/>
                <a:sym typeface="Helvetica Neue" charset="0"/>
              </a:defRPr>
            </a:lvl6pPr>
            <a:lvl7pPr marL="2743200" indent="0" algn="ctr" defTabSz="825500" rtl="0" eaLnBrk="1" fontAlgn="base" hangingPunct="1">
              <a:spcBef>
                <a:spcPts val="5900"/>
              </a:spcBef>
              <a:spcAft>
                <a:spcPct val="0"/>
              </a:spcAft>
              <a:buSzPct val="125000"/>
              <a:buNone/>
              <a:defRPr sz="5200">
                <a:solidFill>
                  <a:srgbClr val="000000"/>
                </a:solidFill>
                <a:latin typeface="+mn-lt"/>
                <a:ea typeface="Helvetica Neue" charset="0"/>
                <a:cs typeface="+mn-cs"/>
                <a:sym typeface="Helvetica Neue" charset="0"/>
              </a:defRPr>
            </a:lvl7pPr>
            <a:lvl8pPr marL="3200400" indent="0" algn="ctr" defTabSz="825500" rtl="0" eaLnBrk="1" fontAlgn="base" hangingPunct="1">
              <a:spcBef>
                <a:spcPts val="5900"/>
              </a:spcBef>
              <a:spcAft>
                <a:spcPct val="0"/>
              </a:spcAft>
              <a:buSzPct val="125000"/>
              <a:buNone/>
              <a:defRPr sz="5200">
                <a:solidFill>
                  <a:srgbClr val="000000"/>
                </a:solidFill>
                <a:latin typeface="+mn-lt"/>
                <a:ea typeface="Helvetica Neue" charset="0"/>
                <a:cs typeface="+mn-cs"/>
                <a:sym typeface="Helvetica Neue" charset="0"/>
              </a:defRPr>
            </a:lvl8pPr>
            <a:lvl9pPr marL="3657600" indent="0" algn="ctr" defTabSz="825500" rtl="0" eaLnBrk="1" fontAlgn="base" hangingPunct="1">
              <a:spcBef>
                <a:spcPts val="5900"/>
              </a:spcBef>
              <a:spcAft>
                <a:spcPct val="0"/>
              </a:spcAft>
              <a:buSzPct val="125000"/>
              <a:buNone/>
              <a:defRPr sz="5200">
                <a:solidFill>
                  <a:srgbClr val="000000"/>
                </a:solidFill>
                <a:latin typeface="+mn-lt"/>
                <a:ea typeface="Helvetica Neue" charset="0"/>
                <a:cs typeface="+mn-cs"/>
                <a:sym typeface="Helvetica Neue" charset="0"/>
              </a:defRPr>
            </a:lvl9pPr>
          </a:lstStyle>
          <a:p>
            <a:pPr algn="l">
              <a:spcBef>
                <a:spcPct val="0"/>
              </a:spcBef>
              <a:buSzTx/>
            </a:pPr>
            <a:r>
              <a:rPr lang="en-US" altLang="en-US" sz="3000" kern="0" dirty="0">
                <a:solidFill>
                  <a:schemeClr val="tx1"/>
                </a:solidFill>
                <a:latin typeface="Arial" panose="020B0604020202020204" pitchFamily="34" charset="0"/>
                <a:cs typeface="Arial" panose="020B0604020202020204" pitchFamily="34" charset="0"/>
                <a:sym typeface="Raleway" panose="020B0503030101060003" pitchFamily="34" charset="0"/>
              </a:rPr>
              <a:t>Health Equity Program Manager – Women’s Health</a:t>
            </a:r>
          </a:p>
          <a:p>
            <a:pPr algn="l">
              <a:spcBef>
                <a:spcPct val="0"/>
              </a:spcBef>
              <a:buSzTx/>
            </a:pPr>
            <a:endParaRPr lang="en-US" altLang="en-US" sz="2000" kern="0" dirty="0">
              <a:solidFill>
                <a:schemeClr val="tx1"/>
              </a:solidFill>
              <a:latin typeface="Arial" panose="020B0604020202020204" pitchFamily="34" charset="0"/>
              <a:cs typeface="Arial" panose="020B0604020202020204" pitchFamily="34" charset="0"/>
              <a:sym typeface="Raleway" panose="020B0503030101060003" pitchFamily="34" charset="0"/>
            </a:endParaRPr>
          </a:p>
          <a:p>
            <a:pPr algn="l">
              <a:spcBef>
                <a:spcPct val="0"/>
              </a:spcBef>
              <a:buSzTx/>
            </a:pPr>
            <a:r>
              <a:rPr lang="en-US" altLang="en-US" sz="3000" kern="0" dirty="0">
                <a:solidFill>
                  <a:schemeClr val="tx1"/>
                </a:solidFill>
                <a:latin typeface="Arial" panose="020B0604020202020204" pitchFamily="34" charset="0"/>
                <a:cs typeface="Arial" panose="020B0604020202020204" pitchFamily="34" charset="0"/>
                <a:sym typeface="Raleway" panose="020B0503030101060003" pitchFamily="34" charset="0"/>
              </a:rPr>
              <a:t>Coordinating Council, </a:t>
            </a:r>
            <a:br>
              <a:rPr lang="en-US" altLang="en-US" sz="3000" kern="0" dirty="0">
                <a:solidFill>
                  <a:schemeClr val="tx1"/>
                </a:solidFill>
                <a:latin typeface="Arial" panose="020B0604020202020204" pitchFamily="34" charset="0"/>
                <a:cs typeface="Arial" panose="020B0604020202020204" pitchFamily="34" charset="0"/>
                <a:sym typeface="Raleway" panose="020B0503030101060003" pitchFamily="34" charset="0"/>
              </a:rPr>
            </a:br>
            <a:r>
              <a:rPr lang="en-US" altLang="en-US" sz="3000" kern="0" dirty="0">
                <a:solidFill>
                  <a:schemeClr val="tx1"/>
                </a:solidFill>
                <a:latin typeface="Arial" panose="020B0604020202020204" pitchFamily="34" charset="0"/>
                <a:cs typeface="Arial" panose="020B0604020202020204" pitchFamily="34" charset="0"/>
                <a:sym typeface="Raleway" panose="020B0503030101060003" pitchFamily="34" charset="0"/>
              </a:rPr>
              <a:t>CHW Association of DE</a:t>
            </a:r>
          </a:p>
          <a:p>
            <a:pPr algn="l">
              <a:spcBef>
                <a:spcPct val="0"/>
              </a:spcBef>
              <a:buSzTx/>
            </a:pPr>
            <a:endParaRPr lang="en-US" altLang="en-US" sz="2000" kern="0" dirty="0">
              <a:solidFill>
                <a:schemeClr val="tx1"/>
              </a:solidFill>
              <a:latin typeface="Arial" panose="020B0604020202020204" pitchFamily="34" charset="0"/>
              <a:cs typeface="Arial" panose="020B0604020202020204" pitchFamily="34" charset="0"/>
              <a:sym typeface="Raleway" panose="020B0503030101060003" pitchFamily="34" charset="0"/>
            </a:endParaRPr>
          </a:p>
          <a:p>
            <a:pPr algn="l">
              <a:spcBef>
                <a:spcPct val="0"/>
              </a:spcBef>
              <a:buSzTx/>
            </a:pPr>
            <a:r>
              <a:rPr lang="en-US" altLang="en-US" sz="3000" kern="0" dirty="0">
                <a:solidFill>
                  <a:schemeClr val="tx1"/>
                </a:solidFill>
                <a:latin typeface="Arial" panose="020B0604020202020204" pitchFamily="34" charset="0"/>
                <a:cs typeface="Arial" panose="020B0604020202020204" pitchFamily="34" charset="0"/>
                <a:sym typeface="Raleway" panose="020B0503030101060003" pitchFamily="34" charset="0"/>
              </a:rPr>
              <a:t>Social work and public health background</a:t>
            </a:r>
          </a:p>
        </p:txBody>
      </p:sp>
      <p:pic>
        <p:nvPicPr>
          <p:cNvPr id="12" name="Picture 11" descr="A person standing in front of a blue wall&#10;&#10;Description automatically generated">
            <a:extLst>
              <a:ext uri="{FF2B5EF4-FFF2-40B4-BE49-F238E27FC236}">
                <a16:creationId xmlns:a16="http://schemas.microsoft.com/office/drawing/2014/main" id="{B9DD7029-6958-CD7A-FC53-4602B5E9E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B9B532AC-3268-6044-51D0-4E8F47B47B4A}"/>
              </a:ext>
            </a:extLst>
          </p:cNvPr>
          <p:cNvSpPr txBox="1"/>
          <p:nvPr/>
        </p:nvSpPr>
        <p:spPr>
          <a:xfrm>
            <a:off x="285049" y="176890"/>
            <a:ext cx="4801689" cy="1400383"/>
          </a:xfrm>
          <a:prstGeom prst="rect">
            <a:avLst/>
          </a:prstGeom>
          <a:noFill/>
        </p:spPr>
        <p:txBody>
          <a:bodyPr wrap="square" rtlCol="0">
            <a:spAutoFit/>
          </a:bodyPr>
          <a:lstStyle/>
          <a:p>
            <a:r>
              <a:rPr lang="en-US" altLang="en-US" sz="5300" b="1" kern="0" dirty="0">
                <a:solidFill>
                  <a:srgbClr val="1E63A9"/>
                </a:solidFill>
                <a:latin typeface="Arial" panose="020B0604020202020204" pitchFamily="34" charset="0"/>
                <a:cs typeface="Arial" panose="020B0604020202020204" pitchFamily="34" charset="0"/>
                <a:sym typeface="Raleway" panose="020B0503030101060003" pitchFamily="34" charset="0"/>
              </a:rPr>
              <a:t>Erin Ridout</a:t>
            </a:r>
            <a:r>
              <a:rPr lang="en-US" altLang="en-US" sz="4000" kern="0" dirty="0">
                <a:solidFill>
                  <a:srgbClr val="1E63A9"/>
                </a:solidFill>
                <a:latin typeface="Arial" panose="020B0604020202020204" pitchFamily="34" charset="0"/>
                <a:cs typeface="Arial" panose="020B0604020202020204" pitchFamily="34" charset="0"/>
                <a:sym typeface="Raleway" panose="020B0503030101060003" pitchFamily="34" charset="0"/>
              </a:rPr>
              <a:t>,</a:t>
            </a:r>
            <a:r>
              <a:rPr lang="en-US" altLang="en-US" sz="4000" b="1" kern="0" dirty="0">
                <a:solidFill>
                  <a:srgbClr val="1E63A9"/>
                </a:solidFill>
                <a:latin typeface="Arial" panose="020B0604020202020204" pitchFamily="34" charset="0"/>
                <a:cs typeface="Arial" panose="020B0604020202020204" pitchFamily="34" charset="0"/>
                <a:sym typeface="Raleway" panose="020B0503030101060003" pitchFamily="34" charset="0"/>
              </a:rPr>
              <a:t> </a:t>
            </a:r>
            <a:r>
              <a:rPr lang="en-US" altLang="en-US" sz="3200" kern="0" dirty="0">
                <a:solidFill>
                  <a:srgbClr val="1E63A9"/>
                </a:solidFill>
                <a:latin typeface="Arial" panose="020B0604020202020204" pitchFamily="34" charset="0"/>
                <a:cs typeface="Arial" panose="020B0604020202020204" pitchFamily="34" charset="0"/>
                <a:sym typeface="Raleway" panose="020B0503030101060003" pitchFamily="34" charset="0"/>
              </a:rPr>
              <a:t>she/her</a:t>
            </a:r>
            <a:endParaRPr lang="en-US" altLang="en-US" sz="4000" kern="0" dirty="0">
              <a:solidFill>
                <a:srgbClr val="1E63A9"/>
              </a:solidFill>
              <a:latin typeface="Arial" panose="020B0604020202020204" pitchFamily="34" charset="0"/>
              <a:cs typeface="Arial" panose="020B0604020202020204" pitchFamily="34" charset="0"/>
              <a:sym typeface="Raleway" panose="020B0503030101060003" pitchFamily="34" charset="0"/>
            </a:endParaRPr>
          </a:p>
        </p:txBody>
      </p:sp>
    </p:spTree>
    <p:custDataLst>
      <p:tags r:id="rId1"/>
    </p:custDataLst>
    <p:extLst>
      <p:ext uri="{BB962C8B-B14F-4D97-AF65-F5344CB8AC3E}">
        <p14:creationId xmlns:p14="http://schemas.microsoft.com/office/powerpoint/2010/main" val="9789461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5ECE-13BD-D8D9-5D3C-D1D134A69E43}"/>
              </a:ext>
            </a:extLst>
          </p:cNvPr>
          <p:cNvSpPr>
            <a:spLocks noGrp="1"/>
          </p:cNvSpPr>
          <p:nvPr>
            <p:ph type="title" idx="4294967295"/>
          </p:nvPr>
        </p:nvSpPr>
        <p:spPr>
          <a:xfrm>
            <a:off x="329609" y="0"/>
            <a:ext cx="6673850" cy="1392238"/>
          </a:xfrm>
        </p:spPr>
        <p:txBody>
          <a:bodyPr wrap="square" anchor="ctr">
            <a:normAutofit/>
          </a:bodyPr>
          <a:lstStyle/>
          <a:p>
            <a:pPr>
              <a:lnSpc>
                <a:spcPct val="90000"/>
              </a:lnSpc>
              <a:spcBef>
                <a:spcPts val="0"/>
              </a:spcBef>
              <a:spcAft>
                <a:spcPts val="0"/>
              </a:spcAft>
              <a:tabLst>
                <a:tab pos="457200" algn="l"/>
              </a:tabLst>
            </a:pPr>
            <a:r>
              <a:rPr lang="en-US" sz="5300" b="1" i="0" dirty="0">
                <a:solidFill>
                  <a:srgbClr val="4470B4"/>
                </a:solidFill>
                <a:effectLst/>
                <a:latin typeface="Arial" panose="020B0604020202020204" pitchFamily="34" charset="0"/>
                <a:cs typeface="Arial" panose="020B0604020202020204" pitchFamily="34" charset="0"/>
              </a:rPr>
              <a:t>Areas of Focus</a:t>
            </a:r>
            <a:endParaRPr lang="en-US" sz="3500" b="1" dirty="0">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A72780-F17E-D501-0069-3A23DB82881C}"/>
              </a:ext>
            </a:extLst>
          </p:cNvPr>
          <p:cNvSpPr>
            <a:spLocks noGrp="1"/>
          </p:cNvSpPr>
          <p:nvPr>
            <p:ph sz="half" idx="4294967295"/>
          </p:nvPr>
        </p:nvSpPr>
        <p:spPr>
          <a:xfrm>
            <a:off x="329609" y="1050925"/>
            <a:ext cx="6653213" cy="4951413"/>
          </a:xfrm>
        </p:spPr>
        <p:txBody>
          <a:bodyPr wrap="square" anchor="ctr">
            <a:normAutofit/>
          </a:bodyPr>
          <a:lstStyle/>
          <a:p>
            <a:pPr marL="0" indent="0">
              <a:spcBef>
                <a:spcPts val="0"/>
              </a:spcBef>
              <a:spcAft>
                <a:spcPts val="0"/>
              </a:spcAft>
              <a:buNone/>
            </a:pPr>
            <a:r>
              <a:rPr lang="en-US" sz="3000" b="1" dirty="0">
                <a:effectLst/>
                <a:latin typeface="Arial" panose="020B0604020202020204" pitchFamily="34" charset="0"/>
                <a:cs typeface="Arial" panose="020B0604020202020204" pitchFamily="34" charset="0"/>
              </a:rPr>
              <a:t>ChristianaCare:</a:t>
            </a:r>
          </a:p>
          <a:p>
            <a:pPr marL="0" indent="0">
              <a:spcBef>
                <a:spcPts val="0"/>
              </a:spcBef>
              <a:spcAft>
                <a:spcPts val="0"/>
              </a:spcAft>
              <a:buNone/>
            </a:pPr>
            <a:r>
              <a:rPr lang="en-US" sz="3000" dirty="0">
                <a:effectLst/>
                <a:latin typeface="Arial" panose="020B0604020202020204" pitchFamily="34" charset="0"/>
                <a:cs typeface="Arial" panose="020B0604020202020204" pitchFamily="34" charset="0"/>
              </a:rPr>
              <a:t>Sharing Circles for Black Birthing Patients </a:t>
            </a:r>
            <a:r>
              <a:rPr lang="en-US" sz="2400" dirty="0">
                <a:effectLst/>
                <a:latin typeface="Arial" panose="020B0604020202020204" pitchFamily="34" charset="0"/>
                <a:cs typeface="Arial" panose="020B0604020202020204" pitchFamily="34" charset="0"/>
              </a:rPr>
              <a:t>	</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	Focus groups that </a:t>
            </a:r>
            <a:r>
              <a:rPr lang="en-US" sz="2400" b="1" dirty="0">
                <a:solidFill>
                  <a:schemeClr val="accent1"/>
                </a:solidFill>
                <a:effectLst/>
                <a:latin typeface="Arial" panose="020B0604020202020204" pitchFamily="34" charset="0"/>
                <a:cs typeface="Arial" panose="020B0604020202020204" pitchFamily="34" charset="0"/>
              </a:rPr>
              <a:t>center and respond</a:t>
            </a:r>
            <a:r>
              <a:rPr lang="en-US" sz="2400" dirty="0">
                <a:solidFill>
                  <a:schemeClr val="accent1"/>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to the voices of the community</a:t>
            </a:r>
          </a:p>
          <a:p>
            <a:pPr marL="0" indent="0">
              <a:spcBef>
                <a:spcPts val="0"/>
              </a:spcBef>
              <a:spcAft>
                <a:spcPts val="0"/>
              </a:spcAft>
              <a:buNone/>
            </a:pPr>
            <a:endParaRPr lang="en-US" sz="2200" dirty="0">
              <a:effectLst/>
              <a:latin typeface="Arial" panose="020B0604020202020204" pitchFamily="34" charset="0"/>
              <a:cs typeface="Arial" panose="020B0604020202020204" pitchFamily="34" charset="0"/>
            </a:endParaRPr>
          </a:p>
          <a:p>
            <a:pPr marL="0" indent="0">
              <a:spcBef>
                <a:spcPts val="0"/>
              </a:spcBef>
              <a:spcAft>
                <a:spcPts val="0"/>
              </a:spcAft>
              <a:buNone/>
            </a:pPr>
            <a:r>
              <a:rPr lang="en-US" sz="3000" dirty="0">
                <a:latin typeface="Arial" panose="020B0604020202020204" pitchFamily="34" charset="0"/>
                <a:cs typeface="Arial" panose="020B0604020202020204" pitchFamily="34" charset="0"/>
              </a:rPr>
              <a:t>Preeclampsia Rates</a:t>
            </a:r>
          </a:p>
          <a:p>
            <a:pPr marL="0" indent="0">
              <a:spcBef>
                <a:spcPts val="0"/>
              </a:spcBef>
              <a:spcAft>
                <a:spcPts val="0"/>
              </a:spcAft>
              <a:buNone/>
            </a:pPr>
            <a:endParaRPr lang="en-US" sz="2200" dirty="0">
              <a:latin typeface="Arial" panose="020B0604020202020204" pitchFamily="34" charset="0"/>
              <a:cs typeface="Arial" panose="020B0604020202020204" pitchFamily="34" charset="0"/>
            </a:endParaRPr>
          </a:p>
          <a:p>
            <a:pPr marL="0" indent="0">
              <a:spcBef>
                <a:spcPts val="0"/>
              </a:spcBef>
              <a:spcAft>
                <a:spcPts val="0"/>
              </a:spcAft>
              <a:buNone/>
            </a:pPr>
            <a:r>
              <a:rPr lang="en-US" sz="3000" dirty="0">
                <a:latin typeface="Arial" panose="020B0604020202020204" pitchFamily="34" charset="0"/>
                <a:cs typeface="Arial" panose="020B0604020202020204" pitchFamily="34" charset="0"/>
              </a:rPr>
              <a:t>Implicit Bias</a:t>
            </a:r>
          </a:p>
          <a:p>
            <a:pPr marL="0" indent="0">
              <a:spcBef>
                <a:spcPts val="0"/>
              </a:spcBef>
              <a:spcAft>
                <a:spcPts val="0"/>
              </a:spcAft>
              <a:buNone/>
            </a:pPr>
            <a:endParaRPr lang="en-US" sz="2200" b="1" dirty="0">
              <a:latin typeface="Arial" panose="020B0604020202020204" pitchFamily="34" charset="0"/>
              <a:cs typeface="Arial" panose="020B0604020202020204" pitchFamily="34" charset="0"/>
            </a:endParaRPr>
          </a:p>
          <a:p>
            <a:pPr marL="0" indent="0">
              <a:spcBef>
                <a:spcPts val="0"/>
              </a:spcBef>
              <a:spcAft>
                <a:spcPts val="0"/>
              </a:spcAft>
              <a:buNone/>
            </a:pPr>
            <a:r>
              <a:rPr lang="en-US" sz="3000" b="1" dirty="0">
                <a:latin typeface="Arial" panose="020B0604020202020204" pitchFamily="34" charset="0"/>
                <a:cs typeface="Arial" panose="020B0604020202020204" pitchFamily="34" charset="0"/>
              </a:rPr>
              <a:t>CHW Association of DE:</a:t>
            </a:r>
          </a:p>
          <a:p>
            <a:pPr marL="0" indent="0">
              <a:spcBef>
                <a:spcPts val="0"/>
              </a:spcBef>
              <a:spcAft>
                <a:spcPts val="0"/>
              </a:spcAft>
              <a:buNone/>
            </a:pPr>
            <a:r>
              <a:rPr lang="en-US" sz="3000" dirty="0">
                <a:latin typeface="Arial" panose="020B0604020202020204" pitchFamily="34" charset="0"/>
                <a:cs typeface="Arial" panose="020B0604020202020204" pitchFamily="34" charset="0"/>
              </a:rPr>
              <a:t>CHW Certification &amp; Sustainable Funding</a:t>
            </a:r>
          </a:p>
        </p:txBody>
      </p:sp>
      <p:pic>
        <p:nvPicPr>
          <p:cNvPr id="4" name="Picture 3" descr="A person holding a baby&#10;&#10;Description automatically generated">
            <a:extLst>
              <a:ext uri="{FF2B5EF4-FFF2-40B4-BE49-F238E27FC236}">
                <a16:creationId xmlns:a16="http://schemas.microsoft.com/office/drawing/2014/main" id="{C2C26EE5-BD9D-D1EF-3CB3-E164AC047B78}"/>
              </a:ext>
            </a:extLst>
          </p:cNvPr>
          <p:cNvPicPr>
            <a:picLocks noChangeAspect="1"/>
          </p:cNvPicPr>
          <p:nvPr/>
        </p:nvPicPr>
        <p:blipFill rotWithShape="1">
          <a:blip r:embed="rId3">
            <a:extLst>
              <a:ext uri="{28A0092B-C50C-407E-A947-70E740481C1C}">
                <a14:useLocalDpi xmlns:a14="http://schemas.microsoft.com/office/drawing/2010/main" val="0"/>
              </a:ext>
            </a:extLst>
          </a:blip>
          <a:srcRect l="38666" r="10109"/>
          <a:stretch/>
        </p:blipFill>
        <p:spPr>
          <a:xfrm>
            <a:off x="6929049" y="0"/>
            <a:ext cx="5262951" cy="685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7690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12497803" cy="6858000"/>
          </a:xfrm>
          <a:prstGeom prst="rect">
            <a:avLst/>
          </a:prstGeom>
        </p:spPr>
      </p:pic>
    </p:spTree>
    <p:extLst>
      <p:ext uri="{BB962C8B-B14F-4D97-AF65-F5344CB8AC3E}">
        <p14:creationId xmlns:p14="http://schemas.microsoft.com/office/powerpoint/2010/main" val="74934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81818"/>
          </a:xfrm>
          <a:prstGeom prst="rect">
            <a:avLst/>
          </a:prstGeom>
        </p:spPr>
      </p:pic>
    </p:spTree>
    <p:extLst>
      <p:ext uri="{BB962C8B-B14F-4D97-AF65-F5344CB8AC3E}">
        <p14:creationId xmlns:p14="http://schemas.microsoft.com/office/powerpoint/2010/main" val="226742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6538C"/>
            </a:gs>
            <a:gs pos="100000">
              <a:srgbClr val="043A63"/>
            </a:gs>
          </a:gsLst>
          <a:lin ang="108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5850" y="5559501"/>
            <a:ext cx="2573096" cy="994802"/>
          </a:xfrm>
          <a:prstGeom prst="rect">
            <a:avLst/>
          </a:prstGeom>
        </p:spPr>
      </p:pic>
      <p:sp>
        <p:nvSpPr>
          <p:cNvPr id="3" name="Title 2"/>
          <p:cNvSpPr>
            <a:spLocks noGrp="1"/>
          </p:cNvSpPr>
          <p:nvPr>
            <p:ph type="title"/>
          </p:nvPr>
        </p:nvSpPr>
        <p:spPr>
          <a:xfrm>
            <a:off x="407606" y="202072"/>
            <a:ext cx="11109465" cy="1743720"/>
          </a:xfrm>
        </p:spPr>
        <p:txBody>
          <a:bodyPr>
            <a:normAutofit/>
          </a:bodyPr>
          <a:lstStyle/>
          <a:p>
            <a:pPr algn="ctr"/>
            <a:r>
              <a:rPr lang="en-US" b="1" dirty="0">
                <a:solidFill>
                  <a:schemeClr val="bg1"/>
                </a:solidFill>
              </a:rPr>
              <a:t>Community Health Workers</a:t>
            </a:r>
            <a:br>
              <a:rPr lang="en-US" b="1" dirty="0">
                <a:solidFill>
                  <a:schemeClr val="bg1"/>
                </a:solidFill>
              </a:rPr>
            </a:br>
            <a:r>
              <a:rPr lang="en-US" b="1" dirty="0">
                <a:solidFill>
                  <a:schemeClr val="bg1"/>
                </a:solidFill>
              </a:rPr>
              <a:t>Social Determinants of Health Program</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137" t="17980" r="5083" b="12871"/>
          <a:stretch/>
        </p:blipFill>
        <p:spPr>
          <a:xfrm>
            <a:off x="8392276" y="2062794"/>
            <a:ext cx="3209174" cy="3259318"/>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7185" t="22861" r="7994" b="20856"/>
          <a:stretch/>
        </p:blipFill>
        <p:spPr>
          <a:xfrm>
            <a:off x="685800" y="2062795"/>
            <a:ext cx="3113924" cy="2027804"/>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9213" t="10780" r="28376" b="32056"/>
          <a:stretch/>
        </p:blipFill>
        <p:spPr>
          <a:xfrm>
            <a:off x="4272644" y="2062794"/>
            <a:ext cx="3646712" cy="4453409"/>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4270448"/>
            <a:ext cx="3113923" cy="2240334"/>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13126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136" y="432881"/>
            <a:ext cx="7169249" cy="1143000"/>
          </a:xfrm>
        </p:spPr>
        <p:txBody>
          <a:bodyPr>
            <a:normAutofit fontScale="90000"/>
          </a:bodyPr>
          <a:lstStyle/>
          <a:p>
            <a:r>
              <a:rPr lang="en-US" b="1" dirty="0">
                <a:latin typeface="Arial" panose="020B0604020202020204" pitchFamily="34" charset="0"/>
                <a:cs typeface="Arial" panose="020B0604020202020204" pitchFamily="34" charset="0"/>
              </a:rPr>
              <a:t>Promoting Continuity of Care to Meet Health-Related Social Needs</a:t>
            </a:r>
          </a:p>
        </p:txBody>
      </p:sp>
      <p:sp>
        <p:nvSpPr>
          <p:cNvPr id="4" name="Content Placeholder 3"/>
          <p:cNvSpPr>
            <a:spLocks noGrp="1"/>
          </p:cNvSpPr>
          <p:nvPr>
            <p:ph idx="1"/>
          </p:nvPr>
        </p:nvSpPr>
        <p:spPr>
          <a:xfrm>
            <a:off x="609600" y="1887166"/>
            <a:ext cx="6384587" cy="4123109"/>
          </a:xfrm>
        </p:spPr>
        <p:txBody>
          <a:bodyPr>
            <a:normAutofit lnSpcReduction="10000"/>
          </a:bodyPr>
          <a:lstStyle/>
          <a:p>
            <a:r>
              <a:rPr lang="en-US" sz="2400" dirty="0">
                <a:latin typeface="Arial" panose="020B0604020202020204" pitchFamily="34" charset="0"/>
                <a:cs typeface="Arial" panose="020B0604020202020204" pitchFamily="34" charset="0"/>
              </a:rPr>
              <a:t>Open to Delaware women ages 15-44</a:t>
            </a:r>
          </a:p>
          <a:p>
            <a:r>
              <a:rPr lang="en-US" sz="2400" dirty="0">
                <a:latin typeface="Arial" panose="020B0604020202020204" pitchFamily="34" charset="0"/>
                <a:cs typeface="Arial" panose="020B0604020202020204" pitchFamily="34" charset="0"/>
              </a:rPr>
              <a:t>Clients and CHWs conduct SDOH assessment</a:t>
            </a:r>
          </a:p>
          <a:p>
            <a:r>
              <a:rPr lang="en-US" sz="2400" dirty="0">
                <a:latin typeface="Arial" panose="020B0604020202020204" pitchFamily="34" charset="0"/>
                <a:cs typeface="Arial" panose="020B0604020202020204" pitchFamily="34" charset="0"/>
              </a:rPr>
              <a:t>Identify and prioritize needs</a:t>
            </a:r>
          </a:p>
          <a:p>
            <a:r>
              <a:rPr lang="en-US" sz="2400" dirty="0">
                <a:latin typeface="Arial" panose="020B0604020202020204" pitchFamily="34" charset="0"/>
                <a:cs typeface="Arial" panose="020B0604020202020204" pitchFamily="34" charset="0"/>
              </a:rPr>
              <a:t>Connect to local resources</a:t>
            </a:r>
          </a:p>
          <a:p>
            <a:r>
              <a:rPr lang="en-US" sz="2400" dirty="0">
                <a:latin typeface="Arial" panose="020B0604020202020204" pitchFamily="34" charset="0"/>
                <a:cs typeface="Arial" panose="020B0604020202020204" pitchFamily="34" charset="0"/>
              </a:rPr>
              <a:t>Trusting, longitudinal relationship</a:t>
            </a:r>
          </a:p>
          <a:p>
            <a:r>
              <a:rPr lang="en-US" sz="2400" dirty="0">
                <a:latin typeface="Arial" panose="020B0604020202020204" pitchFamily="34" charset="0"/>
                <a:cs typeface="Arial" panose="020B0604020202020204" pitchFamily="34" charset="0"/>
              </a:rPr>
              <a:t>Mostly telephonic</a:t>
            </a:r>
          </a:p>
          <a:p>
            <a:r>
              <a:rPr lang="en-US" sz="2400" dirty="0">
                <a:latin typeface="Arial" panose="020B0604020202020204" pitchFamily="34" charset="0"/>
                <a:cs typeface="Arial" panose="020B0604020202020204" pitchFamily="34" charset="0"/>
              </a:rPr>
              <a:t>Goal setting and achievement</a:t>
            </a:r>
          </a:p>
          <a:p>
            <a:r>
              <a:rPr lang="en-US" sz="2400" dirty="0">
                <a:latin typeface="Arial" panose="020B0604020202020204" pitchFamily="34" charset="0"/>
                <a:cs typeface="Arial" panose="020B0604020202020204" pitchFamily="34" charset="0"/>
              </a:rPr>
              <a:t>Referrals to Home Visiting programs</a:t>
            </a:r>
          </a:p>
          <a:p>
            <a:r>
              <a:rPr lang="en-US" sz="2400" dirty="0">
                <a:latin typeface="Arial" panose="020B0604020202020204" pitchFamily="34" charset="0"/>
                <a:cs typeface="Arial" panose="020B0604020202020204" pitchFamily="34" charset="0"/>
              </a:rPr>
              <a:t>Connect with us on </a:t>
            </a:r>
            <a:r>
              <a:rPr lang="en-US" sz="2400" dirty="0">
                <a:latin typeface="Arial" panose="020B0604020202020204" pitchFamily="34" charset="0"/>
                <a:cs typeface="Arial" panose="020B0604020202020204" pitchFamily="34" charset="0"/>
                <a:hlinkClick r:id="rId2"/>
              </a:rPr>
              <a:t>DE Thrives</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545385" y="432881"/>
            <a:ext cx="4141943" cy="5330150"/>
          </a:xfrm>
          <a:prstGeom prst="rect">
            <a:avLst/>
          </a:prstGeom>
          <a:ln>
            <a:noFill/>
          </a:ln>
          <a:effectLst>
            <a:outerShdw blurRad="190500" algn="tl" rotWithShape="0">
              <a:srgbClr val="000000">
                <a:alpha val="70000"/>
              </a:srgbClr>
            </a:outerShdw>
          </a:effectLst>
        </p:spPr>
      </p:pic>
      <p:sp>
        <p:nvSpPr>
          <p:cNvPr id="2" name="TextBox 1"/>
          <p:cNvSpPr txBox="1"/>
          <p:nvPr/>
        </p:nvSpPr>
        <p:spPr>
          <a:xfrm>
            <a:off x="990601" y="6276975"/>
            <a:ext cx="8115300" cy="369332"/>
          </a:xfrm>
          <a:prstGeom prst="rect">
            <a:avLst/>
          </a:prstGeom>
          <a:noFill/>
        </p:spPr>
        <p:txBody>
          <a:bodyPr wrap="square" rtlCol="0">
            <a:spAutoFit/>
          </a:bodyPr>
          <a:lstStyle/>
          <a:p>
            <a:r>
              <a:rPr lang="en-US" sz="900" dirty="0">
                <a:solidFill>
                  <a:schemeClr val="tx1">
                    <a:lumMod val="50000"/>
                    <a:lumOff val="50000"/>
                  </a:schemeClr>
                </a:solidFill>
                <a:latin typeface="Arial Narrow" panose="020B0606020202030204" pitchFamily="34" charset="0"/>
              </a:rPr>
              <a:t>This project is in collaboration with the Division of Public Health (DPH) and the Delaware Healthy Mother and Infant Consortium (DHMIC) to improve health outcomes for women and children. Publication number DEDPH-MH-040924</a:t>
            </a:r>
          </a:p>
        </p:txBody>
      </p:sp>
    </p:spTree>
    <p:extLst>
      <p:ext uri="{BB962C8B-B14F-4D97-AF65-F5344CB8AC3E}">
        <p14:creationId xmlns:p14="http://schemas.microsoft.com/office/powerpoint/2010/main" val="20413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22536-8E61-FC84-613E-5399C9B0AD51}"/>
              </a:ext>
            </a:extLst>
          </p:cNvPr>
          <p:cNvSpPr>
            <a:spLocks noGrp="1"/>
          </p:cNvSpPr>
          <p:nvPr>
            <p:ph type="ctrTitle"/>
          </p:nvPr>
        </p:nvSpPr>
        <p:spPr>
          <a:xfrm>
            <a:off x="6360282" y="621359"/>
            <a:ext cx="5740808" cy="3157080"/>
          </a:xfrm>
          <a:noFill/>
        </p:spPr>
        <p:txBody>
          <a:bodyPr>
            <a:normAutofit/>
          </a:bodyPr>
          <a:lstStyle/>
          <a:p>
            <a:r>
              <a:rPr lang="en-US" sz="4400" dirty="0"/>
              <a:t>Delaware Maternal and Child Death Review Commission</a:t>
            </a:r>
            <a:br>
              <a:rPr lang="en-US" sz="4400" dirty="0"/>
            </a:br>
            <a:r>
              <a:rPr lang="en-US" sz="4400" dirty="0"/>
              <a:t>Community Action Team</a:t>
            </a:r>
          </a:p>
        </p:txBody>
      </p:sp>
      <p:sp>
        <p:nvSpPr>
          <p:cNvPr id="5" name="Subtitle 4">
            <a:extLst>
              <a:ext uri="{FF2B5EF4-FFF2-40B4-BE49-F238E27FC236}">
                <a16:creationId xmlns:a16="http://schemas.microsoft.com/office/drawing/2014/main" id="{706FB6E3-7BE4-17A7-1ABA-4B86B987A2E2}"/>
              </a:ext>
            </a:extLst>
          </p:cNvPr>
          <p:cNvSpPr>
            <a:spLocks noGrp="1"/>
          </p:cNvSpPr>
          <p:nvPr>
            <p:ph type="subTitle" idx="1"/>
          </p:nvPr>
        </p:nvSpPr>
        <p:spPr>
          <a:xfrm>
            <a:off x="6837338" y="4019827"/>
            <a:ext cx="4984813" cy="2057289"/>
          </a:xfrm>
          <a:noFill/>
        </p:spPr>
        <p:txBody>
          <a:bodyPr>
            <a:normAutofit/>
          </a:bodyPr>
          <a:lstStyle/>
          <a:p>
            <a:r>
              <a:rPr lang="en-US" dirty="0"/>
              <a:t>April L. Lyons-Alls, RN, MSN, MPA</a:t>
            </a:r>
          </a:p>
          <a:p>
            <a:r>
              <a:rPr lang="en-US" sz="2000" dirty="0">
                <a:solidFill>
                  <a:srgbClr val="0070C0"/>
                </a:solidFill>
              </a:rPr>
              <a:t>Community Action Team Coordinator</a:t>
            </a:r>
          </a:p>
        </p:txBody>
      </p:sp>
      <p:pic>
        <p:nvPicPr>
          <p:cNvPr id="7" name="Picture 6">
            <a:extLst>
              <a:ext uri="{FF2B5EF4-FFF2-40B4-BE49-F238E27FC236}">
                <a16:creationId xmlns:a16="http://schemas.microsoft.com/office/drawing/2014/main" id="{2C9F1CD9-9220-65A4-9A45-81CC310CBF76}"/>
              </a:ext>
            </a:extLst>
          </p:cNvPr>
          <p:cNvPicPr>
            <a:picLocks noChangeAspect="1"/>
          </p:cNvPicPr>
          <p:nvPr/>
        </p:nvPicPr>
        <p:blipFill rotWithShape="1">
          <a:blip r:embed="rId2"/>
          <a:srcRect l="29063" r="20805" b="1"/>
          <a:stretch/>
        </p:blipFill>
        <p:spPr>
          <a:xfrm>
            <a:off x="1" y="10"/>
            <a:ext cx="6005512" cy="6857990"/>
          </a:xfrm>
          <a:prstGeom prst="rect">
            <a:avLst/>
          </a:prstGeom>
        </p:spPr>
      </p:pic>
      <p:pic>
        <p:nvPicPr>
          <p:cNvPr id="6" name="Picture 5" descr="Image preview">
            <a:extLst>
              <a:ext uri="{FF2B5EF4-FFF2-40B4-BE49-F238E27FC236}">
                <a16:creationId xmlns:a16="http://schemas.microsoft.com/office/drawing/2014/main" id="{DD586526-6BA7-BEF4-E681-F062E5E5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251" y="5527957"/>
            <a:ext cx="1497633" cy="1287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C2C0DD-BEBF-0C31-1900-2554F6360A7C}"/>
              </a:ext>
            </a:extLst>
          </p:cNvPr>
          <p:cNvPicPr>
            <a:picLocks noChangeAspect="1"/>
          </p:cNvPicPr>
          <p:nvPr/>
        </p:nvPicPr>
        <p:blipFill>
          <a:blip r:embed="rId4"/>
          <a:stretch>
            <a:fillRect/>
          </a:stretch>
        </p:blipFill>
        <p:spPr>
          <a:xfrm>
            <a:off x="0" y="5876040"/>
            <a:ext cx="1932704" cy="831386"/>
          </a:xfrm>
          <a:prstGeom prst="rect">
            <a:avLst/>
          </a:prstGeom>
        </p:spPr>
      </p:pic>
      <p:pic>
        <p:nvPicPr>
          <p:cNvPr id="28" name="Picture 27" descr="A purple and white logo&#10;&#10;Description automatically generated">
            <a:extLst>
              <a:ext uri="{FF2B5EF4-FFF2-40B4-BE49-F238E27FC236}">
                <a16:creationId xmlns:a16="http://schemas.microsoft.com/office/drawing/2014/main" id="{6E59C8BF-83BC-133D-F430-F9718064C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2029" y="5620432"/>
            <a:ext cx="1871601" cy="1252035"/>
          </a:xfrm>
          <a:prstGeom prst="rect">
            <a:avLst/>
          </a:prstGeom>
        </p:spPr>
      </p:pic>
      <p:pic>
        <p:nvPicPr>
          <p:cNvPr id="29" name="Picture 28" descr="A purple and white logo">
            <a:extLst>
              <a:ext uri="{FF2B5EF4-FFF2-40B4-BE49-F238E27FC236}">
                <a16:creationId xmlns:a16="http://schemas.microsoft.com/office/drawing/2014/main" id="{459AF8CE-B603-1A73-0464-7522B3F02338}"/>
              </a:ext>
            </a:extLst>
          </p:cNvPr>
          <p:cNvPicPr>
            <a:picLocks noChangeAspect="1"/>
          </p:cNvPicPr>
          <p:nvPr/>
        </p:nvPicPr>
        <p:blipFill>
          <a:blip r:embed="rId6"/>
          <a:stretch>
            <a:fillRect/>
          </a:stretch>
        </p:blipFill>
        <p:spPr>
          <a:xfrm>
            <a:off x="8120457" y="5991408"/>
            <a:ext cx="3980633" cy="866592"/>
          </a:xfrm>
          <a:prstGeom prst="rect">
            <a:avLst/>
          </a:prstGeom>
          <a:ln w="76200">
            <a:noFill/>
          </a:ln>
        </p:spPr>
      </p:pic>
    </p:spTree>
    <p:extLst>
      <p:ext uri="{BB962C8B-B14F-4D97-AF65-F5344CB8AC3E}">
        <p14:creationId xmlns:p14="http://schemas.microsoft.com/office/powerpoint/2010/main" val="31222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1B78A0C-92DC-EBD2-B5B3-FEEC34F7AA30}"/>
              </a:ext>
            </a:extLst>
          </p:cNvPr>
          <p:cNvPicPr>
            <a:picLocks noChangeAspect="1"/>
          </p:cNvPicPr>
          <p:nvPr/>
        </p:nvPicPr>
        <p:blipFill rotWithShape="1">
          <a:blip r:embed="rId3"/>
          <a:srcRect t="10110" b="5620"/>
          <a:stretch/>
        </p:blipFill>
        <p:spPr>
          <a:xfrm>
            <a:off x="20" y="10"/>
            <a:ext cx="12191980" cy="6857990"/>
          </a:xfrm>
          <a:prstGeom prst="rect">
            <a:avLst/>
          </a:prstGeom>
        </p:spPr>
      </p:pic>
      <p:sp>
        <p:nvSpPr>
          <p:cNvPr id="2" name="Title 1">
            <a:extLst>
              <a:ext uri="{FF2B5EF4-FFF2-40B4-BE49-F238E27FC236}">
                <a16:creationId xmlns:a16="http://schemas.microsoft.com/office/drawing/2014/main" id="{D8AFF034-B6E4-9A07-B0F6-36BA86842F85}"/>
              </a:ext>
            </a:extLst>
          </p:cNvPr>
          <p:cNvSpPr>
            <a:spLocks noGrp="1"/>
          </p:cNvSpPr>
          <p:nvPr>
            <p:ph type="title"/>
          </p:nvPr>
        </p:nvSpPr>
        <p:spPr>
          <a:xfrm>
            <a:off x="838200" y="365125"/>
            <a:ext cx="10515600" cy="1325563"/>
          </a:xfrm>
        </p:spPr>
        <p:txBody>
          <a:bodyPr>
            <a:normAutofit/>
          </a:bodyPr>
          <a:lstStyle/>
          <a:p>
            <a:r>
              <a:rPr lang="en-US"/>
              <a:t>Historical Timeline</a:t>
            </a:r>
          </a:p>
        </p:txBody>
      </p:sp>
      <p:graphicFrame>
        <p:nvGraphicFramePr>
          <p:cNvPr id="38" name="Content Placeholder 2">
            <a:extLst>
              <a:ext uri="{FF2B5EF4-FFF2-40B4-BE49-F238E27FC236}">
                <a16:creationId xmlns:a16="http://schemas.microsoft.com/office/drawing/2014/main" id="{80C07202-29B2-2877-6C51-BF654D78261C}"/>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2604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29388</TotalTime>
  <Words>1669</Words>
  <Application>Microsoft Office PowerPoint</Application>
  <PresentationFormat>Widescreen</PresentationFormat>
  <Paragraphs>180</Paragraphs>
  <Slides>19</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Aptos</vt:lpstr>
      <vt:lpstr>Arial</vt:lpstr>
      <vt:lpstr>Arial Narrow</vt:lpstr>
      <vt:lpstr>Bradley Hand ITC</vt:lpstr>
      <vt:lpstr>Calibri</vt:lpstr>
      <vt:lpstr>Calibri Light</vt:lpstr>
      <vt:lpstr>Century Gothic</vt:lpstr>
      <vt:lpstr>Garamond</vt:lpstr>
      <vt:lpstr>Open Sans</vt:lpstr>
      <vt:lpstr>Wingdings</vt:lpstr>
      <vt:lpstr>Office Theme</vt:lpstr>
      <vt:lpstr>1_Office Theme</vt:lpstr>
      <vt:lpstr>Savon</vt:lpstr>
      <vt:lpstr>CONTINUITY OF CARE FOR WELL WOMEN</vt:lpstr>
      <vt:lpstr>PowerPoint Presentation</vt:lpstr>
      <vt:lpstr>Areas of Focus</vt:lpstr>
      <vt:lpstr>PowerPoint Presentation</vt:lpstr>
      <vt:lpstr>PowerPoint Presentation</vt:lpstr>
      <vt:lpstr>Community Health Workers Social Determinants of Health Program</vt:lpstr>
      <vt:lpstr>Promoting Continuity of Care to Meet Health-Related Social Needs</vt:lpstr>
      <vt:lpstr>Delaware Maternal and Child Death Review Commission Community Action Team</vt:lpstr>
      <vt:lpstr>Historical Timeline</vt:lpstr>
      <vt:lpstr>What Things Really Are Really Important to Us!</vt:lpstr>
      <vt:lpstr>Creating an Inclusive &amp; Respectful Environment</vt:lpstr>
      <vt:lpstr>PowerPoint Presentation</vt:lpstr>
      <vt:lpstr>“True Community Engagement”</vt:lpstr>
      <vt:lpstr>Community Empowerment &amp; Capacity Building</vt:lpstr>
      <vt:lpstr>CAT Kick-Off Meeting 9/20/2023</vt:lpstr>
      <vt:lpstr> The CAT Process: From Findings &amp; Recommendations to Action </vt:lpstr>
      <vt:lpstr>PowerPoint Presentation</vt:lpstr>
      <vt:lpstr>Landscape Analysis</vt:lpstr>
      <vt:lpstr>Our Amazing Team!</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Biederman, Cindy</dc:creator>
  <cp:lastModifiedBy>Hamlin, Mona Liza</cp:lastModifiedBy>
  <cp:revision>196</cp:revision>
  <dcterms:created xsi:type="dcterms:W3CDTF">2023-12-07T20:25:49Z</dcterms:created>
  <dcterms:modified xsi:type="dcterms:W3CDTF">2024-04-15T16:11:58Z</dcterms:modified>
</cp:coreProperties>
</file>