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7"/>
  </p:notesMasterIdLst>
  <p:handoutMasterIdLst>
    <p:handoutMasterId r:id="rId38"/>
  </p:handoutMasterIdLst>
  <p:sldIdLst>
    <p:sldId id="256" r:id="rId2"/>
    <p:sldId id="1131" r:id="rId3"/>
    <p:sldId id="496" r:id="rId4"/>
    <p:sldId id="453" r:id="rId5"/>
    <p:sldId id="445" r:id="rId6"/>
    <p:sldId id="473" r:id="rId7"/>
    <p:sldId id="4001" r:id="rId8"/>
    <p:sldId id="4024" r:id="rId9"/>
    <p:sldId id="469" r:id="rId10"/>
    <p:sldId id="1125" r:id="rId11"/>
    <p:sldId id="1062" r:id="rId12"/>
    <p:sldId id="479" r:id="rId13"/>
    <p:sldId id="414" r:id="rId14"/>
    <p:sldId id="474" r:id="rId15"/>
    <p:sldId id="456" r:id="rId16"/>
    <p:sldId id="464" r:id="rId17"/>
    <p:sldId id="433" r:id="rId18"/>
    <p:sldId id="477" r:id="rId19"/>
    <p:sldId id="502" r:id="rId20"/>
    <p:sldId id="515" r:id="rId21"/>
    <p:sldId id="384" r:id="rId22"/>
    <p:sldId id="1064" r:id="rId23"/>
    <p:sldId id="1049" r:id="rId24"/>
    <p:sldId id="448" r:id="rId25"/>
    <p:sldId id="1126" r:id="rId26"/>
    <p:sldId id="455" r:id="rId27"/>
    <p:sldId id="489" r:id="rId28"/>
    <p:sldId id="449" r:id="rId29"/>
    <p:sldId id="472" r:id="rId30"/>
    <p:sldId id="500" r:id="rId31"/>
    <p:sldId id="401" r:id="rId32"/>
    <p:sldId id="404" r:id="rId33"/>
    <p:sldId id="4023" r:id="rId34"/>
    <p:sldId id="392" r:id="rId35"/>
    <p:sldId id="4022" r:id="rId3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6220" autoAdjust="0"/>
    <p:restoredTop sz="93607" autoAdjust="0"/>
  </p:normalViewPr>
  <p:slideViewPr>
    <p:cSldViewPr>
      <p:cViewPr varScale="1">
        <p:scale>
          <a:sx n="53" d="100"/>
          <a:sy n="53" d="100"/>
        </p:scale>
        <p:origin x="68" y="476"/>
      </p:cViewPr>
      <p:guideLst>
        <p:guide orient="horz" pos="2160"/>
        <p:guide pos="3840"/>
      </p:guideLst>
    </p:cSldViewPr>
  </p:slideViewPr>
  <p:outlineViewPr>
    <p:cViewPr>
      <p:scale>
        <a:sx n="33" d="100"/>
        <a:sy n="33" d="100"/>
      </p:scale>
      <p:origin x="0" y="-3368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rgbClr val="215E87"/>
                </a:solidFill>
                <a:effectLst/>
                <a:latin typeface="+mn-lt"/>
                <a:ea typeface="+mn-ea"/>
                <a:cs typeface="+mn-cs"/>
              </a:defRPr>
            </a:pPr>
            <a:r>
              <a:rPr lang="en-US" sz="1600" b="1" dirty="0">
                <a:solidFill>
                  <a:schemeClr val="tx1">
                    <a:lumMod val="50000"/>
                    <a:lumOff val="50000"/>
                  </a:schemeClr>
                </a:solidFill>
              </a:rPr>
              <a:t>Percentage of Infants Under Age 1 Covered by Medicaid &amp; CHIP, By Race and Ethnicity, US, 2019</a:t>
            </a:r>
          </a:p>
        </c:rich>
      </c:tx>
      <c:overlay val="0"/>
      <c:spPr>
        <a:noFill/>
        <a:ln>
          <a:noFill/>
        </a:ln>
        <a:effectLst/>
      </c:spPr>
      <c:txPr>
        <a:bodyPr rot="0" spcFirstLastPara="1" vertOverflow="ellipsis" vert="horz" wrap="square" anchor="ctr" anchorCtr="1"/>
        <a:lstStyle/>
        <a:p>
          <a:pPr>
            <a:defRPr sz="1600" b="1" i="0" u="none" strike="noStrike" kern="1200" baseline="0">
              <a:solidFill>
                <a:srgbClr val="215E87"/>
              </a:solidFill>
              <a:effectLst/>
              <a:latin typeface="+mn-lt"/>
              <a:ea typeface="+mn-ea"/>
              <a:cs typeface="+mn-cs"/>
            </a:defRPr>
          </a:pPr>
          <a:endParaRPr lang="en-US"/>
        </a:p>
      </c:txPr>
    </c:title>
    <c:autoTitleDeleted val="0"/>
    <c:plotArea>
      <c:layout>
        <c:manualLayout>
          <c:layoutTarget val="inner"/>
          <c:xMode val="edge"/>
          <c:yMode val="edge"/>
          <c:x val="4.7269086378990133E-2"/>
          <c:y val="0.18658013779803256"/>
          <c:w val="0.93546038205580639"/>
          <c:h val="0.62387409708986952"/>
        </c:manualLayout>
      </c:layout>
      <c:barChart>
        <c:barDir val="col"/>
        <c:grouping val="clustered"/>
        <c:varyColors val="0"/>
        <c:ser>
          <c:idx val="0"/>
          <c:order val="0"/>
          <c:tx>
            <c:strRef>
              <c:f>Sheet1!$B$1</c:f>
              <c:strCache>
                <c:ptCount val="1"/>
                <c:pt idx="0">
                  <c:v>Percent</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6"/>
            <c:invertIfNegative val="0"/>
            <c:bubble3D val="0"/>
            <c:extLst>
              <c:ext xmlns:c16="http://schemas.microsoft.com/office/drawing/2014/chart" uri="{C3380CC4-5D6E-409C-BE32-E72D297353CC}">
                <c16:uniqueId val="{00000001-6DC2-4F5C-9C01-17C7F5D793EB}"/>
              </c:ext>
            </c:extLst>
          </c:dPt>
          <c:dPt>
            <c:idx val="7"/>
            <c:invertIfNegative val="0"/>
            <c:bubble3D val="0"/>
            <c:extLst>
              <c:ext xmlns:c16="http://schemas.microsoft.com/office/drawing/2014/chart" uri="{C3380CC4-5D6E-409C-BE32-E72D297353CC}">
                <c16:uniqueId val="{00000003-6DC2-4F5C-9C01-17C7F5D793EB}"/>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American Indian 
&amp; Alaska Native</c:v>
                </c:pt>
                <c:pt idx="1">
                  <c:v>Asian</c:v>
                </c:pt>
                <c:pt idx="2">
                  <c:v>Black</c:v>
                </c:pt>
                <c:pt idx="3">
                  <c:v>White</c:v>
                </c:pt>
                <c:pt idx="4">
                  <c:v>Hispanic</c:v>
                </c:pt>
              </c:strCache>
            </c:strRef>
          </c:cat>
          <c:val>
            <c:numRef>
              <c:f>Sheet1!$B$2:$B$6</c:f>
              <c:numCache>
                <c:formatCode>General</c:formatCode>
                <c:ptCount val="5"/>
                <c:pt idx="0">
                  <c:v>62</c:v>
                </c:pt>
                <c:pt idx="1">
                  <c:v>28</c:v>
                </c:pt>
                <c:pt idx="2">
                  <c:v>66</c:v>
                </c:pt>
                <c:pt idx="3">
                  <c:v>32</c:v>
                </c:pt>
                <c:pt idx="4">
                  <c:v>60</c:v>
                </c:pt>
              </c:numCache>
            </c:numRef>
          </c:val>
          <c:extLst>
            <c:ext xmlns:c16="http://schemas.microsoft.com/office/drawing/2014/chart" uri="{C3380CC4-5D6E-409C-BE32-E72D297353CC}">
              <c16:uniqueId val="{00000004-6DC2-4F5C-9C01-17C7F5D793EB}"/>
            </c:ext>
          </c:extLst>
        </c:ser>
        <c:dLbls>
          <c:dLblPos val="inEnd"/>
          <c:showLegendKey val="0"/>
          <c:showVal val="1"/>
          <c:showCatName val="0"/>
          <c:showSerName val="0"/>
          <c:showPercent val="0"/>
          <c:showBubbleSize val="0"/>
        </c:dLbls>
        <c:gapWidth val="41"/>
        <c:axId val="954282399"/>
        <c:axId val="708213247"/>
      </c:barChart>
      <c:catAx>
        <c:axId val="95428239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effectLst/>
                <a:latin typeface="+mn-lt"/>
                <a:ea typeface="+mn-ea"/>
                <a:cs typeface="+mn-cs"/>
              </a:defRPr>
            </a:pPr>
            <a:endParaRPr lang="en-US"/>
          </a:p>
        </c:txPr>
        <c:crossAx val="708213247"/>
        <c:crosses val="autoZero"/>
        <c:auto val="1"/>
        <c:lblAlgn val="ctr"/>
        <c:lblOffset val="100"/>
        <c:noMultiLvlLbl val="0"/>
      </c:catAx>
      <c:valAx>
        <c:axId val="708213247"/>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9542823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pPr>
      <a:endParaRPr lang="en-US"/>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955095825285997E-2"/>
          <c:y val="0.17935015525481926"/>
          <c:w val="0.8931015079482989"/>
          <c:h val="0.72134102012483969"/>
        </c:manualLayout>
      </c:layout>
      <c:barChart>
        <c:barDir val="col"/>
        <c:grouping val="clustered"/>
        <c:varyColors val="0"/>
        <c:ser>
          <c:idx val="0"/>
          <c:order val="0"/>
          <c:tx>
            <c:strRef>
              <c:f>Sheet1!$B$1</c:f>
              <c:strCache>
                <c:ptCount val="1"/>
                <c:pt idx="0">
                  <c:v>White</c:v>
                </c:pt>
              </c:strCache>
            </c:strRef>
          </c:tx>
          <c:spPr>
            <a:solidFill>
              <a:schemeClr val="accent5">
                <a:lumMod val="40000"/>
                <a:lumOff val="60000"/>
              </a:schemeClr>
            </a:solidFill>
          </c:spPr>
          <c:invertIfNegative val="0"/>
          <c:cat>
            <c:strRef>
              <c:f>Sheet1!$A$2:$A$6</c:f>
              <c:strCache>
                <c:ptCount val="5"/>
                <c:pt idx="0">
                  <c:v>Preconception advice</c:v>
                </c:pt>
                <c:pt idx="1">
                  <c:v>Healthy weight</c:v>
                </c:pt>
                <c:pt idx="2">
                  <c:v>Folic acid vitamins</c:v>
                </c:pt>
                <c:pt idx="3">
                  <c:v>Effects of smoking</c:v>
                </c:pt>
                <c:pt idx="4">
                  <c:v>Effects of alcohol</c:v>
                </c:pt>
              </c:strCache>
            </c:strRef>
          </c:cat>
          <c:val>
            <c:numRef>
              <c:f>Sheet1!$B$2:$B$6</c:f>
              <c:numCache>
                <c:formatCode>General</c:formatCode>
                <c:ptCount val="5"/>
                <c:pt idx="0">
                  <c:v>35.200000000000003</c:v>
                </c:pt>
                <c:pt idx="1">
                  <c:v>58.4</c:v>
                </c:pt>
                <c:pt idx="2">
                  <c:v>88.2</c:v>
                </c:pt>
                <c:pt idx="3">
                  <c:v>50.3</c:v>
                </c:pt>
                <c:pt idx="4">
                  <c:v>52.4</c:v>
                </c:pt>
              </c:numCache>
            </c:numRef>
          </c:val>
          <c:extLst>
            <c:ext xmlns:c16="http://schemas.microsoft.com/office/drawing/2014/chart" uri="{C3380CC4-5D6E-409C-BE32-E72D297353CC}">
              <c16:uniqueId val="{00000000-B3CA-4D8B-97BB-E658ABEA9518}"/>
            </c:ext>
          </c:extLst>
        </c:ser>
        <c:ser>
          <c:idx val="1"/>
          <c:order val="1"/>
          <c:tx>
            <c:strRef>
              <c:f>Sheet1!$C$1</c:f>
              <c:strCache>
                <c:ptCount val="1"/>
                <c:pt idx="0">
                  <c:v>Black</c:v>
                </c:pt>
              </c:strCache>
            </c:strRef>
          </c:tx>
          <c:spPr>
            <a:solidFill>
              <a:srgbClr val="FF3300"/>
            </a:solidFill>
          </c:spPr>
          <c:invertIfNegative val="0"/>
          <c:cat>
            <c:strRef>
              <c:f>Sheet1!$A$2:$A$6</c:f>
              <c:strCache>
                <c:ptCount val="5"/>
                <c:pt idx="0">
                  <c:v>Preconception advice</c:v>
                </c:pt>
                <c:pt idx="1">
                  <c:v>Healthy weight</c:v>
                </c:pt>
                <c:pt idx="2">
                  <c:v>Folic acid vitamins</c:v>
                </c:pt>
                <c:pt idx="3">
                  <c:v>Effects of smoking</c:v>
                </c:pt>
                <c:pt idx="4">
                  <c:v>Effects of alcohol</c:v>
                </c:pt>
              </c:strCache>
            </c:strRef>
          </c:cat>
          <c:val>
            <c:numRef>
              <c:f>Sheet1!$C$2:$C$6</c:f>
              <c:numCache>
                <c:formatCode>General</c:formatCode>
                <c:ptCount val="5"/>
                <c:pt idx="0">
                  <c:v>30</c:v>
                </c:pt>
                <c:pt idx="1">
                  <c:v>66.3</c:v>
                </c:pt>
                <c:pt idx="2">
                  <c:v>60.5</c:v>
                </c:pt>
                <c:pt idx="3">
                  <c:v>74.599999999999994</c:v>
                </c:pt>
                <c:pt idx="4">
                  <c:v>75.5</c:v>
                </c:pt>
              </c:numCache>
            </c:numRef>
          </c:val>
          <c:extLst>
            <c:ext xmlns:c16="http://schemas.microsoft.com/office/drawing/2014/chart" uri="{C3380CC4-5D6E-409C-BE32-E72D297353CC}">
              <c16:uniqueId val="{00000001-B3CA-4D8B-97BB-E658ABEA9518}"/>
            </c:ext>
          </c:extLst>
        </c:ser>
        <c:ser>
          <c:idx val="2"/>
          <c:order val="2"/>
          <c:tx>
            <c:strRef>
              <c:f>Sheet1!$D$1</c:f>
              <c:strCache>
                <c:ptCount val="1"/>
                <c:pt idx="0">
                  <c:v>Hispanic</c:v>
                </c:pt>
              </c:strCache>
            </c:strRef>
          </c:tx>
          <c:spPr>
            <a:solidFill>
              <a:schemeClr val="accent2">
                <a:lumMod val="50000"/>
              </a:schemeClr>
            </a:solidFill>
          </c:spPr>
          <c:invertIfNegative val="0"/>
          <c:cat>
            <c:strRef>
              <c:f>Sheet1!$A$2:$A$6</c:f>
              <c:strCache>
                <c:ptCount val="5"/>
                <c:pt idx="0">
                  <c:v>Preconception advice</c:v>
                </c:pt>
                <c:pt idx="1">
                  <c:v>Healthy weight</c:v>
                </c:pt>
                <c:pt idx="2">
                  <c:v>Folic acid vitamins</c:v>
                </c:pt>
                <c:pt idx="3">
                  <c:v>Effects of smoking</c:v>
                </c:pt>
                <c:pt idx="4">
                  <c:v>Effects of alcohol</c:v>
                </c:pt>
              </c:strCache>
            </c:strRef>
          </c:cat>
          <c:val>
            <c:numRef>
              <c:f>Sheet1!$D$2:$D$6</c:f>
              <c:numCache>
                <c:formatCode>General</c:formatCode>
                <c:ptCount val="5"/>
                <c:pt idx="0">
                  <c:v>26</c:v>
                </c:pt>
                <c:pt idx="1">
                  <c:v>76.599999999999994</c:v>
                </c:pt>
                <c:pt idx="2">
                  <c:v>72.8</c:v>
                </c:pt>
                <c:pt idx="3">
                  <c:v>75.099999999999994</c:v>
                </c:pt>
                <c:pt idx="4">
                  <c:v>78</c:v>
                </c:pt>
              </c:numCache>
            </c:numRef>
          </c:val>
          <c:extLst>
            <c:ext xmlns:c16="http://schemas.microsoft.com/office/drawing/2014/chart" uri="{C3380CC4-5D6E-409C-BE32-E72D297353CC}">
              <c16:uniqueId val="{00000002-B3CA-4D8B-97BB-E658ABEA9518}"/>
            </c:ext>
          </c:extLst>
        </c:ser>
        <c:dLbls>
          <c:showLegendKey val="0"/>
          <c:showVal val="0"/>
          <c:showCatName val="0"/>
          <c:showSerName val="0"/>
          <c:showPercent val="0"/>
          <c:showBubbleSize val="0"/>
        </c:dLbls>
        <c:gapWidth val="150"/>
        <c:axId val="218766336"/>
        <c:axId val="218796032"/>
      </c:barChart>
      <c:catAx>
        <c:axId val="218766336"/>
        <c:scaling>
          <c:orientation val="minMax"/>
        </c:scaling>
        <c:delete val="0"/>
        <c:axPos val="b"/>
        <c:numFmt formatCode="General" sourceLinked="0"/>
        <c:majorTickMark val="out"/>
        <c:minorTickMark val="none"/>
        <c:tickLblPos val="nextTo"/>
        <c:txPr>
          <a:bodyPr/>
          <a:lstStyle/>
          <a:p>
            <a:pPr>
              <a:defRPr sz="1050">
                <a:latin typeface="Arial Narrow" panose="020B0606020202030204" pitchFamily="34" charset="0"/>
              </a:defRPr>
            </a:pPr>
            <a:endParaRPr lang="en-US"/>
          </a:p>
        </c:txPr>
        <c:crossAx val="218796032"/>
        <c:crosses val="autoZero"/>
        <c:auto val="1"/>
        <c:lblAlgn val="ctr"/>
        <c:lblOffset val="100"/>
        <c:noMultiLvlLbl val="0"/>
      </c:catAx>
      <c:valAx>
        <c:axId val="218796032"/>
        <c:scaling>
          <c:orientation val="minMax"/>
          <c:max val="100"/>
        </c:scaling>
        <c:delete val="0"/>
        <c:axPos val="l"/>
        <c:majorGridlines/>
        <c:numFmt formatCode="#,##0" sourceLinked="0"/>
        <c:majorTickMark val="out"/>
        <c:minorTickMark val="none"/>
        <c:tickLblPos val="nextTo"/>
        <c:txPr>
          <a:bodyPr/>
          <a:lstStyle/>
          <a:p>
            <a:pPr>
              <a:defRPr sz="1100">
                <a:latin typeface="Arial" panose="020B0604020202020204" pitchFamily="34" charset="0"/>
                <a:cs typeface="Arial" panose="020B0604020202020204" pitchFamily="34" charset="0"/>
              </a:defRPr>
            </a:pPr>
            <a:endParaRPr lang="en-US"/>
          </a:p>
        </c:txPr>
        <c:crossAx val="218766336"/>
        <c:crosses val="autoZero"/>
        <c:crossBetween val="between"/>
      </c:valAx>
    </c:plotArea>
    <c:legend>
      <c:legendPos val="t"/>
      <c:layout>
        <c:manualLayout>
          <c:xMode val="edge"/>
          <c:yMode val="edge"/>
          <c:x val="0.21766063734957658"/>
          <c:y val="7.0374837061921769E-2"/>
          <c:w val="0.58222268269097943"/>
          <c:h val="6.8857762971936201E-2"/>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8.jpeg"/></Relationships>
</file>

<file path=ppt/diagrams/_rels/data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4.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image" Target="../media/image15.jpeg"/><Relationship Id="rId6" Type="http://schemas.openxmlformats.org/officeDocument/2006/relationships/image" Target="../media/image20.jpeg"/><Relationship Id="rId5" Type="http://schemas.openxmlformats.org/officeDocument/2006/relationships/image" Target="../media/image21.jpeg"/><Relationship Id="rId4" Type="http://schemas.openxmlformats.org/officeDocument/2006/relationships/image" Target="../media/image17.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3A0C4F-7735-4163-B025-5B73CEB302F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C16723C-442A-4D9A-94D2-F4386209F2E2}">
      <dgm:prSet phldrT="[Text]"/>
      <dgm:spPr/>
      <dgm:t>
        <a:bodyPr/>
        <a:lstStyle/>
        <a:p>
          <a:r>
            <a:rPr lang="en-US" dirty="0"/>
            <a:t>Coverage</a:t>
          </a:r>
        </a:p>
      </dgm:t>
    </dgm:pt>
    <dgm:pt modelId="{A1E4CF92-16EC-4BD5-A91C-91AAFDB3600B}" type="parTrans" cxnId="{9B512005-43AA-499C-BE11-63DE9F62185F}">
      <dgm:prSet/>
      <dgm:spPr/>
      <dgm:t>
        <a:bodyPr/>
        <a:lstStyle/>
        <a:p>
          <a:endParaRPr lang="en-US"/>
        </a:p>
      </dgm:t>
    </dgm:pt>
    <dgm:pt modelId="{DB33CCB3-ACAE-4DAB-9472-9737D70F2F9A}" type="sibTrans" cxnId="{9B512005-43AA-499C-BE11-63DE9F62185F}">
      <dgm:prSet/>
      <dgm:spPr/>
      <dgm:t>
        <a:bodyPr/>
        <a:lstStyle/>
        <a:p>
          <a:endParaRPr lang="en-US"/>
        </a:p>
      </dgm:t>
    </dgm:pt>
    <dgm:pt modelId="{73482ABD-053A-40E5-BB75-52C58424DD3F}">
      <dgm:prSet phldrT="[Text]" custT="1"/>
      <dgm:spPr/>
      <dgm:t>
        <a:bodyPr/>
        <a:lstStyle/>
        <a:p>
          <a:r>
            <a:rPr lang="en-US" sz="2400" dirty="0"/>
            <a:t>Postpartum coverage extension</a:t>
          </a:r>
        </a:p>
      </dgm:t>
    </dgm:pt>
    <dgm:pt modelId="{7FCC959E-0345-4C1F-8903-8C12ABA8E3FE}" type="parTrans" cxnId="{A50EAE2E-C0F7-486D-8D7D-435FEFFFB369}">
      <dgm:prSet/>
      <dgm:spPr/>
      <dgm:t>
        <a:bodyPr/>
        <a:lstStyle/>
        <a:p>
          <a:endParaRPr lang="en-US"/>
        </a:p>
      </dgm:t>
    </dgm:pt>
    <dgm:pt modelId="{4588C83D-C923-46C8-89F4-C3DE6817D241}" type="sibTrans" cxnId="{A50EAE2E-C0F7-486D-8D7D-435FEFFFB369}">
      <dgm:prSet/>
      <dgm:spPr/>
      <dgm:t>
        <a:bodyPr/>
        <a:lstStyle/>
        <a:p>
          <a:endParaRPr lang="en-US"/>
        </a:p>
      </dgm:t>
    </dgm:pt>
    <dgm:pt modelId="{E08696AD-18CD-4370-85D0-D1CF0D13F584}">
      <dgm:prSet phldrT="[Text]"/>
      <dgm:spPr/>
      <dgm:t>
        <a:bodyPr/>
        <a:lstStyle/>
        <a:p>
          <a:r>
            <a:rPr lang="en-US" dirty="0"/>
            <a:t>Quality</a:t>
          </a:r>
        </a:p>
      </dgm:t>
    </dgm:pt>
    <dgm:pt modelId="{45152CB5-6177-40D6-9262-EBA772834C29}" type="parTrans" cxnId="{4272846F-A612-481D-9E60-9923C659A1FD}">
      <dgm:prSet/>
      <dgm:spPr/>
      <dgm:t>
        <a:bodyPr/>
        <a:lstStyle/>
        <a:p>
          <a:endParaRPr lang="en-US"/>
        </a:p>
      </dgm:t>
    </dgm:pt>
    <dgm:pt modelId="{8FEF16EF-54CB-49AF-A5D2-CA135C945253}" type="sibTrans" cxnId="{4272846F-A612-481D-9E60-9923C659A1FD}">
      <dgm:prSet/>
      <dgm:spPr/>
      <dgm:t>
        <a:bodyPr/>
        <a:lstStyle/>
        <a:p>
          <a:endParaRPr lang="en-US"/>
        </a:p>
      </dgm:t>
    </dgm:pt>
    <dgm:pt modelId="{0FF38084-4BA7-45DB-B9A4-E3676B1617DD}">
      <dgm:prSet phldrT="[Text]"/>
      <dgm:spPr/>
      <dgm:t>
        <a:bodyPr/>
        <a:lstStyle/>
        <a:p>
          <a:r>
            <a:rPr lang="en-US" dirty="0"/>
            <a:t>Perinatal Quality Collaboratives</a:t>
          </a:r>
        </a:p>
      </dgm:t>
    </dgm:pt>
    <dgm:pt modelId="{E0A98C37-8EA7-45EB-91D3-8B566B39EFBF}" type="parTrans" cxnId="{15F508E4-BE61-4A0D-BECA-2F3C6BB2C143}">
      <dgm:prSet/>
      <dgm:spPr/>
      <dgm:t>
        <a:bodyPr/>
        <a:lstStyle/>
        <a:p>
          <a:endParaRPr lang="en-US"/>
        </a:p>
      </dgm:t>
    </dgm:pt>
    <dgm:pt modelId="{75964C9F-90F3-44DD-84CD-41157C87EB7F}" type="sibTrans" cxnId="{15F508E4-BE61-4A0D-BECA-2F3C6BB2C143}">
      <dgm:prSet/>
      <dgm:spPr/>
      <dgm:t>
        <a:bodyPr/>
        <a:lstStyle/>
        <a:p>
          <a:endParaRPr lang="en-US"/>
        </a:p>
      </dgm:t>
    </dgm:pt>
    <dgm:pt modelId="{EBE244D7-A228-4905-9A61-13F4902D460C}">
      <dgm:prSet phldrT="[Text]"/>
      <dgm:spPr/>
      <dgm:t>
        <a:bodyPr/>
        <a:lstStyle/>
        <a:p>
          <a:r>
            <a:rPr lang="en-US" dirty="0"/>
            <a:t>Provider training (e.g. bias)</a:t>
          </a:r>
        </a:p>
      </dgm:t>
    </dgm:pt>
    <dgm:pt modelId="{E3D4A055-DF7F-41A8-8E2D-7701C276C7EE}" type="parTrans" cxnId="{6F9FE19E-3FF9-4446-B537-8C09B2EA819B}">
      <dgm:prSet/>
      <dgm:spPr/>
      <dgm:t>
        <a:bodyPr/>
        <a:lstStyle/>
        <a:p>
          <a:endParaRPr lang="en-US"/>
        </a:p>
      </dgm:t>
    </dgm:pt>
    <dgm:pt modelId="{6733CDFA-A0B6-42EE-AAF6-C8966624441B}" type="sibTrans" cxnId="{6F9FE19E-3FF9-4446-B537-8C09B2EA819B}">
      <dgm:prSet/>
      <dgm:spPr/>
      <dgm:t>
        <a:bodyPr/>
        <a:lstStyle/>
        <a:p>
          <a:endParaRPr lang="en-US"/>
        </a:p>
      </dgm:t>
    </dgm:pt>
    <dgm:pt modelId="{7D93BC98-2F59-4FE3-A6C6-DB544F108705}">
      <dgm:prSet phldrT="[Text]"/>
      <dgm:spPr/>
      <dgm:t>
        <a:bodyPr/>
        <a:lstStyle/>
        <a:p>
          <a:r>
            <a:rPr lang="en-US" dirty="0"/>
            <a:t>SDOH</a:t>
          </a:r>
        </a:p>
      </dgm:t>
    </dgm:pt>
    <dgm:pt modelId="{A83FB703-512F-46A2-A069-14B8490FABFB}" type="parTrans" cxnId="{336AE108-30C4-4AFB-B3FC-9956A9C77497}">
      <dgm:prSet/>
      <dgm:spPr/>
      <dgm:t>
        <a:bodyPr/>
        <a:lstStyle/>
        <a:p>
          <a:endParaRPr lang="en-US"/>
        </a:p>
      </dgm:t>
    </dgm:pt>
    <dgm:pt modelId="{DE8B240E-B67D-4895-8F3D-822A3D9A2990}" type="sibTrans" cxnId="{336AE108-30C4-4AFB-B3FC-9956A9C77497}">
      <dgm:prSet/>
      <dgm:spPr/>
      <dgm:t>
        <a:bodyPr/>
        <a:lstStyle/>
        <a:p>
          <a:endParaRPr lang="en-US"/>
        </a:p>
      </dgm:t>
    </dgm:pt>
    <dgm:pt modelId="{F4520FB6-0496-40A6-B8CB-9A2B2CF977AE}">
      <dgm:prSet phldrT="[Text]"/>
      <dgm:spPr/>
      <dgm:t>
        <a:bodyPr/>
        <a:lstStyle/>
        <a:p>
          <a:r>
            <a:rPr lang="en-US" dirty="0"/>
            <a:t>Interagency task force on SDOH</a:t>
          </a:r>
        </a:p>
      </dgm:t>
    </dgm:pt>
    <dgm:pt modelId="{7C678E81-D697-4B72-A3FA-80BADBF37DC7}" type="parTrans" cxnId="{F571326D-34B9-427C-907C-7EB80EBF5671}">
      <dgm:prSet/>
      <dgm:spPr/>
      <dgm:t>
        <a:bodyPr/>
        <a:lstStyle/>
        <a:p>
          <a:endParaRPr lang="en-US"/>
        </a:p>
      </dgm:t>
    </dgm:pt>
    <dgm:pt modelId="{E338CAF7-60B0-4BC8-9F09-244F00C08FD3}" type="sibTrans" cxnId="{F571326D-34B9-427C-907C-7EB80EBF5671}">
      <dgm:prSet/>
      <dgm:spPr/>
      <dgm:t>
        <a:bodyPr/>
        <a:lstStyle/>
        <a:p>
          <a:endParaRPr lang="en-US"/>
        </a:p>
      </dgm:t>
    </dgm:pt>
    <dgm:pt modelId="{6955D120-F089-420C-A384-62DCCAD5A15C}">
      <dgm:prSet phldrT="[Text]"/>
      <dgm:spPr/>
      <dgm:t>
        <a:bodyPr/>
        <a:lstStyle/>
        <a:p>
          <a:r>
            <a:rPr lang="en-US" dirty="0"/>
            <a:t>Community-based programs</a:t>
          </a:r>
        </a:p>
      </dgm:t>
    </dgm:pt>
    <dgm:pt modelId="{B067A42B-FC95-4920-8672-6A178730478F}" type="parTrans" cxnId="{DB6630F4-A5F9-405B-8C3C-7E49F5B72E84}">
      <dgm:prSet/>
      <dgm:spPr/>
      <dgm:t>
        <a:bodyPr/>
        <a:lstStyle/>
        <a:p>
          <a:endParaRPr lang="en-US"/>
        </a:p>
      </dgm:t>
    </dgm:pt>
    <dgm:pt modelId="{0FE6E2C5-25C3-4979-AF95-AD27523EEDEB}" type="sibTrans" cxnId="{DB6630F4-A5F9-405B-8C3C-7E49F5B72E84}">
      <dgm:prSet/>
      <dgm:spPr/>
      <dgm:t>
        <a:bodyPr/>
        <a:lstStyle/>
        <a:p>
          <a:endParaRPr lang="en-US"/>
        </a:p>
      </dgm:t>
    </dgm:pt>
    <dgm:pt modelId="{E83F1D3C-1275-4478-BAFA-9A3504C66D40}">
      <dgm:prSet phldrT="[Text]"/>
      <dgm:spPr/>
      <dgm:t>
        <a:bodyPr/>
        <a:lstStyle/>
        <a:p>
          <a:r>
            <a:rPr lang="en-US" dirty="0"/>
            <a:t>Workforce expansion &amp;  diversification </a:t>
          </a:r>
        </a:p>
      </dgm:t>
    </dgm:pt>
    <dgm:pt modelId="{8554916A-E9A0-492D-B7EB-D2E04512F812}" type="parTrans" cxnId="{65A4451B-FF3D-46DB-A2D4-EFCC02B97CD0}">
      <dgm:prSet/>
      <dgm:spPr/>
      <dgm:t>
        <a:bodyPr/>
        <a:lstStyle/>
        <a:p>
          <a:endParaRPr lang="en-US"/>
        </a:p>
      </dgm:t>
    </dgm:pt>
    <dgm:pt modelId="{EBAD1C09-B225-49B1-800F-9B7BB0B57471}" type="sibTrans" cxnId="{65A4451B-FF3D-46DB-A2D4-EFCC02B97CD0}">
      <dgm:prSet/>
      <dgm:spPr/>
      <dgm:t>
        <a:bodyPr/>
        <a:lstStyle/>
        <a:p>
          <a:endParaRPr lang="en-US"/>
        </a:p>
      </dgm:t>
    </dgm:pt>
    <dgm:pt modelId="{3A72B902-0A2A-4F25-87BA-CEC96B118E13}">
      <dgm:prSet phldrT="[Text]"/>
      <dgm:spPr/>
      <dgm:t>
        <a:bodyPr/>
        <a:lstStyle/>
        <a:p>
          <a:r>
            <a:rPr lang="en-US" dirty="0"/>
            <a:t>Pregnancy medical home / care coordination</a:t>
          </a:r>
        </a:p>
      </dgm:t>
    </dgm:pt>
    <dgm:pt modelId="{DE428507-29A0-496D-8B2A-4779071A34E0}" type="parTrans" cxnId="{88317C51-FFE1-4D65-843A-CBD2BF0125C5}">
      <dgm:prSet/>
      <dgm:spPr/>
      <dgm:t>
        <a:bodyPr/>
        <a:lstStyle/>
        <a:p>
          <a:endParaRPr lang="en-US"/>
        </a:p>
      </dgm:t>
    </dgm:pt>
    <dgm:pt modelId="{7277874D-0143-4C99-BC5A-7344B314B28C}" type="sibTrans" cxnId="{88317C51-FFE1-4D65-843A-CBD2BF0125C5}">
      <dgm:prSet/>
      <dgm:spPr/>
      <dgm:t>
        <a:bodyPr/>
        <a:lstStyle/>
        <a:p>
          <a:endParaRPr lang="en-US"/>
        </a:p>
      </dgm:t>
    </dgm:pt>
    <dgm:pt modelId="{847F930D-271A-46F1-A332-F25AC9642A83}">
      <dgm:prSet phldrT="[Text]" custT="1"/>
      <dgm:spPr/>
      <dgm:t>
        <a:bodyPr/>
        <a:lstStyle/>
        <a:p>
          <a:r>
            <a:rPr lang="en-US" sz="2400" dirty="0"/>
            <a:t>Innovative payment models</a:t>
          </a:r>
        </a:p>
      </dgm:t>
    </dgm:pt>
    <dgm:pt modelId="{5696A0BC-55D0-4545-9E29-2868B2FC09BC}" type="parTrans" cxnId="{8F194D77-3E49-4EDE-885D-C57EA73FECEE}">
      <dgm:prSet/>
      <dgm:spPr/>
      <dgm:t>
        <a:bodyPr/>
        <a:lstStyle/>
        <a:p>
          <a:endParaRPr lang="en-US"/>
        </a:p>
      </dgm:t>
    </dgm:pt>
    <dgm:pt modelId="{92127880-1504-4B87-A164-016245083779}" type="sibTrans" cxnId="{8F194D77-3E49-4EDE-885D-C57EA73FECEE}">
      <dgm:prSet/>
      <dgm:spPr/>
      <dgm:t>
        <a:bodyPr/>
        <a:lstStyle/>
        <a:p>
          <a:endParaRPr lang="en-US"/>
        </a:p>
      </dgm:t>
    </dgm:pt>
    <dgm:pt modelId="{7356E41E-0DCB-41C2-AA14-3012155E00D8}">
      <dgm:prSet phldrT="[Text]"/>
      <dgm:spPr/>
      <dgm:t>
        <a:bodyPr/>
        <a:lstStyle/>
        <a:p>
          <a:r>
            <a:rPr lang="en-US" dirty="0"/>
            <a:t>Data &amp; quality measurement</a:t>
          </a:r>
        </a:p>
      </dgm:t>
    </dgm:pt>
    <dgm:pt modelId="{003A6B02-38BB-4318-A134-AE89A34D78B4}" type="parTrans" cxnId="{BCDD664C-96D1-44FB-A953-233CB4BD9221}">
      <dgm:prSet/>
      <dgm:spPr/>
      <dgm:t>
        <a:bodyPr/>
        <a:lstStyle/>
        <a:p>
          <a:endParaRPr lang="en-US"/>
        </a:p>
      </dgm:t>
    </dgm:pt>
    <dgm:pt modelId="{9262B54A-870B-489E-B412-C1AE73BC57C3}" type="sibTrans" cxnId="{BCDD664C-96D1-44FB-A953-233CB4BD9221}">
      <dgm:prSet/>
      <dgm:spPr/>
      <dgm:t>
        <a:bodyPr/>
        <a:lstStyle/>
        <a:p>
          <a:endParaRPr lang="en-US"/>
        </a:p>
      </dgm:t>
    </dgm:pt>
    <dgm:pt modelId="{A85C35E4-2413-4F57-BDD9-5E5EC56E811A}">
      <dgm:prSet phldrT="[Text]"/>
      <dgm:spPr/>
      <dgm:t>
        <a:bodyPr/>
        <a:lstStyle/>
        <a:p>
          <a:r>
            <a:rPr lang="en-US" dirty="0"/>
            <a:t>Reports from NASEM, GAO, and HHS, VA, USDA, Justice, etc.</a:t>
          </a:r>
        </a:p>
      </dgm:t>
    </dgm:pt>
    <dgm:pt modelId="{B0FAE680-D073-4DE0-BD20-6DD022C9FC9A}" type="parTrans" cxnId="{9D768A92-C0EE-4908-9D3C-EE62CADD34AB}">
      <dgm:prSet/>
      <dgm:spPr/>
      <dgm:t>
        <a:bodyPr/>
        <a:lstStyle/>
        <a:p>
          <a:endParaRPr lang="en-US"/>
        </a:p>
      </dgm:t>
    </dgm:pt>
    <dgm:pt modelId="{A35F10EC-9DFA-4FCE-AD1F-AFCCC2794103}" type="sibTrans" cxnId="{9D768A92-C0EE-4908-9D3C-EE62CADD34AB}">
      <dgm:prSet/>
      <dgm:spPr/>
      <dgm:t>
        <a:bodyPr/>
        <a:lstStyle/>
        <a:p>
          <a:endParaRPr lang="en-US"/>
        </a:p>
      </dgm:t>
    </dgm:pt>
    <dgm:pt modelId="{4F955A9A-2192-4049-9F26-9E08DF773B06}">
      <dgm:prSet phldrT="[Text]"/>
      <dgm:spPr/>
      <dgm:t>
        <a:bodyPr/>
        <a:lstStyle/>
        <a:p>
          <a:r>
            <a:rPr lang="en-US" dirty="0"/>
            <a:t>Grants to states to implement best practices</a:t>
          </a:r>
        </a:p>
      </dgm:t>
    </dgm:pt>
    <dgm:pt modelId="{2019DC54-73E7-45D8-8636-FBEE1580A78C}" type="parTrans" cxnId="{8BB82457-5401-4137-B214-4C8C323E49C9}">
      <dgm:prSet/>
      <dgm:spPr/>
      <dgm:t>
        <a:bodyPr/>
        <a:lstStyle/>
        <a:p>
          <a:endParaRPr lang="en-US"/>
        </a:p>
      </dgm:t>
    </dgm:pt>
    <dgm:pt modelId="{6DFE78C3-3416-410F-ABCE-5A95B6E81438}" type="sibTrans" cxnId="{8BB82457-5401-4137-B214-4C8C323E49C9}">
      <dgm:prSet/>
      <dgm:spPr/>
      <dgm:t>
        <a:bodyPr/>
        <a:lstStyle/>
        <a:p>
          <a:endParaRPr lang="en-US"/>
        </a:p>
      </dgm:t>
    </dgm:pt>
    <dgm:pt modelId="{8340A92C-E343-40FA-A05D-4BF7D075364D}" type="pres">
      <dgm:prSet presAssocID="{D63A0C4F-7735-4163-B025-5B73CEB302F6}" presName="Name0" presStyleCnt="0">
        <dgm:presLayoutVars>
          <dgm:dir/>
          <dgm:animLvl val="lvl"/>
          <dgm:resizeHandles val="exact"/>
        </dgm:presLayoutVars>
      </dgm:prSet>
      <dgm:spPr/>
    </dgm:pt>
    <dgm:pt modelId="{3BBD4709-640F-4AF0-AF18-7930FD5EAAD8}" type="pres">
      <dgm:prSet presAssocID="{AC16723C-442A-4D9A-94D2-F4386209F2E2}" presName="composite" presStyleCnt="0"/>
      <dgm:spPr/>
    </dgm:pt>
    <dgm:pt modelId="{BE991C7C-8BA4-41A8-A008-BD1F9F937649}" type="pres">
      <dgm:prSet presAssocID="{AC16723C-442A-4D9A-94D2-F4386209F2E2}" presName="parTx" presStyleLbl="alignNode1" presStyleIdx="0" presStyleCnt="3">
        <dgm:presLayoutVars>
          <dgm:chMax val="0"/>
          <dgm:chPref val="0"/>
          <dgm:bulletEnabled val="1"/>
        </dgm:presLayoutVars>
      </dgm:prSet>
      <dgm:spPr/>
    </dgm:pt>
    <dgm:pt modelId="{06C3ECBB-BA28-41FB-8312-6AD74EADE2F7}" type="pres">
      <dgm:prSet presAssocID="{AC16723C-442A-4D9A-94D2-F4386209F2E2}" presName="desTx" presStyleLbl="alignAccFollowNode1" presStyleIdx="0" presStyleCnt="3">
        <dgm:presLayoutVars>
          <dgm:bulletEnabled val="1"/>
        </dgm:presLayoutVars>
      </dgm:prSet>
      <dgm:spPr/>
    </dgm:pt>
    <dgm:pt modelId="{EF5FA6B8-0E33-4C3C-AAF3-63ECCE0F0370}" type="pres">
      <dgm:prSet presAssocID="{DB33CCB3-ACAE-4DAB-9472-9737D70F2F9A}" presName="space" presStyleCnt="0"/>
      <dgm:spPr/>
    </dgm:pt>
    <dgm:pt modelId="{E0C0AD42-690D-4098-AB73-68902D380A25}" type="pres">
      <dgm:prSet presAssocID="{E08696AD-18CD-4370-85D0-D1CF0D13F584}" presName="composite" presStyleCnt="0"/>
      <dgm:spPr/>
    </dgm:pt>
    <dgm:pt modelId="{DC007AC0-D77D-4739-91EE-B23048BA63CA}" type="pres">
      <dgm:prSet presAssocID="{E08696AD-18CD-4370-85D0-D1CF0D13F584}" presName="parTx" presStyleLbl="alignNode1" presStyleIdx="1" presStyleCnt="3" custScaleX="110561">
        <dgm:presLayoutVars>
          <dgm:chMax val="0"/>
          <dgm:chPref val="0"/>
          <dgm:bulletEnabled val="1"/>
        </dgm:presLayoutVars>
      </dgm:prSet>
      <dgm:spPr/>
    </dgm:pt>
    <dgm:pt modelId="{1E9C45E4-046D-4DAC-B791-6EB0C6CA25A2}" type="pres">
      <dgm:prSet presAssocID="{E08696AD-18CD-4370-85D0-D1CF0D13F584}" presName="desTx" presStyleLbl="alignAccFollowNode1" presStyleIdx="1" presStyleCnt="3" custScaleX="111476">
        <dgm:presLayoutVars>
          <dgm:bulletEnabled val="1"/>
        </dgm:presLayoutVars>
      </dgm:prSet>
      <dgm:spPr/>
    </dgm:pt>
    <dgm:pt modelId="{67D611CB-0719-438D-A347-696CDDB6FDDC}" type="pres">
      <dgm:prSet presAssocID="{8FEF16EF-54CB-49AF-A5D2-CA135C945253}" presName="space" presStyleCnt="0"/>
      <dgm:spPr/>
    </dgm:pt>
    <dgm:pt modelId="{7280FEFD-56AE-4FB6-BD5E-41B1E888FF61}" type="pres">
      <dgm:prSet presAssocID="{7D93BC98-2F59-4FE3-A6C6-DB544F108705}" presName="composite" presStyleCnt="0"/>
      <dgm:spPr/>
    </dgm:pt>
    <dgm:pt modelId="{1E719AA2-6F4E-4452-A7D4-3F1348278C9E}" type="pres">
      <dgm:prSet presAssocID="{7D93BC98-2F59-4FE3-A6C6-DB544F108705}" presName="parTx" presStyleLbl="alignNode1" presStyleIdx="2" presStyleCnt="3">
        <dgm:presLayoutVars>
          <dgm:chMax val="0"/>
          <dgm:chPref val="0"/>
          <dgm:bulletEnabled val="1"/>
        </dgm:presLayoutVars>
      </dgm:prSet>
      <dgm:spPr/>
    </dgm:pt>
    <dgm:pt modelId="{6FE71003-3864-4E5C-B097-3A44C5823354}" type="pres">
      <dgm:prSet presAssocID="{7D93BC98-2F59-4FE3-A6C6-DB544F108705}" presName="desTx" presStyleLbl="alignAccFollowNode1" presStyleIdx="2" presStyleCnt="3">
        <dgm:presLayoutVars>
          <dgm:bulletEnabled val="1"/>
        </dgm:presLayoutVars>
      </dgm:prSet>
      <dgm:spPr/>
    </dgm:pt>
  </dgm:ptLst>
  <dgm:cxnLst>
    <dgm:cxn modelId="{9B512005-43AA-499C-BE11-63DE9F62185F}" srcId="{D63A0C4F-7735-4163-B025-5B73CEB302F6}" destId="{AC16723C-442A-4D9A-94D2-F4386209F2E2}" srcOrd="0" destOrd="0" parTransId="{A1E4CF92-16EC-4BD5-A91C-91AAFDB3600B}" sibTransId="{DB33CCB3-ACAE-4DAB-9472-9737D70F2F9A}"/>
    <dgm:cxn modelId="{336AE108-30C4-4AFB-B3FC-9956A9C77497}" srcId="{D63A0C4F-7735-4163-B025-5B73CEB302F6}" destId="{7D93BC98-2F59-4FE3-A6C6-DB544F108705}" srcOrd="2" destOrd="0" parTransId="{A83FB703-512F-46A2-A069-14B8490FABFB}" sibTransId="{DE8B240E-B67D-4895-8F3D-822A3D9A2990}"/>
    <dgm:cxn modelId="{C009A40B-5DBB-46BE-BC96-1F7247BDE464}" type="presOf" srcId="{847F930D-271A-46F1-A332-F25AC9642A83}" destId="{06C3ECBB-BA28-41FB-8312-6AD74EADE2F7}" srcOrd="0" destOrd="1" presId="urn:microsoft.com/office/officeart/2005/8/layout/hList1"/>
    <dgm:cxn modelId="{65A4451B-FF3D-46DB-A2D4-EFCC02B97CD0}" srcId="{E08696AD-18CD-4370-85D0-D1CF0D13F584}" destId="{E83F1D3C-1275-4478-BAFA-9A3504C66D40}" srcOrd="2" destOrd="0" parTransId="{8554916A-E9A0-492D-B7EB-D2E04512F812}" sibTransId="{EBAD1C09-B225-49B1-800F-9B7BB0B57471}"/>
    <dgm:cxn modelId="{5CF45F1D-F7CD-4EE3-B053-A3C49309B84F}" type="presOf" srcId="{73482ABD-053A-40E5-BB75-52C58424DD3F}" destId="{06C3ECBB-BA28-41FB-8312-6AD74EADE2F7}" srcOrd="0" destOrd="0" presId="urn:microsoft.com/office/officeart/2005/8/layout/hList1"/>
    <dgm:cxn modelId="{A50EAE2E-C0F7-486D-8D7D-435FEFFFB369}" srcId="{AC16723C-442A-4D9A-94D2-F4386209F2E2}" destId="{73482ABD-053A-40E5-BB75-52C58424DD3F}" srcOrd="0" destOrd="0" parTransId="{7FCC959E-0345-4C1F-8903-8C12ABA8E3FE}" sibTransId="{4588C83D-C923-46C8-89F4-C3DE6817D241}"/>
    <dgm:cxn modelId="{535B5430-8F49-4C80-B193-F853633A993B}" type="presOf" srcId="{3A72B902-0A2A-4F25-87BA-CEC96B118E13}" destId="{1E9C45E4-046D-4DAC-B791-6EB0C6CA25A2}" srcOrd="0" destOrd="3" presId="urn:microsoft.com/office/officeart/2005/8/layout/hList1"/>
    <dgm:cxn modelId="{90544D42-8F4D-4013-B84D-D2F7BF6CB3F4}" type="presOf" srcId="{E08696AD-18CD-4370-85D0-D1CF0D13F584}" destId="{DC007AC0-D77D-4739-91EE-B23048BA63CA}" srcOrd="0" destOrd="0" presId="urn:microsoft.com/office/officeart/2005/8/layout/hList1"/>
    <dgm:cxn modelId="{DC3C6243-6D90-4651-B8C1-4B36C2D20D2D}" type="presOf" srcId="{E83F1D3C-1275-4478-BAFA-9A3504C66D40}" destId="{1E9C45E4-046D-4DAC-B791-6EB0C6CA25A2}" srcOrd="0" destOrd="2" presId="urn:microsoft.com/office/officeart/2005/8/layout/hList1"/>
    <dgm:cxn modelId="{BCDD664C-96D1-44FB-A953-233CB4BD9221}" srcId="{E08696AD-18CD-4370-85D0-D1CF0D13F584}" destId="{7356E41E-0DCB-41C2-AA14-3012155E00D8}" srcOrd="4" destOrd="0" parTransId="{003A6B02-38BB-4318-A134-AE89A34D78B4}" sibTransId="{9262B54A-870B-489E-B412-C1AE73BC57C3}"/>
    <dgm:cxn modelId="{F571326D-34B9-427C-907C-7EB80EBF5671}" srcId="{7D93BC98-2F59-4FE3-A6C6-DB544F108705}" destId="{F4520FB6-0496-40A6-B8CB-9A2B2CF977AE}" srcOrd="0" destOrd="0" parTransId="{7C678E81-D697-4B72-A3FA-80BADBF37DC7}" sibTransId="{E338CAF7-60B0-4BC8-9F09-244F00C08FD3}"/>
    <dgm:cxn modelId="{2261344D-00BF-49BC-8047-31D98D1E0317}" type="presOf" srcId="{EBE244D7-A228-4905-9A61-13F4902D460C}" destId="{1E9C45E4-046D-4DAC-B791-6EB0C6CA25A2}" srcOrd="0" destOrd="1" presId="urn:microsoft.com/office/officeart/2005/8/layout/hList1"/>
    <dgm:cxn modelId="{4272846F-A612-481D-9E60-9923C659A1FD}" srcId="{D63A0C4F-7735-4163-B025-5B73CEB302F6}" destId="{E08696AD-18CD-4370-85D0-D1CF0D13F584}" srcOrd="1" destOrd="0" parTransId="{45152CB5-6177-40D6-9262-EBA772834C29}" sibTransId="{8FEF16EF-54CB-49AF-A5D2-CA135C945253}"/>
    <dgm:cxn modelId="{88317C51-FFE1-4D65-843A-CBD2BF0125C5}" srcId="{E08696AD-18CD-4370-85D0-D1CF0D13F584}" destId="{3A72B902-0A2A-4F25-87BA-CEC96B118E13}" srcOrd="3" destOrd="0" parTransId="{DE428507-29A0-496D-8B2A-4779071A34E0}" sibTransId="{7277874D-0143-4C99-BC5A-7344B314B28C}"/>
    <dgm:cxn modelId="{851AC475-39B2-41FE-8037-DBD51D3DA13A}" type="presOf" srcId="{D63A0C4F-7735-4163-B025-5B73CEB302F6}" destId="{8340A92C-E343-40FA-A05D-4BF7D075364D}" srcOrd="0" destOrd="0" presId="urn:microsoft.com/office/officeart/2005/8/layout/hList1"/>
    <dgm:cxn modelId="{8BB82457-5401-4137-B214-4C8C323E49C9}" srcId="{E08696AD-18CD-4370-85D0-D1CF0D13F584}" destId="{4F955A9A-2192-4049-9F26-9E08DF773B06}" srcOrd="5" destOrd="0" parTransId="{2019DC54-73E7-45D8-8636-FBEE1580A78C}" sibTransId="{6DFE78C3-3416-410F-ABCE-5A95B6E81438}"/>
    <dgm:cxn modelId="{8F194D77-3E49-4EDE-885D-C57EA73FECEE}" srcId="{AC16723C-442A-4D9A-94D2-F4386209F2E2}" destId="{847F930D-271A-46F1-A332-F25AC9642A83}" srcOrd="1" destOrd="0" parTransId="{5696A0BC-55D0-4545-9E29-2868B2FC09BC}" sibTransId="{92127880-1504-4B87-A164-016245083779}"/>
    <dgm:cxn modelId="{17015459-F240-49FC-9C1B-3D70713AFEB2}" type="presOf" srcId="{AC16723C-442A-4D9A-94D2-F4386209F2E2}" destId="{BE991C7C-8BA4-41A8-A008-BD1F9F937649}" srcOrd="0" destOrd="0" presId="urn:microsoft.com/office/officeart/2005/8/layout/hList1"/>
    <dgm:cxn modelId="{AF69CE5A-6EEE-44A7-92A0-485E5AE33794}" type="presOf" srcId="{0FF38084-4BA7-45DB-B9A4-E3676B1617DD}" destId="{1E9C45E4-046D-4DAC-B791-6EB0C6CA25A2}" srcOrd="0" destOrd="0" presId="urn:microsoft.com/office/officeart/2005/8/layout/hList1"/>
    <dgm:cxn modelId="{E7D0A080-43C5-48D7-B2EF-C32B70DEE3E8}" type="presOf" srcId="{F4520FB6-0496-40A6-B8CB-9A2B2CF977AE}" destId="{6FE71003-3864-4E5C-B097-3A44C5823354}" srcOrd="0" destOrd="0" presId="urn:microsoft.com/office/officeart/2005/8/layout/hList1"/>
    <dgm:cxn modelId="{8FB5BE80-DA55-4B38-8639-8B0E714D0216}" type="presOf" srcId="{7D93BC98-2F59-4FE3-A6C6-DB544F108705}" destId="{1E719AA2-6F4E-4452-A7D4-3F1348278C9E}" srcOrd="0" destOrd="0" presId="urn:microsoft.com/office/officeart/2005/8/layout/hList1"/>
    <dgm:cxn modelId="{6CBC9584-C3EC-4B2A-9718-AF3C50A6A7F3}" type="presOf" srcId="{7356E41E-0DCB-41C2-AA14-3012155E00D8}" destId="{1E9C45E4-046D-4DAC-B791-6EB0C6CA25A2}" srcOrd="0" destOrd="4" presId="urn:microsoft.com/office/officeart/2005/8/layout/hList1"/>
    <dgm:cxn modelId="{9D768A92-C0EE-4908-9D3C-EE62CADD34AB}" srcId="{7D93BC98-2F59-4FE3-A6C6-DB544F108705}" destId="{A85C35E4-2413-4F57-BDD9-5E5EC56E811A}" srcOrd="1" destOrd="0" parTransId="{B0FAE680-D073-4DE0-BD20-6DD022C9FC9A}" sibTransId="{A35F10EC-9DFA-4FCE-AD1F-AFCCC2794103}"/>
    <dgm:cxn modelId="{B5DFDB96-CF05-4961-A016-3033665E7731}" type="presOf" srcId="{A85C35E4-2413-4F57-BDD9-5E5EC56E811A}" destId="{6FE71003-3864-4E5C-B097-3A44C5823354}" srcOrd="0" destOrd="1" presId="urn:microsoft.com/office/officeart/2005/8/layout/hList1"/>
    <dgm:cxn modelId="{6F9FE19E-3FF9-4446-B537-8C09B2EA819B}" srcId="{E08696AD-18CD-4370-85D0-D1CF0D13F584}" destId="{EBE244D7-A228-4905-9A61-13F4902D460C}" srcOrd="1" destOrd="0" parTransId="{E3D4A055-DF7F-41A8-8E2D-7701C276C7EE}" sibTransId="{6733CDFA-A0B6-42EE-AAF6-C8966624441B}"/>
    <dgm:cxn modelId="{D6CF80B4-405A-44DE-857F-6EB5142870CC}" type="presOf" srcId="{6955D120-F089-420C-A384-62DCCAD5A15C}" destId="{6FE71003-3864-4E5C-B097-3A44C5823354}" srcOrd="0" destOrd="2" presId="urn:microsoft.com/office/officeart/2005/8/layout/hList1"/>
    <dgm:cxn modelId="{EDE77DD0-E052-4106-A79A-630ED1B6563E}" type="presOf" srcId="{4F955A9A-2192-4049-9F26-9E08DF773B06}" destId="{1E9C45E4-046D-4DAC-B791-6EB0C6CA25A2}" srcOrd="0" destOrd="5" presId="urn:microsoft.com/office/officeart/2005/8/layout/hList1"/>
    <dgm:cxn modelId="{15F508E4-BE61-4A0D-BECA-2F3C6BB2C143}" srcId="{E08696AD-18CD-4370-85D0-D1CF0D13F584}" destId="{0FF38084-4BA7-45DB-B9A4-E3676B1617DD}" srcOrd="0" destOrd="0" parTransId="{E0A98C37-8EA7-45EB-91D3-8B566B39EFBF}" sibTransId="{75964C9F-90F3-44DD-84CD-41157C87EB7F}"/>
    <dgm:cxn modelId="{DB6630F4-A5F9-405B-8C3C-7E49F5B72E84}" srcId="{7D93BC98-2F59-4FE3-A6C6-DB544F108705}" destId="{6955D120-F089-420C-A384-62DCCAD5A15C}" srcOrd="2" destOrd="0" parTransId="{B067A42B-FC95-4920-8672-6A178730478F}" sibTransId="{0FE6E2C5-25C3-4979-AF95-AD27523EEDEB}"/>
    <dgm:cxn modelId="{DFA783DC-1B29-406A-814B-7C24C0FE2E55}" type="presParOf" srcId="{8340A92C-E343-40FA-A05D-4BF7D075364D}" destId="{3BBD4709-640F-4AF0-AF18-7930FD5EAAD8}" srcOrd="0" destOrd="0" presId="urn:microsoft.com/office/officeart/2005/8/layout/hList1"/>
    <dgm:cxn modelId="{1DDD5452-FB40-4976-9343-A7C11E26B1CF}" type="presParOf" srcId="{3BBD4709-640F-4AF0-AF18-7930FD5EAAD8}" destId="{BE991C7C-8BA4-41A8-A008-BD1F9F937649}" srcOrd="0" destOrd="0" presId="urn:microsoft.com/office/officeart/2005/8/layout/hList1"/>
    <dgm:cxn modelId="{11144A00-3464-4360-8EB8-A01A97C3A91F}" type="presParOf" srcId="{3BBD4709-640F-4AF0-AF18-7930FD5EAAD8}" destId="{06C3ECBB-BA28-41FB-8312-6AD74EADE2F7}" srcOrd="1" destOrd="0" presId="urn:microsoft.com/office/officeart/2005/8/layout/hList1"/>
    <dgm:cxn modelId="{A03EEF05-E233-4156-A109-62A74545FF54}" type="presParOf" srcId="{8340A92C-E343-40FA-A05D-4BF7D075364D}" destId="{EF5FA6B8-0E33-4C3C-AAF3-63ECCE0F0370}" srcOrd="1" destOrd="0" presId="urn:microsoft.com/office/officeart/2005/8/layout/hList1"/>
    <dgm:cxn modelId="{E2CF687C-68E7-4026-959B-3EDE28B9949B}" type="presParOf" srcId="{8340A92C-E343-40FA-A05D-4BF7D075364D}" destId="{E0C0AD42-690D-4098-AB73-68902D380A25}" srcOrd="2" destOrd="0" presId="urn:microsoft.com/office/officeart/2005/8/layout/hList1"/>
    <dgm:cxn modelId="{98B9EF50-CDB8-47F4-A5E7-356A9163532A}" type="presParOf" srcId="{E0C0AD42-690D-4098-AB73-68902D380A25}" destId="{DC007AC0-D77D-4739-91EE-B23048BA63CA}" srcOrd="0" destOrd="0" presId="urn:microsoft.com/office/officeart/2005/8/layout/hList1"/>
    <dgm:cxn modelId="{F9D817DD-1D7E-4AAE-AEA9-924109DA1E2B}" type="presParOf" srcId="{E0C0AD42-690D-4098-AB73-68902D380A25}" destId="{1E9C45E4-046D-4DAC-B791-6EB0C6CA25A2}" srcOrd="1" destOrd="0" presId="urn:microsoft.com/office/officeart/2005/8/layout/hList1"/>
    <dgm:cxn modelId="{25A9A3B2-1E55-498F-B148-478378C19865}" type="presParOf" srcId="{8340A92C-E343-40FA-A05D-4BF7D075364D}" destId="{67D611CB-0719-438D-A347-696CDDB6FDDC}" srcOrd="3" destOrd="0" presId="urn:microsoft.com/office/officeart/2005/8/layout/hList1"/>
    <dgm:cxn modelId="{1E1176B5-7195-4F3F-9BA0-CE7793136668}" type="presParOf" srcId="{8340A92C-E343-40FA-A05D-4BF7D075364D}" destId="{7280FEFD-56AE-4FB6-BD5E-41B1E888FF61}" srcOrd="4" destOrd="0" presId="urn:microsoft.com/office/officeart/2005/8/layout/hList1"/>
    <dgm:cxn modelId="{EDC3FF00-8EBD-4226-A582-98FACDA5FBCE}" type="presParOf" srcId="{7280FEFD-56AE-4FB6-BD5E-41B1E888FF61}" destId="{1E719AA2-6F4E-4452-A7D4-3F1348278C9E}" srcOrd="0" destOrd="0" presId="urn:microsoft.com/office/officeart/2005/8/layout/hList1"/>
    <dgm:cxn modelId="{AB89AAC5-E69F-42C2-8F60-5B3779E05341}" type="presParOf" srcId="{7280FEFD-56AE-4FB6-BD5E-41B1E888FF61}" destId="{6FE71003-3864-4E5C-B097-3A44C5823354}"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89DB3B-D3FE-4E2F-8406-00B0E5E3802C}" type="doc">
      <dgm:prSet loTypeId="urn:microsoft.com/office/officeart/2008/layout/AccentedPicture" loCatId="picture" qsTypeId="urn:microsoft.com/office/officeart/2005/8/quickstyle/simple1" qsCatId="simple" csTypeId="urn:microsoft.com/office/officeart/2005/8/colors/colorful3" csCatId="colorful" phldr="1"/>
      <dgm:spPr/>
      <dgm:t>
        <a:bodyPr/>
        <a:lstStyle/>
        <a:p>
          <a:endParaRPr lang="en-US"/>
        </a:p>
      </dgm:t>
    </dgm:pt>
    <dgm:pt modelId="{5DB9A88C-A1B4-4507-93F6-3622ECC53466}">
      <dgm:prSet phldrT="[Text]" custT="1"/>
      <dgm:spPr/>
      <dgm:t>
        <a:bodyPr/>
        <a:lstStyle/>
        <a:p>
          <a:r>
            <a:rPr lang="en-US" sz="2800" b="1" i="0" dirty="0">
              <a:solidFill>
                <a:schemeClr val="accent1">
                  <a:lumMod val="20000"/>
                  <a:lumOff val="80000"/>
                </a:schemeClr>
              </a:solidFill>
            </a:rPr>
            <a:t>Medicaid accounts for 75% of all public funds spent on contraceptive services and supplies </a:t>
          </a:r>
          <a:endParaRPr lang="en-US" sz="2800" b="1" dirty="0">
            <a:solidFill>
              <a:schemeClr val="accent1">
                <a:lumMod val="20000"/>
                <a:lumOff val="80000"/>
              </a:schemeClr>
            </a:solidFill>
          </a:endParaRPr>
        </a:p>
      </dgm:t>
    </dgm:pt>
    <dgm:pt modelId="{EAF54F52-2B89-4E76-8C2F-F1353DE4CD92}" type="parTrans" cxnId="{8AE820A2-81A6-49CC-ABBA-7E15D69E6C4A}">
      <dgm:prSet/>
      <dgm:spPr/>
      <dgm:t>
        <a:bodyPr/>
        <a:lstStyle/>
        <a:p>
          <a:endParaRPr lang="en-US" sz="2400"/>
        </a:p>
      </dgm:t>
    </dgm:pt>
    <dgm:pt modelId="{92F42221-1517-4257-9AED-0F9D58119F1E}" type="sibTrans" cxnId="{8AE820A2-81A6-49CC-ABBA-7E15D69E6C4A}">
      <dgm:prSet/>
      <dgm:spPr>
        <a:blipFill dpi="0" rotWithShape="1">
          <a:blip xmlns:r="http://schemas.openxmlformats.org/officeDocument/2006/relationships" r:embed="rId1"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a:blipFill>
      </dgm:spPr>
      <dgm:t>
        <a:bodyPr/>
        <a:lstStyle/>
        <a:p>
          <a:endParaRPr lang="en-US" sz="2400"/>
        </a:p>
      </dgm:t>
    </dgm:pt>
    <dgm:pt modelId="{2E61C524-2382-4F75-9DAD-8DD31A88500D}">
      <dgm:prSet phldrT="[Text]" custT="1"/>
      <dgm:spPr/>
      <dgm:t>
        <a:bodyPr/>
        <a:lstStyle/>
        <a:p>
          <a:r>
            <a:rPr lang="en-US" sz="1800" dirty="0"/>
            <a:t>Mandatory family planning benefit with federal match at 90% </a:t>
          </a:r>
        </a:p>
      </dgm:t>
    </dgm:pt>
    <dgm:pt modelId="{69B71176-A075-462B-9A07-3360707F3786}" type="parTrans" cxnId="{852E986B-2364-442D-9483-92DCEAF288FA}">
      <dgm:prSet/>
      <dgm:spPr/>
      <dgm:t>
        <a:bodyPr/>
        <a:lstStyle/>
        <a:p>
          <a:endParaRPr lang="en-US" sz="2400"/>
        </a:p>
      </dgm:t>
    </dgm:pt>
    <dgm:pt modelId="{98768337-B04E-400B-BD78-9938A78D215C}" type="sibTrans" cxnId="{852E986B-2364-442D-9483-92DCEAF288FA}">
      <dgm:prSet/>
      <dgm:spPr/>
      <dgm:t>
        <a:bodyPr/>
        <a:lstStyle/>
        <a:p>
          <a:endParaRPr lang="en-US" sz="2400"/>
        </a:p>
      </dgm:t>
    </dgm:pt>
    <dgm:pt modelId="{9882C1B3-D866-45C9-B1AE-6B3F192086B9}">
      <dgm:prSet phldrT="[Text]" custT="1"/>
      <dgm:spPr/>
      <dgm:t>
        <a:bodyPr/>
        <a:lstStyle/>
        <a:p>
          <a:r>
            <a:rPr lang="en-US" sz="1800" dirty="0"/>
            <a:t>Cost sharing prohibited for family planning and pregnancy services</a:t>
          </a:r>
        </a:p>
      </dgm:t>
    </dgm:pt>
    <dgm:pt modelId="{3461E79F-5475-4C0B-A737-A81676D99D52}" type="parTrans" cxnId="{D37F28B0-1409-4F00-9B37-24A916FC1781}">
      <dgm:prSet/>
      <dgm:spPr/>
      <dgm:t>
        <a:bodyPr/>
        <a:lstStyle/>
        <a:p>
          <a:endParaRPr lang="en-US" sz="2400"/>
        </a:p>
      </dgm:t>
    </dgm:pt>
    <dgm:pt modelId="{381876E5-3DE1-48DF-8E9C-5E0D0EA77FC0}" type="sibTrans" cxnId="{D37F28B0-1409-4F00-9B37-24A916FC1781}">
      <dgm:prSet/>
      <dgm:spPr/>
      <dgm:t>
        <a:bodyPr/>
        <a:lstStyle/>
        <a:p>
          <a:endParaRPr lang="en-US" sz="2400"/>
        </a:p>
      </dgm:t>
    </dgm:pt>
    <dgm:pt modelId="{74E73933-E676-4D5F-B9A0-B89DD3DB82FD}">
      <dgm:prSet phldrT="[Text]" custT="1"/>
      <dgm:spPr/>
      <dgm:t>
        <a:bodyPr/>
        <a:lstStyle/>
        <a:p>
          <a:r>
            <a:rPr lang="en-US" sz="1800" dirty="0"/>
            <a:t>Any willing provider and freedom of choice of provider </a:t>
          </a:r>
        </a:p>
      </dgm:t>
    </dgm:pt>
    <dgm:pt modelId="{763A1602-78B2-4A8A-8A1E-E1B38A1684DA}" type="parTrans" cxnId="{DC62E5E2-B714-4128-B070-5F799E7D247E}">
      <dgm:prSet/>
      <dgm:spPr/>
      <dgm:t>
        <a:bodyPr/>
        <a:lstStyle/>
        <a:p>
          <a:endParaRPr lang="en-US" sz="2400"/>
        </a:p>
      </dgm:t>
    </dgm:pt>
    <dgm:pt modelId="{EE9183FB-F6C8-4477-8443-D33CA570CE2D}" type="sibTrans" cxnId="{DC62E5E2-B714-4128-B070-5F799E7D247E}">
      <dgm:prSet/>
      <dgm:spPr/>
      <dgm:t>
        <a:bodyPr/>
        <a:lstStyle/>
        <a:p>
          <a:endParaRPr lang="en-US" sz="2400"/>
        </a:p>
      </dgm:t>
    </dgm:pt>
    <dgm:pt modelId="{A52161A3-7534-4160-863A-A324C3F87E36}">
      <dgm:prSet custT="1"/>
      <dgm:spPr/>
      <dgm:t>
        <a:bodyPr/>
        <a:lstStyle/>
        <a:p>
          <a:r>
            <a:rPr lang="en-US" sz="1800" dirty="0"/>
            <a:t>Most states cover all FDA approved contraceptives, plus related testing and counseling for STI, HIV, cervical cancer</a:t>
          </a:r>
        </a:p>
      </dgm:t>
    </dgm:pt>
    <dgm:pt modelId="{11536975-C213-418B-BA52-782C5BA06ADA}" type="parTrans" cxnId="{D8072C5F-1308-4075-BD39-2E46EF671D53}">
      <dgm:prSet/>
      <dgm:spPr/>
      <dgm:t>
        <a:bodyPr/>
        <a:lstStyle/>
        <a:p>
          <a:endParaRPr lang="en-US" sz="2400"/>
        </a:p>
      </dgm:t>
    </dgm:pt>
    <dgm:pt modelId="{F8205176-554F-43F6-A5D2-2B4099546287}" type="sibTrans" cxnId="{D8072C5F-1308-4075-BD39-2E46EF671D53}">
      <dgm:prSet/>
      <dgm:spPr/>
      <dgm:t>
        <a:bodyPr/>
        <a:lstStyle/>
        <a:p>
          <a:endParaRPr lang="en-US" sz="2400"/>
        </a:p>
      </dgm:t>
    </dgm:pt>
    <dgm:pt modelId="{EFDA34EF-DC63-403E-9513-50B8E7DF2BC3}">
      <dgm:prSet custT="1"/>
      <dgm:spPr/>
      <dgm:t>
        <a:bodyPr/>
        <a:lstStyle/>
        <a:p>
          <a:r>
            <a:rPr lang="en-US" sz="1800" dirty="0"/>
            <a:t>28 states operate limited programs through an option (with state plan amendment – SPA) or waiver</a:t>
          </a:r>
        </a:p>
      </dgm:t>
    </dgm:pt>
    <dgm:pt modelId="{50606ECF-F61C-4367-8FB6-2CC17F32DE77}" type="parTrans" cxnId="{B4074864-BA31-4094-AE1D-39EDED3D16B7}">
      <dgm:prSet/>
      <dgm:spPr/>
      <dgm:t>
        <a:bodyPr/>
        <a:lstStyle/>
        <a:p>
          <a:endParaRPr lang="en-US" sz="2400"/>
        </a:p>
      </dgm:t>
    </dgm:pt>
    <dgm:pt modelId="{28C67C0A-B6C9-4760-8498-F5630C437B5F}" type="sibTrans" cxnId="{B4074864-BA31-4094-AE1D-39EDED3D16B7}">
      <dgm:prSet/>
      <dgm:spPr/>
      <dgm:t>
        <a:bodyPr/>
        <a:lstStyle/>
        <a:p>
          <a:endParaRPr lang="en-US" sz="2400"/>
        </a:p>
      </dgm:t>
    </dgm:pt>
    <dgm:pt modelId="{9D9E4AB7-91A4-4F21-9DAF-0500A957D8E4}" type="pres">
      <dgm:prSet presAssocID="{5689DB3B-D3FE-4E2F-8406-00B0E5E3802C}" presName="Name0" presStyleCnt="0">
        <dgm:presLayoutVars>
          <dgm:dir/>
        </dgm:presLayoutVars>
      </dgm:prSet>
      <dgm:spPr/>
    </dgm:pt>
    <dgm:pt modelId="{2FA7A4E8-8828-48FC-BE90-87B67AC847E5}" type="pres">
      <dgm:prSet presAssocID="{92F42221-1517-4257-9AED-0F9D58119F1E}" presName="picture_1" presStyleLbl="bgImgPlace1" presStyleIdx="0" presStyleCnt="1" custScaleX="115349" custScaleY="106270" custLinFactNeighborX="-2754" custLinFactNeighborY="-1109"/>
      <dgm:spPr/>
    </dgm:pt>
    <dgm:pt modelId="{EF286EB0-10F7-40BA-B36D-9384528C76C3}" type="pres">
      <dgm:prSet presAssocID="{5DB9A88C-A1B4-4507-93F6-3622ECC53466}" presName="text_1" presStyleLbl="node1" presStyleIdx="0" presStyleCnt="0" custScaleX="108645" custScaleY="160240" custLinFactNeighborX="-9433" custLinFactNeighborY="-22068">
        <dgm:presLayoutVars>
          <dgm:bulletEnabled val="1"/>
        </dgm:presLayoutVars>
      </dgm:prSet>
      <dgm:spPr/>
    </dgm:pt>
    <dgm:pt modelId="{58586855-8CF4-41B5-9CFA-7908B11A2CDD}" type="pres">
      <dgm:prSet presAssocID="{5689DB3B-D3FE-4E2F-8406-00B0E5E3802C}" presName="linV" presStyleCnt="0"/>
      <dgm:spPr/>
    </dgm:pt>
    <dgm:pt modelId="{35C6FC9D-4F46-4A0C-B925-E6721585B653}" type="pres">
      <dgm:prSet presAssocID="{2E61C524-2382-4F75-9DAD-8DD31A88500D}" presName="pair" presStyleCnt="0"/>
      <dgm:spPr/>
    </dgm:pt>
    <dgm:pt modelId="{8E018E25-F0BC-469E-B062-B9F488E53F74}" type="pres">
      <dgm:prSet presAssocID="{2E61C524-2382-4F75-9DAD-8DD31A88500D}" presName="spaceH" presStyleLbl="node1" presStyleIdx="0" presStyleCnt="0"/>
      <dgm:spPr/>
    </dgm:pt>
    <dgm:pt modelId="{4F0193DF-CF49-4880-BA88-E01EF1744833}" type="pres">
      <dgm:prSet presAssocID="{2E61C524-2382-4F75-9DAD-8DD31A88500D}" presName="desPictures" presStyleLbl="alignImgPlace1" presStyleIdx="0" presStyleCnt="5"/>
      <dgm:spPr>
        <a:solidFill>
          <a:schemeClr val="accent3">
            <a:lumMod val="40000"/>
            <a:lumOff val="60000"/>
          </a:schemeClr>
        </a:solidFill>
      </dgm:spPr>
    </dgm:pt>
    <dgm:pt modelId="{65BE9AC3-3796-4044-A6E2-CED6A68E85F0}" type="pres">
      <dgm:prSet presAssocID="{2E61C524-2382-4F75-9DAD-8DD31A88500D}" presName="desTextWrapper" presStyleCnt="0"/>
      <dgm:spPr/>
    </dgm:pt>
    <dgm:pt modelId="{E286E9A7-E253-493D-9541-E5DF030DDBC8}" type="pres">
      <dgm:prSet presAssocID="{2E61C524-2382-4F75-9DAD-8DD31A88500D}" presName="desText" presStyleLbl="revTx" presStyleIdx="0" presStyleCnt="5">
        <dgm:presLayoutVars>
          <dgm:bulletEnabled val="1"/>
        </dgm:presLayoutVars>
      </dgm:prSet>
      <dgm:spPr/>
    </dgm:pt>
    <dgm:pt modelId="{E92A5B3B-4164-4881-90ED-75B46B49626C}" type="pres">
      <dgm:prSet presAssocID="{98768337-B04E-400B-BD78-9938A78D215C}" presName="spaceV" presStyleCnt="0"/>
      <dgm:spPr/>
    </dgm:pt>
    <dgm:pt modelId="{286E2501-53D4-4D53-9F4E-AD70771A695C}" type="pres">
      <dgm:prSet presAssocID="{9882C1B3-D866-45C9-B1AE-6B3F192086B9}" presName="pair" presStyleCnt="0"/>
      <dgm:spPr/>
    </dgm:pt>
    <dgm:pt modelId="{47017B0A-0738-4DD7-925D-4CE7AA15A3B6}" type="pres">
      <dgm:prSet presAssocID="{9882C1B3-D866-45C9-B1AE-6B3F192086B9}" presName="spaceH" presStyleLbl="node1" presStyleIdx="0" presStyleCnt="0"/>
      <dgm:spPr/>
    </dgm:pt>
    <dgm:pt modelId="{DE57B847-4018-40C0-BD4C-B97D6D13606D}" type="pres">
      <dgm:prSet presAssocID="{9882C1B3-D866-45C9-B1AE-6B3F192086B9}" presName="desPictures" presStyleLbl="alignImgPlace1" presStyleIdx="1" presStyleCnt="5"/>
      <dgm:spPr>
        <a:solidFill>
          <a:schemeClr val="accent1">
            <a:lumMod val="40000"/>
            <a:lumOff val="60000"/>
          </a:schemeClr>
        </a:solidFill>
      </dgm:spPr>
    </dgm:pt>
    <dgm:pt modelId="{ABCD6E0B-4BD7-409A-AB91-A04AD6400495}" type="pres">
      <dgm:prSet presAssocID="{9882C1B3-D866-45C9-B1AE-6B3F192086B9}" presName="desTextWrapper" presStyleCnt="0"/>
      <dgm:spPr/>
    </dgm:pt>
    <dgm:pt modelId="{89855A1B-D766-44C8-B35A-883295F2402B}" type="pres">
      <dgm:prSet presAssocID="{9882C1B3-D866-45C9-B1AE-6B3F192086B9}" presName="desText" presStyleLbl="revTx" presStyleIdx="1" presStyleCnt="5" custScaleX="134867">
        <dgm:presLayoutVars>
          <dgm:bulletEnabled val="1"/>
        </dgm:presLayoutVars>
      </dgm:prSet>
      <dgm:spPr/>
    </dgm:pt>
    <dgm:pt modelId="{88D276D5-0EDE-4177-BC8D-9BE1AE31FEF4}" type="pres">
      <dgm:prSet presAssocID="{381876E5-3DE1-48DF-8E9C-5E0D0EA77FC0}" presName="spaceV" presStyleCnt="0"/>
      <dgm:spPr/>
    </dgm:pt>
    <dgm:pt modelId="{B6358672-263E-4036-9DCF-ED38647F456C}" type="pres">
      <dgm:prSet presAssocID="{74E73933-E676-4D5F-B9A0-B89DD3DB82FD}" presName="pair" presStyleCnt="0"/>
      <dgm:spPr/>
    </dgm:pt>
    <dgm:pt modelId="{75541970-C92D-4DEB-8BFD-4D4E734A2DF6}" type="pres">
      <dgm:prSet presAssocID="{74E73933-E676-4D5F-B9A0-B89DD3DB82FD}" presName="spaceH" presStyleLbl="node1" presStyleIdx="0" presStyleCnt="0"/>
      <dgm:spPr/>
    </dgm:pt>
    <dgm:pt modelId="{4275C4F8-75AE-4BE7-A778-F88B06C168D0}" type="pres">
      <dgm:prSet presAssocID="{74E73933-E676-4D5F-B9A0-B89DD3DB82FD}" presName="desPictures" presStyleLbl="alignImgPlace1" presStyleIdx="2" presStyleCnt="5"/>
      <dgm:spPr>
        <a:solidFill>
          <a:schemeClr val="accent2">
            <a:lumMod val="40000"/>
            <a:lumOff val="60000"/>
          </a:schemeClr>
        </a:solidFill>
      </dgm:spPr>
    </dgm:pt>
    <dgm:pt modelId="{DDD3A142-2219-406A-86DD-4226D1B97D35}" type="pres">
      <dgm:prSet presAssocID="{74E73933-E676-4D5F-B9A0-B89DD3DB82FD}" presName="desTextWrapper" presStyleCnt="0"/>
      <dgm:spPr/>
    </dgm:pt>
    <dgm:pt modelId="{757C1E24-ECAE-473E-A7D9-36F537DD0E29}" type="pres">
      <dgm:prSet presAssocID="{74E73933-E676-4D5F-B9A0-B89DD3DB82FD}" presName="desText" presStyleLbl="revTx" presStyleIdx="2" presStyleCnt="5">
        <dgm:presLayoutVars>
          <dgm:bulletEnabled val="1"/>
        </dgm:presLayoutVars>
      </dgm:prSet>
      <dgm:spPr/>
    </dgm:pt>
    <dgm:pt modelId="{05129D2F-D509-486D-BEB7-B1C97DDCAAC1}" type="pres">
      <dgm:prSet presAssocID="{EE9183FB-F6C8-4477-8443-D33CA570CE2D}" presName="spaceV" presStyleCnt="0"/>
      <dgm:spPr/>
    </dgm:pt>
    <dgm:pt modelId="{4BD1B938-66A0-4204-9AEE-1BE90875BD88}" type="pres">
      <dgm:prSet presAssocID="{A52161A3-7534-4160-863A-A324C3F87E36}" presName="pair" presStyleCnt="0"/>
      <dgm:spPr/>
    </dgm:pt>
    <dgm:pt modelId="{A97B6270-CF61-4D29-B903-E5B89F5D1CD4}" type="pres">
      <dgm:prSet presAssocID="{A52161A3-7534-4160-863A-A324C3F87E36}" presName="spaceH" presStyleLbl="node1" presStyleIdx="0" presStyleCnt="0"/>
      <dgm:spPr/>
    </dgm:pt>
    <dgm:pt modelId="{510E8323-CF1C-4354-B80C-B4C75F2B766C}" type="pres">
      <dgm:prSet presAssocID="{A52161A3-7534-4160-863A-A324C3F87E36}" presName="desPictures" presStyleLbl="alignImgPlace1" presStyleIdx="3" presStyleCnt="5"/>
      <dgm:spPr>
        <a:solidFill>
          <a:schemeClr val="accent1">
            <a:lumMod val="75000"/>
          </a:schemeClr>
        </a:solidFill>
      </dgm:spPr>
    </dgm:pt>
    <dgm:pt modelId="{C17A4287-CB4F-4C12-9F78-14F0D6C7BF14}" type="pres">
      <dgm:prSet presAssocID="{A52161A3-7534-4160-863A-A324C3F87E36}" presName="desTextWrapper" presStyleCnt="0"/>
      <dgm:spPr/>
    </dgm:pt>
    <dgm:pt modelId="{E871F9B8-AA85-42DF-BD16-30CD0965E83F}" type="pres">
      <dgm:prSet presAssocID="{A52161A3-7534-4160-863A-A324C3F87E36}" presName="desText" presStyleLbl="revTx" presStyleIdx="3" presStyleCnt="5" custScaleX="144594">
        <dgm:presLayoutVars>
          <dgm:bulletEnabled val="1"/>
        </dgm:presLayoutVars>
      </dgm:prSet>
      <dgm:spPr/>
    </dgm:pt>
    <dgm:pt modelId="{D8969701-5CD9-4F8F-A6E6-0D067F13625B}" type="pres">
      <dgm:prSet presAssocID="{F8205176-554F-43F6-A5D2-2B4099546287}" presName="spaceV" presStyleCnt="0"/>
      <dgm:spPr/>
    </dgm:pt>
    <dgm:pt modelId="{279D06B1-B29D-436A-869D-0D9ECCCC2525}" type="pres">
      <dgm:prSet presAssocID="{EFDA34EF-DC63-403E-9513-50B8E7DF2BC3}" presName="pair" presStyleCnt="0"/>
      <dgm:spPr/>
    </dgm:pt>
    <dgm:pt modelId="{C393AA3E-F021-45E7-8555-248DAAD53DAD}" type="pres">
      <dgm:prSet presAssocID="{EFDA34EF-DC63-403E-9513-50B8E7DF2BC3}" presName="spaceH" presStyleLbl="node1" presStyleIdx="0" presStyleCnt="0"/>
      <dgm:spPr/>
    </dgm:pt>
    <dgm:pt modelId="{76F4E361-1F07-4C6D-8F76-BABB2DEBB5E1}" type="pres">
      <dgm:prSet presAssocID="{EFDA34EF-DC63-403E-9513-50B8E7DF2BC3}" presName="desPictures" presStyleLbl="alignImgPlace1" presStyleIdx="4" presStyleCnt="5"/>
      <dgm:spPr>
        <a:solidFill>
          <a:schemeClr val="accent1">
            <a:lumMod val="40000"/>
            <a:lumOff val="60000"/>
          </a:schemeClr>
        </a:solidFill>
      </dgm:spPr>
    </dgm:pt>
    <dgm:pt modelId="{6B15FCB7-4382-4ACB-B691-C4A39E401718}" type="pres">
      <dgm:prSet presAssocID="{EFDA34EF-DC63-403E-9513-50B8E7DF2BC3}" presName="desTextWrapper" presStyleCnt="0"/>
      <dgm:spPr/>
    </dgm:pt>
    <dgm:pt modelId="{6D483E93-EF95-43FC-811D-D666AD5DB2C1}" type="pres">
      <dgm:prSet presAssocID="{EFDA34EF-DC63-403E-9513-50B8E7DF2BC3}" presName="desText" presStyleLbl="revTx" presStyleIdx="4" presStyleCnt="5" custScaleX="143776">
        <dgm:presLayoutVars>
          <dgm:bulletEnabled val="1"/>
        </dgm:presLayoutVars>
      </dgm:prSet>
      <dgm:spPr/>
    </dgm:pt>
    <dgm:pt modelId="{C93FB4A3-235F-4ED9-B3D7-6157A769C84A}" type="pres">
      <dgm:prSet presAssocID="{5689DB3B-D3FE-4E2F-8406-00B0E5E3802C}" presName="maxNode" presStyleCnt="0"/>
      <dgm:spPr/>
    </dgm:pt>
    <dgm:pt modelId="{A7D7F8C8-FF5D-4D7E-94A1-9397F07DC868}" type="pres">
      <dgm:prSet presAssocID="{5689DB3B-D3FE-4E2F-8406-00B0E5E3802C}" presName="Name33" presStyleCnt="0"/>
      <dgm:spPr/>
    </dgm:pt>
  </dgm:ptLst>
  <dgm:cxnLst>
    <dgm:cxn modelId="{A7B56105-7D60-4EA8-9F7D-360FF6810909}" type="presOf" srcId="{92F42221-1517-4257-9AED-0F9D58119F1E}" destId="{2FA7A4E8-8828-48FC-BE90-87B67AC847E5}" srcOrd="0" destOrd="0" presId="urn:microsoft.com/office/officeart/2008/layout/AccentedPicture"/>
    <dgm:cxn modelId="{4FA48D5B-C45E-4F4B-AFD2-FEB0C8941785}" type="presOf" srcId="{A52161A3-7534-4160-863A-A324C3F87E36}" destId="{E871F9B8-AA85-42DF-BD16-30CD0965E83F}" srcOrd="0" destOrd="0" presId="urn:microsoft.com/office/officeart/2008/layout/AccentedPicture"/>
    <dgm:cxn modelId="{D8072C5F-1308-4075-BD39-2E46EF671D53}" srcId="{5689DB3B-D3FE-4E2F-8406-00B0E5E3802C}" destId="{A52161A3-7534-4160-863A-A324C3F87E36}" srcOrd="4" destOrd="0" parTransId="{11536975-C213-418B-BA52-782C5BA06ADA}" sibTransId="{F8205176-554F-43F6-A5D2-2B4099546287}"/>
    <dgm:cxn modelId="{B4074864-BA31-4094-AE1D-39EDED3D16B7}" srcId="{5689DB3B-D3FE-4E2F-8406-00B0E5E3802C}" destId="{EFDA34EF-DC63-403E-9513-50B8E7DF2BC3}" srcOrd="5" destOrd="0" parTransId="{50606ECF-F61C-4367-8FB6-2CC17F32DE77}" sibTransId="{28C67C0A-B6C9-4760-8498-F5630C437B5F}"/>
    <dgm:cxn modelId="{852E986B-2364-442D-9483-92DCEAF288FA}" srcId="{5689DB3B-D3FE-4E2F-8406-00B0E5E3802C}" destId="{2E61C524-2382-4F75-9DAD-8DD31A88500D}" srcOrd="1" destOrd="0" parTransId="{69B71176-A075-462B-9A07-3360707F3786}" sibTransId="{98768337-B04E-400B-BD78-9938A78D215C}"/>
    <dgm:cxn modelId="{0C481652-60ED-49E4-8CC8-88B6CFCF0058}" type="presOf" srcId="{5689DB3B-D3FE-4E2F-8406-00B0E5E3802C}" destId="{9D9E4AB7-91A4-4F21-9DAF-0500A957D8E4}" srcOrd="0" destOrd="0" presId="urn:microsoft.com/office/officeart/2008/layout/AccentedPicture"/>
    <dgm:cxn modelId="{78C68291-51E3-4D18-9E29-294BB59FADC7}" type="presOf" srcId="{EFDA34EF-DC63-403E-9513-50B8E7DF2BC3}" destId="{6D483E93-EF95-43FC-811D-D666AD5DB2C1}" srcOrd="0" destOrd="0" presId="urn:microsoft.com/office/officeart/2008/layout/AccentedPicture"/>
    <dgm:cxn modelId="{8AE820A2-81A6-49CC-ABBA-7E15D69E6C4A}" srcId="{5689DB3B-D3FE-4E2F-8406-00B0E5E3802C}" destId="{5DB9A88C-A1B4-4507-93F6-3622ECC53466}" srcOrd="0" destOrd="0" parTransId="{EAF54F52-2B89-4E76-8C2F-F1353DE4CD92}" sibTransId="{92F42221-1517-4257-9AED-0F9D58119F1E}"/>
    <dgm:cxn modelId="{D37F28B0-1409-4F00-9B37-24A916FC1781}" srcId="{5689DB3B-D3FE-4E2F-8406-00B0E5E3802C}" destId="{9882C1B3-D866-45C9-B1AE-6B3F192086B9}" srcOrd="2" destOrd="0" parTransId="{3461E79F-5475-4C0B-A737-A81676D99D52}" sibTransId="{381876E5-3DE1-48DF-8E9C-5E0D0EA77FC0}"/>
    <dgm:cxn modelId="{FB1004B8-9AF0-4EEC-B351-09898CCFD68D}" type="presOf" srcId="{74E73933-E676-4D5F-B9A0-B89DD3DB82FD}" destId="{757C1E24-ECAE-473E-A7D9-36F537DD0E29}" srcOrd="0" destOrd="0" presId="urn:microsoft.com/office/officeart/2008/layout/AccentedPicture"/>
    <dgm:cxn modelId="{DA6448BB-0323-48CE-9A4B-225C1F9AC2AF}" type="presOf" srcId="{9882C1B3-D866-45C9-B1AE-6B3F192086B9}" destId="{89855A1B-D766-44C8-B35A-883295F2402B}" srcOrd="0" destOrd="0" presId="urn:microsoft.com/office/officeart/2008/layout/AccentedPicture"/>
    <dgm:cxn modelId="{2E7C04BF-1641-46F0-B3C7-6C88408CD3F4}" type="presOf" srcId="{2E61C524-2382-4F75-9DAD-8DD31A88500D}" destId="{E286E9A7-E253-493D-9541-E5DF030DDBC8}" srcOrd="0" destOrd="0" presId="urn:microsoft.com/office/officeart/2008/layout/AccentedPicture"/>
    <dgm:cxn modelId="{6B882CBF-5BBA-43C6-94AF-6AF2EDB94DDC}" type="presOf" srcId="{5DB9A88C-A1B4-4507-93F6-3622ECC53466}" destId="{EF286EB0-10F7-40BA-B36D-9384528C76C3}" srcOrd="0" destOrd="0" presId="urn:microsoft.com/office/officeart/2008/layout/AccentedPicture"/>
    <dgm:cxn modelId="{DC62E5E2-B714-4128-B070-5F799E7D247E}" srcId="{5689DB3B-D3FE-4E2F-8406-00B0E5E3802C}" destId="{74E73933-E676-4D5F-B9A0-B89DD3DB82FD}" srcOrd="3" destOrd="0" parTransId="{763A1602-78B2-4A8A-8A1E-E1B38A1684DA}" sibTransId="{EE9183FB-F6C8-4477-8443-D33CA570CE2D}"/>
    <dgm:cxn modelId="{12AAA3E5-EB4C-4C1E-A4BA-B043791DF1C1}" type="presParOf" srcId="{9D9E4AB7-91A4-4F21-9DAF-0500A957D8E4}" destId="{2FA7A4E8-8828-48FC-BE90-87B67AC847E5}" srcOrd="0" destOrd="0" presId="urn:microsoft.com/office/officeart/2008/layout/AccentedPicture"/>
    <dgm:cxn modelId="{207A0CDF-B173-421D-A156-507EF4F5F85A}" type="presParOf" srcId="{9D9E4AB7-91A4-4F21-9DAF-0500A957D8E4}" destId="{EF286EB0-10F7-40BA-B36D-9384528C76C3}" srcOrd="1" destOrd="0" presId="urn:microsoft.com/office/officeart/2008/layout/AccentedPicture"/>
    <dgm:cxn modelId="{2BB75C9A-0F26-4986-BF43-E3C46E845EB3}" type="presParOf" srcId="{9D9E4AB7-91A4-4F21-9DAF-0500A957D8E4}" destId="{58586855-8CF4-41B5-9CFA-7908B11A2CDD}" srcOrd="2" destOrd="0" presId="urn:microsoft.com/office/officeart/2008/layout/AccentedPicture"/>
    <dgm:cxn modelId="{50319418-1491-4AD7-B68C-CE0E14470215}" type="presParOf" srcId="{58586855-8CF4-41B5-9CFA-7908B11A2CDD}" destId="{35C6FC9D-4F46-4A0C-B925-E6721585B653}" srcOrd="0" destOrd="0" presId="urn:microsoft.com/office/officeart/2008/layout/AccentedPicture"/>
    <dgm:cxn modelId="{7B5B0AD9-115E-4199-AC47-6ACFD81CBB9E}" type="presParOf" srcId="{35C6FC9D-4F46-4A0C-B925-E6721585B653}" destId="{8E018E25-F0BC-469E-B062-B9F488E53F74}" srcOrd="0" destOrd="0" presId="urn:microsoft.com/office/officeart/2008/layout/AccentedPicture"/>
    <dgm:cxn modelId="{DC91ACAF-A89E-4D0B-B554-FAC5C3D97D51}" type="presParOf" srcId="{35C6FC9D-4F46-4A0C-B925-E6721585B653}" destId="{4F0193DF-CF49-4880-BA88-E01EF1744833}" srcOrd="1" destOrd="0" presId="urn:microsoft.com/office/officeart/2008/layout/AccentedPicture"/>
    <dgm:cxn modelId="{D62FBE04-98C9-4941-B824-C48B6A5558D0}" type="presParOf" srcId="{35C6FC9D-4F46-4A0C-B925-E6721585B653}" destId="{65BE9AC3-3796-4044-A6E2-CED6A68E85F0}" srcOrd="2" destOrd="0" presId="urn:microsoft.com/office/officeart/2008/layout/AccentedPicture"/>
    <dgm:cxn modelId="{87C4C89A-6338-4730-98FA-EE401E806C4E}" type="presParOf" srcId="{65BE9AC3-3796-4044-A6E2-CED6A68E85F0}" destId="{E286E9A7-E253-493D-9541-E5DF030DDBC8}" srcOrd="0" destOrd="0" presId="urn:microsoft.com/office/officeart/2008/layout/AccentedPicture"/>
    <dgm:cxn modelId="{D1A66778-5493-493B-B460-8AB61319756F}" type="presParOf" srcId="{58586855-8CF4-41B5-9CFA-7908B11A2CDD}" destId="{E92A5B3B-4164-4881-90ED-75B46B49626C}" srcOrd="1" destOrd="0" presId="urn:microsoft.com/office/officeart/2008/layout/AccentedPicture"/>
    <dgm:cxn modelId="{5E2AD656-546E-4436-935A-632EE053273F}" type="presParOf" srcId="{58586855-8CF4-41B5-9CFA-7908B11A2CDD}" destId="{286E2501-53D4-4D53-9F4E-AD70771A695C}" srcOrd="2" destOrd="0" presId="urn:microsoft.com/office/officeart/2008/layout/AccentedPicture"/>
    <dgm:cxn modelId="{F26E9A85-CB3C-4D79-8E82-24050FC49928}" type="presParOf" srcId="{286E2501-53D4-4D53-9F4E-AD70771A695C}" destId="{47017B0A-0738-4DD7-925D-4CE7AA15A3B6}" srcOrd="0" destOrd="0" presId="urn:microsoft.com/office/officeart/2008/layout/AccentedPicture"/>
    <dgm:cxn modelId="{C9768916-E358-4B38-B549-9E2E1526EE2E}" type="presParOf" srcId="{286E2501-53D4-4D53-9F4E-AD70771A695C}" destId="{DE57B847-4018-40C0-BD4C-B97D6D13606D}" srcOrd="1" destOrd="0" presId="urn:microsoft.com/office/officeart/2008/layout/AccentedPicture"/>
    <dgm:cxn modelId="{6F67254C-25E3-43BA-A46D-CAD4AF2A123D}" type="presParOf" srcId="{286E2501-53D4-4D53-9F4E-AD70771A695C}" destId="{ABCD6E0B-4BD7-409A-AB91-A04AD6400495}" srcOrd="2" destOrd="0" presId="urn:microsoft.com/office/officeart/2008/layout/AccentedPicture"/>
    <dgm:cxn modelId="{6446CF04-B723-4568-BAB8-02092D1F8811}" type="presParOf" srcId="{ABCD6E0B-4BD7-409A-AB91-A04AD6400495}" destId="{89855A1B-D766-44C8-B35A-883295F2402B}" srcOrd="0" destOrd="0" presId="urn:microsoft.com/office/officeart/2008/layout/AccentedPicture"/>
    <dgm:cxn modelId="{B95E2B61-177D-4089-BBD8-F1940ADA87B1}" type="presParOf" srcId="{58586855-8CF4-41B5-9CFA-7908B11A2CDD}" destId="{88D276D5-0EDE-4177-BC8D-9BE1AE31FEF4}" srcOrd="3" destOrd="0" presId="urn:microsoft.com/office/officeart/2008/layout/AccentedPicture"/>
    <dgm:cxn modelId="{CB522DC4-3CAC-481C-9C1F-0835AFC1B13F}" type="presParOf" srcId="{58586855-8CF4-41B5-9CFA-7908B11A2CDD}" destId="{B6358672-263E-4036-9DCF-ED38647F456C}" srcOrd="4" destOrd="0" presId="urn:microsoft.com/office/officeart/2008/layout/AccentedPicture"/>
    <dgm:cxn modelId="{4FE7168F-0D67-4715-8007-036D52803C3E}" type="presParOf" srcId="{B6358672-263E-4036-9DCF-ED38647F456C}" destId="{75541970-C92D-4DEB-8BFD-4D4E734A2DF6}" srcOrd="0" destOrd="0" presId="urn:microsoft.com/office/officeart/2008/layout/AccentedPicture"/>
    <dgm:cxn modelId="{38833918-BCAA-42F9-8724-E7691ADA33EE}" type="presParOf" srcId="{B6358672-263E-4036-9DCF-ED38647F456C}" destId="{4275C4F8-75AE-4BE7-A778-F88B06C168D0}" srcOrd="1" destOrd="0" presId="urn:microsoft.com/office/officeart/2008/layout/AccentedPicture"/>
    <dgm:cxn modelId="{AACF97E4-85F5-4070-B55C-FCCFEE2EB59B}" type="presParOf" srcId="{B6358672-263E-4036-9DCF-ED38647F456C}" destId="{DDD3A142-2219-406A-86DD-4226D1B97D35}" srcOrd="2" destOrd="0" presId="urn:microsoft.com/office/officeart/2008/layout/AccentedPicture"/>
    <dgm:cxn modelId="{334F4179-1484-45B7-82EA-4D48F6A08E76}" type="presParOf" srcId="{DDD3A142-2219-406A-86DD-4226D1B97D35}" destId="{757C1E24-ECAE-473E-A7D9-36F537DD0E29}" srcOrd="0" destOrd="0" presId="urn:microsoft.com/office/officeart/2008/layout/AccentedPicture"/>
    <dgm:cxn modelId="{C8B14518-6D9F-47F1-80F2-2951F1EAE933}" type="presParOf" srcId="{58586855-8CF4-41B5-9CFA-7908B11A2CDD}" destId="{05129D2F-D509-486D-BEB7-B1C97DDCAAC1}" srcOrd="5" destOrd="0" presId="urn:microsoft.com/office/officeart/2008/layout/AccentedPicture"/>
    <dgm:cxn modelId="{F2C77F88-6B7A-4139-9A43-53FFD860733B}" type="presParOf" srcId="{58586855-8CF4-41B5-9CFA-7908B11A2CDD}" destId="{4BD1B938-66A0-4204-9AEE-1BE90875BD88}" srcOrd="6" destOrd="0" presId="urn:microsoft.com/office/officeart/2008/layout/AccentedPicture"/>
    <dgm:cxn modelId="{81623AB3-366E-4F59-AC70-4E01E7B3AB7A}" type="presParOf" srcId="{4BD1B938-66A0-4204-9AEE-1BE90875BD88}" destId="{A97B6270-CF61-4D29-B903-E5B89F5D1CD4}" srcOrd="0" destOrd="0" presId="urn:microsoft.com/office/officeart/2008/layout/AccentedPicture"/>
    <dgm:cxn modelId="{CED58629-8B48-46B6-BDA5-A45218F94A30}" type="presParOf" srcId="{4BD1B938-66A0-4204-9AEE-1BE90875BD88}" destId="{510E8323-CF1C-4354-B80C-B4C75F2B766C}" srcOrd="1" destOrd="0" presId="urn:microsoft.com/office/officeart/2008/layout/AccentedPicture"/>
    <dgm:cxn modelId="{79157D31-BB38-41A5-823F-B33B97B8B1CE}" type="presParOf" srcId="{4BD1B938-66A0-4204-9AEE-1BE90875BD88}" destId="{C17A4287-CB4F-4C12-9F78-14F0D6C7BF14}" srcOrd="2" destOrd="0" presId="urn:microsoft.com/office/officeart/2008/layout/AccentedPicture"/>
    <dgm:cxn modelId="{D5768ADF-F63F-4CD9-AF95-4A76F57AB8C1}" type="presParOf" srcId="{C17A4287-CB4F-4C12-9F78-14F0D6C7BF14}" destId="{E871F9B8-AA85-42DF-BD16-30CD0965E83F}" srcOrd="0" destOrd="0" presId="urn:microsoft.com/office/officeart/2008/layout/AccentedPicture"/>
    <dgm:cxn modelId="{07449333-6951-4A34-B43F-91E4E265AF3A}" type="presParOf" srcId="{58586855-8CF4-41B5-9CFA-7908B11A2CDD}" destId="{D8969701-5CD9-4F8F-A6E6-0D067F13625B}" srcOrd="7" destOrd="0" presId="urn:microsoft.com/office/officeart/2008/layout/AccentedPicture"/>
    <dgm:cxn modelId="{5473637E-0EDB-4B5A-8ED7-D8A13772908F}" type="presParOf" srcId="{58586855-8CF4-41B5-9CFA-7908B11A2CDD}" destId="{279D06B1-B29D-436A-869D-0D9ECCCC2525}" srcOrd="8" destOrd="0" presId="urn:microsoft.com/office/officeart/2008/layout/AccentedPicture"/>
    <dgm:cxn modelId="{9ECB8532-826A-4AF9-A8A1-DF38E9914279}" type="presParOf" srcId="{279D06B1-B29D-436A-869D-0D9ECCCC2525}" destId="{C393AA3E-F021-45E7-8555-248DAAD53DAD}" srcOrd="0" destOrd="0" presId="urn:microsoft.com/office/officeart/2008/layout/AccentedPicture"/>
    <dgm:cxn modelId="{D29A7FFD-6A96-47B1-9EE8-640A2CC873D2}" type="presParOf" srcId="{279D06B1-B29D-436A-869D-0D9ECCCC2525}" destId="{76F4E361-1F07-4C6D-8F76-BABB2DEBB5E1}" srcOrd="1" destOrd="0" presId="urn:microsoft.com/office/officeart/2008/layout/AccentedPicture"/>
    <dgm:cxn modelId="{61680A16-ACB7-46E5-A5B4-C76BC898C020}" type="presParOf" srcId="{279D06B1-B29D-436A-869D-0D9ECCCC2525}" destId="{6B15FCB7-4382-4ACB-B691-C4A39E401718}" srcOrd="2" destOrd="0" presId="urn:microsoft.com/office/officeart/2008/layout/AccentedPicture"/>
    <dgm:cxn modelId="{63ECEFA5-5C9F-4A6D-86F0-06910CBC39A5}" type="presParOf" srcId="{6B15FCB7-4382-4ACB-B691-C4A39E401718}" destId="{6D483E93-EF95-43FC-811D-D666AD5DB2C1}" srcOrd="0" destOrd="0" presId="urn:microsoft.com/office/officeart/2008/layout/AccentedPicture"/>
    <dgm:cxn modelId="{7C81B65B-186C-4545-AB8E-9DF52DFC0EA0}" type="presParOf" srcId="{9D9E4AB7-91A4-4F21-9DAF-0500A957D8E4}" destId="{C93FB4A3-235F-4ED9-B3D7-6157A769C84A}" srcOrd="3" destOrd="0" presId="urn:microsoft.com/office/officeart/2008/layout/AccentedPicture"/>
    <dgm:cxn modelId="{C04447F3-0CC5-4C6B-A64E-C7F02740066C}" type="presParOf" srcId="{C93FB4A3-235F-4ED9-B3D7-6157A769C84A}" destId="{A7D7F8C8-FF5D-4D7E-94A1-9397F07DC868}"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7EFBDA-90C3-47DA-B9BD-B3A75206A02E}" type="doc">
      <dgm:prSet loTypeId="urn:microsoft.com/office/officeart/2005/8/layout/hList7" loCatId="relationship" qsTypeId="urn:microsoft.com/office/officeart/2005/8/quickstyle/simple1" qsCatId="simple" csTypeId="urn:microsoft.com/office/officeart/2005/8/colors/colorful5" csCatId="colorful" phldr="1"/>
      <dgm:spPr/>
    </dgm:pt>
    <dgm:pt modelId="{7B0EBFB8-0E6F-42C1-A6C6-B3EA33691CA0}">
      <dgm:prSet phldrT="[Text]" custT="1"/>
      <dgm:spPr/>
      <dgm:t>
        <a:bodyPr/>
        <a:lstStyle/>
        <a:p>
          <a:r>
            <a:rPr lang="en-US" sz="2000" b="1" dirty="0"/>
            <a:t>Prenatal services</a:t>
          </a:r>
        </a:p>
        <a:p>
          <a:r>
            <a:rPr lang="en-US" sz="2000" dirty="0"/>
            <a:t>‒ </a:t>
          </a:r>
          <a:r>
            <a:rPr lang="en-US" sz="1800" b="1" dirty="0">
              <a:effectLst>
                <a:outerShdw blurRad="38100" dist="38100" dir="2700000" algn="tl">
                  <a:srgbClr val="000000">
                    <a:alpha val="43137"/>
                  </a:srgbClr>
                </a:outerShdw>
              </a:effectLst>
            </a:rPr>
            <a:t>Prenatal care </a:t>
          </a:r>
          <a:r>
            <a:rPr lang="en-US" sz="1800" dirty="0"/>
            <a:t>(all)</a:t>
          </a:r>
        </a:p>
        <a:p>
          <a:r>
            <a:rPr lang="en-US" sz="1800" dirty="0"/>
            <a:t>‒ </a:t>
          </a:r>
          <a:r>
            <a:rPr lang="en-US" sz="1800" b="1" dirty="0">
              <a:effectLst>
                <a:outerShdw blurRad="38100" dist="38100" dir="2700000" algn="tl">
                  <a:srgbClr val="000000">
                    <a:alpha val="43137"/>
                  </a:srgbClr>
                </a:outerShdw>
              </a:effectLst>
            </a:rPr>
            <a:t>Case management </a:t>
          </a:r>
          <a:r>
            <a:rPr lang="en-US" sz="1800" dirty="0"/>
            <a:t>(35)</a:t>
          </a:r>
        </a:p>
        <a:p>
          <a:r>
            <a:rPr lang="en-US" sz="1800" dirty="0"/>
            <a:t>‒ </a:t>
          </a:r>
          <a:r>
            <a:rPr lang="en-US" sz="1800" b="1" dirty="0">
              <a:effectLst>
                <a:outerShdw blurRad="38100" dist="38100" dir="2700000" algn="tl">
                  <a:srgbClr val="000000">
                    <a:alpha val="43137"/>
                  </a:srgbClr>
                </a:outerShdw>
              </a:effectLst>
            </a:rPr>
            <a:t>Smoking cessation </a:t>
          </a:r>
          <a:r>
            <a:rPr lang="en-US" sz="1800" dirty="0"/>
            <a:t>(all)</a:t>
          </a:r>
        </a:p>
        <a:p>
          <a:r>
            <a:rPr lang="en-US" sz="1800" dirty="0"/>
            <a:t>‒ </a:t>
          </a:r>
          <a:r>
            <a:rPr lang="en-US" sz="1800" b="1" dirty="0">
              <a:effectLst>
                <a:outerShdw blurRad="38100" dist="38100" dir="2700000" algn="tl">
                  <a:srgbClr val="000000">
                    <a:alpha val="43137"/>
                  </a:srgbClr>
                </a:outerShdw>
              </a:effectLst>
            </a:rPr>
            <a:t>Prenatal vitamins &amp; prescriptions </a:t>
          </a:r>
          <a:r>
            <a:rPr lang="en-US" sz="1800" dirty="0"/>
            <a:t>(all)</a:t>
          </a:r>
        </a:p>
        <a:p>
          <a:r>
            <a:rPr lang="en-US" sz="1800" dirty="0"/>
            <a:t>‒ </a:t>
          </a:r>
          <a:r>
            <a:rPr lang="en-US" sz="1800" b="1" dirty="0">
              <a:effectLst>
                <a:outerShdw blurRad="38100" dist="38100" dir="2700000" algn="tl">
                  <a:srgbClr val="000000">
                    <a:alpha val="43137"/>
                  </a:srgbClr>
                </a:outerShdw>
              </a:effectLst>
            </a:rPr>
            <a:t>Group prenatal </a:t>
          </a:r>
          <a:r>
            <a:rPr lang="en-US" sz="1800" dirty="0"/>
            <a:t>(12)</a:t>
          </a:r>
          <a:r>
            <a:rPr lang="en-US" sz="1800" b="1" dirty="0">
              <a:effectLst>
                <a:outerShdw blurRad="38100" dist="38100" dir="2700000" algn="tl">
                  <a:srgbClr val="000000">
                    <a:alpha val="43137"/>
                  </a:srgbClr>
                </a:outerShdw>
              </a:effectLst>
            </a:rPr>
            <a:t>  </a:t>
          </a:r>
        </a:p>
        <a:p>
          <a:r>
            <a:rPr lang="en-US" sz="1800" dirty="0"/>
            <a:t>‒ </a:t>
          </a:r>
          <a:r>
            <a:rPr lang="en-US" sz="1800" b="1" dirty="0">
              <a:effectLst>
                <a:outerShdw blurRad="38100" dist="38100" dir="2700000" algn="tl">
                  <a:srgbClr val="000000">
                    <a:alpha val="43137"/>
                  </a:srgbClr>
                </a:outerShdw>
              </a:effectLst>
            </a:rPr>
            <a:t>Blood pressure </a:t>
          </a:r>
          <a:r>
            <a:rPr lang="en-US" sz="1800" dirty="0"/>
            <a:t>(31)</a:t>
          </a:r>
          <a:endParaRPr lang="en-US" sz="1800" b="1" dirty="0">
            <a:effectLst>
              <a:outerShdw blurRad="38100" dist="38100" dir="2700000" algn="tl">
                <a:srgbClr val="000000">
                  <a:alpha val="43137"/>
                </a:srgbClr>
              </a:outerShdw>
            </a:effectLst>
          </a:endParaRPr>
        </a:p>
        <a:p>
          <a:r>
            <a:rPr lang="en-US" sz="1800" dirty="0"/>
            <a:t>‒ </a:t>
          </a:r>
          <a:r>
            <a:rPr lang="en-US" sz="1800" b="1" dirty="0">
              <a:effectLst>
                <a:outerShdw blurRad="38100" dist="38100" dir="2700000" algn="tl">
                  <a:srgbClr val="000000">
                    <a:alpha val="43137"/>
                  </a:srgbClr>
                </a:outerShdw>
              </a:effectLst>
            </a:rPr>
            <a:t>Substance use treatment</a:t>
          </a:r>
        </a:p>
      </dgm:t>
    </dgm:pt>
    <dgm:pt modelId="{E3882A52-B210-4293-95AC-B00A7F8F9AB7}" type="parTrans" cxnId="{FEBB1DAE-E37F-427D-A6C1-BABF53218370}">
      <dgm:prSet/>
      <dgm:spPr/>
      <dgm:t>
        <a:bodyPr/>
        <a:lstStyle/>
        <a:p>
          <a:endParaRPr lang="en-US"/>
        </a:p>
      </dgm:t>
    </dgm:pt>
    <dgm:pt modelId="{B0A07E90-9C6C-41F2-A9E4-7DE794A9A3E2}" type="sibTrans" cxnId="{FEBB1DAE-E37F-427D-A6C1-BABF53218370}">
      <dgm:prSet/>
      <dgm:spPr/>
      <dgm:t>
        <a:bodyPr/>
        <a:lstStyle/>
        <a:p>
          <a:endParaRPr lang="en-US"/>
        </a:p>
      </dgm:t>
    </dgm:pt>
    <dgm:pt modelId="{245B6A04-10F4-4D18-B841-94C2757DCBF5}">
      <dgm:prSet phldrT="[Text]" custT="1"/>
      <dgm:spPr>
        <a:solidFill>
          <a:schemeClr val="bg1">
            <a:lumMod val="85000"/>
          </a:schemeClr>
        </a:solidFill>
      </dgm:spPr>
      <dgm:t>
        <a:bodyPr/>
        <a:lstStyle/>
        <a:p>
          <a:r>
            <a:rPr lang="en-US" sz="2000" b="1" dirty="0">
              <a:solidFill>
                <a:sysClr val="windowText" lastClr="000000"/>
              </a:solidFill>
            </a:rPr>
            <a:t>Birth services</a:t>
          </a:r>
        </a:p>
        <a:p>
          <a:r>
            <a:rPr lang="en-US" sz="2000" dirty="0">
              <a:solidFill>
                <a:sysClr val="windowText" lastClr="000000"/>
              </a:solidFill>
            </a:rPr>
            <a:t>‒</a:t>
          </a:r>
          <a:r>
            <a:rPr lang="en-US" sz="1800" dirty="0">
              <a:solidFill>
                <a:sysClr val="windowText" lastClr="000000"/>
              </a:solidFill>
            </a:rPr>
            <a:t> </a:t>
          </a:r>
          <a:r>
            <a:rPr lang="en-US" sz="1800" b="1" dirty="0">
              <a:solidFill>
                <a:sysClr val="windowText" lastClr="000000"/>
              </a:solidFill>
              <a:effectLst/>
            </a:rPr>
            <a:t>Hospital birth / labor, delivery, &amp; newborn </a:t>
          </a:r>
          <a:r>
            <a:rPr lang="en-US" sz="1800" dirty="0">
              <a:solidFill>
                <a:sysClr val="windowText" lastClr="000000"/>
              </a:solidFill>
            </a:rPr>
            <a:t>(all)</a:t>
          </a:r>
        </a:p>
        <a:p>
          <a:r>
            <a:rPr lang="en-US" sz="1800" dirty="0">
              <a:solidFill>
                <a:sysClr val="windowText" lastClr="000000"/>
              </a:solidFill>
            </a:rPr>
            <a:t>‒ </a:t>
          </a:r>
          <a:r>
            <a:rPr lang="en-US" sz="1800" b="1" dirty="0">
              <a:solidFill>
                <a:sysClr val="windowText" lastClr="000000"/>
              </a:solidFill>
              <a:effectLst/>
            </a:rPr>
            <a:t>Birth center deliveries </a:t>
          </a:r>
          <a:r>
            <a:rPr lang="en-US" sz="1800" dirty="0">
              <a:solidFill>
                <a:sysClr val="windowText" lastClr="000000"/>
              </a:solidFill>
            </a:rPr>
            <a:t>(32)</a:t>
          </a:r>
        </a:p>
        <a:p>
          <a:r>
            <a:rPr lang="en-US" sz="1800" dirty="0">
              <a:solidFill>
                <a:sysClr val="windowText" lastClr="000000"/>
              </a:solidFill>
            </a:rPr>
            <a:t>‒ </a:t>
          </a:r>
          <a:r>
            <a:rPr lang="en-US" sz="1800" b="1" dirty="0">
              <a:solidFill>
                <a:sysClr val="windowText" lastClr="000000"/>
              </a:solidFill>
            </a:rPr>
            <a:t>Doula services </a:t>
          </a:r>
          <a:r>
            <a:rPr lang="en-US" sz="1800" dirty="0">
              <a:solidFill>
                <a:sysClr val="windowText" lastClr="000000"/>
              </a:solidFill>
            </a:rPr>
            <a:t>(9)</a:t>
          </a:r>
        </a:p>
        <a:p>
          <a:r>
            <a:rPr lang="en-US" sz="1800" dirty="0">
              <a:solidFill>
                <a:sysClr val="windowText" lastClr="000000"/>
              </a:solidFill>
            </a:rPr>
            <a:t>‒ </a:t>
          </a:r>
          <a:r>
            <a:rPr lang="en-US" sz="1800" b="1" dirty="0">
              <a:solidFill>
                <a:schemeClr val="tx1"/>
              </a:solidFill>
              <a:effectLst/>
            </a:rPr>
            <a:t>Childbirth &amp; parenting education</a:t>
          </a:r>
          <a:r>
            <a:rPr lang="en-US" sz="1800" b="0" dirty="0">
              <a:solidFill>
                <a:schemeClr val="tx1"/>
              </a:solidFill>
              <a:effectLst/>
            </a:rPr>
            <a:t> (&lt; half)</a:t>
          </a:r>
        </a:p>
        <a:p>
          <a:r>
            <a:rPr lang="en-US" sz="1800" b="1" dirty="0">
              <a:solidFill>
                <a:sysClr val="windowText" lastClr="000000"/>
              </a:solidFill>
              <a:effectLst/>
            </a:rPr>
            <a:t>Care for maternal or infant complications </a:t>
          </a:r>
          <a:r>
            <a:rPr lang="en-US" sz="1800" dirty="0">
              <a:solidFill>
                <a:sysClr val="windowText" lastClr="000000"/>
              </a:solidFill>
            </a:rPr>
            <a:t>(all)</a:t>
          </a:r>
        </a:p>
      </dgm:t>
    </dgm:pt>
    <dgm:pt modelId="{C6ABC089-BAD5-451A-BCDF-0D0275EECDCC}" type="parTrans" cxnId="{69C50A52-5DC5-427E-8502-828CD2B73665}">
      <dgm:prSet/>
      <dgm:spPr/>
      <dgm:t>
        <a:bodyPr/>
        <a:lstStyle/>
        <a:p>
          <a:endParaRPr lang="en-US"/>
        </a:p>
      </dgm:t>
    </dgm:pt>
    <dgm:pt modelId="{6FB4B9C8-71C1-48D3-9072-31BA9A066A2B}" type="sibTrans" cxnId="{69C50A52-5DC5-427E-8502-828CD2B73665}">
      <dgm:prSet/>
      <dgm:spPr/>
      <dgm:t>
        <a:bodyPr/>
        <a:lstStyle/>
        <a:p>
          <a:endParaRPr lang="en-US"/>
        </a:p>
      </dgm:t>
    </dgm:pt>
    <dgm:pt modelId="{6FBE2F25-6AC6-4091-8985-0580E150497C}">
      <dgm:prSet phldrT="[Text]" custT="1"/>
      <dgm:spPr>
        <a:solidFill>
          <a:schemeClr val="accent1">
            <a:lumMod val="75000"/>
          </a:schemeClr>
        </a:solidFill>
      </dgm:spPr>
      <dgm:t>
        <a:bodyPr/>
        <a:lstStyle/>
        <a:p>
          <a:r>
            <a:rPr lang="en-US" sz="2000" b="1" dirty="0"/>
            <a:t>Postpartum &amp; interconception services</a:t>
          </a:r>
        </a:p>
        <a:p>
          <a:r>
            <a:rPr lang="en-US" sz="2000" dirty="0"/>
            <a:t>‒</a:t>
          </a:r>
          <a:r>
            <a:rPr lang="en-US" sz="1800" dirty="0"/>
            <a:t> </a:t>
          </a:r>
          <a:r>
            <a:rPr lang="en-US" sz="1800" b="1" dirty="0">
              <a:effectLst>
                <a:outerShdw blurRad="38100" dist="38100" dir="2700000" algn="tl">
                  <a:srgbClr val="000000">
                    <a:alpha val="43137"/>
                  </a:srgbClr>
                </a:outerShdw>
              </a:effectLst>
            </a:rPr>
            <a:t>Postpartum visits </a:t>
          </a:r>
          <a:r>
            <a:rPr lang="en-US" sz="1800" dirty="0"/>
            <a:t>(all)</a:t>
          </a:r>
        </a:p>
        <a:p>
          <a:r>
            <a:rPr lang="en-US" sz="1800" b="0" strike="noStrike" dirty="0">
              <a:effectLst/>
            </a:rPr>
            <a:t>‒</a:t>
          </a:r>
          <a:r>
            <a:rPr lang="en-US" sz="1800" b="1" dirty="0">
              <a:effectLst>
                <a:outerShdw blurRad="38100" dist="38100" dir="2700000" algn="tl">
                  <a:srgbClr val="000000">
                    <a:alpha val="43137"/>
                  </a:srgbClr>
                </a:outerShdw>
              </a:effectLst>
            </a:rPr>
            <a:t> Family planning </a:t>
          </a:r>
          <a:r>
            <a:rPr lang="en-US" sz="1800" dirty="0"/>
            <a:t>(all)</a:t>
          </a:r>
        </a:p>
        <a:p>
          <a:r>
            <a:rPr lang="en-US" sz="1800" dirty="0"/>
            <a:t>‒ </a:t>
          </a:r>
          <a:r>
            <a:rPr lang="en-US" sz="1800" b="1" dirty="0">
              <a:effectLst>
                <a:outerShdw blurRad="38100" dist="38100" dir="2700000" algn="tl">
                  <a:srgbClr val="000000">
                    <a:alpha val="43137"/>
                  </a:srgbClr>
                </a:outerShdw>
              </a:effectLst>
            </a:rPr>
            <a:t>Breastfeeding </a:t>
          </a:r>
          <a:r>
            <a:rPr lang="en-US" sz="1800" b="0" dirty="0">
              <a:effectLst/>
            </a:rPr>
            <a:t>(27)</a:t>
          </a:r>
        </a:p>
        <a:p>
          <a:r>
            <a:rPr lang="en-US" sz="1800" dirty="0"/>
            <a:t>‒ </a:t>
          </a:r>
          <a:r>
            <a:rPr lang="en-US" sz="1800" b="1" dirty="0">
              <a:effectLst>
                <a:outerShdw blurRad="38100" dist="38100" dir="2700000" algn="tl">
                  <a:srgbClr val="000000">
                    <a:alpha val="43137"/>
                  </a:srgbClr>
                </a:outerShdw>
              </a:effectLst>
            </a:rPr>
            <a:t>Maternal depression</a:t>
          </a:r>
        </a:p>
        <a:p>
          <a:r>
            <a:rPr lang="en-US" sz="1800" dirty="0"/>
            <a:t>‒ </a:t>
          </a:r>
          <a:r>
            <a:rPr lang="en-US" sz="1800" b="1" dirty="0">
              <a:solidFill>
                <a:schemeClr val="bg1"/>
              </a:solidFill>
              <a:effectLst>
                <a:outerShdw blurRad="38100" dist="38100" dir="2700000" algn="tl">
                  <a:srgbClr val="000000">
                    <a:alpha val="43137"/>
                  </a:srgbClr>
                </a:outerShdw>
              </a:effectLst>
            </a:rPr>
            <a:t>Clinical home visit</a:t>
          </a:r>
        </a:p>
        <a:p>
          <a:r>
            <a:rPr lang="en-US" sz="1800" dirty="0"/>
            <a:t>‒ </a:t>
          </a:r>
          <a:r>
            <a:rPr lang="en-US" sz="1800" b="1" dirty="0"/>
            <a:t>Interconception care </a:t>
          </a:r>
          <a:r>
            <a:rPr lang="en-US" sz="1800" dirty="0"/>
            <a:t>for high risk</a:t>
          </a:r>
        </a:p>
        <a:p>
          <a:endParaRPr lang="en-US" sz="1800" dirty="0"/>
        </a:p>
      </dgm:t>
    </dgm:pt>
    <dgm:pt modelId="{BFA94F0A-7680-48FF-A6CA-68AFF8E87F59}" type="parTrans" cxnId="{3C384EBE-2EBE-458F-B7D1-91E3D04B87B5}">
      <dgm:prSet/>
      <dgm:spPr/>
      <dgm:t>
        <a:bodyPr/>
        <a:lstStyle/>
        <a:p>
          <a:endParaRPr lang="en-US"/>
        </a:p>
      </dgm:t>
    </dgm:pt>
    <dgm:pt modelId="{015E9E8B-0123-41F4-857E-A08B269D4135}" type="sibTrans" cxnId="{3C384EBE-2EBE-458F-B7D1-91E3D04B87B5}">
      <dgm:prSet/>
      <dgm:spPr/>
      <dgm:t>
        <a:bodyPr/>
        <a:lstStyle/>
        <a:p>
          <a:endParaRPr lang="en-US"/>
        </a:p>
      </dgm:t>
    </dgm:pt>
    <dgm:pt modelId="{813A3479-2D49-474E-9AD1-16E39D7F995B}" type="pres">
      <dgm:prSet presAssocID="{AB7EFBDA-90C3-47DA-B9BD-B3A75206A02E}" presName="Name0" presStyleCnt="0">
        <dgm:presLayoutVars>
          <dgm:dir/>
          <dgm:resizeHandles val="exact"/>
        </dgm:presLayoutVars>
      </dgm:prSet>
      <dgm:spPr/>
    </dgm:pt>
    <dgm:pt modelId="{A5663E7D-A5E4-4798-8245-20F69B3AE023}" type="pres">
      <dgm:prSet presAssocID="{AB7EFBDA-90C3-47DA-B9BD-B3A75206A02E}" presName="fgShape" presStyleLbl="fgShp" presStyleIdx="0" presStyleCnt="1" custScaleY="60783" custLinFactNeighborX="-1328" custLinFactNeighborY="34287"/>
      <dgm:spPr>
        <a:prstGeom prst="rightArrow">
          <a:avLst/>
        </a:prstGeom>
        <a:solidFill>
          <a:schemeClr val="tx2">
            <a:lumMod val="60000"/>
            <a:lumOff val="40000"/>
          </a:schemeClr>
        </a:solidFill>
        <a:ln>
          <a:noFill/>
        </a:ln>
      </dgm:spPr>
    </dgm:pt>
    <dgm:pt modelId="{1BBA4160-D3AA-4456-BFD9-76E616031450}" type="pres">
      <dgm:prSet presAssocID="{AB7EFBDA-90C3-47DA-B9BD-B3A75206A02E}" presName="linComp" presStyleCnt="0"/>
      <dgm:spPr/>
    </dgm:pt>
    <dgm:pt modelId="{F22A5094-ECED-45A5-B6BA-BA8CC5289C1B}" type="pres">
      <dgm:prSet presAssocID="{7B0EBFB8-0E6F-42C1-A6C6-B3EA33691CA0}" presName="compNode" presStyleCnt="0"/>
      <dgm:spPr/>
    </dgm:pt>
    <dgm:pt modelId="{D2820CCC-C0E9-4A7C-B13E-4F8666F48951}" type="pres">
      <dgm:prSet presAssocID="{7B0EBFB8-0E6F-42C1-A6C6-B3EA33691CA0}" presName="bkgdShape" presStyleLbl="node1" presStyleIdx="0" presStyleCnt="3"/>
      <dgm:spPr/>
    </dgm:pt>
    <dgm:pt modelId="{8B4AE4BF-65EF-4075-8FD6-60420F5B22C4}" type="pres">
      <dgm:prSet presAssocID="{7B0EBFB8-0E6F-42C1-A6C6-B3EA33691CA0}" presName="nodeTx" presStyleLbl="node1" presStyleIdx="0" presStyleCnt="3">
        <dgm:presLayoutVars>
          <dgm:bulletEnabled val="1"/>
        </dgm:presLayoutVars>
      </dgm:prSet>
      <dgm:spPr/>
    </dgm:pt>
    <dgm:pt modelId="{C424D840-F3C7-4E71-84D3-C09C63BABA7C}" type="pres">
      <dgm:prSet presAssocID="{7B0EBFB8-0E6F-42C1-A6C6-B3EA33691CA0}" presName="invisiNode" presStyleLbl="node1" presStyleIdx="0" presStyleCnt="3"/>
      <dgm:spPr/>
    </dgm:pt>
    <dgm:pt modelId="{D864FCB5-0960-40D4-9201-61CFF27AB3D0}" type="pres">
      <dgm:prSet presAssocID="{7B0EBFB8-0E6F-42C1-A6C6-B3EA33691CA0}" presName="imagNode" presStyleLbl="fgImgPlace1" presStyleIdx="0" presStyleCnt="3" custScaleX="73641" custScaleY="56544" custLinFactNeighborX="-1434" custLinFactNeighborY="-25631"/>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4690D523-6366-4CDD-9B8E-D0FBE45F0E48}" type="pres">
      <dgm:prSet presAssocID="{B0A07E90-9C6C-41F2-A9E4-7DE794A9A3E2}" presName="sibTrans" presStyleLbl="sibTrans2D1" presStyleIdx="0" presStyleCnt="0"/>
      <dgm:spPr/>
    </dgm:pt>
    <dgm:pt modelId="{5D929A33-13E4-4472-AB40-C6C7E2309814}" type="pres">
      <dgm:prSet presAssocID="{245B6A04-10F4-4D18-B841-94C2757DCBF5}" presName="compNode" presStyleCnt="0"/>
      <dgm:spPr/>
    </dgm:pt>
    <dgm:pt modelId="{CB0C3CC6-B193-4281-A2F1-3D96078E305D}" type="pres">
      <dgm:prSet presAssocID="{245B6A04-10F4-4D18-B841-94C2757DCBF5}" presName="bkgdShape" presStyleLbl="node1" presStyleIdx="1" presStyleCnt="3"/>
      <dgm:spPr/>
    </dgm:pt>
    <dgm:pt modelId="{C8449AFB-D29A-4FAB-AC9F-5D35CA750E0D}" type="pres">
      <dgm:prSet presAssocID="{245B6A04-10F4-4D18-B841-94C2757DCBF5}" presName="nodeTx" presStyleLbl="node1" presStyleIdx="1" presStyleCnt="3">
        <dgm:presLayoutVars>
          <dgm:bulletEnabled val="1"/>
        </dgm:presLayoutVars>
      </dgm:prSet>
      <dgm:spPr/>
    </dgm:pt>
    <dgm:pt modelId="{35CBCAE8-99D5-4DBE-812B-015D911CF9E3}" type="pres">
      <dgm:prSet presAssocID="{245B6A04-10F4-4D18-B841-94C2757DCBF5}" presName="invisiNode" presStyleLbl="node1" presStyleIdx="1" presStyleCnt="3"/>
      <dgm:spPr/>
    </dgm:pt>
    <dgm:pt modelId="{546FD3C9-0CE5-45ED-AD26-CE4B327C4AFE}" type="pres">
      <dgm:prSet presAssocID="{245B6A04-10F4-4D18-B841-94C2757DCBF5}" presName="imagNode" presStyleLbl="fgImgPlace1" presStyleIdx="1" presStyleCnt="3" custScaleX="70659" custScaleY="58276" custLinFactNeighborX="-4416" custLinFactNeighborY="-25631"/>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EA333F9-5D09-40CE-99EF-DA1E83435560}" type="pres">
      <dgm:prSet presAssocID="{6FB4B9C8-71C1-48D3-9072-31BA9A066A2B}" presName="sibTrans" presStyleLbl="sibTrans2D1" presStyleIdx="0" presStyleCnt="0"/>
      <dgm:spPr/>
    </dgm:pt>
    <dgm:pt modelId="{850FFB3A-89D5-4B8E-921A-DD9FE03ED2A9}" type="pres">
      <dgm:prSet presAssocID="{6FBE2F25-6AC6-4091-8985-0580E150497C}" presName="compNode" presStyleCnt="0"/>
      <dgm:spPr/>
    </dgm:pt>
    <dgm:pt modelId="{441D3177-34E3-4174-B849-8CFFA174ED66}" type="pres">
      <dgm:prSet presAssocID="{6FBE2F25-6AC6-4091-8985-0580E150497C}" presName="bkgdShape" presStyleLbl="node1" presStyleIdx="2" presStyleCnt="3"/>
      <dgm:spPr/>
    </dgm:pt>
    <dgm:pt modelId="{4DC88F13-8CE0-4269-916B-51703E3B11DB}" type="pres">
      <dgm:prSet presAssocID="{6FBE2F25-6AC6-4091-8985-0580E150497C}" presName="nodeTx" presStyleLbl="node1" presStyleIdx="2" presStyleCnt="3">
        <dgm:presLayoutVars>
          <dgm:bulletEnabled val="1"/>
        </dgm:presLayoutVars>
      </dgm:prSet>
      <dgm:spPr/>
    </dgm:pt>
    <dgm:pt modelId="{1B6B6208-2DFD-4644-8309-F8F1704C5E6E}" type="pres">
      <dgm:prSet presAssocID="{6FBE2F25-6AC6-4091-8985-0580E150497C}" presName="invisiNode" presStyleLbl="node1" presStyleIdx="2" presStyleCnt="3"/>
      <dgm:spPr/>
    </dgm:pt>
    <dgm:pt modelId="{D2CBE15C-BF6A-4BFD-BC62-1FE5CBEFAA6B}" type="pres">
      <dgm:prSet presAssocID="{6FBE2F25-6AC6-4091-8985-0580E150497C}" presName="imagNode" presStyleLbl="fgImgPlace1" presStyleIdx="2" presStyleCnt="3" custScaleX="67677" custScaleY="58276" custLinFactNeighborX="1434" custLinFactNeighborY="-25631"/>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254" b="1"/>
          </a:stretch>
        </a:blipFill>
      </dgm:spPr>
    </dgm:pt>
  </dgm:ptLst>
  <dgm:cxnLst>
    <dgm:cxn modelId="{134DF53F-D740-470E-BAB6-032A38B7B677}" type="presOf" srcId="{6FB4B9C8-71C1-48D3-9072-31BA9A066A2B}" destId="{DEA333F9-5D09-40CE-99EF-DA1E83435560}" srcOrd="0" destOrd="0" presId="urn:microsoft.com/office/officeart/2005/8/layout/hList7"/>
    <dgm:cxn modelId="{48164544-1B72-4F72-83C8-62AF164B94FE}" type="presOf" srcId="{245B6A04-10F4-4D18-B841-94C2757DCBF5}" destId="{C8449AFB-D29A-4FAB-AC9F-5D35CA750E0D}" srcOrd="1" destOrd="0" presId="urn:microsoft.com/office/officeart/2005/8/layout/hList7"/>
    <dgm:cxn modelId="{69C50A52-5DC5-427E-8502-828CD2B73665}" srcId="{AB7EFBDA-90C3-47DA-B9BD-B3A75206A02E}" destId="{245B6A04-10F4-4D18-B841-94C2757DCBF5}" srcOrd="1" destOrd="0" parTransId="{C6ABC089-BAD5-451A-BCDF-0D0275EECDCC}" sibTransId="{6FB4B9C8-71C1-48D3-9072-31BA9A066A2B}"/>
    <dgm:cxn modelId="{53BABD95-B3B3-4CD1-8B67-B3C67D10A68D}" type="presOf" srcId="{B0A07E90-9C6C-41F2-A9E4-7DE794A9A3E2}" destId="{4690D523-6366-4CDD-9B8E-D0FBE45F0E48}" srcOrd="0" destOrd="0" presId="urn:microsoft.com/office/officeart/2005/8/layout/hList7"/>
    <dgm:cxn modelId="{70B362A5-7EFC-400F-A69D-BD8DC0D5DC71}" type="presOf" srcId="{245B6A04-10F4-4D18-B841-94C2757DCBF5}" destId="{CB0C3CC6-B193-4281-A2F1-3D96078E305D}" srcOrd="0" destOrd="0" presId="urn:microsoft.com/office/officeart/2005/8/layout/hList7"/>
    <dgm:cxn modelId="{AD32B1A9-5ADA-4D2F-81D3-4D67E3977452}" type="presOf" srcId="{7B0EBFB8-0E6F-42C1-A6C6-B3EA33691CA0}" destId="{D2820CCC-C0E9-4A7C-B13E-4F8666F48951}" srcOrd="0" destOrd="0" presId="urn:microsoft.com/office/officeart/2005/8/layout/hList7"/>
    <dgm:cxn modelId="{E258B9AC-AC55-42CD-A5BF-0BDB5C8ECBAE}" type="presOf" srcId="{6FBE2F25-6AC6-4091-8985-0580E150497C}" destId="{4DC88F13-8CE0-4269-916B-51703E3B11DB}" srcOrd="1" destOrd="0" presId="urn:microsoft.com/office/officeart/2005/8/layout/hList7"/>
    <dgm:cxn modelId="{FEBB1DAE-E37F-427D-A6C1-BABF53218370}" srcId="{AB7EFBDA-90C3-47DA-B9BD-B3A75206A02E}" destId="{7B0EBFB8-0E6F-42C1-A6C6-B3EA33691CA0}" srcOrd="0" destOrd="0" parTransId="{E3882A52-B210-4293-95AC-B00A7F8F9AB7}" sibTransId="{B0A07E90-9C6C-41F2-A9E4-7DE794A9A3E2}"/>
    <dgm:cxn modelId="{3C384EBE-2EBE-458F-B7D1-91E3D04B87B5}" srcId="{AB7EFBDA-90C3-47DA-B9BD-B3A75206A02E}" destId="{6FBE2F25-6AC6-4091-8985-0580E150497C}" srcOrd="2" destOrd="0" parTransId="{BFA94F0A-7680-48FF-A6CA-68AFF8E87F59}" sibTransId="{015E9E8B-0123-41F4-857E-A08B269D4135}"/>
    <dgm:cxn modelId="{EB69D0CD-ABE2-4D99-9B60-06F10EFB2C1B}" type="presOf" srcId="{6FBE2F25-6AC6-4091-8985-0580E150497C}" destId="{441D3177-34E3-4174-B849-8CFFA174ED66}" srcOrd="0" destOrd="0" presId="urn:microsoft.com/office/officeart/2005/8/layout/hList7"/>
    <dgm:cxn modelId="{B1EFB6D8-B473-46A0-921D-1D53F66492E8}" type="presOf" srcId="{7B0EBFB8-0E6F-42C1-A6C6-B3EA33691CA0}" destId="{8B4AE4BF-65EF-4075-8FD6-60420F5B22C4}" srcOrd="1" destOrd="0" presId="urn:microsoft.com/office/officeart/2005/8/layout/hList7"/>
    <dgm:cxn modelId="{493348E2-1133-4243-8524-E7C87CCC57D1}" type="presOf" srcId="{AB7EFBDA-90C3-47DA-B9BD-B3A75206A02E}" destId="{813A3479-2D49-474E-9AD1-16E39D7F995B}" srcOrd="0" destOrd="0" presId="urn:microsoft.com/office/officeart/2005/8/layout/hList7"/>
    <dgm:cxn modelId="{FA7FD661-FF21-4CF7-A059-A38B7E306D86}" type="presParOf" srcId="{813A3479-2D49-474E-9AD1-16E39D7F995B}" destId="{A5663E7D-A5E4-4798-8245-20F69B3AE023}" srcOrd="0" destOrd="0" presId="urn:microsoft.com/office/officeart/2005/8/layout/hList7"/>
    <dgm:cxn modelId="{B3B91C8D-59B5-4BA3-9275-C075DE198E41}" type="presParOf" srcId="{813A3479-2D49-474E-9AD1-16E39D7F995B}" destId="{1BBA4160-D3AA-4456-BFD9-76E616031450}" srcOrd="1" destOrd="0" presId="urn:microsoft.com/office/officeart/2005/8/layout/hList7"/>
    <dgm:cxn modelId="{DE9D3019-77B8-41B8-B275-63011F437B66}" type="presParOf" srcId="{1BBA4160-D3AA-4456-BFD9-76E616031450}" destId="{F22A5094-ECED-45A5-B6BA-BA8CC5289C1B}" srcOrd="0" destOrd="0" presId="urn:microsoft.com/office/officeart/2005/8/layout/hList7"/>
    <dgm:cxn modelId="{BEEE0087-F0DC-4BE2-9C27-91C5850AFD6C}" type="presParOf" srcId="{F22A5094-ECED-45A5-B6BA-BA8CC5289C1B}" destId="{D2820CCC-C0E9-4A7C-B13E-4F8666F48951}" srcOrd="0" destOrd="0" presId="urn:microsoft.com/office/officeart/2005/8/layout/hList7"/>
    <dgm:cxn modelId="{9D81914C-BA7A-424D-9047-4CE0B9AA44AB}" type="presParOf" srcId="{F22A5094-ECED-45A5-B6BA-BA8CC5289C1B}" destId="{8B4AE4BF-65EF-4075-8FD6-60420F5B22C4}" srcOrd="1" destOrd="0" presId="urn:microsoft.com/office/officeart/2005/8/layout/hList7"/>
    <dgm:cxn modelId="{BCE1C200-82F8-45D0-A19D-1CADDA5F5CDF}" type="presParOf" srcId="{F22A5094-ECED-45A5-B6BA-BA8CC5289C1B}" destId="{C424D840-F3C7-4E71-84D3-C09C63BABA7C}" srcOrd="2" destOrd="0" presId="urn:microsoft.com/office/officeart/2005/8/layout/hList7"/>
    <dgm:cxn modelId="{CB693A38-40A6-4309-B988-0CF7D2B39C0B}" type="presParOf" srcId="{F22A5094-ECED-45A5-B6BA-BA8CC5289C1B}" destId="{D864FCB5-0960-40D4-9201-61CFF27AB3D0}" srcOrd="3" destOrd="0" presId="urn:microsoft.com/office/officeart/2005/8/layout/hList7"/>
    <dgm:cxn modelId="{8CFD662A-85EA-497A-935D-B26F7E3AE2FC}" type="presParOf" srcId="{1BBA4160-D3AA-4456-BFD9-76E616031450}" destId="{4690D523-6366-4CDD-9B8E-D0FBE45F0E48}" srcOrd="1" destOrd="0" presId="urn:microsoft.com/office/officeart/2005/8/layout/hList7"/>
    <dgm:cxn modelId="{553F6A81-9E63-4AEA-94A5-EC4EDBF389D0}" type="presParOf" srcId="{1BBA4160-D3AA-4456-BFD9-76E616031450}" destId="{5D929A33-13E4-4472-AB40-C6C7E2309814}" srcOrd="2" destOrd="0" presId="urn:microsoft.com/office/officeart/2005/8/layout/hList7"/>
    <dgm:cxn modelId="{9A2F8DCA-4CA9-4D1A-B25F-5A6F230F14E1}" type="presParOf" srcId="{5D929A33-13E4-4472-AB40-C6C7E2309814}" destId="{CB0C3CC6-B193-4281-A2F1-3D96078E305D}" srcOrd="0" destOrd="0" presId="urn:microsoft.com/office/officeart/2005/8/layout/hList7"/>
    <dgm:cxn modelId="{3F17E93E-50B7-4DFE-B200-65C01954243B}" type="presParOf" srcId="{5D929A33-13E4-4472-AB40-C6C7E2309814}" destId="{C8449AFB-D29A-4FAB-AC9F-5D35CA750E0D}" srcOrd="1" destOrd="0" presId="urn:microsoft.com/office/officeart/2005/8/layout/hList7"/>
    <dgm:cxn modelId="{A43BA15A-0502-4256-B959-705C6E98F6E5}" type="presParOf" srcId="{5D929A33-13E4-4472-AB40-C6C7E2309814}" destId="{35CBCAE8-99D5-4DBE-812B-015D911CF9E3}" srcOrd="2" destOrd="0" presId="urn:microsoft.com/office/officeart/2005/8/layout/hList7"/>
    <dgm:cxn modelId="{CF3D60F9-48C5-4E31-9BC1-E2BF15018366}" type="presParOf" srcId="{5D929A33-13E4-4472-AB40-C6C7E2309814}" destId="{546FD3C9-0CE5-45ED-AD26-CE4B327C4AFE}" srcOrd="3" destOrd="0" presId="urn:microsoft.com/office/officeart/2005/8/layout/hList7"/>
    <dgm:cxn modelId="{085EF8C2-22D8-45E9-B5B9-7AD9E60A814A}" type="presParOf" srcId="{1BBA4160-D3AA-4456-BFD9-76E616031450}" destId="{DEA333F9-5D09-40CE-99EF-DA1E83435560}" srcOrd="3" destOrd="0" presId="urn:microsoft.com/office/officeart/2005/8/layout/hList7"/>
    <dgm:cxn modelId="{0C5B0CA6-3139-4F50-AC16-C4964302F98E}" type="presParOf" srcId="{1BBA4160-D3AA-4456-BFD9-76E616031450}" destId="{850FFB3A-89D5-4B8E-921A-DD9FE03ED2A9}" srcOrd="4" destOrd="0" presId="urn:microsoft.com/office/officeart/2005/8/layout/hList7"/>
    <dgm:cxn modelId="{9CD3F3E4-4952-4E6C-8491-10D464132220}" type="presParOf" srcId="{850FFB3A-89D5-4B8E-921A-DD9FE03ED2A9}" destId="{441D3177-34E3-4174-B849-8CFFA174ED66}" srcOrd="0" destOrd="0" presId="urn:microsoft.com/office/officeart/2005/8/layout/hList7"/>
    <dgm:cxn modelId="{EE6DE3CB-C21C-4059-8C10-25FE263666FD}" type="presParOf" srcId="{850FFB3A-89D5-4B8E-921A-DD9FE03ED2A9}" destId="{4DC88F13-8CE0-4269-916B-51703E3B11DB}" srcOrd="1" destOrd="0" presId="urn:microsoft.com/office/officeart/2005/8/layout/hList7"/>
    <dgm:cxn modelId="{B1E52FC3-6143-4C24-8008-B08B5F1F3FD0}" type="presParOf" srcId="{850FFB3A-89D5-4B8E-921A-DD9FE03ED2A9}" destId="{1B6B6208-2DFD-4644-8309-F8F1704C5E6E}" srcOrd="2" destOrd="0" presId="urn:microsoft.com/office/officeart/2005/8/layout/hList7"/>
    <dgm:cxn modelId="{F03FFC70-036B-440C-8073-C7DF8BBA4E1B}" type="presParOf" srcId="{850FFB3A-89D5-4B8E-921A-DD9FE03ED2A9}" destId="{D2CBE15C-BF6A-4BFD-BC62-1FE5CBEFAA6B}"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227CCF-A335-49CD-889D-10A75CE4019E}" type="doc">
      <dgm:prSet loTypeId="urn:microsoft.com/office/officeart/2008/layout/HexagonCluster" loCatId="relationship" qsTypeId="urn:microsoft.com/office/officeart/2005/8/quickstyle/simple1" qsCatId="simple" csTypeId="urn:microsoft.com/office/officeart/2005/8/colors/colorful1" csCatId="colorful" phldr="1"/>
      <dgm:spPr/>
      <dgm:t>
        <a:bodyPr/>
        <a:lstStyle/>
        <a:p>
          <a:endParaRPr lang="en-US"/>
        </a:p>
      </dgm:t>
    </dgm:pt>
    <dgm:pt modelId="{3A099389-C672-47CE-8034-BD5C2F338700}">
      <dgm:prSet phldrT="[Text]" custT="1"/>
      <dgm:spPr/>
      <dgm:t>
        <a:bodyPr/>
        <a:lstStyle/>
        <a:p>
          <a:r>
            <a:rPr lang="en-US" sz="800" b="1" dirty="0"/>
            <a:t>Doulas and CWH</a:t>
          </a:r>
        </a:p>
      </dgm:t>
    </dgm:pt>
    <dgm:pt modelId="{E9B3E9AC-1338-431B-85D3-E12BCC2CC99D}" type="parTrans" cxnId="{884F22F0-1B17-4A29-B74E-08E098C7F1FF}">
      <dgm:prSet/>
      <dgm:spPr/>
      <dgm:t>
        <a:bodyPr/>
        <a:lstStyle/>
        <a:p>
          <a:endParaRPr lang="en-US" sz="1800" b="1"/>
        </a:p>
      </dgm:t>
    </dgm:pt>
    <dgm:pt modelId="{F6785A05-99CB-4896-87F6-CA468D83C08C}" type="sibTrans" cxnId="{884F22F0-1B17-4A29-B74E-08E098C7F1FF}">
      <dgm:prSet custT="1"/>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t>
        <a:bodyPr/>
        <a:lstStyle/>
        <a:p>
          <a:endParaRPr lang="en-US" sz="3600" b="1"/>
        </a:p>
      </dgm:t>
    </dgm:pt>
    <dgm:pt modelId="{3B9461B8-34E5-4435-A3BA-464813304761}">
      <dgm:prSet phldrT="[Text]" custT="1"/>
      <dgm:spPr/>
      <dgm:t>
        <a:bodyPr/>
        <a:lstStyle/>
        <a:p>
          <a:r>
            <a:rPr lang="en-US" sz="800" b="1" dirty="0"/>
            <a:t>PQC &amp; Birthing Friendly hospitals</a:t>
          </a:r>
        </a:p>
      </dgm:t>
    </dgm:pt>
    <dgm:pt modelId="{236BE8D2-CFE0-40B6-AA40-F8AEE675CFB5}" type="parTrans" cxnId="{98B885A7-672F-483A-A89F-14A2B77545FA}">
      <dgm:prSet/>
      <dgm:spPr/>
      <dgm:t>
        <a:bodyPr/>
        <a:lstStyle/>
        <a:p>
          <a:endParaRPr lang="en-US" sz="1800" b="1"/>
        </a:p>
      </dgm:t>
    </dgm:pt>
    <dgm:pt modelId="{D4015E88-C65B-417E-80FB-32858E8EE473}" type="sibTrans" cxnId="{98B885A7-672F-483A-A89F-14A2B77545FA}">
      <dgm:prSet custT="1"/>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t>
        <a:bodyPr/>
        <a:lstStyle/>
        <a:p>
          <a:endParaRPr lang="en-US" sz="3600" b="1"/>
        </a:p>
      </dgm:t>
    </dgm:pt>
    <dgm:pt modelId="{2DC39469-6C47-470D-AA13-D49FEF8EE5C6}">
      <dgm:prSet phldrT="[Text]" custT="1"/>
      <dgm:spPr/>
      <dgm:t>
        <a:bodyPr/>
        <a:lstStyle/>
        <a:p>
          <a:r>
            <a:rPr lang="en-US" sz="800" b="1" dirty="0"/>
            <a:t>Maternal health homes</a:t>
          </a:r>
        </a:p>
      </dgm:t>
    </dgm:pt>
    <dgm:pt modelId="{B6BB8B9B-E6D0-4092-9688-9756577CF8E8}" type="parTrans" cxnId="{FAC5D01B-E536-49E4-B2D3-A7D9EB56A189}">
      <dgm:prSet/>
      <dgm:spPr/>
      <dgm:t>
        <a:bodyPr/>
        <a:lstStyle/>
        <a:p>
          <a:endParaRPr lang="en-US" sz="1800" b="1"/>
        </a:p>
      </dgm:t>
    </dgm:pt>
    <dgm:pt modelId="{5DA3D8A1-9495-4283-BA50-597FC4E95AF0}" type="sibTrans" cxnId="{FAC5D01B-E536-49E4-B2D3-A7D9EB56A189}">
      <dgm:prSet custT="1"/>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t>
        <a:bodyPr/>
        <a:lstStyle/>
        <a:p>
          <a:endParaRPr lang="en-US" sz="3600" b="1"/>
        </a:p>
      </dgm:t>
    </dgm:pt>
    <dgm:pt modelId="{49A560F4-D09C-4858-8DFF-C01F12CFF0F8}">
      <dgm:prSet phldrT="[Text]" custT="1"/>
      <dgm:spPr/>
      <dgm:t>
        <a:bodyPr/>
        <a:lstStyle/>
        <a:p>
          <a:r>
            <a:rPr lang="en-US" sz="800" b="1" dirty="0"/>
            <a:t>Anti-bias training</a:t>
          </a:r>
        </a:p>
      </dgm:t>
    </dgm:pt>
    <dgm:pt modelId="{49C4EB9A-62F9-43B9-83A7-D1A1ECC44509}" type="parTrans" cxnId="{DF0998D3-D129-4E98-A646-AAE935DD0721}">
      <dgm:prSet/>
      <dgm:spPr/>
      <dgm:t>
        <a:bodyPr/>
        <a:lstStyle/>
        <a:p>
          <a:endParaRPr lang="en-US" sz="1800" b="1"/>
        </a:p>
      </dgm:t>
    </dgm:pt>
    <dgm:pt modelId="{A086627B-332E-4A58-BCC1-35F1B3CF04A4}" type="sibTrans" cxnId="{DF0998D3-D129-4E98-A646-AAE935DD0721}">
      <dgm:prSet custT="1"/>
      <dgm:spPr>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t>
        <a:bodyPr/>
        <a:lstStyle/>
        <a:p>
          <a:endParaRPr lang="en-US" sz="3600" b="1"/>
        </a:p>
      </dgm:t>
    </dgm:pt>
    <dgm:pt modelId="{C7226E41-7625-42F0-81A6-9684DB75154E}">
      <dgm:prSet phldrT="[Text]" custT="1"/>
      <dgm:spPr/>
      <dgm:t>
        <a:bodyPr/>
        <a:lstStyle/>
        <a:p>
          <a:r>
            <a:rPr lang="en-US" sz="800" b="1" dirty="0"/>
            <a:t>Birth centers &amp; midwives</a:t>
          </a:r>
        </a:p>
      </dgm:t>
    </dgm:pt>
    <dgm:pt modelId="{3D7A4CFD-31A7-431F-AE35-4794A4A71039}" type="parTrans" cxnId="{701E9593-3549-4807-A712-D83A91C44BAD}">
      <dgm:prSet/>
      <dgm:spPr/>
      <dgm:t>
        <a:bodyPr/>
        <a:lstStyle/>
        <a:p>
          <a:endParaRPr lang="en-US" sz="1800" b="1"/>
        </a:p>
      </dgm:t>
    </dgm:pt>
    <dgm:pt modelId="{5D49905B-439F-41C3-BDD1-4444F4651385}" type="sibTrans" cxnId="{701E9593-3549-4807-A712-D83A91C44BAD}">
      <dgm:prSet custT="1"/>
      <dgm:spPr>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dgm:spPr>
      <dgm:t>
        <a:bodyPr/>
        <a:lstStyle/>
        <a:p>
          <a:endParaRPr lang="en-US" sz="3600" b="1"/>
        </a:p>
      </dgm:t>
    </dgm:pt>
    <dgm:pt modelId="{4A676D81-66BA-4319-87A4-6FB95761F038}">
      <dgm:prSet phldrT="[Text]" custT="1"/>
      <dgm:spPr/>
      <dgm:t>
        <a:bodyPr/>
        <a:lstStyle/>
        <a:p>
          <a:r>
            <a:rPr lang="en-US" sz="800" b="1" dirty="0"/>
            <a:t>Equity oriented measures</a:t>
          </a:r>
        </a:p>
      </dgm:t>
    </dgm:pt>
    <dgm:pt modelId="{E16F08CB-2367-4B53-84C2-C17577AADF0B}" type="parTrans" cxnId="{74181161-F001-483B-8493-4B5A655F39DF}">
      <dgm:prSet/>
      <dgm:spPr/>
      <dgm:t>
        <a:bodyPr/>
        <a:lstStyle/>
        <a:p>
          <a:endParaRPr lang="en-US" b="1"/>
        </a:p>
      </dgm:t>
    </dgm:pt>
    <dgm:pt modelId="{8348D7CB-95AC-4314-B8BA-B7DF6BD8918A}" type="sibTrans" cxnId="{74181161-F001-483B-8493-4B5A655F39DF}">
      <dgm:prSet/>
      <dgm:spPr>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dgm:spPr>
      <dgm:t>
        <a:bodyPr/>
        <a:lstStyle/>
        <a:p>
          <a:endParaRPr lang="en-US" b="1"/>
        </a:p>
      </dgm:t>
    </dgm:pt>
    <dgm:pt modelId="{CC61E4D1-5AC4-442F-847D-B9BDF836637F}">
      <dgm:prSet phldrT="[Text]" custT="1"/>
      <dgm:spPr/>
      <dgm:t>
        <a:bodyPr/>
        <a:lstStyle/>
        <a:p>
          <a:r>
            <a:rPr lang="en-US" sz="800" b="1" dirty="0"/>
            <a:t>Mental health care</a:t>
          </a:r>
        </a:p>
      </dgm:t>
    </dgm:pt>
    <dgm:pt modelId="{4F3C7360-D58A-436B-BE50-54A161593E8F}" type="parTrans" cxnId="{748C6990-B340-41BD-9749-A9E05546DABF}">
      <dgm:prSet/>
      <dgm:spPr/>
      <dgm:t>
        <a:bodyPr/>
        <a:lstStyle/>
        <a:p>
          <a:endParaRPr lang="en-US" b="1"/>
        </a:p>
      </dgm:t>
    </dgm:pt>
    <dgm:pt modelId="{E4BFCB0C-759E-4E97-BDC8-019A79830A51}" type="sibTrans" cxnId="{748C6990-B340-41BD-9749-A9E05546DABF}">
      <dgm:prSet/>
      <dgm:spPr>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dgm:spPr>
      <dgm:t>
        <a:bodyPr/>
        <a:lstStyle/>
        <a:p>
          <a:endParaRPr lang="en-US" b="1"/>
        </a:p>
      </dgm:t>
    </dgm:pt>
    <dgm:pt modelId="{E67A70F3-DC5A-434C-9524-249D543A22ED}" type="pres">
      <dgm:prSet presAssocID="{B8227CCF-A335-49CD-889D-10A75CE4019E}" presName="Name0" presStyleCnt="0">
        <dgm:presLayoutVars>
          <dgm:chMax val="21"/>
          <dgm:chPref val="21"/>
        </dgm:presLayoutVars>
      </dgm:prSet>
      <dgm:spPr/>
    </dgm:pt>
    <dgm:pt modelId="{142D40A6-7BAA-4D2E-BC50-0392231C971B}" type="pres">
      <dgm:prSet presAssocID="{3A099389-C672-47CE-8034-BD5C2F338700}" presName="text1" presStyleCnt="0"/>
      <dgm:spPr/>
    </dgm:pt>
    <dgm:pt modelId="{F6DDA6CD-FD8A-4959-9249-31C21D3C8D69}" type="pres">
      <dgm:prSet presAssocID="{3A099389-C672-47CE-8034-BD5C2F338700}" presName="textRepeatNode" presStyleLbl="alignNode1" presStyleIdx="0" presStyleCnt="7">
        <dgm:presLayoutVars>
          <dgm:chMax val="0"/>
          <dgm:chPref val="0"/>
          <dgm:bulletEnabled val="1"/>
        </dgm:presLayoutVars>
      </dgm:prSet>
      <dgm:spPr/>
    </dgm:pt>
    <dgm:pt modelId="{600C5604-2839-4C5E-A349-0A7ECAAE5D90}" type="pres">
      <dgm:prSet presAssocID="{3A099389-C672-47CE-8034-BD5C2F338700}" presName="textaccent1" presStyleCnt="0"/>
      <dgm:spPr/>
    </dgm:pt>
    <dgm:pt modelId="{4EFE34D1-8CAB-4D64-A37E-0BE3B266E04E}" type="pres">
      <dgm:prSet presAssocID="{3A099389-C672-47CE-8034-BD5C2F338700}" presName="accentRepeatNode" presStyleLbl="solidAlignAcc1" presStyleIdx="0" presStyleCnt="14"/>
      <dgm:spPr/>
    </dgm:pt>
    <dgm:pt modelId="{73357D7E-B382-4A92-AF5F-F9FD91668A57}" type="pres">
      <dgm:prSet presAssocID="{F6785A05-99CB-4896-87F6-CA468D83C08C}" presName="image1" presStyleCnt="0"/>
      <dgm:spPr/>
    </dgm:pt>
    <dgm:pt modelId="{B59662D7-E830-497E-8241-D948A0349304}" type="pres">
      <dgm:prSet presAssocID="{F6785A05-99CB-4896-87F6-CA468D83C08C}" presName="imageRepeatNode" presStyleLbl="alignAcc1" presStyleIdx="0" presStyleCnt="7"/>
      <dgm:spPr/>
    </dgm:pt>
    <dgm:pt modelId="{81674B8B-6E82-4B3A-AD57-8D49099A38FE}" type="pres">
      <dgm:prSet presAssocID="{F6785A05-99CB-4896-87F6-CA468D83C08C}" presName="imageaccent1" presStyleCnt="0"/>
      <dgm:spPr/>
    </dgm:pt>
    <dgm:pt modelId="{D4060475-65C8-4028-B450-4E12D9CFF8DA}" type="pres">
      <dgm:prSet presAssocID="{F6785A05-99CB-4896-87F6-CA468D83C08C}" presName="accentRepeatNode" presStyleLbl="solidAlignAcc1" presStyleIdx="1" presStyleCnt="14"/>
      <dgm:spPr/>
    </dgm:pt>
    <dgm:pt modelId="{36081EA2-8601-4D77-86BC-91AC6582F115}" type="pres">
      <dgm:prSet presAssocID="{3B9461B8-34E5-4435-A3BA-464813304761}" presName="text2" presStyleCnt="0"/>
      <dgm:spPr/>
    </dgm:pt>
    <dgm:pt modelId="{FDC810A4-8AD7-4799-A317-CA24A3AE296C}" type="pres">
      <dgm:prSet presAssocID="{3B9461B8-34E5-4435-A3BA-464813304761}" presName="textRepeatNode" presStyleLbl="alignNode1" presStyleIdx="1" presStyleCnt="7">
        <dgm:presLayoutVars>
          <dgm:chMax val="0"/>
          <dgm:chPref val="0"/>
          <dgm:bulletEnabled val="1"/>
        </dgm:presLayoutVars>
      </dgm:prSet>
      <dgm:spPr/>
    </dgm:pt>
    <dgm:pt modelId="{5E30FC87-431B-45B1-99AB-CA7E461D41CF}" type="pres">
      <dgm:prSet presAssocID="{3B9461B8-34E5-4435-A3BA-464813304761}" presName="textaccent2" presStyleCnt="0"/>
      <dgm:spPr/>
    </dgm:pt>
    <dgm:pt modelId="{C374CB74-162F-459B-9835-8ECA2AE840E6}" type="pres">
      <dgm:prSet presAssocID="{3B9461B8-34E5-4435-A3BA-464813304761}" presName="accentRepeatNode" presStyleLbl="solidAlignAcc1" presStyleIdx="2" presStyleCnt="14"/>
      <dgm:spPr/>
    </dgm:pt>
    <dgm:pt modelId="{2317A17B-B51F-4968-8491-A0DE676D0AEB}" type="pres">
      <dgm:prSet presAssocID="{D4015E88-C65B-417E-80FB-32858E8EE473}" presName="image2" presStyleCnt="0"/>
      <dgm:spPr/>
    </dgm:pt>
    <dgm:pt modelId="{3DDFC9EF-1FA8-4F77-9340-3919F1F35FFC}" type="pres">
      <dgm:prSet presAssocID="{D4015E88-C65B-417E-80FB-32858E8EE473}" presName="imageRepeatNode" presStyleLbl="alignAcc1" presStyleIdx="1" presStyleCnt="7"/>
      <dgm:spPr/>
    </dgm:pt>
    <dgm:pt modelId="{5CD1A824-DF46-4FDC-B87D-7624DA0D69D7}" type="pres">
      <dgm:prSet presAssocID="{D4015E88-C65B-417E-80FB-32858E8EE473}" presName="imageaccent2" presStyleCnt="0"/>
      <dgm:spPr/>
    </dgm:pt>
    <dgm:pt modelId="{6370677D-2DAE-477A-A802-B4F51C3897FC}" type="pres">
      <dgm:prSet presAssocID="{D4015E88-C65B-417E-80FB-32858E8EE473}" presName="accentRepeatNode" presStyleLbl="solidAlignAcc1" presStyleIdx="3" presStyleCnt="14"/>
      <dgm:spPr/>
    </dgm:pt>
    <dgm:pt modelId="{FA037AD0-9D6C-477D-9963-EBEC905DCD76}" type="pres">
      <dgm:prSet presAssocID="{C7226E41-7625-42F0-81A6-9684DB75154E}" presName="text3" presStyleCnt="0"/>
      <dgm:spPr/>
    </dgm:pt>
    <dgm:pt modelId="{25297711-75A1-48F4-BF44-4BE16F5AB42E}" type="pres">
      <dgm:prSet presAssocID="{C7226E41-7625-42F0-81A6-9684DB75154E}" presName="textRepeatNode" presStyleLbl="alignNode1" presStyleIdx="2" presStyleCnt="7">
        <dgm:presLayoutVars>
          <dgm:chMax val="0"/>
          <dgm:chPref val="0"/>
          <dgm:bulletEnabled val="1"/>
        </dgm:presLayoutVars>
      </dgm:prSet>
      <dgm:spPr/>
    </dgm:pt>
    <dgm:pt modelId="{B3339380-B3D4-4B70-814C-0306829999C0}" type="pres">
      <dgm:prSet presAssocID="{C7226E41-7625-42F0-81A6-9684DB75154E}" presName="textaccent3" presStyleCnt="0"/>
      <dgm:spPr/>
    </dgm:pt>
    <dgm:pt modelId="{5A2CA7CA-7643-49C6-8EBF-54596B3E39DC}" type="pres">
      <dgm:prSet presAssocID="{C7226E41-7625-42F0-81A6-9684DB75154E}" presName="accentRepeatNode" presStyleLbl="solidAlignAcc1" presStyleIdx="4" presStyleCnt="14"/>
      <dgm:spPr/>
    </dgm:pt>
    <dgm:pt modelId="{782637BD-75B4-49F9-B101-C94507AF5979}" type="pres">
      <dgm:prSet presAssocID="{5D49905B-439F-41C3-BDD1-4444F4651385}" presName="image3" presStyleCnt="0"/>
      <dgm:spPr/>
    </dgm:pt>
    <dgm:pt modelId="{CF52F5CE-3B46-427B-9EFB-A3B138AAE76B}" type="pres">
      <dgm:prSet presAssocID="{5D49905B-439F-41C3-BDD1-4444F4651385}" presName="imageRepeatNode" presStyleLbl="alignAcc1" presStyleIdx="2" presStyleCnt="7"/>
      <dgm:spPr/>
    </dgm:pt>
    <dgm:pt modelId="{5F55F292-72A8-48DA-8B46-4AFFAD0BA89A}" type="pres">
      <dgm:prSet presAssocID="{5D49905B-439F-41C3-BDD1-4444F4651385}" presName="imageaccent3" presStyleCnt="0"/>
      <dgm:spPr/>
    </dgm:pt>
    <dgm:pt modelId="{03A76B8E-0291-4145-8075-ED2DF7CE5102}" type="pres">
      <dgm:prSet presAssocID="{5D49905B-439F-41C3-BDD1-4444F4651385}" presName="accentRepeatNode" presStyleLbl="solidAlignAcc1" presStyleIdx="5" presStyleCnt="14"/>
      <dgm:spPr/>
    </dgm:pt>
    <dgm:pt modelId="{46463ED1-D8D9-4EB2-BACD-37C26FD96CFB}" type="pres">
      <dgm:prSet presAssocID="{2DC39469-6C47-470D-AA13-D49FEF8EE5C6}" presName="text4" presStyleCnt="0"/>
      <dgm:spPr/>
    </dgm:pt>
    <dgm:pt modelId="{F3764B0B-28CF-4E26-B62D-35DF39B86F1C}" type="pres">
      <dgm:prSet presAssocID="{2DC39469-6C47-470D-AA13-D49FEF8EE5C6}" presName="textRepeatNode" presStyleLbl="alignNode1" presStyleIdx="3" presStyleCnt="7">
        <dgm:presLayoutVars>
          <dgm:chMax val="0"/>
          <dgm:chPref val="0"/>
          <dgm:bulletEnabled val="1"/>
        </dgm:presLayoutVars>
      </dgm:prSet>
      <dgm:spPr/>
    </dgm:pt>
    <dgm:pt modelId="{136E0C98-786D-47F0-BC23-813D7FDC3501}" type="pres">
      <dgm:prSet presAssocID="{2DC39469-6C47-470D-AA13-D49FEF8EE5C6}" presName="textaccent4" presStyleCnt="0"/>
      <dgm:spPr/>
    </dgm:pt>
    <dgm:pt modelId="{CF57C1B9-189E-427F-AD67-0AAF6D12E1B0}" type="pres">
      <dgm:prSet presAssocID="{2DC39469-6C47-470D-AA13-D49FEF8EE5C6}" presName="accentRepeatNode" presStyleLbl="solidAlignAcc1" presStyleIdx="6" presStyleCnt="14"/>
      <dgm:spPr/>
    </dgm:pt>
    <dgm:pt modelId="{88D42E01-702D-4E3D-90BF-5AAFEC85C8E0}" type="pres">
      <dgm:prSet presAssocID="{5DA3D8A1-9495-4283-BA50-597FC4E95AF0}" presName="image4" presStyleCnt="0"/>
      <dgm:spPr/>
    </dgm:pt>
    <dgm:pt modelId="{FF728464-EE1B-47D2-A036-44E084AB7C59}" type="pres">
      <dgm:prSet presAssocID="{5DA3D8A1-9495-4283-BA50-597FC4E95AF0}" presName="imageRepeatNode" presStyleLbl="alignAcc1" presStyleIdx="3" presStyleCnt="7"/>
      <dgm:spPr/>
    </dgm:pt>
    <dgm:pt modelId="{927153A0-AFC7-4130-9CA1-478FC634FC09}" type="pres">
      <dgm:prSet presAssocID="{5DA3D8A1-9495-4283-BA50-597FC4E95AF0}" presName="imageaccent4" presStyleCnt="0"/>
      <dgm:spPr/>
    </dgm:pt>
    <dgm:pt modelId="{58A1039A-3091-4CF0-A2E7-906DC7531046}" type="pres">
      <dgm:prSet presAssocID="{5DA3D8A1-9495-4283-BA50-597FC4E95AF0}" presName="accentRepeatNode" presStyleLbl="solidAlignAcc1" presStyleIdx="7" presStyleCnt="14"/>
      <dgm:spPr/>
    </dgm:pt>
    <dgm:pt modelId="{4C1FDB3C-B625-4B70-A6B4-EF649C8879D9}" type="pres">
      <dgm:prSet presAssocID="{CC61E4D1-5AC4-442F-847D-B9BDF836637F}" presName="text5" presStyleCnt="0"/>
      <dgm:spPr/>
    </dgm:pt>
    <dgm:pt modelId="{09193DF2-AB4C-42AC-A873-0498682F5E7E}" type="pres">
      <dgm:prSet presAssocID="{CC61E4D1-5AC4-442F-847D-B9BDF836637F}" presName="textRepeatNode" presStyleLbl="alignNode1" presStyleIdx="4" presStyleCnt="7">
        <dgm:presLayoutVars>
          <dgm:chMax val="0"/>
          <dgm:chPref val="0"/>
          <dgm:bulletEnabled val="1"/>
        </dgm:presLayoutVars>
      </dgm:prSet>
      <dgm:spPr/>
    </dgm:pt>
    <dgm:pt modelId="{C9843796-58F0-400F-9C99-43116193ACC6}" type="pres">
      <dgm:prSet presAssocID="{CC61E4D1-5AC4-442F-847D-B9BDF836637F}" presName="textaccent5" presStyleCnt="0"/>
      <dgm:spPr/>
    </dgm:pt>
    <dgm:pt modelId="{084B7FD2-8D87-4487-9E68-B73E01F83EDE}" type="pres">
      <dgm:prSet presAssocID="{CC61E4D1-5AC4-442F-847D-B9BDF836637F}" presName="accentRepeatNode" presStyleLbl="solidAlignAcc1" presStyleIdx="8" presStyleCnt="14"/>
      <dgm:spPr/>
    </dgm:pt>
    <dgm:pt modelId="{FA3D29F9-A42D-4013-BE29-50B382DA4DE1}" type="pres">
      <dgm:prSet presAssocID="{E4BFCB0C-759E-4E97-BDC8-019A79830A51}" presName="image5" presStyleCnt="0"/>
      <dgm:spPr/>
    </dgm:pt>
    <dgm:pt modelId="{9A145B09-DE13-4836-8B15-5FFFE1DCC262}" type="pres">
      <dgm:prSet presAssocID="{E4BFCB0C-759E-4E97-BDC8-019A79830A51}" presName="imageRepeatNode" presStyleLbl="alignAcc1" presStyleIdx="4" presStyleCnt="7"/>
      <dgm:spPr/>
    </dgm:pt>
    <dgm:pt modelId="{68FFEAC5-AE83-4729-AA34-8999A4FCDFA0}" type="pres">
      <dgm:prSet presAssocID="{E4BFCB0C-759E-4E97-BDC8-019A79830A51}" presName="imageaccent5" presStyleCnt="0"/>
      <dgm:spPr/>
    </dgm:pt>
    <dgm:pt modelId="{544F6E9B-432C-497A-9DB7-4166762519AE}" type="pres">
      <dgm:prSet presAssocID="{E4BFCB0C-759E-4E97-BDC8-019A79830A51}" presName="accentRepeatNode" presStyleLbl="solidAlignAcc1" presStyleIdx="9" presStyleCnt="14"/>
      <dgm:spPr/>
    </dgm:pt>
    <dgm:pt modelId="{C43F221F-D2B9-48AC-A893-449C3E6E0745}" type="pres">
      <dgm:prSet presAssocID="{4A676D81-66BA-4319-87A4-6FB95761F038}" presName="text6" presStyleCnt="0"/>
      <dgm:spPr/>
    </dgm:pt>
    <dgm:pt modelId="{EF27F813-094F-4A48-B846-9F42BFAE9A66}" type="pres">
      <dgm:prSet presAssocID="{4A676D81-66BA-4319-87A4-6FB95761F038}" presName="textRepeatNode" presStyleLbl="alignNode1" presStyleIdx="5" presStyleCnt="7">
        <dgm:presLayoutVars>
          <dgm:chMax val="0"/>
          <dgm:chPref val="0"/>
          <dgm:bulletEnabled val="1"/>
        </dgm:presLayoutVars>
      </dgm:prSet>
      <dgm:spPr/>
    </dgm:pt>
    <dgm:pt modelId="{23E628CC-FDE9-4A8D-9696-5377C61DFF5E}" type="pres">
      <dgm:prSet presAssocID="{4A676D81-66BA-4319-87A4-6FB95761F038}" presName="textaccent6" presStyleCnt="0"/>
      <dgm:spPr/>
    </dgm:pt>
    <dgm:pt modelId="{7DA9C2D6-3F98-4A13-BFCA-21BC776DD56D}" type="pres">
      <dgm:prSet presAssocID="{4A676D81-66BA-4319-87A4-6FB95761F038}" presName="accentRepeatNode" presStyleLbl="solidAlignAcc1" presStyleIdx="10" presStyleCnt="14"/>
      <dgm:spPr/>
    </dgm:pt>
    <dgm:pt modelId="{FFEF9CB6-84A2-42DA-98F6-13CC197706E3}" type="pres">
      <dgm:prSet presAssocID="{8348D7CB-95AC-4314-B8BA-B7DF6BD8918A}" presName="image6" presStyleCnt="0"/>
      <dgm:spPr/>
    </dgm:pt>
    <dgm:pt modelId="{EB219A8A-9D0F-4A63-AFBA-0050F361CF0F}" type="pres">
      <dgm:prSet presAssocID="{8348D7CB-95AC-4314-B8BA-B7DF6BD8918A}" presName="imageRepeatNode" presStyleLbl="alignAcc1" presStyleIdx="5" presStyleCnt="7"/>
      <dgm:spPr/>
    </dgm:pt>
    <dgm:pt modelId="{9767404F-7EA6-44A3-88C9-8F7CA8B7899C}" type="pres">
      <dgm:prSet presAssocID="{8348D7CB-95AC-4314-B8BA-B7DF6BD8918A}" presName="imageaccent6" presStyleCnt="0"/>
      <dgm:spPr/>
    </dgm:pt>
    <dgm:pt modelId="{0BEA7E1A-4800-47D5-A8E0-51C2AA05B177}" type="pres">
      <dgm:prSet presAssocID="{8348D7CB-95AC-4314-B8BA-B7DF6BD8918A}" presName="accentRepeatNode" presStyleLbl="solidAlignAcc1" presStyleIdx="11" presStyleCnt="14"/>
      <dgm:spPr/>
    </dgm:pt>
    <dgm:pt modelId="{671214F9-F467-43EA-9175-6E7ED499C588}" type="pres">
      <dgm:prSet presAssocID="{49A560F4-D09C-4858-8DFF-C01F12CFF0F8}" presName="text7" presStyleCnt="0"/>
      <dgm:spPr/>
    </dgm:pt>
    <dgm:pt modelId="{4AFECACF-18F8-4025-8AAA-B9AADEAB4610}" type="pres">
      <dgm:prSet presAssocID="{49A560F4-D09C-4858-8DFF-C01F12CFF0F8}" presName="textRepeatNode" presStyleLbl="alignNode1" presStyleIdx="6" presStyleCnt="7">
        <dgm:presLayoutVars>
          <dgm:chMax val="0"/>
          <dgm:chPref val="0"/>
          <dgm:bulletEnabled val="1"/>
        </dgm:presLayoutVars>
      </dgm:prSet>
      <dgm:spPr/>
    </dgm:pt>
    <dgm:pt modelId="{AFC33808-754E-4F98-BF1C-742D629B9684}" type="pres">
      <dgm:prSet presAssocID="{49A560F4-D09C-4858-8DFF-C01F12CFF0F8}" presName="textaccent7" presStyleCnt="0"/>
      <dgm:spPr/>
    </dgm:pt>
    <dgm:pt modelId="{E5B20883-2CF0-419A-8DEF-9B9B6422BC64}" type="pres">
      <dgm:prSet presAssocID="{49A560F4-D09C-4858-8DFF-C01F12CFF0F8}" presName="accentRepeatNode" presStyleLbl="solidAlignAcc1" presStyleIdx="12" presStyleCnt="14"/>
      <dgm:spPr/>
    </dgm:pt>
    <dgm:pt modelId="{3419C41B-82F3-4AC6-A7CD-DE3B188A1176}" type="pres">
      <dgm:prSet presAssocID="{A086627B-332E-4A58-BCC1-35F1B3CF04A4}" presName="image7" presStyleCnt="0"/>
      <dgm:spPr/>
    </dgm:pt>
    <dgm:pt modelId="{952C5460-0276-44B9-9A60-6C47632853B6}" type="pres">
      <dgm:prSet presAssocID="{A086627B-332E-4A58-BCC1-35F1B3CF04A4}" presName="imageRepeatNode" presStyleLbl="alignAcc1" presStyleIdx="6" presStyleCnt="7"/>
      <dgm:spPr/>
    </dgm:pt>
    <dgm:pt modelId="{7BBCC1EB-C7D2-4CB6-A5E8-310B5BF7F60D}" type="pres">
      <dgm:prSet presAssocID="{A086627B-332E-4A58-BCC1-35F1B3CF04A4}" presName="imageaccent7" presStyleCnt="0"/>
      <dgm:spPr/>
    </dgm:pt>
    <dgm:pt modelId="{ED57763B-8361-4714-B0CC-8CA977C8A17E}" type="pres">
      <dgm:prSet presAssocID="{A086627B-332E-4A58-BCC1-35F1B3CF04A4}" presName="accentRepeatNode" presStyleLbl="solidAlignAcc1" presStyleIdx="13" presStyleCnt="14"/>
      <dgm:spPr/>
    </dgm:pt>
  </dgm:ptLst>
  <dgm:cxnLst>
    <dgm:cxn modelId="{40A92D09-436E-4A04-952C-9423A3D0AAA8}" type="presOf" srcId="{C7226E41-7625-42F0-81A6-9684DB75154E}" destId="{25297711-75A1-48F4-BF44-4BE16F5AB42E}" srcOrd="0" destOrd="0" presId="urn:microsoft.com/office/officeart/2008/layout/HexagonCluster"/>
    <dgm:cxn modelId="{DD0BAC0C-C5C5-4ABE-A91B-2F91B0EA5D3E}" type="presOf" srcId="{3A099389-C672-47CE-8034-BD5C2F338700}" destId="{F6DDA6CD-FD8A-4959-9249-31C21D3C8D69}" srcOrd="0" destOrd="0" presId="urn:microsoft.com/office/officeart/2008/layout/HexagonCluster"/>
    <dgm:cxn modelId="{FAC5D01B-E536-49E4-B2D3-A7D9EB56A189}" srcId="{B8227CCF-A335-49CD-889D-10A75CE4019E}" destId="{2DC39469-6C47-470D-AA13-D49FEF8EE5C6}" srcOrd="3" destOrd="0" parTransId="{B6BB8B9B-E6D0-4092-9688-9756577CF8E8}" sibTransId="{5DA3D8A1-9495-4283-BA50-597FC4E95AF0}"/>
    <dgm:cxn modelId="{FFFDEB1B-5652-4464-B090-80FD7EBD820D}" type="presOf" srcId="{3B9461B8-34E5-4435-A3BA-464813304761}" destId="{FDC810A4-8AD7-4799-A317-CA24A3AE296C}" srcOrd="0" destOrd="0" presId="urn:microsoft.com/office/officeart/2008/layout/HexagonCluster"/>
    <dgm:cxn modelId="{83354622-D4D9-41EC-A8BE-0D720C2653CA}" type="presOf" srcId="{5DA3D8A1-9495-4283-BA50-597FC4E95AF0}" destId="{FF728464-EE1B-47D2-A036-44E084AB7C59}" srcOrd="0" destOrd="0" presId="urn:microsoft.com/office/officeart/2008/layout/HexagonCluster"/>
    <dgm:cxn modelId="{B15B3324-9549-4D0C-9EB0-60D550E65102}" type="presOf" srcId="{8348D7CB-95AC-4314-B8BA-B7DF6BD8918A}" destId="{EB219A8A-9D0F-4A63-AFBA-0050F361CF0F}" srcOrd="0" destOrd="0" presId="urn:microsoft.com/office/officeart/2008/layout/HexagonCluster"/>
    <dgm:cxn modelId="{72B34F26-F880-46CB-935C-1EC247C9899F}" type="presOf" srcId="{5D49905B-439F-41C3-BDD1-4444F4651385}" destId="{CF52F5CE-3B46-427B-9EFB-A3B138AAE76B}" srcOrd="0" destOrd="0" presId="urn:microsoft.com/office/officeart/2008/layout/HexagonCluster"/>
    <dgm:cxn modelId="{74181161-F001-483B-8493-4B5A655F39DF}" srcId="{B8227CCF-A335-49CD-889D-10A75CE4019E}" destId="{4A676D81-66BA-4319-87A4-6FB95761F038}" srcOrd="5" destOrd="0" parTransId="{E16F08CB-2367-4B53-84C2-C17577AADF0B}" sibTransId="{8348D7CB-95AC-4314-B8BA-B7DF6BD8918A}"/>
    <dgm:cxn modelId="{C5355948-A016-495B-BB86-44C36AC0E657}" type="presOf" srcId="{2DC39469-6C47-470D-AA13-D49FEF8EE5C6}" destId="{F3764B0B-28CF-4E26-B62D-35DF39B86F1C}" srcOrd="0" destOrd="0" presId="urn:microsoft.com/office/officeart/2008/layout/HexagonCluster"/>
    <dgm:cxn modelId="{C7974E53-9359-4434-9722-C829CC532105}" type="presOf" srcId="{A086627B-332E-4A58-BCC1-35F1B3CF04A4}" destId="{952C5460-0276-44B9-9A60-6C47632853B6}" srcOrd="0" destOrd="0" presId="urn:microsoft.com/office/officeart/2008/layout/HexagonCluster"/>
    <dgm:cxn modelId="{1E26B57B-4F81-41C2-A47B-CDEDF735BEF5}" type="presOf" srcId="{49A560F4-D09C-4858-8DFF-C01F12CFF0F8}" destId="{4AFECACF-18F8-4025-8AAA-B9AADEAB4610}" srcOrd="0" destOrd="0" presId="urn:microsoft.com/office/officeart/2008/layout/HexagonCluster"/>
    <dgm:cxn modelId="{748C6990-B340-41BD-9749-A9E05546DABF}" srcId="{B8227CCF-A335-49CD-889D-10A75CE4019E}" destId="{CC61E4D1-5AC4-442F-847D-B9BDF836637F}" srcOrd="4" destOrd="0" parTransId="{4F3C7360-D58A-436B-BE50-54A161593E8F}" sibTransId="{E4BFCB0C-759E-4E97-BDC8-019A79830A51}"/>
    <dgm:cxn modelId="{701E9593-3549-4807-A712-D83A91C44BAD}" srcId="{B8227CCF-A335-49CD-889D-10A75CE4019E}" destId="{C7226E41-7625-42F0-81A6-9684DB75154E}" srcOrd="2" destOrd="0" parTransId="{3D7A4CFD-31A7-431F-AE35-4794A4A71039}" sibTransId="{5D49905B-439F-41C3-BDD1-4444F4651385}"/>
    <dgm:cxn modelId="{3E93A395-DC6A-455B-BB5C-A6F78B5D17D3}" type="presOf" srcId="{D4015E88-C65B-417E-80FB-32858E8EE473}" destId="{3DDFC9EF-1FA8-4F77-9340-3919F1F35FFC}" srcOrd="0" destOrd="0" presId="urn:microsoft.com/office/officeart/2008/layout/HexagonCluster"/>
    <dgm:cxn modelId="{98B885A7-672F-483A-A89F-14A2B77545FA}" srcId="{B8227CCF-A335-49CD-889D-10A75CE4019E}" destId="{3B9461B8-34E5-4435-A3BA-464813304761}" srcOrd="1" destOrd="0" parTransId="{236BE8D2-CFE0-40B6-AA40-F8AEE675CFB5}" sibTransId="{D4015E88-C65B-417E-80FB-32858E8EE473}"/>
    <dgm:cxn modelId="{0D7A0DBB-61EE-4A5A-AE34-F046F87D1E64}" type="presOf" srcId="{E4BFCB0C-759E-4E97-BDC8-019A79830A51}" destId="{9A145B09-DE13-4836-8B15-5FFFE1DCC262}" srcOrd="0" destOrd="0" presId="urn:microsoft.com/office/officeart/2008/layout/HexagonCluster"/>
    <dgm:cxn modelId="{07B425BB-9FE7-42DD-BC11-3E62B7880529}" type="presOf" srcId="{CC61E4D1-5AC4-442F-847D-B9BDF836637F}" destId="{09193DF2-AB4C-42AC-A873-0498682F5E7E}" srcOrd="0" destOrd="0" presId="urn:microsoft.com/office/officeart/2008/layout/HexagonCluster"/>
    <dgm:cxn modelId="{0FD762CB-45D5-4D94-98E0-79AE4A5525F4}" type="presOf" srcId="{4A676D81-66BA-4319-87A4-6FB95761F038}" destId="{EF27F813-094F-4A48-B846-9F42BFAE9A66}" srcOrd="0" destOrd="0" presId="urn:microsoft.com/office/officeart/2008/layout/HexagonCluster"/>
    <dgm:cxn modelId="{86E2E6CC-D6C2-4057-A5D5-B268791D7B77}" type="presOf" srcId="{B8227CCF-A335-49CD-889D-10A75CE4019E}" destId="{E67A70F3-DC5A-434C-9524-249D543A22ED}" srcOrd="0" destOrd="0" presId="urn:microsoft.com/office/officeart/2008/layout/HexagonCluster"/>
    <dgm:cxn modelId="{6D0CD3CE-6C41-44B7-8C24-DA6BED087FA0}" type="presOf" srcId="{F6785A05-99CB-4896-87F6-CA468D83C08C}" destId="{B59662D7-E830-497E-8241-D948A0349304}" srcOrd="0" destOrd="0" presId="urn:microsoft.com/office/officeart/2008/layout/HexagonCluster"/>
    <dgm:cxn modelId="{DF0998D3-D129-4E98-A646-AAE935DD0721}" srcId="{B8227CCF-A335-49CD-889D-10A75CE4019E}" destId="{49A560F4-D09C-4858-8DFF-C01F12CFF0F8}" srcOrd="6" destOrd="0" parTransId="{49C4EB9A-62F9-43B9-83A7-D1A1ECC44509}" sibTransId="{A086627B-332E-4A58-BCC1-35F1B3CF04A4}"/>
    <dgm:cxn modelId="{884F22F0-1B17-4A29-B74E-08E098C7F1FF}" srcId="{B8227CCF-A335-49CD-889D-10A75CE4019E}" destId="{3A099389-C672-47CE-8034-BD5C2F338700}" srcOrd="0" destOrd="0" parTransId="{E9B3E9AC-1338-431B-85D3-E12BCC2CC99D}" sibTransId="{F6785A05-99CB-4896-87F6-CA468D83C08C}"/>
    <dgm:cxn modelId="{765CB096-AD05-4689-A8F4-9CAF54A8AD48}" type="presParOf" srcId="{E67A70F3-DC5A-434C-9524-249D543A22ED}" destId="{142D40A6-7BAA-4D2E-BC50-0392231C971B}" srcOrd="0" destOrd="0" presId="urn:microsoft.com/office/officeart/2008/layout/HexagonCluster"/>
    <dgm:cxn modelId="{99AA3DC8-6285-484D-BAE3-91419AF6F362}" type="presParOf" srcId="{142D40A6-7BAA-4D2E-BC50-0392231C971B}" destId="{F6DDA6CD-FD8A-4959-9249-31C21D3C8D69}" srcOrd="0" destOrd="0" presId="urn:microsoft.com/office/officeart/2008/layout/HexagonCluster"/>
    <dgm:cxn modelId="{F3669C7F-1FCE-4175-B1E4-7299D2646101}" type="presParOf" srcId="{E67A70F3-DC5A-434C-9524-249D543A22ED}" destId="{600C5604-2839-4C5E-A349-0A7ECAAE5D90}" srcOrd="1" destOrd="0" presId="urn:microsoft.com/office/officeart/2008/layout/HexagonCluster"/>
    <dgm:cxn modelId="{D54C9DFF-E921-4FB2-A3AB-F487BDCBD26F}" type="presParOf" srcId="{600C5604-2839-4C5E-A349-0A7ECAAE5D90}" destId="{4EFE34D1-8CAB-4D64-A37E-0BE3B266E04E}" srcOrd="0" destOrd="0" presId="urn:microsoft.com/office/officeart/2008/layout/HexagonCluster"/>
    <dgm:cxn modelId="{991C881D-CB80-42C7-BEE9-BE53056CBECD}" type="presParOf" srcId="{E67A70F3-DC5A-434C-9524-249D543A22ED}" destId="{73357D7E-B382-4A92-AF5F-F9FD91668A57}" srcOrd="2" destOrd="0" presId="urn:microsoft.com/office/officeart/2008/layout/HexagonCluster"/>
    <dgm:cxn modelId="{28BBCE92-291F-4F75-8615-F1416ECCE8A3}" type="presParOf" srcId="{73357D7E-B382-4A92-AF5F-F9FD91668A57}" destId="{B59662D7-E830-497E-8241-D948A0349304}" srcOrd="0" destOrd="0" presId="urn:microsoft.com/office/officeart/2008/layout/HexagonCluster"/>
    <dgm:cxn modelId="{ABC4AABB-D6ED-42D6-A932-A05D46D569FA}" type="presParOf" srcId="{E67A70F3-DC5A-434C-9524-249D543A22ED}" destId="{81674B8B-6E82-4B3A-AD57-8D49099A38FE}" srcOrd="3" destOrd="0" presId="urn:microsoft.com/office/officeart/2008/layout/HexagonCluster"/>
    <dgm:cxn modelId="{63B4ABD4-F97E-45E8-9E39-1D8215806D95}" type="presParOf" srcId="{81674B8B-6E82-4B3A-AD57-8D49099A38FE}" destId="{D4060475-65C8-4028-B450-4E12D9CFF8DA}" srcOrd="0" destOrd="0" presId="urn:microsoft.com/office/officeart/2008/layout/HexagonCluster"/>
    <dgm:cxn modelId="{9A02E81D-1059-4120-8B3F-4E95FBAFD0C5}" type="presParOf" srcId="{E67A70F3-DC5A-434C-9524-249D543A22ED}" destId="{36081EA2-8601-4D77-86BC-91AC6582F115}" srcOrd="4" destOrd="0" presId="urn:microsoft.com/office/officeart/2008/layout/HexagonCluster"/>
    <dgm:cxn modelId="{5FBB9D7C-C6FE-428A-A091-F921D160FC73}" type="presParOf" srcId="{36081EA2-8601-4D77-86BC-91AC6582F115}" destId="{FDC810A4-8AD7-4799-A317-CA24A3AE296C}" srcOrd="0" destOrd="0" presId="urn:microsoft.com/office/officeart/2008/layout/HexagonCluster"/>
    <dgm:cxn modelId="{DBE9A1A6-3898-445E-9168-283FEEFF7777}" type="presParOf" srcId="{E67A70F3-DC5A-434C-9524-249D543A22ED}" destId="{5E30FC87-431B-45B1-99AB-CA7E461D41CF}" srcOrd="5" destOrd="0" presId="urn:microsoft.com/office/officeart/2008/layout/HexagonCluster"/>
    <dgm:cxn modelId="{6AAD1EC1-A1C8-4EB6-83AD-FE19D1BF4B4E}" type="presParOf" srcId="{5E30FC87-431B-45B1-99AB-CA7E461D41CF}" destId="{C374CB74-162F-459B-9835-8ECA2AE840E6}" srcOrd="0" destOrd="0" presId="urn:microsoft.com/office/officeart/2008/layout/HexagonCluster"/>
    <dgm:cxn modelId="{80E4C1AD-1A70-4F14-9A08-4C02F70F3805}" type="presParOf" srcId="{E67A70F3-DC5A-434C-9524-249D543A22ED}" destId="{2317A17B-B51F-4968-8491-A0DE676D0AEB}" srcOrd="6" destOrd="0" presId="urn:microsoft.com/office/officeart/2008/layout/HexagonCluster"/>
    <dgm:cxn modelId="{8A9CE43B-82BD-4F7E-8F1A-4964F39839EB}" type="presParOf" srcId="{2317A17B-B51F-4968-8491-A0DE676D0AEB}" destId="{3DDFC9EF-1FA8-4F77-9340-3919F1F35FFC}" srcOrd="0" destOrd="0" presId="urn:microsoft.com/office/officeart/2008/layout/HexagonCluster"/>
    <dgm:cxn modelId="{A340E769-65D5-420F-A1FC-50747B95D31D}" type="presParOf" srcId="{E67A70F3-DC5A-434C-9524-249D543A22ED}" destId="{5CD1A824-DF46-4FDC-B87D-7624DA0D69D7}" srcOrd="7" destOrd="0" presId="urn:microsoft.com/office/officeart/2008/layout/HexagonCluster"/>
    <dgm:cxn modelId="{C8C44C7C-E07D-4DD7-AE88-28E7A0C66802}" type="presParOf" srcId="{5CD1A824-DF46-4FDC-B87D-7624DA0D69D7}" destId="{6370677D-2DAE-477A-A802-B4F51C3897FC}" srcOrd="0" destOrd="0" presId="urn:microsoft.com/office/officeart/2008/layout/HexagonCluster"/>
    <dgm:cxn modelId="{B7FE86DE-18AE-46A6-A5C2-C05294B04F3D}" type="presParOf" srcId="{E67A70F3-DC5A-434C-9524-249D543A22ED}" destId="{FA037AD0-9D6C-477D-9963-EBEC905DCD76}" srcOrd="8" destOrd="0" presId="urn:microsoft.com/office/officeart/2008/layout/HexagonCluster"/>
    <dgm:cxn modelId="{93717990-1A90-4F5A-B414-D814FFB7EC74}" type="presParOf" srcId="{FA037AD0-9D6C-477D-9963-EBEC905DCD76}" destId="{25297711-75A1-48F4-BF44-4BE16F5AB42E}" srcOrd="0" destOrd="0" presId="urn:microsoft.com/office/officeart/2008/layout/HexagonCluster"/>
    <dgm:cxn modelId="{CE7CEDE0-D43C-4276-A3EA-5E8AE1ADBE57}" type="presParOf" srcId="{E67A70F3-DC5A-434C-9524-249D543A22ED}" destId="{B3339380-B3D4-4B70-814C-0306829999C0}" srcOrd="9" destOrd="0" presId="urn:microsoft.com/office/officeart/2008/layout/HexagonCluster"/>
    <dgm:cxn modelId="{8A61D18A-EF30-44C3-88DB-C15AA392963D}" type="presParOf" srcId="{B3339380-B3D4-4B70-814C-0306829999C0}" destId="{5A2CA7CA-7643-49C6-8EBF-54596B3E39DC}" srcOrd="0" destOrd="0" presId="urn:microsoft.com/office/officeart/2008/layout/HexagonCluster"/>
    <dgm:cxn modelId="{19263D00-5F0B-4D71-9277-FDEAA35EB45E}" type="presParOf" srcId="{E67A70F3-DC5A-434C-9524-249D543A22ED}" destId="{782637BD-75B4-49F9-B101-C94507AF5979}" srcOrd="10" destOrd="0" presId="urn:microsoft.com/office/officeart/2008/layout/HexagonCluster"/>
    <dgm:cxn modelId="{84234A6F-14B3-4099-A761-FD870F7E87C0}" type="presParOf" srcId="{782637BD-75B4-49F9-B101-C94507AF5979}" destId="{CF52F5CE-3B46-427B-9EFB-A3B138AAE76B}" srcOrd="0" destOrd="0" presId="urn:microsoft.com/office/officeart/2008/layout/HexagonCluster"/>
    <dgm:cxn modelId="{B3991D49-98D2-4772-88EE-92DC3CF062C9}" type="presParOf" srcId="{E67A70F3-DC5A-434C-9524-249D543A22ED}" destId="{5F55F292-72A8-48DA-8B46-4AFFAD0BA89A}" srcOrd="11" destOrd="0" presId="urn:microsoft.com/office/officeart/2008/layout/HexagonCluster"/>
    <dgm:cxn modelId="{0E30F44A-6099-41CF-99BF-35467E121A67}" type="presParOf" srcId="{5F55F292-72A8-48DA-8B46-4AFFAD0BA89A}" destId="{03A76B8E-0291-4145-8075-ED2DF7CE5102}" srcOrd="0" destOrd="0" presId="urn:microsoft.com/office/officeart/2008/layout/HexagonCluster"/>
    <dgm:cxn modelId="{B44FF972-2C3B-4362-A220-F76A075FE7A4}" type="presParOf" srcId="{E67A70F3-DC5A-434C-9524-249D543A22ED}" destId="{46463ED1-D8D9-4EB2-BACD-37C26FD96CFB}" srcOrd="12" destOrd="0" presId="urn:microsoft.com/office/officeart/2008/layout/HexagonCluster"/>
    <dgm:cxn modelId="{98AD39F8-368F-4E27-866E-3D5C803CADB9}" type="presParOf" srcId="{46463ED1-D8D9-4EB2-BACD-37C26FD96CFB}" destId="{F3764B0B-28CF-4E26-B62D-35DF39B86F1C}" srcOrd="0" destOrd="0" presId="urn:microsoft.com/office/officeart/2008/layout/HexagonCluster"/>
    <dgm:cxn modelId="{ABC6CE66-C9AB-4EFB-A38C-4172F62DE2C5}" type="presParOf" srcId="{E67A70F3-DC5A-434C-9524-249D543A22ED}" destId="{136E0C98-786D-47F0-BC23-813D7FDC3501}" srcOrd="13" destOrd="0" presId="urn:microsoft.com/office/officeart/2008/layout/HexagonCluster"/>
    <dgm:cxn modelId="{96374073-B3FD-4B25-B3B9-C708C1972A98}" type="presParOf" srcId="{136E0C98-786D-47F0-BC23-813D7FDC3501}" destId="{CF57C1B9-189E-427F-AD67-0AAF6D12E1B0}" srcOrd="0" destOrd="0" presId="urn:microsoft.com/office/officeart/2008/layout/HexagonCluster"/>
    <dgm:cxn modelId="{CB66E2DC-2D48-488E-9398-B776EC447420}" type="presParOf" srcId="{E67A70F3-DC5A-434C-9524-249D543A22ED}" destId="{88D42E01-702D-4E3D-90BF-5AAFEC85C8E0}" srcOrd="14" destOrd="0" presId="urn:microsoft.com/office/officeart/2008/layout/HexagonCluster"/>
    <dgm:cxn modelId="{9459681C-BCA1-4B1C-AFF5-03C700B92DF2}" type="presParOf" srcId="{88D42E01-702D-4E3D-90BF-5AAFEC85C8E0}" destId="{FF728464-EE1B-47D2-A036-44E084AB7C59}" srcOrd="0" destOrd="0" presId="urn:microsoft.com/office/officeart/2008/layout/HexagonCluster"/>
    <dgm:cxn modelId="{5CC1FB5B-E93C-4C09-B229-796D239AB943}" type="presParOf" srcId="{E67A70F3-DC5A-434C-9524-249D543A22ED}" destId="{927153A0-AFC7-4130-9CA1-478FC634FC09}" srcOrd="15" destOrd="0" presId="urn:microsoft.com/office/officeart/2008/layout/HexagonCluster"/>
    <dgm:cxn modelId="{CDDFF7E4-6F66-49FE-BB1D-3AE6358CDDAA}" type="presParOf" srcId="{927153A0-AFC7-4130-9CA1-478FC634FC09}" destId="{58A1039A-3091-4CF0-A2E7-906DC7531046}" srcOrd="0" destOrd="0" presId="urn:microsoft.com/office/officeart/2008/layout/HexagonCluster"/>
    <dgm:cxn modelId="{AB471EE6-6AE0-4F89-8F5A-6A523603EFE6}" type="presParOf" srcId="{E67A70F3-DC5A-434C-9524-249D543A22ED}" destId="{4C1FDB3C-B625-4B70-A6B4-EF649C8879D9}" srcOrd="16" destOrd="0" presId="urn:microsoft.com/office/officeart/2008/layout/HexagonCluster"/>
    <dgm:cxn modelId="{BC92E797-E33C-48BE-87DC-6A9B1AA56B3E}" type="presParOf" srcId="{4C1FDB3C-B625-4B70-A6B4-EF649C8879D9}" destId="{09193DF2-AB4C-42AC-A873-0498682F5E7E}" srcOrd="0" destOrd="0" presId="urn:microsoft.com/office/officeart/2008/layout/HexagonCluster"/>
    <dgm:cxn modelId="{9CEFC494-0F25-403F-A033-52F0B0CC2AD2}" type="presParOf" srcId="{E67A70F3-DC5A-434C-9524-249D543A22ED}" destId="{C9843796-58F0-400F-9C99-43116193ACC6}" srcOrd="17" destOrd="0" presId="urn:microsoft.com/office/officeart/2008/layout/HexagonCluster"/>
    <dgm:cxn modelId="{DF66B1B4-257D-4EAC-9AB6-A17F9ACCA7D5}" type="presParOf" srcId="{C9843796-58F0-400F-9C99-43116193ACC6}" destId="{084B7FD2-8D87-4487-9E68-B73E01F83EDE}" srcOrd="0" destOrd="0" presId="urn:microsoft.com/office/officeart/2008/layout/HexagonCluster"/>
    <dgm:cxn modelId="{FFADBDAB-7FCD-4238-B325-65167401D391}" type="presParOf" srcId="{E67A70F3-DC5A-434C-9524-249D543A22ED}" destId="{FA3D29F9-A42D-4013-BE29-50B382DA4DE1}" srcOrd="18" destOrd="0" presId="urn:microsoft.com/office/officeart/2008/layout/HexagonCluster"/>
    <dgm:cxn modelId="{5672A50F-B9EE-4969-827F-469819138C8A}" type="presParOf" srcId="{FA3D29F9-A42D-4013-BE29-50B382DA4DE1}" destId="{9A145B09-DE13-4836-8B15-5FFFE1DCC262}" srcOrd="0" destOrd="0" presId="urn:microsoft.com/office/officeart/2008/layout/HexagonCluster"/>
    <dgm:cxn modelId="{3D46411C-08B4-4A26-B2BE-2439BBD9A4BC}" type="presParOf" srcId="{E67A70F3-DC5A-434C-9524-249D543A22ED}" destId="{68FFEAC5-AE83-4729-AA34-8999A4FCDFA0}" srcOrd="19" destOrd="0" presId="urn:microsoft.com/office/officeart/2008/layout/HexagonCluster"/>
    <dgm:cxn modelId="{F6D06D30-346F-40E8-BCE8-F9619ED31D00}" type="presParOf" srcId="{68FFEAC5-AE83-4729-AA34-8999A4FCDFA0}" destId="{544F6E9B-432C-497A-9DB7-4166762519AE}" srcOrd="0" destOrd="0" presId="urn:microsoft.com/office/officeart/2008/layout/HexagonCluster"/>
    <dgm:cxn modelId="{53FDCEF0-3C41-4455-B5C6-32579F82B734}" type="presParOf" srcId="{E67A70F3-DC5A-434C-9524-249D543A22ED}" destId="{C43F221F-D2B9-48AC-A893-449C3E6E0745}" srcOrd="20" destOrd="0" presId="urn:microsoft.com/office/officeart/2008/layout/HexagonCluster"/>
    <dgm:cxn modelId="{FDAE93FF-33C8-4891-85D8-9623A9B5C56A}" type="presParOf" srcId="{C43F221F-D2B9-48AC-A893-449C3E6E0745}" destId="{EF27F813-094F-4A48-B846-9F42BFAE9A66}" srcOrd="0" destOrd="0" presId="urn:microsoft.com/office/officeart/2008/layout/HexagonCluster"/>
    <dgm:cxn modelId="{F0F4A387-6922-4347-A829-52DE16969DB3}" type="presParOf" srcId="{E67A70F3-DC5A-434C-9524-249D543A22ED}" destId="{23E628CC-FDE9-4A8D-9696-5377C61DFF5E}" srcOrd="21" destOrd="0" presId="urn:microsoft.com/office/officeart/2008/layout/HexagonCluster"/>
    <dgm:cxn modelId="{42B5156D-61BB-48EB-9057-A3B2135036A2}" type="presParOf" srcId="{23E628CC-FDE9-4A8D-9696-5377C61DFF5E}" destId="{7DA9C2D6-3F98-4A13-BFCA-21BC776DD56D}" srcOrd="0" destOrd="0" presId="urn:microsoft.com/office/officeart/2008/layout/HexagonCluster"/>
    <dgm:cxn modelId="{72067AA5-7940-46BC-A9EE-3C5C43639FBF}" type="presParOf" srcId="{E67A70F3-DC5A-434C-9524-249D543A22ED}" destId="{FFEF9CB6-84A2-42DA-98F6-13CC197706E3}" srcOrd="22" destOrd="0" presId="urn:microsoft.com/office/officeart/2008/layout/HexagonCluster"/>
    <dgm:cxn modelId="{0D6BEBC5-8372-474A-B982-6BC220F970E0}" type="presParOf" srcId="{FFEF9CB6-84A2-42DA-98F6-13CC197706E3}" destId="{EB219A8A-9D0F-4A63-AFBA-0050F361CF0F}" srcOrd="0" destOrd="0" presId="urn:microsoft.com/office/officeart/2008/layout/HexagonCluster"/>
    <dgm:cxn modelId="{110EB581-1B7C-4BD6-A94A-ADD7829427FA}" type="presParOf" srcId="{E67A70F3-DC5A-434C-9524-249D543A22ED}" destId="{9767404F-7EA6-44A3-88C9-8F7CA8B7899C}" srcOrd="23" destOrd="0" presId="urn:microsoft.com/office/officeart/2008/layout/HexagonCluster"/>
    <dgm:cxn modelId="{C51E5502-230A-445B-8F8B-60528222B895}" type="presParOf" srcId="{9767404F-7EA6-44A3-88C9-8F7CA8B7899C}" destId="{0BEA7E1A-4800-47D5-A8E0-51C2AA05B177}" srcOrd="0" destOrd="0" presId="urn:microsoft.com/office/officeart/2008/layout/HexagonCluster"/>
    <dgm:cxn modelId="{55FA301C-1413-4A9F-B729-AD7593F42CE9}" type="presParOf" srcId="{E67A70F3-DC5A-434C-9524-249D543A22ED}" destId="{671214F9-F467-43EA-9175-6E7ED499C588}" srcOrd="24" destOrd="0" presId="urn:microsoft.com/office/officeart/2008/layout/HexagonCluster"/>
    <dgm:cxn modelId="{98755F1A-CD36-43D4-A52E-9F14FFA7582D}" type="presParOf" srcId="{671214F9-F467-43EA-9175-6E7ED499C588}" destId="{4AFECACF-18F8-4025-8AAA-B9AADEAB4610}" srcOrd="0" destOrd="0" presId="urn:microsoft.com/office/officeart/2008/layout/HexagonCluster"/>
    <dgm:cxn modelId="{56D90F79-5316-4276-878E-6FE12CA69294}" type="presParOf" srcId="{E67A70F3-DC5A-434C-9524-249D543A22ED}" destId="{AFC33808-754E-4F98-BF1C-742D629B9684}" srcOrd="25" destOrd="0" presId="urn:microsoft.com/office/officeart/2008/layout/HexagonCluster"/>
    <dgm:cxn modelId="{20C1F5E2-CE4A-461A-B1DE-B3AD2C0380D6}" type="presParOf" srcId="{AFC33808-754E-4F98-BF1C-742D629B9684}" destId="{E5B20883-2CF0-419A-8DEF-9B9B6422BC64}" srcOrd="0" destOrd="0" presId="urn:microsoft.com/office/officeart/2008/layout/HexagonCluster"/>
    <dgm:cxn modelId="{2B68A59F-2D8F-4692-9DDA-716E2F31897E}" type="presParOf" srcId="{E67A70F3-DC5A-434C-9524-249D543A22ED}" destId="{3419C41B-82F3-4AC6-A7CD-DE3B188A1176}" srcOrd="26" destOrd="0" presId="urn:microsoft.com/office/officeart/2008/layout/HexagonCluster"/>
    <dgm:cxn modelId="{AC238271-C393-4F7F-8FD8-911A9CC802FF}" type="presParOf" srcId="{3419C41B-82F3-4AC6-A7CD-DE3B188A1176}" destId="{952C5460-0276-44B9-9A60-6C47632853B6}" srcOrd="0" destOrd="0" presId="urn:microsoft.com/office/officeart/2008/layout/HexagonCluster"/>
    <dgm:cxn modelId="{4D4951CD-366E-4B79-A4DA-365C03CE7771}" type="presParOf" srcId="{E67A70F3-DC5A-434C-9524-249D543A22ED}" destId="{7BBCC1EB-C7D2-4CB6-A5E8-310B5BF7F60D}" srcOrd="27" destOrd="0" presId="urn:microsoft.com/office/officeart/2008/layout/HexagonCluster"/>
    <dgm:cxn modelId="{3DA7698E-7D99-47E2-A9A7-2C8A1C2342B1}" type="presParOf" srcId="{7BBCC1EB-C7D2-4CB6-A5E8-310B5BF7F60D}" destId="{ED57763B-8361-4714-B0CC-8CA977C8A17E}"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185FD9-0751-4EAA-B39D-B920789C874C}" type="doc">
      <dgm:prSet loTypeId="urn:microsoft.com/office/officeart/2005/8/layout/radial4" loCatId="relationship" qsTypeId="urn:microsoft.com/office/officeart/2005/8/quickstyle/simple1" qsCatId="simple" csTypeId="urn:microsoft.com/office/officeart/2005/8/colors/colorful1" csCatId="colorful" phldr="1"/>
      <dgm:spPr/>
      <dgm:t>
        <a:bodyPr/>
        <a:lstStyle/>
        <a:p>
          <a:endParaRPr lang="en-US"/>
        </a:p>
      </dgm:t>
    </dgm:pt>
    <dgm:pt modelId="{73D9F782-BF12-4623-BA1E-FA58B91B7D2B}">
      <dgm:prSet phldrT="[Text]"/>
      <dgm:spPr/>
      <dgm:t>
        <a:bodyPr/>
        <a:lstStyle/>
        <a:p>
          <a:r>
            <a:rPr lang="en-US" dirty="0"/>
            <a:t>Women’s Health</a:t>
          </a:r>
        </a:p>
      </dgm:t>
    </dgm:pt>
    <dgm:pt modelId="{B8B3F78A-72A1-425A-B31E-40AE4018B7C2}" type="parTrans" cxnId="{E36B97E0-4A8C-4695-849E-E3EBA0CA99E6}">
      <dgm:prSet/>
      <dgm:spPr/>
      <dgm:t>
        <a:bodyPr/>
        <a:lstStyle/>
        <a:p>
          <a:endParaRPr lang="en-US"/>
        </a:p>
      </dgm:t>
    </dgm:pt>
    <dgm:pt modelId="{C0311932-FB51-4976-A4C9-96177ACFAD45}" type="sibTrans" cxnId="{E36B97E0-4A8C-4695-849E-E3EBA0CA99E6}">
      <dgm:prSet/>
      <dgm:spPr/>
      <dgm:t>
        <a:bodyPr/>
        <a:lstStyle/>
        <a:p>
          <a:endParaRPr lang="en-US"/>
        </a:p>
      </dgm:t>
    </dgm:pt>
    <dgm:pt modelId="{5E71139D-E946-4B53-A952-5330F839664F}">
      <dgm:prSet phldrT="[Text]"/>
      <dgm:spPr>
        <a:solidFill>
          <a:schemeClr val="tx2"/>
        </a:solidFill>
      </dgm:spPr>
      <dgm:t>
        <a:bodyPr/>
        <a:lstStyle/>
        <a:p>
          <a:r>
            <a:rPr lang="en-US" dirty="0"/>
            <a:t>Well-Woman Care</a:t>
          </a:r>
        </a:p>
      </dgm:t>
    </dgm:pt>
    <dgm:pt modelId="{CBB06A73-EA49-4D2F-B886-03D909623DA1}" type="parTrans" cxnId="{6F52D9B2-78AE-463C-A1D6-CFEF866A7928}">
      <dgm:prSet/>
      <dgm:spPr>
        <a:solidFill>
          <a:schemeClr val="tx2"/>
        </a:solidFill>
      </dgm:spPr>
      <dgm:t>
        <a:bodyPr/>
        <a:lstStyle/>
        <a:p>
          <a:endParaRPr lang="en-US"/>
        </a:p>
      </dgm:t>
    </dgm:pt>
    <dgm:pt modelId="{3634D3C5-6FAD-41B6-A7EE-46F1D238FDE3}" type="sibTrans" cxnId="{6F52D9B2-78AE-463C-A1D6-CFEF866A7928}">
      <dgm:prSet/>
      <dgm:spPr/>
      <dgm:t>
        <a:bodyPr/>
        <a:lstStyle/>
        <a:p>
          <a:endParaRPr lang="en-US"/>
        </a:p>
      </dgm:t>
    </dgm:pt>
    <dgm:pt modelId="{B568D4DE-2E06-4F96-92F1-F1415D96417D}">
      <dgm:prSet phldrT="[Text]"/>
      <dgm:spPr/>
      <dgm:t>
        <a:bodyPr/>
        <a:lstStyle/>
        <a:p>
          <a:r>
            <a:rPr lang="en-US" dirty="0"/>
            <a:t>Family Planning Services</a:t>
          </a:r>
        </a:p>
      </dgm:t>
    </dgm:pt>
    <dgm:pt modelId="{EE5A4E2A-0E6D-43BB-89BE-9691B8BD349B}" type="parTrans" cxnId="{621FBF39-8BB0-4941-B0D0-F1D377CC72CB}">
      <dgm:prSet/>
      <dgm:spPr/>
      <dgm:t>
        <a:bodyPr/>
        <a:lstStyle/>
        <a:p>
          <a:endParaRPr lang="en-US"/>
        </a:p>
      </dgm:t>
    </dgm:pt>
    <dgm:pt modelId="{EAA4958A-51E9-4149-93F0-FFF974E9E91A}" type="sibTrans" cxnId="{621FBF39-8BB0-4941-B0D0-F1D377CC72CB}">
      <dgm:prSet/>
      <dgm:spPr/>
      <dgm:t>
        <a:bodyPr/>
        <a:lstStyle/>
        <a:p>
          <a:endParaRPr lang="en-US"/>
        </a:p>
      </dgm:t>
    </dgm:pt>
    <dgm:pt modelId="{64B334F7-7619-4E13-AB57-142EF7004119}">
      <dgm:prSet/>
      <dgm:spPr/>
      <dgm:t>
        <a:bodyPr/>
        <a:lstStyle/>
        <a:p>
          <a:r>
            <a:rPr lang="en-US" dirty="0"/>
            <a:t>Birthing Care</a:t>
          </a:r>
        </a:p>
      </dgm:t>
    </dgm:pt>
    <dgm:pt modelId="{60404914-ED0E-4F6D-B997-EBBBFFD3F50B}" type="parTrans" cxnId="{B4AEB920-2A6E-4082-977F-0A2A8E95EEFD}">
      <dgm:prSet/>
      <dgm:spPr/>
      <dgm:t>
        <a:bodyPr/>
        <a:lstStyle/>
        <a:p>
          <a:endParaRPr lang="en-US"/>
        </a:p>
      </dgm:t>
    </dgm:pt>
    <dgm:pt modelId="{31E52D10-F91B-4816-989E-0C32470DEBD2}" type="sibTrans" cxnId="{B4AEB920-2A6E-4082-977F-0A2A8E95EEFD}">
      <dgm:prSet/>
      <dgm:spPr/>
      <dgm:t>
        <a:bodyPr/>
        <a:lstStyle/>
        <a:p>
          <a:endParaRPr lang="en-US"/>
        </a:p>
      </dgm:t>
    </dgm:pt>
    <dgm:pt modelId="{D5F53BB2-2F6D-4354-A743-1F898BC58DCF}">
      <dgm:prSet/>
      <dgm:spPr/>
      <dgm:t>
        <a:bodyPr/>
        <a:lstStyle/>
        <a:p>
          <a:r>
            <a:rPr lang="en-US" dirty="0"/>
            <a:t>Postpartum Care</a:t>
          </a:r>
        </a:p>
      </dgm:t>
    </dgm:pt>
    <dgm:pt modelId="{E833D7D4-BE7C-4F9B-BA25-24DC86E5FF75}" type="parTrans" cxnId="{0E036E28-C638-43FC-9563-D93AF783AC4E}">
      <dgm:prSet/>
      <dgm:spPr/>
      <dgm:t>
        <a:bodyPr/>
        <a:lstStyle/>
        <a:p>
          <a:endParaRPr lang="en-US"/>
        </a:p>
      </dgm:t>
    </dgm:pt>
    <dgm:pt modelId="{843DEA9B-5554-4B96-B78A-886F2E4CE9DC}" type="sibTrans" cxnId="{0E036E28-C638-43FC-9563-D93AF783AC4E}">
      <dgm:prSet/>
      <dgm:spPr/>
      <dgm:t>
        <a:bodyPr/>
        <a:lstStyle/>
        <a:p>
          <a:endParaRPr lang="en-US"/>
        </a:p>
      </dgm:t>
    </dgm:pt>
    <dgm:pt modelId="{8060D54B-F479-4ED9-85BF-B5A63123BA0C}">
      <dgm:prSet/>
      <dgm:spPr/>
      <dgm:t>
        <a:bodyPr/>
        <a:lstStyle/>
        <a:p>
          <a:r>
            <a:rPr lang="en-US" dirty="0"/>
            <a:t>Prenatal</a:t>
          </a:r>
        </a:p>
        <a:p>
          <a:r>
            <a:rPr lang="en-US" dirty="0"/>
            <a:t>Care</a:t>
          </a:r>
        </a:p>
      </dgm:t>
    </dgm:pt>
    <dgm:pt modelId="{AFBC5351-50CA-476E-A23E-AE31A7D6D99E}" type="parTrans" cxnId="{4F6619E5-4E3E-422F-9639-301D6BF8BBFB}">
      <dgm:prSet/>
      <dgm:spPr/>
      <dgm:t>
        <a:bodyPr/>
        <a:lstStyle/>
        <a:p>
          <a:endParaRPr lang="en-US"/>
        </a:p>
      </dgm:t>
    </dgm:pt>
    <dgm:pt modelId="{D814721D-AD62-4325-888B-354D508D40BD}" type="sibTrans" cxnId="{4F6619E5-4E3E-422F-9639-301D6BF8BBFB}">
      <dgm:prSet/>
      <dgm:spPr/>
      <dgm:t>
        <a:bodyPr/>
        <a:lstStyle/>
        <a:p>
          <a:endParaRPr lang="en-US"/>
        </a:p>
      </dgm:t>
    </dgm:pt>
    <dgm:pt modelId="{2DAE3602-66A9-44BD-9074-26419B44A6B3}">
      <dgm:prSet/>
      <dgm:spPr/>
      <dgm:t>
        <a:bodyPr/>
        <a:lstStyle/>
        <a:p>
          <a:r>
            <a:rPr lang="en-US" dirty="0"/>
            <a:t>Preconception Care</a:t>
          </a:r>
        </a:p>
      </dgm:t>
    </dgm:pt>
    <dgm:pt modelId="{C33D6CF9-EB08-4F79-972C-31DA124869E3}" type="parTrans" cxnId="{C08D4FBD-C2D3-4C91-818E-840AAD961647}">
      <dgm:prSet/>
      <dgm:spPr/>
      <dgm:t>
        <a:bodyPr/>
        <a:lstStyle/>
        <a:p>
          <a:endParaRPr lang="en-US"/>
        </a:p>
      </dgm:t>
    </dgm:pt>
    <dgm:pt modelId="{6D6BAFAB-3498-4DC4-8605-6FA9B0D55A9B}" type="sibTrans" cxnId="{C08D4FBD-C2D3-4C91-818E-840AAD961647}">
      <dgm:prSet/>
      <dgm:spPr/>
      <dgm:t>
        <a:bodyPr/>
        <a:lstStyle/>
        <a:p>
          <a:endParaRPr lang="en-US"/>
        </a:p>
      </dgm:t>
    </dgm:pt>
    <dgm:pt modelId="{D31DC7CD-575B-45EF-8F5F-0DDF5B7B8D95}" type="pres">
      <dgm:prSet presAssocID="{6E185FD9-0751-4EAA-B39D-B920789C874C}" presName="cycle" presStyleCnt="0">
        <dgm:presLayoutVars>
          <dgm:chMax val="1"/>
          <dgm:dir/>
          <dgm:animLvl val="ctr"/>
          <dgm:resizeHandles val="exact"/>
        </dgm:presLayoutVars>
      </dgm:prSet>
      <dgm:spPr/>
    </dgm:pt>
    <dgm:pt modelId="{1E3EAE72-559C-461B-9AC9-7C0F47949AEF}" type="pres">
      <dgm:prSet presAssocID="{73D9F782-BF12-4623-BA1E-FA58B91B7D2B}" presName="centerShape" presStyleLbl="node0" presStyleIdx="0" presStyleCnt="1"/>
      <dgm:spPr/>
    </dgm:pt>
    <dgm:pt modelId="{17E4CC6B-3D9A-486D-BBC4-FF7E61C8A5CA}" type="pres">
      <dgm:prSet presAssocID="{CBB06A73-EA49-4D2F-B886-03D909623DA1}" presName="parTrans" presStyleLbl="bgSibTrans2D1" presStyleIdx="0" presStyleCnt="6"/>
      <dgm:spPr/>
    </dgm:pt>
    <dgm:pt modelId="{A31C70EC-7B09-4710-AA81-A932EE44BB43}" type="pres">
      <dgm:prSet presAssocID="{5E71139D-E946-4B53-A952-5330F839664F}" presName="node" presStyleLbl="node1" presStyleIdx="0" presStyleCnt="6">
        <dgm:presLayoutVars>
          <dgm:bulletEnabled val="1"/>
        </dgm:presLayoutVars>
      </dgm:prSet>
      <dgm:spPr/>
    </dgm:pt>
    <dgm:pt modelId="{3E4D2F7A-08E5-4BC5-8AE3-4FDCEB3B73D7}" type="pres">
      <dgm:prSet presAssocID="{C33D6CF9-EB08-4F79-972C-31DA124869E3}" presName="parTrans" presStyleLbl="bgSibTrans2D1" presStyleIdx="1" presStyleCnt="6"/>
      <dgm:spPr/>
    </dgm:pt>
    <dgm:pt modelId="{63B5F262-AA52-4FA9-B460-58E40FD094C5}" type="pres">
      <dgm:prSet presAssocID="{2DAE3602-66A9-44BD-9074-26419B44A6B3}" presName="node" presStyleLbl="node1" presStyleIdx="1" presStyleCnt="6">
        <dgm:presLayoutVars>
          <dgm:bulletEnabled val="1"/>
        </dgm:presLayoutVars>
      </dgm:prSet>
      <dgm:spPr/>
    </dgm:pt>
    <dgm:pt modelId="{87098F71-208B-4ED0-96AB-D0B530EE1137}" type="pres">
      <dgm:prSet presAssocID="{EE5A4E2A-0E6D-43BB-89BE-9691B8BD349B}" presName="parTrans" presStyleLbl="bgSibTrans2D1" presStyleIdx="2" presStyleCnt="6"/>
      <dgm:spPr/>
    </dgm:pt>
    <dgm:pt modelId="{039213C3-CF88-4D67-9219-50D033F62891}" type="pres">
      <dgm:prSet presAssocID="{B568D4DE-2E06-4F96-92F1-F1415D96417D}" presName="node" presStyleLbl="node1" presStyleIdx="2" presStyleCnt="6">
        <dgm:presLayoutVars>
          <dgm:bulletEnabled val="1"/>
        </dgm:presLayoutVars>
      </dgm:prSet>
      <dgm:spPr/>
    </dgm:pt>
    <dgm:pt modelId="{C8CEF85C-7C01-4720-BAE7-EA656C8B12D1}" type="pres">
      <dgm:prSet presAssocID="{AFBC5351-50CA-476E-A23E-AE31A7D6D99E}" presName="parTrans" presStyleLbl="bgSibTrans2D1" presStyleIdx="3" presStyleCnt="6"/>
      <dgm:spPr/>
    </dgm:pt>
    <dgm:pt modelId="{18866910-8C33-4FA7-9BF6-ED6A36C3104A}" type="pres">
      <dgm:prSet presAssocID="{8060D54B-F479-4ED9-85BF-B5A63123BA0C}" presName="node" presStyleLbl="node1" presStyleIdx="3" presStyleCnt="6">
        <dgm:presLayoutVars>
          <dgm:bulletEnabled val="1"/>
        </dgm:presLayoutVars>
      </dgm:prSet>
      <dgm:spPr/>
    </dgm:pt>
    <dgm:pt modelId="{ECE325DE-503B-4D17-8703-D102EDB010EF}" type="pres">
      <dgm:prSet presAssocID="{60404914-ED0E-4F6D-B997-EBBBFFD3F50B}" presName="parTrans" presStyleLbl="bgSibTrans2D1" presStyleIdx="4" presStyleCnt="6"/>
      <dgm:spPr/>
    </dgm:pt>
    <dgm:pt modelId="{36ACF40D-7D7A-4433-B10F-ADAF5E50E6B7}" type="pres">
      <dgm:prSet presAssocID="{64B334F7-7619-4E13-AB57-142EF7004119}" presName="node" presStyleLbl="node1" presStyleIdx="4" presStyleCnt="6">
        <dgm:presLayoutVars>
          <dgm:bulletEnabled val="1"/>
        </dgm:presLayoutVars>
      </dgm:prSet>
      <dgm:spPr/>
    </dgm:pt>
    <dgm:pt modelId="{ECCD5569-8D3F-487A-9F91-9E23A1AC3044}" type="pres">
      <dgm:prSet presAssocID="{E833D7D4-BE7C-4F9B-BA25-24DC86E5FF75}" presName="parTrans" presStyleLbl="bgSibTrans2D1" presStyleIdx="5" presStyleCnt="6"/>
      <dgm:spPr/>
    </dgm:pt>
    <dgm:pt modelId="{212B35C3-02A4-45DA-94DC-C600413354EC}" type="pres">
      <dgm:prSet presAssocID="{D5F53BB2-2F6D-4354-A743-1F898BC58DCF}" presName="node" presStyleLbl="node1" presStyleIdx="5" presStyleCnt="6">
        <dgm:presLayoutVars>
          <dgm:bulletEnabled val="1"/>
        </dgm:presLayoutVars>
      </dgm:prSet>
      <dgm:spPr/>
    </dgm:pt>
  </dgm:ptLst>
  <dgm:cxnLst>
    <dgm:cxn modelId="{096A8F1E-9FFC-4D3E-8D8A-D495AB44316B}" type="presOf" srcId="{EE5A4E2A-0E6D-43BB-89BE-9691B8BD349B}" destId="{87098F71-208B-4ED0-96AB-D0B530EE1137}" srcOrd="0" destOrd="0" presId="urn:microsoft.com/office/officeart/2005/8/layout/radial4"/>
    <dgm:cxn modelId="{B4AEB920-2A6E-4082-977F-0A2A8E95EEFD}" srcId="{73D9F782-BF12-4623-BA1E-FA58B91B7D2B}" destId="{64B334F7-7619-4E13-AB57-142EF7004119}" srcOrd="4" destOrd="0" parTransId="{60404914-ED0E-4F6D-B997-EBBBFFD3F50B}" sibTransId="{31E52D10-F91B-4816-989E-0C32470DEBD2}"/>
    <dgm:cxn modelId="{0E036E28-C638-43FC-9563-D93AF783AC4E}" srcId="{73D9F782-BF12-4623-BA1E-FA58B91B7D2B}" destId="{D5F53BB2-2F6D-4354-A743-1F898BC58DCF}" srcOrd="5" destOrd="0" parTransId="{E833D7D4-BE7C-4F9B-BA25-24DC86E5FF75}" sibTransId="{843DEA9B-5554-4B96-B78A-886F2E4CE9DC}"/>
    <dgm:cxn modelId="{27DC1D2F-EC25-4ABC-B11D-F46C6EFDC208}" type="presOf" srcId="{64B334F7-7619-4E13-AB57-142EF7004119}" destId="{36ACF40D-7D7A-4433-B10F-ADAF5E50E6B7}" srcOrd="0" destOrd="0" presId="urn:microsoft.com/office/officeart/2005/8/layout/radial4"/>
    <dgm:cxn modelId="{621FBF39-8BB0-4941-B0D0-F1D377CC72CB}" srcId="{73D9F782-BF12-4623-BA1E-FA58B91B7D2B}" destId="{B568D4DE-2E06-4F96-92F1-F1415D96417D}" srcOrd="2" destOrd="0" parTransId="{EE5A4E2A-0E6D-43BB-89BE-9691B8BD349B}" sibTransId="{EAA4958A-51E9-4149-93F0-FFF974E9E91A}"/>
    <dgm:cxn modelId="{073BFB3D-D4B3-413C-B1B1-1B95335E08C5}" type="presOf" srcId="{CBB06A73-EA49-4D2F-B886-03D909623DA1}" destId="{17E4CC6B-3D9A-486D-BBC4-FF7E61C8A5CA}" srcOrd="0" destOrd="0" presId="urn:microsoft.com/office/officeart/2005/8/layout/radial4"/>
    <dgm:cxn modelId="{AB7EDF5E-C989-4B79-8BDF-BF4CCDD94698}" type="presOf" srcId="{2DAE3602-66A9-44BD-9074-26419B44A6B3}" destId="{63B5F262-AA52-4FA9-B460-58E40FD094C5}" srcOrd="0" destOrd="0" presId="urn:microsoft.com/office/officeart/2005/8/layout/radial4"/>
    <dgm:cxn modelId="{DFF31B4C-3FB6-4152-9A05-96D7A4EA7CE5}" type="presOf" srcId="{8060D54B-F479-4ED9-85BF-B5A63123BA0C}" destId="{18866910-8C33-4FA7-9BF6-ED6A36C3104A}" srcOrd="0" destOrd="0" presId="urn:microsoft.com/office/officeart/2005/8/layout/radial4"/>
    <dgm:cxn modelId="{2F048570-91A5-4D8B-908C-73DBC9DBC419}" type="presOf" srcId="{AFBC5351-50CA-476E-A23E-AE31A7D6D99E}" destId="{C8CEF85C-7C01-4720-BAE7-EA656C8B12D1}" srcOrd="0" destOrd="0" presId="urn:microsoft.com/office/officeart/2005/8/layout/radial4"/>
    <dgm:cxn modelId="{8C5C8452-8135-445B-ADA1-A7174D4402D3}" type="presOf" srcId="{60404914-ED0E-4F6D-B997-EBBBFFD3F50B}" destId="{ECE325DE-503B-4D17-8703-D102EDB010EF}" srcOrd="0" destOrd="0" presId="urn:microsoft.com/office/officeart/2005/8/layout/radial4"/>
    <dgm:cxn modelId="{11F93DAB-CD88-4816-A528-1E168649034D}" type="presOf" srcId="{D5F53BB2-2F6D-4354-A743-1F898BC58DCF}" destId="{212B35C3-02A4-45DA-94DC-C600413354EC}" srcOrd="0" destOrd="0" presId="urn:microsoft.com/office/officeart/2005/8/layout/radial4"/>
    <dgm:cxn modelId="{7F55F1AC-9303-4D6A-8E1E-C3CDCA05407D}" type="presOf" srcId="{E833D7D4-BE7C-4F9B-BA25-24DC86E5FF75}" destId="{ECCD5569-8D3F-487A-9F91-9E23A1AC3044}" srcOrd="0" destOrd="0" presId="urn:microsoft.com/office/officeart/2005/8/layout/radial4"/>
    <dgm:cxn modelId="{E7AC69B2-C766-4FBA-890E-996D079679CE}" type="presOf" srcId="{B568D4DE-2E06-4F96-92F1-F1415D96417D}" destId="{039213C3-CF88-4D67-9219-50D033F62891}" srcOrd="0" destOrd="0" presId="urn:microsoft.com/office/officeart/2005/8/layout/radial4"/>
    <dgm:cxn modelId="{6F52D9B2-78AE-463C-A1D6-CFEF866A7928}" srcId="{73D9F782-BF12-4623-BA1E-FA58B91B7D2B}" destId="{5E71139D-E946-4B53-A952-5330F839664F}" srcOrd="0" destOrd="0" parTransId="{CBB06A73-EA49-4D2F-B886-03D909623DA1}" sibTransId="{3634D3C5-6FAD-41B6-A7EE-46F1D238FDE3}"/>
    <dgm:cxn modelId="{C08D4FBD-C2D3-4C91-818E-840AAD961647}" srcId="{73D9F782-BF12-4623-BA1E-FA58B91B7D2B}" destId="{2DAE3602-66A9-44BD-9074-26419B44A6B3}" srcOrd="1" destOrd="0" parTransId="{C33D6CF9-EB08-4F79-972C-31DA124869E3}" sibTransId="{6D6BAFAB-3498-4DC4-8605-6FA9B0D55A9B}"/>
    <dgm:cxn modelId="{5EFC82DA-0DB8-4A38-9C1E-D69E755D6DFA}" type="presOf" srcId="{73D9F782-BF12-4623-BA1E-FA58B91B7D2B}" destId="{1E3EAE72-559C-461B-9AC9-7C0F47949AEF}" srcOrd="0" destOrd="0" presId="urn:microsoft.com/office/officeart/2005/8/layout/radial4"/>
    <dgm:cxn modelId="{E36B97E0-4A8C-4695-849E-E3EBA0CA99E6}" srcId="{6E185FD9-0751-4EAA-B39D-B920789C874C}" destId="{73D9F782-BF12-4623-BA1E-FA58B91B7D2B}" srcOrd="0" destOrd="0" parTransId="{B8B3F78A-72A1-425A-B31E-40AE4018B7C2}" sibTransId="{C0311932-FB51-4976-A4C9-96177ACFAD45}"/>
    <dgm:cxn modelId="{F27C9EE2-9263-47CD-9119-A5D74C0CD288}" type="presOf" srcId="{6E185FD9-0751-4EAA-B39D-B920789C874C}" destId="{D31DC7CD-575B-45EF-8F5F-0DDF5B7B8D95}" srcOrd="0" destOrd="0" presId="urn:microsoft.com/office/officeart/2005/8/layout/radial4"/>
    <dgm:cxn modelId="{4F6619E5-4E3E-422F-9639-301D6BF8BBFB}" srcId="{73D9F782-BF12-4623-BA1E-FA58B91B7D2B}" destId="{8060D54B-F479-4ED9-85BF-B5A63123BA0C}" srcOrd="3" destOrd="0" parTransId="{AFBC5351-50CA-476E-A23E-AE31A7D6D99E}" sibTransId="{D814721D-AD62-4325-888B-354D508D40BD}"/>
    <dgm:cxn modelId="{BAFA39EC-3D46-45E5-B047-0E264BEF4BE8}" type="presOf" srcId="{5E71139D-E946-4B53-A952-5330F839664F}" destId="{A31C70EC-7B09-4710-AA81-A932EE44BB43}" srcOrd="0" destOrd="0" presId="urn:microsoft.com/office/officeart/2005/8/layout/radial4"/>
    <dgm:cxn modelId="{A90E90F5-6E20-47E0-8443-B98E9796A847}" type="presOf" srcId="{C33D6CF9-EB08-4F79-972C-31DA124869E3}" destId="{3E4D2F7A-08E5-4BC5-8AE3-4FDCEB3B73D7}" srcOrd="0" destOrd="0" presId="urn:microsoft.com/office/officeart/2005/8/layout/radial4"/>
    <dgm:cxn modelId="{BC5A4CB9-5C41-4621-8993-CF1255CDAD14}" type="presParOf" srcId="{D31DC7CD-575B-45EF-8F5F-0DDF5B7B8D95}" destId="{1E3EAE72-559C-461B-9AC9-7C0F47949AEF}" srcOrd="0" destOrd="0" presId="urn:microsoft.com/office/officeart/2005/8/layout/radial4"/>
    <dgm:cxn modelId="{11EE82BE-3446-433B-973A-36C694ED6C1C}" type="presParOf" srcId="{D31DC7CD-575B-45EF-8F5F-0DDF5B7B8D95}" destId="{17E4CC6B-3D9A-486D-BBC4-FF7E61C8A5CA}" srcOrd="1" destOrd="0" presId="urn:microsoft.com/office/officeart/2005/8/layout/radial4"/>
    <dgm:cxn modelId="{76DCD4C4-2F90-44F3-9F87-D77ECE8C21F1}" type="presParOf" srcId="{D31DC7CD-575B-45EF-8F5F-0DDF5B7B8D95}" destId="{A31C70EC-7B09-4710-AA81-A932EE44BB43}" srcOrd="2" destOrd="0" presId="urn:microsoft.com/office/officeart/2005/8/layout/radial4"/>
    <dgm:cxn modelId="{35ADD886-8D92-4B17-A0D8-20873102AC10}" type="presParOf" srcId="{D31DC7CD-575B-45EF-8F5F-0DDF5B7B8D95}" destId="{3E4D2F7A-08E5-4BC5-8AE3-4FDCEB3B73D7}" srcOrd="3" destOrd="0" presId="urn:microsoft.com/office/officeart/2005/8/layout/radial4"/>
    <dgm:cxn modelId="{88359FAE-0008-4591-9A2C-F70B8C7A6E22}" type="presParOf" srcId="{D31DC7CD-575B-45EF-8F5F-0DDF5B7B8D95}" destId="{63B5F262-AA52-4FA9-B460-58E40FD094C5}" srcOrd="4" destOrd="0" presId="urn:microsoft.com/office/officeart/2005/8/layout/radial4"/>
    <dgm:cxn modelId="{892470E5-7ED9-44E8-BC9D-BC4941BB52BE}" type="presParOf" srcId="{D31DC7CD-575B-45EF-8F5F-0DDF5B7B8D95}" destId="{87098F71-208B-4ED0-96AB-D0B530EE1137}" srcOrd="5" destOrd="0" presId="urn:microsoft.com/office/officeart/2005/8/layout/radial4"/>
    <dgm:cxn modelId="{1CFD2548-1820-4E01-AC01-80596E3BA3C7}" type="presParOf" srcId="{D31DC7CD-575B-45EF-8F5F-0DDF5B7B8D95}" destId="{039213C3-CF88-4D67-9219-50D033F62891}" srcOrd="6" destOrd="0" presId="urn:microsoft.com/office/officeart/2005/8/layout/radial4"/>
    <dgm:cxn modelId="{C0BEFF29-5F06-475B-A343-5F847FE2615B}" type="presParOf" srcId="{D31DC7CD-575B-45EF-8F5F-0DDF5B7B8D95}" destId="{C8CEF85C-7C01-4720-BAE7-EA656C8B12D1}" srcOrd="7" destOrd="0" presId="urn:microsoft.com/office/officeart/2005/8/layout/radial4"/>
    <dgm:cxn modelId="{87DAEFE7-3450-4B0C-91E0-64563CBE2552}" type="presParOf" srcId="{D31DC7CD-575B-45EF-8F5F-0DDF5B7B8D95}" destId="{18866910-8C33-4FA7-9BF6-ED6A36C3104A}" srcOrd="8" destOrd="0" presId="urn:microsoft.com/office/officeart/2005/8/layout/radial4"/>
    <dgm:cxn modelId="{E0E8DE1F-40E5-45D7-97B2-337B029FE977}" type="presParOf" srcId="{D31DC7CD-575B-45EF-8F5F-0DDF5B7B8D95}" destId="{ECE325DE-503B-4D17-8703-D102EDB010EF}" srcOrd="9" destOrd="0" presId="urn:microsoft.com/office/officeart/2005/8/layout/radial4"/>
    <dgm:cxn modelId="{442DC764-A473-4270-A8A5-017ACA3B4702}" type="presParOf" srcId="{D31DC7CD-575B-45EF-8F5F-0DDF5B7B8D95}" destId="{36ACF40D-7D7A-4433-B10F-ADAF5E50E6B7}" srcOrd="10" destOrd="0" presId="urn:microsoft.com/office/officeart/2005/8/layout/radial4"/>
    <dgm:cxn modelId="{E9479AB6-BD0D-408F-893C-5C9DECEAE66D}" type="presParOf" srcId="{D31DC7CD-575B-45EF-8F5F-0DDF5B7B8D95}" destId="{ECCD5569-8D3F-487A-9F91-9E23A1AC3044}" srcOrd="11" destOrd="0" presId="urn:microsoft.com/office/officeart/2005/8/layout/radial4"/>
    <dgm:cxn modelId="{69D38BCB-A41A-431D-B5D3-BA33B7703C08}" type="presParOf" srcId="{D31DC7CD-575B-45EF-8F5F-0DDF5B7B8D95}" destId="{212B35C3-02A4-45DA-94DC-C600413354EC}" srcOrd="1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1B5CA7-A000-4FCB-8C11-E3038E718F8B}" type="doc">
      <dgm:prSet loTypeId="urn:microsoft.com/office/officeart/2005/8/layout/vList5" loCatId="list" qsTypeId="urn:microsoft.com/office/officeart/2005/8/quickstyle/simple2" qsCatId="simple" csTypeId="urn:microsoft.com/office/officeart/2005/8/colors/accent1_2" csCatId="accent1" phldr="1"/>
      <dgm:spPr/>
      <dgm:t>
        <a:bodyPr/>
        <a:lstStyle/>
        <a:p>
          <a:endParaRPr lang="en-US"/>
        </a:p>
      </dgm:t>
    </dgm:pt>
    <dgm:pt modelId="{3CF554CB-5B33-4862-967C-A60C0BB90A69}">
      <dgm:prSet phldrT="[Text]" custT="1"/>
      <dgm:spPr/>
      <dgm:t>
        <a:bodyPr/>
        <a:lstStyle/>
        <a:p>
          <a:pPr>
            <a:lnSpc>
              <a:spcPct val="100000"/>
            </a:lnSpc>
          </a:pPr>
          <a:r>
            <a:rPr lang="en-US" sz="2400" dirty="0"/>
            <a:t>1</a:t>
          </a:r>
        </a:p>
      </dgm:t>
    </dgm:pt>
    <dgm:pt modelId="{37D1BD71-6224-457F-B1E9-4F9CBA892AC2}" type="parTrans" cxnId="{FA00491D-64A9-41F8-A33C-2146CB184A94}">
      <dgm:prSet/>
      <dgm:spPr/>
      <dgm:t>
        <a:bodyPr/>
        <a:lstStyle/>
        <a:p>
          <a:pPr>
            <a:lnSpc>
              <a:spcPct val="100000"/>
            </a:lnSpc>
          </a:pPr>
          <a:endParaRPr lang="en-US" sz="2400"/>
        </a:p>
      </dgm:t>
    </dgm:pt>
    <dgm:pt modelId="{70520DDA-9666-4F13-A18E-5DD697A41F1B}" type="sibTrans" cxnId="{FA00491D-64A9-41F8-A33C-2146CB184A94}">
      <dgm:prSet/>
      <dgm:spPr/>
      <dgm:t>
        <a:bodyPr/>
        <a:lstStyle/>
        <a:p>
          <a:pPr>
            <a:lnSpc>
              <a:spcPct val="100000"/>
            </a:lnSpc>
          </a:pPr>
          <a:endParaRPr lang="en-US" sz="2400"/>
        </a:p>
      </dgm:t>
    </dgm:pt>
    <dgm:pt modelId="{AC6B62A0-FA17-4B72-AF06-701DDB388222}">
      <dgm:prSet phldrT="[Text]" custT="1"/>
      <dgm:spPr/>
      <dgm:t>
        <a:bodyPr/>
        <a:lstStyle/>
        <a:p>
          <a:pPr>
            <a:lnSpc>
              <a:spcPct val="100000"/>
            </a:lnSpc>
          </a:pPr>
          <a:r>
            <a:rPr lang="en-US" sz="2400" dirty="0"/>
            <a:t>Continue work on Black maternal health, with broader representation and understanding of structural racism.</a:t>
          </a:r>
        </a:p>
      </dgm:t>
    </dgm:pt>
    <dgm:pt modelId="{1EF2EF50-1F3B-407A-A877-6193B7FBE31C}" type="parTrans" cxnId="{2632371B-0087-460B-B732-1C8D159CEAA5}">
      <dgm:prSet/>
      <dgm:spPr/>
      <dgm:t>
        <a:bodyPr/>
        <a:lstStyle/>
        <a:p>
          <a:pPr>
            <a:lnSpc>
              <a:spcPct val="100000"/>
            </a:lnSpc>
          </a:pPr>
          <a:endParaRPr lang="en-US" sz="2400"/>
        </a:p>
      </dgm:t>
    </dgm:pt>
    <dgm:pt modelId="{B84E9ABE-5BCD-4AC4-83D2-9B7F954CD55B}" type="sibTrans" cxnId="{2632371B-0087-460B-B732-1C8D159CEAA5}">
      <dgm:prSet/>
      <dgm:spPr/>
      <dgm:t>
        <a:bodyPr/>
        <a:lstStyle/>
        <a:p>
          <a:pPr>
            <a:lnSpc>
              <a:spcPct val="100000"/>
            </a:lnSpc>
          </a:pPr>
          <a:endParaRPr lang="en-US" sz="2400"/>
        </a:p>
      </dgm:t>
    </dgm:pt>
    <dgm:pt modelId="{A3A1D059-0ED0-4493-A3A8-385A60D656F4}">
      <dgm:prSet phldrT="[Text]" custT="1"/>
      <dgm:spPr/>
      <dgm:t>
        <a:bodyPr/>
        <a:lstStyle/>
        <a:p>
          <a:pPr>
            <a:lnSpc>
              <a:spcPct val="100000"/>
            </a:lnSpc>
          </a:pPr>
          <a:r>
            <a:rPr lang="en-US" sz="2400" dirty="0"/>
            <a:t>2</a:t>
          </a:r>
        </a:p>
      </dgm:t>
    </dgm:pt>
    <dgm:pt modelId="{B93BA410-EFF2-42BE-9D6A-EB6277AA87AC}" type="parTrans" cxnId="{BA152AB2-EF9B-4125-B8C6-39EBA0D6FD39}">
      <dgm:prSet/>
      <dgm:spPr/>
      <dgm:t>
        <a:bodyPr/>
        <a:lstStyle/>
        <a:p>
          <a:pPr>
            <a:lnSpc>
              <a:spcPct val="100000"/>
            </a:lnSpc>
          </a:pPr>
          <a:endParaRPr lang="en-US" sz="2400"/>
        </a:p>
      </dgm:t>
    </dgm:pt>
    <dgm:pt modelId="{94C6CA58-DD98-4884-A0FE-728F5138E2A0}" type="sibTrans" cxnId="{BA152AB2-EF9B-4125-B8C6-39EBA0D6FD39}">
      <dgm:prSet/>
      <dgm:spPr/>
      <dgm:t>
        <a:bodyPr/>
        <a:lstStyle/>
        <a:p>
          <a:pPr>
            <a:lnSpc>
              <a:spcPct val="100000"/>
            </a:lnSpc>
          </a:pPr>
          <a:endParaRPr lang="en-US" sz="2400"/>
        </a:p>
      </dgm:t>
    </dgm:pt>
    <dgm:pt modelId="{82065B1E-CABF-4E51-8B2A-8B3CE95C896F}">
      <dgm:prSet phldrT="[Text]" custT="1"/>
      <dgm:spPr/>
      <dgm:t>
        <a:bodyPr/>
        <a:lstStyle/>
        <a:p>
          <a:pPr>
            <a:lnSpc>
              <a:spcPct val="100000"/>
            </a:lnSpc>
          </a:pPr>
          <a:r>
            <a:rPr lang="en-US" sz="2400" dirty="0"/>
            <a:t>Implement the Medicaid postpartum coverage, with attention to more than a visit.</a:t>
          </a:r>
        </a:p>
      </dgm:t>
    </dgm:pt>
    <dgm:pt modelId="{9F538257-9CFE-4F27-A51E-319A8B5C6385}" type="parTrans" cxnId="{10691E87-7EB3-4C28-93DC-8743B8F98B36}">
      <dgm:prSet/>
      <dgm:spPr/>
      <dgm:t>
        <a:bodyPr/>
        <a:lstStyle/>
        <a:p>
          <a:pPr>
            <a:lnSpc>
              <a:spcPct val="100000"/>
            </a:lnSpc>
          </a:pPr>
          <a:endParaRPr lang="en-US" sz="2400"/>
        </a:p>
      </dgm:t>
    </dgm:pt>
    <dgm:pt modelId="{AFA132DD-E949-4C06-8DE6-28185446A78A}" type="sibTrans" cxnId="{10691E87-7EB3-4C28-93DC-8743B8F98B36}">
      <dgm:prSet/>
      <dgm:spPr/>
      <dgm:t>
        <a:bodyPr/>
        <a:lstStyle/>
        <a:p>
          <a:pPr>
            <a:lnSpc>
              <a:spcPct val="100000"/>
            </a:lnSpc>
          </a:pPr>
          <a:endParaRPr lang="en-US" sz="2400"/>
        </a:p>
      </dgm:t>
    </dgm:pt>
    <dgm:pt modelId="{7841E0F7-287E-43EF-8593-D78A0450C2EF}">
      <dgm:prSet phldrT="[Text]" custT="1"/>
      <dgm:spPr/>
      <dgm:t>
        <a:bodyPr/>
        <a:lstStyle/>
        <a:p>
          <a:pPr>
            <a:lnSpc>
              <a:spcPct val="100000"/>
            </a:lnSpc>
          </a:pPr>
          <a:r>
            <a:rPr lang="en-US" sz="2400" dirty="0"/>
            <a:t>3</a:t>
          </a:r>
        </a:p>
      </dgm:t>
    </dgm:pt>
    <dgm:pt modelId="{A4E83F0A-4272-4850-8577-85A545F410AC}" type="parTrans" cxnId="{C108CD9B-27D0-4E15-A603-AE0360782402}">
      <dgm:prSet/>
      <dgm:spPr/>
      <dgm:t>
        <a:bodyPr/>
        <a:lstStyle/>
        <a:p>
          <a:pPr>
            <a:lnSpc>
              <a:spcPct val="100000"/>
            </a:lnSpc>
          </a:pPr>
          <a:endParaRPr lang="en-US" sz="2400"/>
        </a:p>
      </dgm:t>
    </dgm:pt>
    <dgm:pt modelId="{E17F3A10-5BBD-4D34-A275-C5E16ADB98D7}" type="sibTrans" cxnId="{C108CD9B-27D0-4E15-A603-AE0360782402}">
      <dgm:prSet/>
      <dgm:spPr/>
      <dgm:t>
        <a:bodyPr/>
        <a:lstStyle/>
        <a:p>
          <a:pPr>
            <a:lnSpc>
              <a:spcPct val="100000"/>
            </a:lnSpc>
          </a:pPr>
          <a:endParaRPr lang="en-US" sz="2400"/>
        </a:p>
      </dgm:t>
    </dgm:pt>
    <dgm:pt modelId="{540D07B1-38CB-4E58-BAAB-21BC338CCAF5}">
      <dgm:prSet phldrT="[Text]" custT="1"/>
      <dgm:spPr/>
      <dgm:t>
        <a:bodyPr/>
        <a:lstStyle/>
        <a:p>
          <a:pPr>
            <a:lnSpc>
              <a:spcPct val="100000"/>
            </a:lnSpc>
          </a:pPr>
          <a:r>
            <a:rPr lang="en-US" sz="2400" dirty="0"/>
            <a:t>Restore emphasis on preconception care through well-woman visits, with priority on SDOH.</a:t>
          </a:r>
        </a:p>
      </dgm:t>
    </dgm:pt>
    <dgm:pt modelId="{6C768396-71B2-4872-9568-C937DDF1B51F}" type="parTrans" cxnId="{4FC66A01-CE61-4D1F-8266-5EB7854184C6}">
      <dgm:prSet/>
      <dgm:spPr/>
      <dgm:t>
        <a:bodyPr/>
        <a:lstStyle/>
        <a:p>
          <a:pPr>
            <a:lnSpc>
              <a:spcPct val="100000"/>
            </a:lnSpc>
          </a:pPr>
          <a:endParaRPr lang="en-US" sz="2400"/>
        </a:p>
      </dgm:t>
    </dgm:pt>
    <dgm:pt modelId="{CFDE9380-2D85-4447-85A5-D067DC0C5A00}" type="sibTrans" cxnId="{4FC66A01-CE61-4D1F-8266-5EB7854184C6}">
      <dgm:prSet/>
      <dgm:spPr/>
      <dgm:t>
        <a:bodyPr/>
        <a:lstStyle/>
        <a:p>
          <a:pPr>
            <a:lnSpc>
              <a:spcPct val="100000"/>
            </a:lnSpc>
          </a:pPr>
          <a:endParaRPr lang="en-US" sz="2400"/>
        </a:p>
      </dgm:t>
    </dgm:pt>
    <dgm:pt modelId="{4BD145A4-1EFB-48F1-90F2-312497785C2E}">
      <dgm:prSet custT="1"/>
      <dgm:spPr/>
      <dgm:t>
        <a:bodyPr/>
        <a:lstStyle/>
        <a:p>
          <a:pPr>
            <a:lnSpc>
              <a:spcPct val="100000"/>
            </a:lnSpc>
          </a:pPr>
          <a:r>
            <a:rPr lang="en-US" sz="2400" dirty="0"/>
            <a:t>4</a:t>
          </a:r>
        </a:p>
      </dgm:t>
    </dgm:pt>
    <dgm:pt modelId="{6AC971CE-61B3-4918-8AF7-C602E59B1054}" type="parTrans" cxnId="{3357BDC0-5A35-49D0-BD4A-0AEA9357577B}">
      <dgm:prSet/>
      <dgm:spPr/>
      <dgm:t>
        <a:bodyPr/>
        <a:lstStyle/>
        <a:p>
          <a:pPr>
            <a:lnSpc>
              <a:spcPct val="100000"/>
            </a:lnSpc>
          </a:pPr>
          <a:endParaRPr lang="en-US" sz="2400"/>
        </a:p>
      </dgm:t>
    </dgm:pt>
    <dgm:pt modelId="{653700AA-AE3C-4044-9CDF-C4FEBE97A2F9}" type="sibTrans" cxnId="{3357BDC0-5A35-49D0-BD4A-0AEA9357577B}">
      <dgm:prSet/>
      <dgm:spPr/>
      <dgm:t>
        <a:bodyPr/>
        <a:lstStyle/>
        <a:p>
          <a:pPr>
            <a:lnSpc>
              <a:spcPct val="100000"/>
            </a:lnSpc>
          </a:pPr>
          <a:endParaRPr lang="en-US" sz="2400"/>
        </a:p>
      </dgm:t>
    </dgm:pt>
    <dgm:pt modelId="{6FC2D9C6-9C17-44A8-A141-7D1FAA230682}">
      <dgm:prSet custT="1"/>
      <dgm:spPr/>
      <dgm:t>
        <a:bodyPr/>
        <a:lstStyle/>
        <a:p>
          <a:pPr>
            <a:lnSpc>
              <a:spcPct val="100000"/>
            </a:lnSpc>
          </a:pPr>
          <a:r>
            <a:rPr lang="en-US" sz="2400" dirty="0"/>
            <a:t>5</a:t>
          </a:r>
        </a:p>
      </dgm:t>
    </dgm:pt>
    <dgm:pt modelId="{3A0521ED-954F-46FA-AC08-A30CDB6670FD}" type="parTrans" cxnId="{E327515E-F931-4239-A90A-4513DA6A3787}">
      <dgm:prSet/>
      <dgm:spPr/>
      <dgm:t>
        <a:bodyPr/>
        <a:lstStyle/>
        <a:p>
          <a:pPr>
            <a:lnSpc>
              <a:spcPct val="100000"/>
            </a:lnSpc>
          </a:pPr>
          <a:endParaRPr lang="en-US" sz="2400"/>
        </a:p>
      </dgm:t>
    </dgm:pt>
    <dgm:pt modelId="{84F2D4DE-F2A1-43B5-A18E-44335039FCEF}" type="sibTrans" cxnId="{E327515E-F931-4239-A90A-4513DA6A3787}">
      <dgm:prSet/>
      <dgm:spPr/>
      <dgm:t>
        <a:bodyPr/>
        <a:lstStyle/>
        <a:p>
          <a:pPr>
            <a:lnSpc>
              <a:spcPct val="100000"/>
            </a:lnSpc>
          </a:pPr>
          <a:endParaRPr lang="en-US" sz="2400"/>
        </a:p>
      </dgm:t>
    </dgm:pt>
    <dgm:pt modelId="{6846283A-B1C1-4E85-BD68-2654C954C810}">
      <dgm:prSet custT="1"/>
      <dgm:spPr/>
      <dgm:t>
        <a:bodyPr/>
        <a:lstStyle/>
        <a:p>
          <a:pPr>
            <a:lnSpc>
              <a:spcPct val="100000"/>
            </a:lnSpc>
          </a:pPr>
          <a:r>
            <a:rPr lang="en-US" sz="2400" dirty="0"/>
            <a:t>Engage CBOs and those with lived experience in co-design of systems of care.</a:t>
          </a:r>
        </a:p>
      </dgm:t>
    </dgm:pt>
    <dgm:pt modelId="{E555EE45-F575-4332-90F6-682808A781F7}" type="parTrans" cxnId="{3265F660-7A6E-406B-B093-DC5F2260E445}">
      <dgm:prSet/>
      <dgm:spPr/>
      <dgm:t>
        <a:bodyPr/>
        <a:lstStyle/>
        <a:p>
          <a:pPr>
            <a:lnSpc>
              <a:spcPct val="100000"/>
            </a:lnSpc>
          </a:pPr>
          <a:endParaRPr lang="en-US" sz="2400"/>
        </a:p>
      </dgm:t>
    </dgm:pt>
    <dgm:pt modelId="{5F4BAD77-E7F7-4E3F-ADAF-23A545BDA441}" type="sibTrans" cxnId="{3265F660-7A6E-406B-B093-DC5F2260E445}">
      <dgm:prSet/>
      <dgm:spPr/>
      <dgm:t>
        <a:bodyPr/>
        <a:lstStyle/>
        <a:p>
          <a:pPr>
            <a:lnSpc>
              <a:spcPct val="100000"/>
            </a:lnSpc>
          </a:pPr>
          <a:endParaRPr lang="en-US" sz="2400"/>
        </a:p>
      </dgm:t>
    </dgm:pt>
    <dgm:pt modelId="{CAF2717F-FC5B-4E34-B47D-6178FE723552}">
      <dgm:prSet custT="1"/>
      <dgm:spPr/>
      <dgm:t>
        <a:bodyPr/>
        <a:lstStyle/>
        <a:p>
          <a:pPr>
            <a:lnSpc>
              <a:spcPct val="100000"/>
            </a:lnSpc>
          </a:pPr>
          <a:r>
            <a:rPr lang="en-US" sz="2400" dirty="0"/>
            <a:t>Use QI related to maternal and infant mortality and morbidity, focus on equity, including but limited to PQC.</a:t>
          </a:r>
        </a:p>
      </dgm:t>
    </dgm:pt>
    <dgm:pt modelId="{54B0D5AD-3D8D-46B6-AF5A-672A176AD863}" type="parTrans" cxnId="{0D26E23B-DDE9-4365-BCBC-6EB7AA83E440}">
      <dgm:prSet/>
      <dgm:spPr/>
      <dgm:t>
        <a:bodyPr/>
        <a:lstStyle/>
        <a:p>
          <a:pPr>
            <a:lnSpc>
              <a:spcPct val="100000"/>
            </a:lnSpc>
          </a:pPr>
          <a:endParaRPr lang="en-US" sz="2400"/>
        </a:p>
      </dgm:t>
    </dgm:pt>
    <dgm:pt modelId="{9588F442-4EEC-4BDF-AAD2-41CA4B804DB0}" type="sibTrans" cxnId="{0D26E23B-DDE9-4365-BCBC-6EB7AA83E440}">
      <dgm:prSet/>
      <dgm:spPr/>
      <dgm:t>
        <a:bodyPr/>
        <a:lstStyle/>
        <a:p>
          <a:pPr>
            <a:lnSpc>
              <a:spcPct val="100000"/>
            </a:lnSpc>
          </a:pPr>
          <a:endParaRPr lang="en-US" sz="2400"/>
        </a:p>
      </dgm:t>
    </dgm:pt>
    <dgm:pt modelId="{4E8668F0-526C-4186-A88E-12FC86284D5F}">
      <dgm:prSet custT="1"/>
      <dgm:spPr/>
      <dgm:t>
        <a:bodyPr/>
        <a:lstStyle/>
        <a:p>
          <a:pPr>
            <a:lnSpc>
              <a:spcPct val="100000"/>
            </a:lnSpc>
          </a:pPr>
          <a:r>
            <a:rPr lang="en-US" sz="2400" dirty="0"/>
            <a:t>6</a:t>
          </a:r>
        </a:p>
      </dgm:t>
    </dgm:pt>
    <dgm:pt modelId="{F39D64ED-1E02-47CF-A967-0AEAFC5D3C39}" type="parTrans" cxnId="{70D7D96F-1C0E-4367-9053-66851ECE9842}">
      <dgm:prSet/>
      <dgm:spPr/>
      <dgm:t>
        <a:bodyPr/>
        <a:lstStyle/>
        <a:p>
          <a:pPr>
            <a:lnSpc>
              <a:spcPct val="100000"/>
            </a:lnSpc>
          </a:pPr>
          <a:endParaRPr lang="en-US" sz="2400"/>
        </a:p>
      </dgm:t>
    </dgm:pt>
    <dgm:pt modelId="{1CD29B97-8CB0-48F3-8A95-422C8F54A87A}" type="sibTrans" cxnId="{70D7D96F-1C0E-4367-9053-66851ECE9842}">
      <dgm:prSet/>
      <dgm:spPr/>
      <dgm:t>
        <a:bodyPr/>
        <a:lstStyle/>
        <a:p>
          <a:pPr>
            <a:lnSpc>
              <a:spcPct val="100000"/>
            </a:lnSpc>
          </a:pPr>
          <a:endParaRPr lang="en-US" sz="2400"/>
        </a:p>
      </dgm:t>
    </dgm:pt>
    <dgm:pt modelId="{1696CD6B-7748-4CCB-934B-5AA496FF0AF7}">
      <dgm:prSet custT="1"/>
      <dgm:spPr/>
      <dgm:t>
        <a:bodyPr/>
        <a:lstStyle/>
        <a:p>
          <a:pPr>
            <a:lnSpc>
              <a:spcPct val="100000"/>
            </a:lnSpc>
          </a:pPr>
          <a:r>
            <a:rPr lang="en-US" sz="2400" dirty="0"/>
            <a:t>Leverage payment innovation for change.</a:t>
          </a:r>
        </a:p>
      </dgm:t>
    </dgm:pt>
    <dgm:pt modelId="{F4F2675C-6C5B-421D-92C2-168A8F7638D8}" type="parTrans" cxnId="{B7B2C98E-0451-40CB-BB71-B68F9B6F0699}">
      <dgm:prSet/>
      <dgm:spPr/>
      <dgm:t>
        <a:bodyPr/>
        <a:lstStyle/>
        <a:p>
          <a:pPr>
            <a:lnSpc>
              <a:spcPct val="100000"/>
            </a:lnSpc>
          </a:pPr>
          <a:endParaRPr lang="en-US" sz="2400"/>
        </a:p>
      </dgm:t>
    </dgm:pt>
    <dgm:pt modelId="{B86E98FB-A21E-47E2-B68C-092807D200B7}" type="sibTrans" cxnId="{B7B2C98E-0451-40CB-BB71-B68F9B6F0699}">
      <dgm:prSet/>
      <dgm:spPr/>
      <dgm:t>
        <a:bodyPr/>
        <a:lstStyle/>
        <a:p>
          <a:pPr>
            <a:lnSpc>
              <a:spcPct val="100000"/>
            </a:lnSpc>
          </a:pPr>
          <a:endParaRPr lang="en-US" sz="2400"/>
        </a:p>
      </dgm:t>
    </dgm:pt>
    <dgm:pt modelId="{8A473DB5-E947-4F95-A56E-5D2B99B2873F}" type="pres">
      <dgm:prSet presAssocID="{CE1B5CA7-A000-4FCB-8C11-E3038E718F8B}" presName="Name0" presStyleCnt="0">
        <dgm:presLayoutVars>
          <dgm:dir/>
          <dgm:animLvl val="lvl"/>
          <dgm:resizeHandles val="exact"/>
        </dgm:presLayoutVars>
      </dgm:prSet>
      <dgm:spPr/>
    </dgm:pt>
    <dgm:pt modelId="{F69A1E53-A1EB-4172-8A2E-489C9FE5729C}" type="pres">
      <dgm:prSet presAssocID="{3CF554CB-5B33-4862-967C-A60C0BB90A69}" presName="linNode" presStyleCnt="0"/>
      <dgm:spPr/>
    </dgm:pt>
    <dgm:pt modelId="{4CE02761-09DC-405A-9670-CC88E2CF0CAF}" type="pres">
      <dgm:prSet presAssocID="{3CF554CB-5B33-4862-967C-A60C0BB90A69}" presName="parentText" presStyleLbl="node1" presStyleIdx="0" presStyleCnt="6" custScaleX="30864">
        <dgm:presLayoutVars>
          <dgm:chMax val="1"/>
          <dgm:bulletEnabled val="1"/>
        </dgm:presLayoutVars>
      </dgm:prSet>
      <dgm:spPr/>
    </dgm:pt>
    <dgm:pt modelId="{19CC2AFB-891B-4D77-9936-D1FC5B2220DF}" type="pres">
      <dgm:prSet presAssocID="{3CF554CB-5B33-4862-967C-A60C0BB90A69}" presName="descendantText" presStyleLbl="alignAccFollowNode1" presStyleIdx="0" presStyleCnt="6" custScaleX="127033">
        <dgm:presLayoutVars>
          <dgm:bulletEnabled val="1"/>
        </dgm:presLayoutVars>
      </dgm:prSet>
      <dgm:spPr/>
    </dgm:pt>
    <dgm:pt modelId="{958535F7-7BF3-412E-B226-BB1ADD2FBA25}" type="pres">
      <dgm:prSet presAssocID="{70520DDA-9666-4F13-A18E-5DD697A41F1B}" presName="sp" presStyleCnt="0"/>
      <dgm:spPr/>
    </dgm:pt>
    <dgm:pt modelId="{9CC45219-C778-4CFD-9515-C438525DD570}" type="pres">
      <dgm:prSet presAssocID="{A3A1D059-0ED0-4493-A3A8-385A60D656F4}" presName="linNode" presStyleCnt="0"/>
      <dgm:spPr/>
    </dgm:pt>
    <dgm:pt modelId="{A09FB44D-A290-4693-A8E1-647423AB1D9C}" type="pres">
      <dgm:prSet presAssocID="{A3A1D059-0ED0-4493-A3A8-385A60D656F4}" presName="parentText" presStyleLbl="node1" presStyleIdx="1" presStyleCnt="6" custFlipHor="1" custScaleX="30864">
        <dgm:presLayoutVars>
          <dgm:chMax val="1"/>
          <dgm:bulletEnabled val="1"/>
        </dgm:presLayoutVars>
      </dgm:prSet>
      <dgm:spPr/>
    </dgm:pt>
    <dgm:pt modelId="{F1868456-3547-4B37-AB1C-A60E0D838E4A}" type="pres">
      <dgm:prSet presAssocID="{A3A1D059-0ED0-4493-A3A8-385A60D656F4}" presName="descendantText" presStyleLbl="alignAccFollowNode1" presStyleIdx="1" presStyleCnt="6" custScaleX="127628">
        <dgm:presLayoutVars>
          <dgm:bulletEnabled val="1"/>
        </dgm:presLayoutVars>
      </dgm:prSet>
      <dgm:spPr/>
    </dgm:pt>
    <dgm:pt modelId="{7E0756D4-0990-40E5-8E8F-6B3A660C3D26}" type="pres">
      <dgm:prSet presAssocID="{94C6CA58-DD98-4884-A0FE-728F5138E2A0}" presName="sp" presStyleCnt="0"/>
      <dgm:spPr/>
    </dgm:pt>
    <dgm:pt modelId="{8650715C-7A53-4759-9418-193C2AA18D25}" type="pres">
      <dgm:prSet presAssocID="{7841E0F7-287E-43EF-8593-D78A0450C2EF}" presName="linNode" presStyleCnt="0"/>
      <dgm:spPr/>
    </dgm:pt>
    <dgm:pt modelId="{4F770C42-1B6D-4E63-B328-3CFA8E818A84}" type="pres">
      <dgm:prSet presAssocID="{7841E0F7-287E-43EF-8593-D78A0450C2EF}" presName="parentText" presStyleLbl="node1" presStyleIdx="2" presStyleCnt="6" custFlipHor="1" custScaleX="30864">
        <dgm:presLayoutVars>
          <dgm:chMax val="1"/>
          <dgm:bulletEnabled val="1"/>
        </dgm:presLayoutVars>
      </dgm:prSet>
      <dgm:spPr/>
    </dgm:pt>
    <dgm:pt modelId="{362476DD-0F99-4AF5-9386-DF7BF495B4F8}" type="pres">
      <dgm:prSet presAssocID="{7841E0F7-287E-43EF-8593-D78A0450C2EF}" presName="descendantText" presStyleLbl="alignAccFollowNode1" presStyleIdx="2" presStyleCnt="6" custScaleX="128205">
        <dgm:presLayoutVars>
          <dgm:bulletEnabled val="1"/>
        </dgm:presLayoutVars>
      </dgm:prSet>
      <dgm:spPr/>
    </dgm:pt>
    <dgm:pt modelId="{2327267E-EF5D-4EF2-B7F0-98A30457FD0E}" type="pres">
      <dgm:prSet presAssocID="{E17F3A10-5BBD-4D34-A275-C5E16ADB98D7}" presName="sp" presStyleCnt="0"/>
      <dgm:spPr/>
    </dgm:pt>
    <dgm:pt modelId="{12975D6E-581A-4DA8-9D0E-B5B31EF6F74C}" type="pres">
      <dgm:prSet presAssocID="{4BD145A4-1EFB-48F1-90F2-312497785C2E}" presName="linNode" presStyleCnt="0"/>
      <dgm:spPr/>
    </dgm:pt>
    <dgm:pt modelId="{0C7FFF83-BCCC-4B5F-8DF4-0FE4535A0B89}" type="pres">
      <dgm:prSet presAssocID="{4BD145A4-1EFB-48F1-90F2-312497785C2E}" presName="parentText" presStyleLbl="node1" presStyleIdx="3" presStyleCnt="6" custScaleX="30864">
        <dgm:presLayoutVars>
          <dgm:chMax val="1"/>
          <dgm:bulletEnabled val="1"/>
        </dgm:presLayoutVars>
      </dgm:prSet>
      <dgm:spPr/>
    </dgm:pt>
    <dgm:pt modelId="{6C15FCCD-31E5-4205-8370-6EB7CC89E202}" type="pres">
      <dgm:prSet presAssocID="{4BD145A4-1EFB-48F1-90F2-312497785C2E}" presName="descendantText" presStyleLbl="alignAccFollowNode1" presStyleIdx="3" presStyleCnt="6" custScaleX="126431">
        <dgm:presLayoutVars>
          <dgm:bulletEnabled val="1"/>
        </dgm:presLayoutVars>
      </dgm:prSet>
      <dgm:spPr/>
    </dgm:pt>
    <dgm:pt modelId="{D3F597CB-543E-4A6C-AD7B-FE3840FA6B17}" type="pres">
      <dgm:prSet presAssocID="{653700AA-AE3C-4044-9CDF-C4FEBE97A2F9}" presName="sp" presStyleCnt="0"/>
      <dgm:spPr/>
    </dgm:pt>
    <dgm:pt modelId="{FFB097AA-E0C1-4789-83D8-2946F59C90EF}" type="pres">
      <dgm:prSet presAssocID="{6FC2D9C6-9C17-44A8-A141-7D1FAA230682}" presName="linNode" presStyleCnt="0"/>
      <dgm:spPr/>
    </dgm:pt>
    <dgm:pt modelId="{D24B88A5-32AF-46A2-B123-19008984F4B6}" type="pres">
      <dgm:prSet presAssocID="{6FC2D9C6-9C17-44A8-A141-7D1FAA230682}" presName="parentText" presStyleLbl="node1" presStyleIdx="4" presStyleCnt="6" custScaleX="30864">
        <dgm:presLayoutVars>
          <dgm:chMax val="1"/>
          <dgm:bulletEnabled val="1"/>
        </dgm:presLayoutVars>
      </dgm:prSet>
      <dgm:spPr/>
    </dgm:pt>
    <dgm:pt modelId="{01131279-5E0B-4C6B-9E76-1B27DDDABE7E}" type="pres">
      <dgm:prSet presAssocID="{6FC2D9C6-9C17-44A8-A141-7D1FAA230682}" presName="descendantText" presStyleLbl="alignAccFollowNode1" presStyleIdx="4" presStyleCnt="6" custScaleX="126709">
        <dgm:presLayoutVars>
          <dgm:bulletEnabled val="1"/>
        </dgm:presLayoutVars>
      </dgm:prSet>
      <dgm:spPr/>
    </dgm:pt>
    <dgm:pt modelId="{0D4AAAA5-98D4-44D5-ABBC-ED060DE5CA62}" type="pres">
      <dgm:prSet presAssocID="{84F2D4DE-F2A1-43B5-A18E-44335039FCEF}" presName="sp" presStyleCnt="0"/>
      <dgm:spPr/>
    </dgm:pt>
    <dgm:pt modelId="{A284DB48-4A0D-4270-997C-FB9A9A34BA28}" type="pres">
      <dgm:prSet presAssocID="{4E8668F0-526C-4186-A88E-12FC86284D5F}" presName="linNode" presStyleCnt="0"/>
      <dgm:spPr/>
    </dgm:pt>
    <dgm:pt modelId="{48E2EBE0-15E3-4CDF-95FB-03F1CF675A3F}" type="pres">
      <dgm:prSet presAssocID="{4E8668F0-526C-4186-A88E-12FC86284D5F}" presName="parentText" presStyleLbl="node1" presStyleIdx="5" presStyleCnt="6" custFlipHor="1" custScaleX="30864">
        <dgm:presLayoutVars>
          <dgm:chMax val="1"/>
          <dgm:bulletEnabled val="1"/>
        </dgm:presLayoutVars>
      </dgm:prSet>
      <dgm:spPr/>
    </dgm:pt>
    <dgm:pt modelId="{0D02FBF5-53CA-4A34-8B4E-9BFFEB86F9A1}" type="pres">
      <dgm:prSet presAssocID="{4E8668F0-526C-4186-A88E-12FC86284D5F}" presName="descendantText" presStyleLbl="alignAccFollowNode1" presStyleIdx="5" presStyleCnt="6" custScaleX="128806">
        <dgm:presLayoutVars>
          <dgm:bulletEnabled val="1"/>
        </dgm:presLayoutVars>
      </dgm:prSet>
      <dgm:spPr/>
    </dgm:pt>
  </dgm:ptLst>
  <dgm:cxnLst>
    <dgm:cxn modelId="{4FC66A01-CE61-4D1F-8266-5EB7854184C6}" srcId="{7841E0F7-287E-43EF-8593-D78A0450C2EF}" destId="{540D07B1-38CB-4E58-BAAB-21BC338CCAF5}" srcOrd="0" destOrd="0" parTransId="{6C768396-71B2-4872-9568-C937DDF1B51F}" sibTransId="{CFDE9380-2D85-4447-85A5-D067DC0C5A00}"/>
    <dgm:cxn modelId="{2632371B-0087-460B-B732-1C8D159CEAA5}" srcId="{3CF554CB-5B33-4862-967C-A60C0BB90A69}" destId="{AC6B62A0-FA17-4B72-AF06-701DDB388222}" srcOrd="0" destOrd="0" parTransId="{1EF2EF50-1F3B-407A-A877-6193B7FBE31C}" sibTransId="{B84E9ABE-5BCD-4AC4-83D2-9B7F954CD55B}"/>
    <dgm:cxn modelId="{FA00491D-64A9-41F8-A33C-2146CB184A94}" srcId="{CE1B5CA7-A000-4FCB-8C11-E3038E718F8B}" destId="{3CF554CB-5B33-4862-967C-A60C0BB90A69}" srcOrd="0" destOrd="0" parTransId="{37D1BD71-6224-457F-B1E9-4F9CBA892AC2}" sibTransId="{70520DDA-9666-4F13-A18E-5DD697A41F1B}"/>
    <dgm:cxn modelId="{42B8C521-2396-4F33-8658-EE99C3B5D8AD}" type="presOf" srcId="{A3A1D059-0ED0-4493-A3A8-385A60D656F4}" destId="{A09FB44D-A290-4693-A8E1-647423AB1D9C}" srcOrd="0" destOrd="0" presId="urn:microsoft.com/office/officeart/2005/8/layout/vList5"/>
    <dgm:cxn modelId="{A1C00F26-BF5E-4852-AA5A-C7602A2CBA5F}" type="presOf" srcId="{6FC2D9C6-9C17-44A8-A141-7D1FAA230682}" destId="{D24B88A5-32AF-46A2-B123-19008984F4B6}" srcOrd="0" destOrd="0" presId="urn:microsoft.com/office/officeart/2005/8/layout/vList5"/>
    <dgm:cxn modelId="{9C6AF12D-0502-40E5-B09D-35B6384F770E}" type="presOf" srcId="{3CF554CB-5B33-4862-967C-A60C0BB90A69}" destId="{4CE02761-09DC-405A-9670-CC88E2CF0CAF}" srcOrd="0" destOrd="0" presId="urn:microsoft.com/office/officeart/2005/8/layout/vList5"/>
    <dgm:cxn modelId="{0D26E23B-DDE9-4365-BCBC-6EB7AA83E440}" srcId="{6FC2D9C6-9C17-44A8-A141-7D1FAA230682}" destId="{CAF2717F-FC5B-4E34-B47D-6178FE723552}" srcOrd="0" destOrd="0" parTransId="{54B0D5AD-3D8D-46B6-AF5A-672A176AD863}" sibTransId="{9588F442-4EEC-4BDF-AAD2-41CA4B804DB0}"/>
    <dgm:cxn modelId="{4842313F-4815-4612-8A75-1E053200E90F}" type="presOf" srcId="{540D07B1-38CB-4E58-BAAB-21BC338CCAF5}" destId="{362476DD-0F99-4AF5-9386-DF7BF495B4F8}" srcOrd="0" destOrd="0" presId="urn:microsoft.com/office/officeart/2005/8/layout/vList5"/>
    <dgm:cxn modelId="{E327515E-F931-4239-A90A-4513DA6A3787}" srcId="{CE1B5CA7-A000-4FCB-8C11-E3038E718F8B}" destId="{6FC2D9C6-9C17-44A8-A141-7D1FAA230682}" srcOrd="4" destOrd="0" parTransId="{3A0521ED-954F-46FA-AC08-A30CDB6670FD}" sibTransId="{84F2D4DE-F2A1-43B5-A18E-44335039FCEF}"/>
    <dgm:cxn modelId="{3265F660-7A6E-406B-B093-DC5F2260E445}" srcId="{4BD145A4-1EFB-48F1-90F2-312497785C2E}" destId="{6846283A-B1C1-4E85-BD68-2654C954C810}" srcOrd="0" destOrd="0" parTransId="{E555EE45-F575-4332-90F6-682808A781F7}" sibTransId="{5F4BAD77-E7F7-4E3F-ADAF-23A545BDA441}"/>
    <dgm:cxn modelId="{B160F36D-AE52-4F67-9EFD-5099489A99DC}" type="presOf" srcId="{AC6B62A0-FA17-4B72-AF06-701DDB388222}" destId="{19CC2AFB-891B-4D77-9936-D1FC5B2220DF}" srcOrd="0" destOrd="0" presId="urn:microsoft.com/office/officeart/2005/8/layout/vList5"/>
    <dgm:cxn modelId="{70D7D96F-1C0E-4367-9053-66851ECE9842}" srcId="{CE1B5CA7-A000-4FCB-8C11-E3038E718F8B}" destId="{4E8668F0-526C-4186-A88E-12FC86284D5F}" srcOrd="5" destOrd="0" parTransId="{F39D64ED-1E02-47CF-A967-0AEAFC5D3C39}" sibTransId="{1CD29B97-8CB0-48F3-8A95-422C8F54A87A}"/>
    <dgm:cxn modelId="{4C7ECA70-293E-4FA7-A919-4618AF0AD6C5}" type="presOf" srcId="{1696CD6B-7748-4CCB-934B-5AA496FF0AF7}" destId="{0D02FBF5-53CA-4A34-8B4E-9BFFEB86F9A1}" srcOrd="0" destOrd="0" presId="urn:microsoft.com/office/officeart/2005/8/layout/vList5"/>
    <dgm:cxn modelId="{EAD7FD50-A01E-4BFA-9AAB-0C4941031400}" type="presOf" srcId="{CE1B5CA7-A000-4FCB-8C11-E3038E718F8B}" destId="{8A473DB5-E947-4F95-A56E-5D2B99B2873F}" srcOrd="0" destOrd="0" presId="urn:microsoft.com/office/officeart/2005/8/layout/vList5"/>
    <dgm:cxn modelId="{4F7D6E51-36E6-4306-A3F3-CC574B5CAD5D}" type="presOf" srcId="{82065B1E-CABF-4E51-8B2A-8B3CE95C896F}" destId="{F1868456-3547-4B37-AB1C-A60E0D838E4A}" srcOrd="0" destOrd="0" presId="urn:microsoft.com/office/officeart/2005/8/layout/vList5"/>
    <dgm:cxn modelId="{10691E87-7EB3-4C28-93DC-8743B8F98B36}" srcId="{A3A1D059-0ED0-4493-A3A8-385A60D656F4}" destId="{82065B1E-CABF-4E51-8B2A-8B3CE95C896F}" srcOrd="0" destOrd="0" parTransId="{9F538257-9CFE-4F27-A51E-319A8B5C6385}" sibTransId="{AFA132DD-E949-4C06-8DE6-28185446A78A}"/>
    <dgm:cxn modelId="{B7B2C98E-0451-40CB-BB71-B68F9B6F0699}" srcId="{4E8668F0-526C-4186-A88E-12FC86284D5F}" destId="{1696CD6B-7748-4CCB-934B-5AA496FF0AF7}" srcOrd="0" destOrd="0" parTransId="{F4F2675C-6C5B-421D-92C2-168A8F7638D8}" sibTransId="{B86E98FB-A21E-47E2-B68C-092807D200B7}"/>
    <dgm:cxn modelId="{C108CD9B-27D0-4E15-A603-AE0360782402}" srcId="{CE1B5CA7-A000-4FCB-8C11-E3038E718F8B}" destId="{7841E0F7-287E-43EF-8593-D78A0450C2EF}" srcOrd="2" destOrd="0" parTransId="{A4E83F0A-4272-4850-8577-85A545F410AC}" sibTransId="{E17F3A10-5BBD-4D34-A275-C5E16ADB98D7}"/>
    <dgm:cxn modelId="{9F654EAB-59CF-483A-A827-CB5E831C0A99}" type="presOf" srcId="{4BD145A4-1EFB-48F1-90F2-312497785C2E}" destId="{0C7FFF83-BCCC-4B5F-8DF4-0FE4535A0B89}" srcOrd="0" destOrd="0" presId="urn:microsoft.com/office/officeart/2005/8/layout/vList5"/>
    <dgm:cxn modelId="{BA152AB2-EF9B-4125-B8C6-39EBA0D6FD39}" srcId="{CE1B5CA7-A000-4FCB-8C11-E3038E718F8B}" destId="{A3A1D059-0ED0-4493-A3A8-385A60D656F4}" srcOrd="1" destOrd="0" parTransId="{B93BA410-EFF2-42BE-9D6A-EB6277AA87AC}" sibTransId="{94C6CA58-DD98-4884-A0FE-728F5138E2A0}"/>
    <dgm:cxn modelId="{3357BDC0-5A35-49D0-BD4A-0AEA9357577B}" srcId="{CE1B5CA7-A000-4FCB-8C11-E3038E718F8B}" destId="{4BD145A4-1EFB-48F1-90F2-312497785C2E}" srcOrd="3" destOrd="0" parTransId="{6AC971CE-61B3-4918-8AF7-C602E59B1054}" sibTransId="{653700AA-AE3C-4044-9CDF-C4FEBE97A2F9}"/>
    <dgm:cxn modelId="{ED98C1CF-78C3-4222-8568-F9790D03B803}" type="presOf" srcId="{4E8668F0-526C-4186-A88E-12FC86284D5F}" destId="{48E2EBE0-15E3-4CDF-95FB-03F1CF675A3F}" srcOrd="0" destOrd="0" presId="urn:microsoft.com/office/officeart/2005/8/layout/vList5"/>
    <dgm:cxn modelId="{473E4AD4-9009-4F41-A494-4DF339296D9D}" type="presOf" srcId="{7841E0F7-287E-43EF-8593-D78A0450C2EF}" destId="{4F770C42-1B6D-4E63-B328-3CFA8E818A84}" srcOrd="0" destOrd="0" presId="urn:microsoft.com/office/officeart/2005/8/layout/vList5"/>
    <dgm:cxn modelId="{6AAE5DD5-8DD6-4808-8CCA-2F9CDCC9B89C}" type="presOf" srcId="{CAF2717F-FC5B-4E34-B47D-6178FE723552}" destId="{01131279-5E0B-4C6B-9E76-1B27DDDABE7E}" srcOrd="0" destOrd="0" presId="urn:microsoft.com/office/officeart/2005/8/layout/vList5"/>
    <dgm:cxn modelId="{C4A067D9-9AF2-49C9-8CD0-9D875CF5E9F3}" type="presOf" srcId="{6846283A-B1C1-4E85-BD68-2654C954C810}" destId="{6C15FCCD-31E5-4205-8370-6EB7CC89E202}" srcOrd="0" destOrd="0" presId="urn:microsoft.com/office/officeart/2005/8/layout/vList5"/>
    <dgm:cxn modelId="{31E5C4CE-92DA-4FB7-ACB0-1EE40F860654}" type="presParOf" srcId="{8A473DB5-E947-4F95-A56E-5D2B99B2873F}" destId="{F69A1E53-A1EB-4172-8A2E-489C9FE5729C}" srcOrd="0" destOrd="0" presId="urn:microsoft.com/office/officeart/2005/8/layout/vList5"/>
    <dgm:cxn modelId="{754E473B-B7BB-4880-B003-AFA62B35D24F}" type="presParOf" srcId="{F69A1E53-A1EB-4172-8A2E-489C9FE5729C}" destId="{4CE02761-09DC-405A-9670-CC88E2CF0CAF}" srcOrd="0" destOrd="0" presId="urn:microsoft.com/office/officeart/2005/8/layout/vList5"/>
    <dgm:cxn modelId="{82968015-A29C-4E9A-8D22-A6CC06B10808}" type="presParOf" srcId="{F69A1E53-A1EB-4172-8A2E-489C9FE5729C}" destId="{19CC2AFB-891B-4D77-9936-D1FC5B2220DF}" srcOrd="1" destOrd="0" presId="urn:microsoft.com/office/officeart/2005/8/layout/vList5"/>
    <dgm:cxn modelId="{05991F1C-89FB-456E-B8C5-5AEDFD889A5B}" type="presParOf" srcId="{8A473DB5-E947-4F95-A56E-5D2B99B2873F}" destId="{958535F7-7BF3-412E-B226-BB1ADD2FBA25}" srcOrd="1" destOrd="0" presId="urn:microsoft.com/office/officeart/2005/8/layout/vList5"/>
    <dgm:cxn modelId="{1BD9F277-D18C-47A1-B9E7-1C3C0C47F29F}" type="presParOf" srcId="{8A473DB5-E947-4F95-A56E-5D2B99B2873F}" destId="{9CC45219-C778-4CFD-9515-C438525DD570}" srcOrd="2" destOrd="0" presId="urn:microsoft.com/office/officeart/2005/8/layout/vList5"/>
    <dgm:cxn modelId="{7918A752-79EB-41A1-9DAD-8345413B76D3}" type="presParOf" srcId="{9CC45219-C778-4CFD-9515-C438525DD570}" destId="{A09FB44D-A290-4693-A8E1-647423AB1D9C}" srcOrd="0" destOrd="0" presId="urn:microsoft.com/office/officeart/2005/8/layout/vList5"/>
    <dgm:cxn modelId="{5357A7C1-D7A9-4B83-B452-F48495501431}" type="presParOf" srcId="{9CC45219-C778-4CFD-9515-C438525DD570}" destId="{F1868456-3547-4B37-AB1C-A60E0D838E4A}" srcOrd="1" destOrd="0" presId="urn:microsoft.com/office/officeart/2005/8/layout/vList5"/>
    <dgm:cxn modelId="{2F0BC51D-58B4-4DF4-BCB1-3E56A5488419}" type="presParOf" srcId="{8A473DB5-E947-4F95-A56E-5D2B99B2873F}" destId="{7E0756D4-0990-40E5-8E8F-6B3A660C3D26}" srcOrd="3" destOrd="0" presId="urn:microsoft.com/office/officeart/2005/8/layout/vList5"/>
    <dgm:cxn modelId="{0A7F9D98-111B-45C6-96C4-9BA8C7C01877}" type="presParOf" srcId="{8A473DB5-E947-4F95-A56E-5D2B99B2873F}" destId="{8650715C-7A53-4759-9418-193C2AA18D25}" srcOrd="4" destOrd="0" presId="urn:microsoft.com/office/officeart/2005/8/layout/vList5"/>
    <dgm:cxn modelId="{53061750-6C68-40B4-860F-196D1086F194}" type="presParOf" srcId="{8650715C-7A53-4759-9418-193C2AA18D25}" destId="{4F770C42-1B6D-4E63-B328-3CFA8E818A84}" srcOrd="0" destOrd="0" presId="urn:microsoft.com/office/officeart/2005/8/layout/vList5"/>
    <dgm:cxn modelId="{A6BB563E-4B25-41F8-AC54-4814E77616AF}" type="presParOf" srcId="{8650715C-7A53-4759-9418-193C2AA18D25}" destId="{362476DD-0F99-4AF5-9386-DF7BF495B4F8}" srcOrd="1" destOrd="0" presId="urn:microsoft.com/office/officeart/2005/8/layout/vList5"/>
    <dgm:cxn modelId="{E6842E8A-486B-46D3-9A21-8DCBF628D085}" type="presParOf" srcId="{8A473DB5-E947-4F95-A56E-5D2B99B2873F}" destId="{2327267E-EF5D-4EF2-B7F0-98A30457FD0E}" srcOrd="5" destOrd="0" presId="urn:microsoft.com/office/officeart/2005/8/layout/vList5"/>
    <dgm:cxn modelId="{4F758A54-11C0-4D66-9BC1-205A23105A3B}" type="presParOf" srcId="{8A473DB5-E947-4F95-A56E-5D2B99B2873F}" destId="{12975D6E-581A-4DA8-9D0E-B5B31EF6F74C}" srcOrd="6" destOrd="0" presId="urn:microsoft.com/office/officeart/2005/8/layout/vList5"/>
    <dgm:cxn modelId="{E4F36A05-2677-45CF-AC38-41578B4DF06F}" type="presParOf" srcId="{12975D6E-581A-4DA8-9D0E-B5B31EF6F74C}" destId="{0C7FFF83-BCCC-4B5F-8DF4-0FE4535A0B89}" srcOrd="0" destOrd="0" presId="urn:microsoft.com/office/officeart/2005/8/layout/vList5"/>
    <dgm:cxn modelId="{0EE7BD88-CC03-4B3D-A123-E40241581B68}" type="presParOf" srcId="{12975D6E-581A-4DA8-9D0E-B5B31EF6F74C}" destId="{6C15FCCD-31E5-4205-8370-6EB7CC89E202}" srcOrd="1" destOrd="0" presId="urn:microsoft.com/office/officeart/2005/8/layout/vList5"/>
    <dgm:cxn modelId="{2F829CEC-F197-4156-9EAF-74F442CC9A9E}" type="presParOf" srcId="{8A473DB5-E947-4F95-A56E-5D2B99B2873F}" destId="{D3F597CB-543E-4A6C-AD7B-FE3840FA6B17}" srcOrd="7" destOrd="0" presId="urn:microsoft.com/office/officeart/2005/8/layout/vList5"/>
    <dgm:cxn modelId="{839C7628-8F44-4D36-BBA9-E105EB2AC6DB}" type="presParOf" srcId="{8A473DB5-E947-4F95-A56E-5D2B99B2873F}" destId="{FFB097AA-E0C1-4789-83D8-2946F59C90EF}" srcOrd="8" destOrd="0" presId="urn:microsoft.com/office/officeart/2005/8/layout/vList5"/>
    <dgm:cxn modelId="{2F487C0C-F33F-4870-B78F-0C1149CC3DD2}" type="presParOf" srcId="{FFB097AA-E0C1-4789-83D8-2946F59C90EF}" destId="{D24B88A5-32AF-46A2-B123-19008984F4B6}" srcOrd="0" destOrd="0" presId="urn:microsoft.com/office/officeart/2005/8/layout/vList5"/>
    <dgm:cxn modelId="{12954A85-3388-458F-8B87-513D657DB981}" type="presParOf" srcId="{FFB097AA-E0C1-4789-83D8-2946F59C90EF}" destId="{01131279-5E0B-4C6B-9E76-1B27DDDABE7E}" srcOrd="1" destOrd="0" presId="urn:microsoft.com/office/officeart/2005/8/layout/vList5"/>
    <dgm:cxn modelId="{5FDF94FE-A24E-4EC2-90D6-6FA3CB00E81F}" type="presParOf" srcId="{8A473DB5-E947-4F95-A56E-5D2B99B2873F}" destId="{0D4AAAA5-98D4-44D5-ABBC-ED060DE5CA62}" srcOrd="9" destOrd="0" presId="urn:microsoft.com/office/officeart/2005/8/layout/vList5"/>
    <dgm:cxn modelId="{1F860B8B-D766-4697-BD0D-099D69332F68}" type="presParOf" srcId="{8A473DB5-E947-4F95-A56E-5D2B99B2873F}" destId="{A284DB48-4A0D-4270-997C-FB9A9A34BA28}" srcOrd="10" destOrd="0" presId="urn:microsoft.com/office/officeart/2005/8/layout/vList5"/>
    <dgm:cxn modelId="{C5FE6074-19B0-4CBB-BCA5-57B23A2F7F79}" type="presParOf" srcId="{A284DB48-4A0D-4270-997C-FB9A9A34BA28}" destId="{48E2EBE0-15E3-4CDF-95FB-03F1CF675A3F}" srcOrd="0" destOrd="0" presId="urn:microsoft.com/office/officeart/2005/8/layout/vList5"/>
    <dgm:cxn modelId="{2BB89CB5-A929-4829-9244-B35DB2A9C3C8}" type="presParOf" srcId="{A284DB48-4A0D-4270-997C-FB9A9A34BA28}" destId="{0D02FBF5-53CA-4A34-8B4E-9BFFEB86F9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91C7C-8BA4-41A8-A008-BD1F9F937649}">
      <dsp:nvSpPr>
        <dsp:cNvPr id="0" name=""/>
        <dsp:cNvSpPr/>
      </dsp:nvSpPr>
      <dsp:spPr>
        <a:xfrm>
          <a:off x="2606" y="5085"/>
          <a:ext cx="3275632" cy="66240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Coverage</a:t>
          </a:r>
        </a:p>
      </dsp:txBody>
      <dsp:txXfrm>
        <a:off x="2606" y="5085"/>
        <a:ext cx="3275632" cy="662400"/>
      </dsp:txXfrm>
    </dsp:sp>
    <dsp:sp modelId="{06C3ECBB-BA28-41FB-8312-6AD74EADE2F7}">
      <dsp:nvSpPr>
        <dsp:cNvPr id="0" name=""/>
        <dsp:cNvSpPr/>
      </dsp:nvSpPr>
      <dsp:spPr>
        <a:xfrm>
          <a:off x="2606" y="667485"/>
          <a:ext cx="3275632" cy="4870978"/>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Postpartum coverage extension</a:t>
          </a:r>
        </a:p>
        <a:p>
          <a:pPr marL="228600" lvl="1" indent="-228600" algn="l" defTabSz="1066800">
            <a:lnSpc>
              <a:spcPct val="90000"/>
            </a:lnSpc>
            <a:spcBef>
              <a:spcPct val="0"/>
            </a:spcBef>
            <a:spcAft>
              <a:spcPct val="15000"/>
            </a:spcAft>
            <a:buChar char="•"/>
          </a:pPr>
          <a:r>
            <a:rPr lang="en-US" sz="2400" kern="1200" dirty="0"/>
            <a:t>Innovative payment models</a:t>
          </a:r>
        </a:p>
      </dsp:txBody>
      <dsp:txXfrm>
        <a:off x="2606" y="667485"/>
        <a:ext cx="3275632" cy="4870978"/>
      </dsp:txXfrm>
    </dsp:sp>
    <dsp:sp modelId="{DC007AC0-D77D-4739-91EE-B23048BA63CA}">
      <dsp:nvSpPr>
        <dsp:cNvPr id="0" name=""/>
        <dsp:cNvSpPr/>
      </dsp:nvSpPr>
      <dsp:spPr>
        <a:xfrm>
          <a:off x="3751813" y="5085"/>
          <a:ext cx="3621572" cy="66240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Quality</a:t>
          </a:r>
        </a:p>
      </dsp:txBody>
      <dsp:txXfrm>
        <a:off x="3751813" y="5085"/>
        <a:ext cx="3621572" cy="662400"/>
      </dsp:txXfrm>
    </dsp:sp>
    <dsp:sp modelId="{1E9C45E4-046D-4DAC-B791-6EB0C6CA25A2}">
      <dsp:nvSpPr>
        <dsp:cNvPr id="0" name=""/>
        <dsp:cNvSpPr/>
      </dsp:nvSpPr>
      <dsp:spPr>
        <a:xfrm>
          <a:off x="3736827" y="667485"/>
          <a:ext cx="3651544" cy="4870978"/>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Perinatal Quality Collaboratives</a:t>
          </a:r>
        </a:p>
        <a:p>
          <a:pPr marL="228600" lvl="1" indent="-228600" algn="l" defTabSz="1022350">
            <a:lnSpc>
              <a:spcPct val="90000"/>
            </a:lnSpc>
            <a:spcBef>
              <a:spcPct val="0"/>
            </a:spcBef>
            <a:spcAft>
              <a:spcPct val="15000"/>
            </a:spcAft>
            <a:buChar char="•"/>
          </a:pPr>
          <a:r>
            <a:rPr lang="en-US" sz="2300" kern="1200" dirty="0"/>
            <a:t>Provider training (e.g. bias)</a:t>
          </a:r>
        </a:p>
        <a:p>
          <a:pPr marL="228600" lvl="1" indent="-228600" algn="l" defTabSz="1022350">
            <a:lnSpc>
              <a:spcPct val="90000"/>
            </a:lnSpc>
            <a:spcBef>
              <a:spcPct val="0"/>
            </a:spcBef>
            <a:spcAft>
              <a:spcPct val="15000"/>
            </a:spcAft>
            <a:buChar char="•"/>
          </a:pPr>
          <a:r>
            <a:rPr lang="en-US" sz="2300" kern="1200" dirty="0"/>
            <a:t>Workforce expansion &amp;  diversification </a:t>
          </a:r>
        </a:p>
        <a:p>
          <a:pPr marL="228600" lvl="1" indent="-228600" algn="l" defTabSz="1022350">
            <a:lnSpc>
              <a:spcPct val="90000"/>
            </a:lnSpc>
            <a:spcBef>
              <a:spcPct val="0"/>
            </a:spcBef>
            <a:spcAft>
              <a:spcPct val="15000"/>
            </a:spcAft>
            <a:buChar char="•"/>
          </a:pPr>
          <a:r>
            <a:rPr lang="en-US" sz="2300" kern="1200" dirty="0"/>
            <a:t>Pregnancy medical home / care coordination</a:t>
          </a:r>
        </a:p>
        <a:p>
          <a:pPr marL="228600" lvl="1" indent="-228600" algn="l" defTabSz="1022350">
            <a:lnSpc>
              <a:spcPct val="90000"/>
            </a:lnSpc>
            <a:spcBef>
              <a:spcPct val="0"/>
            </a:spcBef>
            <a:spcAft>
              <a:spcPct val="15000"/>
            </a:spcAft>
            <a:buChar char="•"/>
          </a:pPr>
          <a:r>
            <a:rPr lang="en-US" sz="2300" kern="1200" dirty="0"/>
            <a:t>Data &amp; quality measurement</a:t>
          </a:r>
        </a:p>
        <a:p>
          <a:pPr marL="228600" lvl="1" indent="-228600" algn="l" defTabSz="1022350">
            <a:lnSpc>
              <a:spcPct val="90000"/>
            </a:lnSpc>
            <a:spcBef>
              <a:spcPct val="0"/>
            </a:spcBef>
            <a:spcAft>
              <a:spcPct val="15000"/>
            </a:spcAft>
            <a:buChar char="•"/>
          </a:pPr>
          <a:r>
            <a:rPr lang="en-US" sz="2300" kern="1200" dirty="0"/>
            <a:t>Grants to states to implement best practices</a:t>
          </a:r>
        </a:p>
      </dsp:txBody>
      <dsp:txXfrm>
        <a:off x="3736827" y="667485"/>
        <a:ext cx="3651544" cy="4870978"/>
      </dsp:txXfrm>
    </dsp:sp>
    <dsp:sp modelId="{1E719AA2-6F4E-4452-A7D4-3F1348278C9E}">
      <dsp:nvSpPr>
        <dsp:cNvPr id="0" name=""/>
        <dsp:cNvSpPr/>
      </dsp:nvSpPr>
      <dsp:spPr>
        <a:xfrm>
          <a:off x="7846960" y="5085"/>
          <a:ext cx="3275632" cy="662400"/>
        </a:xfrm>
        <a:prstGeom prst="rect">
          <a:avLst/>
        </a:prstGeom>
        <a:solidFill>
          <a:schemeClr val="accent1">
            <a:hueOff val="0"/>
            <a:satOff val="0"/>
            <a:lumOff val="0"/>
            <a:alphaOff val="0"/>
          </a:schemeClr>
        </a:solidFill>
        <a:ln w="264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93472" rIns="163576" bIns="93472" numCol="1" spcCol="1270" anchor="ctr" anchorCtr="0">
          <a:noAutofit/>
        </a:bodyPr>
        <a:lstStyle/>
        <a:p>
          <a:pPr marL="0" lvl="0" indent="0" algn="ctr" defTabSz="1022350">
            <a:lnSpc>
              <a:spcPct val="90000"/>
            </a:lnSpc>
            <a:spcBef>
              <a:spcPct val="0"/>
            </a:spcBef>
            <a:spcAft>
              <a:spcPct val="35000"/>
            </a:spcAft>
            <a:buNone/>
          </a:pPr>
          <a:r>
            <a:rPr lang="en-US" sz="2300" kern="1200" dirty="0"/>
            <a:t>SDOH</a:t>
          </a:r>
        </a:p>
      </dsp:txBody>
      <dsp:txXfrm>
        <a:off x="7846960" y="5085"/>
        <a:ext cx="3275632" cy="662400"/>
      </dsp:txXfrm>
    </dsp:sp>
    <dsp:sp modelId="{6FE71003-3864-4E5C-B097-3A44C5823354}">
      <dsp:nvSpPr>
        <dsp:cNvPr id="0" name=""/>
        <dsp:cNvSpPr/>
      </dsp:nvSpPr>
      <dsp:spPr>
        <a:xfrm>
          <a:off x="7846960" y="667485"/>
          <a:ext cx="3275632" cy="4870978"/>
        </a:xfrm>
        <a:prstGeom prst="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2682" tIns="122682" rIns="163576" bIns="184023" numCol="1" spcCol="1270" anchor="t" anchorCtr="0">
          <a:noAutofit/>
        </a:bodyPr>
        <a:lstStyle/>
        <a:p>
          <a:pPr marL="228600" lvl="1" indent="-228600" algn="l" defTabSz="1022350">
            <a:lnSpc>
              <a:spcPct val="90000"/>
            </a:lnSpc>
            <a:spcBef>
              <a:spcPct val="0"/>
            </a:spcBef>
            <a:spcAft>
              <a:spcPct val="15000"/>
            </a:spcAft>
            <a:buChar char="•"/>
          </a:pPr>
          <a:r>
            <a:rPr lang="en-US" sz="2300" kern="1200" dirty="0"/>
            <a:t>Interagency task force on SDOH</a:t>
          </a:r>
        </a:p>
        <a:p>
          <a:pPr marL="228600" lvl="1" indent="-228600" algn="l" defTabSz="1022350">
            <a:lnSpc>
              <a:spcPct val="90000"/>
            </a:lnSpc>
            <a:spcBef>
              <a:spcPct val="0"/>
            </a:spcBef>
            <a:spcAft>
              <a:spcPct val="15000"/>
            </a:spcAft>
            <a:buChar char="•"/>
          </a:pPr>
          <a:r>
            <a:rPr lang="en-US" sz="2300" kern="1200" dirty="0"/>
            <a:t>Reports from NASEM, GAO, and HHS, VA, USDA, Justice, etc.</a:t>
          </a:r>
        </a:p>
        <a:p>
          <a:pPr marL="228600" lvl="1" indent="-228600" algn="l" defTabSz="1022350">
            <a:lnSpc>
              <a:spcPct val="90000"/>
            </a:lnSpc>
            <a:spcBef>
              <a:spcPct val="0"/>
            </a:spcBef>
            <a:spcAft>
              <a:spcPct val="15000"/>
            </a:spcAft>
            <a:buChar char="•"/>
          </a:pPr>
          <a:r>
            <a:rPr lang="en-US" sz="2300" kern="1200" dirty="0"/>
            <a:t>Community-based programs</a:t>
          </a:r>
        </a:p>
      </dsp:txBody>
      <dsp:txXfrm>
        <a:off x="7846960" y="667485"/>
        <a:ext cx="3275632" cy="48709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7A4E8-8828-48FC-BE90-87B67AC847E5}">
      <dsp:nvSpPr>
        <dsp:cNvPr id="0" name=""/>
        <dsp:cNvSpPr/>
      </dsp:nvSpPr>
      <dsp:spPr>
        <a:xfrm>
          <a:off x="255656" y="-121854"/>
          <a:ext cx="4134211" cy="4858178"/>
        </a:xfrm>
        <a:prstGeom prst="roundRect">
          <a:avLst/>
        </a:prstGeom>
        <a:blipFill dpi="0" rotWithShape="1">
          <a:blip xmlns:r="http://schemas.openxmlformats.org/officeDocument/2006/relationships" r:embed="rId1"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286EB0-10F7-40BA-B36D-9384528C76C3}">
      <dsp:nvSpPr>
        <dsp:cNvPr id="0" name=""/>
        <dsp:cNvSpPr/>
      </dsp:nvSpPr>
      <dsp:spPr>
        <a:xfrm>
          <a:off x="393169" y="235740"/>
          <a:ext cx="2998329" cy="4395264"/>
        </a:xfrm>
        <a:prstGeom prst="rect">
          <a:avLst/>
        </a:prstGeom>
        <a:noFill/>
        <a:ln w="26425"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b" anchorCtr="0">
          <a:noAutofit/>
        </a:bodyPr>
        <a:lstStyle/>
        <a:p>
          <a:pPr marL="0" lvl="0" indent="0" algn="l" defTabSz="1244600">
            <a:lnSpc>
              <a:spcPct val="90000"/>
            </a:lnSpc>
            <a:spcBef>
              <a:spcPct val="0"/>
            </a:spcBef>
            <a:spcAft>
              <a:spcPct val="35000"/>
            </a:spcAft>
            <a:buNone/>
          </a:pPr>
          <a:r>
            <a:rPr lang="en-US" sz="2800" b="1" i="0" kern="1200" dirty="0">
              <a:solidFill>
                <a:schemeClr val="accent1">
                  <a:lumMod val="20000"/>
                  <a:lumOff val="80000"/>
                </a:schemeClr>
              </a:solidFill>
            </a:rPr>
            <a:t>Medicaid accounts for 75% of all public funds spent on contraceptive services and supplies </a:t>
          </a:r>
          <a:endParaRPr lang="en-US" sz="2800" b="1" kern="1200" dirty="0">
            <a:solidFill>
              <a:schemeClr val="accent1">
                <a:lumMod val="20000"/>
                <a:lumOff val="80000"/>
              </a:schemeClr>
            </a:solidFill>
          </a:endParaRPr>
        </a:p>
      </dsp:txBody>
      <dsp:txXfrm>
        <a:off x="393169" y="235740"/>
        <a:ext cx="2998329" cy="4395264"/>
      </dsp:txXfrm>
    </dsp:sp>
    <dsp:sp modelId="{4F0193DF-CF49-4880-BA88-E01EF1744833}">
      <dsp:nvSpPr>
        <dsp:cNvPr id="0" name=""/>
        <dsp:cNvSpPr/>
      </dsp:nvSpPr>
      <dsp:spPr>
        <a:xfrm>
          <a:off x="3774148" y="-207113"/>
          <a:ext cx="878727" cy="878727"/>
        </a:xfrm>
        <a:prstGeom prst="ellipse">
          <a:avLst/>
        </a:prstGeom>
        <a:solidFill>
          <a:schemeClr val="accent3">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86E9A7-E253-493D-9541-E5DF030DDBC8}">
      <dsp:nvSpPr>
        <dsp:cNvPr id="0" name=""/>
        <dsp:cNvSpPr/>
      </dsp:nvSpPr>
      <dsp:spPr>
        <a:xfrm>
          <a:off x="4652876" y="-207113"/>
          <a:ext cx="4073033" cy="878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Mandatory family planning benefit with federal match at 90% </a:t>
          </a:r>
        </a:p>
      </dsp:txBody>
      <dsp:txXfrm>
        <a:off x="4652876" y="-207113"/>
        <a:ext cx="4073033" cy="878727"/>
      </dsp:txXfrm>
    </dsp:sp>
    <dsp:sp modelId="{DE57B847-4018-40C0-BD4C-B97D6D13606D}">
      <dsp:nvSpPr>
        <dsp:cNvPr id="0" name=""/>
        <dsp:cNvSpPr/>
      </dsp:nvSpPr>
      <dsp:spPr>
        <a:xfrm>
          <a:off x="3774148" y="829784"/>
          <a:ext cx="878727" cy="878727"/>
        </a:xfrm>
        <a:prstGeom prst="ellipse">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9855A1B-D766-44C8-B35A-883295F2402B}">
      <dsp:nvSpPr>
        <dsp:cNvPr id="0" name=""/>
        <dsp:cNvSpPr/>
      </dsp:nvSpPr>
      <dsp:spPr>
        <a:xfrm>
          <a:off x="4652876" y="829784"/>
          <a:ext cx="5493177" cy="878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Cost sharing prohibited for family planning and pregnancy services</a:t>
          </a:r>
        </a:p>
      </dsp:txBody>
      <dsp:txXfrm>
        <a:off x="4652876" y="829784"/>
        <a:ext cx="5493177" cy="878727"/>
      </dsp:txXfrm>
    </dsp:sp>
    <dsp:sp modelId="{4275C4F8-75AE-4BE7-A778-F88B06C168D0}">
      <dsp:nvSpPr>
        <dsp:cNvPr id="0" name=""/>
        <dsp:cNvSpPr/>
      </dsp:nvSpPr>
      <dsp:spPr>
        <a:xfrm>
          <a:off x="3774148" y="1866682"/>
          <a:ext cx="878727" cy="878727"/>
        </a:xfrm>
        <a:prstGeom prst="ellipse">
          <a:avLst/>
        </a:prstGeom>
        <a:solidFill>
          <a:schemeClr val="accent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7C1E24-ECAE-473E-A7D9-36F537DD0E29}">
      <dsp:nvSpPr>
        <dsp:cNvPr id="0" name=""/>
        <dsp:cNvSpPr/>
      </dsp:nvSpPr>
      <dsp:spPr>
        <a:xfrm>
          <a:off x="4652876" y="1866682"/>
          <a:ext cx="4073033" cy="878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Any willing provider and freedom of choice of provider </a:t>
          </a:r>
        </a:p>
      </dsp:txBody>
      <dsp:txXfrm>
        <a:off x="4652876" y="1866682"/>
        <a:ext cx="4073033" cy="878727"/>
      </dsp:txXfrm>
    </dsp:sp>
    <dsp:sp modelId="{510E8323-CF1C-4354-B80C-B4C75F2B766C}">
      <dsp:nvSpPr>
        <dsp:cNvPr id="0" name=""/>
        <dsp:cNvSpPr/>
      </dsp:nvSpPr>
      <dsp:spPr>
        <a:xfrm>
          <a:off x="3774148" y="2903580"/>
          <a:ext cx="878727" cy="878727"/>
        </a:xfrm>
        <a:prstGeom prst="ellipse">
          <a:avLst/>
        </a:prstGeom>
        <a:solidFill>
          <a:schemeClr val="accent1">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71F9B8-AA85-42DF-BD16-30CD0965E83F}">
      <dsp:nvSpPr>
        <dsp:cNvPr id="0" name=""/>
        <dsp:cNvSpPr/>
      </dsp:nvSpPr>
      <dsp:spPr>
        <a:xfrm>
          <a:off x="4652876" y="2903580"/>
          <a:ext cx="5889361" cy="878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Most states cover all FDA approved contraceptives, plus related testing and counseling for STI, HIV, cervical cancer</a:t>
          </a:r>
        </a:p>
      </dsp:txBody>
      <dsp:txXfrm>
        <a:off x="4652876" y="2903580"/>
        <a:ext cx="5889361" cy="878727"/>
      </dsp:txXfrm>
    </dsp:sp>
    <dsp:sp modelId="{76F4E361-1F07-4C6D-8F76-BABB2DEBB5E1}">
      <dsp:nvSpPr>
        <dsp:cNvPr id="0" name=""/>
        <dsp:cNvSpPr/>
      </dsp:nvSpPr>
      <dsp:spPr>
        <a:xfrm>
          <a:off x="3774148" y="3940479"/>
          <a:ext cx="878727" cy="878727"/>
        </a:xfrm>
        <a:prstGeom prst="ellipse">
          <a:avLst/>
        </a:prstGeom>
        <a:solidFill>
          <a:schemeClr val="accent1">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483E93-EF95-43FC-811D-D666AD5DB2C1}">
      <dsp:nvSpPr>
        <dsp:cNvPr id="0" name=""/>
        <dsp:cNvSpPr/>
      </dsp:nvSpPr>
      <dsp:spPr>
        <a:xfrm>
          <a:off x="4652876" y="3940479"/>
          <a:ext cx="5856044" cy="878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l" defTabSz="800100">
            <a:lnSpc>
              <a:spcPct val="90000"/>
            </a:lnSpc>
            <a:spcBef>
              <a:spcPct val="0"/>
            </a:spcBef>
            <a:spcAft>
              <a:spcPct val="35000"/>
            </a:spcAft>
            <a:buNone/>
          </a:pPr>
          <a:r>
            <a:rPr lang="en-US" sz="1800" kern="1200" dirty="0"/>
            <a:t>28 states operate limited programs through an option (with state plan amendment – SPA) or waiver</a:t>
          </a:r>
        </a:p>
      </dsp:txBody>
      <dsp:txXfrm>
        <a:off x="4652876" y="3940479"/>
        <a:ext cx="5856044" cy="8787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820CCC-C0E9-4A7C-B13E-4F8666F48951}">
      <dsp:nvSpPr>
        <dsp:cNvPr id="0" name=""/>
        <dsp:cNvSpPr/>
      </dsp:nvSpPr>
      <dsp:spPr>
        <a:xfrm>
          <a:off x="2303" y="0"/>
          <a:ext cx="3584376" cy="5137920"/>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Prenatal services</a:t>
          </a:r>
        </a:p>
        <a:p>
          <a:pPr marL="0" lvl="0" indent="0" algn="ctr" defTabSz="889000">
            <a:lnSpc>
              <a:spcPct val="90000"/>
            </a:lnSpc>
            <a:spcBef>
              <a:spcPct val="0"/>
            </a:spcBef>
            <a:spcAft>
              <a:spcPct val="35000"/>
            </a:spcAft>
            <a:buNone/>
          </a:pPr>
          <a:r>
            <a:rPr lang="en-US" sz="2000" kern="1200" dirty="0"/>
            <a:t>‒ </a:t>
          </a:r>
          <a:r>
            <a:rPr lang="en-US" sz="1800" b="1" kern="1200" dirty="0">
              <a:effectLst>
                <a:outerShdw blurRad="38100" dist="38100" dir="2700000" algn="tl">
                  <a:srgbClr val="000000">
                    <a:alpha val="43137"/>
                  </a:srgbClr>
                </a:outerShdw>
              </a:effectLst>
            </a:rPr>
            <a:t>Prenatal care </a:t>
          </a:r>
          <a:r>
            <a:rPr lang="en-US" sz="1800" kern="1200" dirty="0"/>
            <a:t>(all)</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Case management </a:t>
          </a:r>
          <a:r>
            <a:rPr lang="en-US" sz="1800" kern="1200" dirty="0"/>
            <a:t>(35)</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Smoking cessation </a:t>
          </a:r>
          <a:r>
            <a:rPr lang="en-US" sz="1800" kern="1200" dirty="0"/>
            <a:t>(all)</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Prenatal vitamins &amp; prescriptions </a:t>
          </a:r>
          <a:r>
            <a:rPr lang="en-US" sz="1800" kern="1200" dirty="0"/>
            <a:t>(all)</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Group prenatal </a:t>
          </a:r>
          <a:r>
            <a:rPr lang="en-US" sz="1800" kern="1200" dirty="0"/>
            <a:t>(12)</a:t>
          </a:r>
          <a:r>
            <a:rPr lang="en-US" sz="1800" b="1" kern="1200" dirty="0">
              <a:effectLst>
                <a:outerShdw blurRad="38100" dist="38100" dir="2700000" algn="tl">
                  <a:srgbClr val="000000">
                    <a:alpha val="43137"/>
                  </a:srgbClr>
                </a:outerShdw>
              </a:effectLst>
            </a:rPr>
            <a:t>  </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Blood pressure </a:t>
          </a:r>
          <a:r>
            <a:rPr lang="en-US" sz="1800" kern="1200" dirty="0"/>
            <a:t>(31)</a:t>
          </a:r>
          <a:endParaRPr lang="en-US" sz="1800" b="1" kern="1200" dirty="0">
            <a:effectLst>
              <a:outerShdw blurRad="38100" dist="38100" dir="2700000" algn="tl">
                <a:srgbClr val="000000">
                  <a:alpha val="43137"/>
                </a:srgbClr>
              </a:outerShdw>
            </a:effectLst>
          </a:endParaRP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Substance use treatment</a:t>
          </a:r>
        </a:p>
      </dsp:txBody>
      <dsp:txXfrm>
        <a:off x="2303" y="2055168"/>
        <a:ext cx="3584376" cy="2055168"/>
      </dsp:txXfrm>
    </dsp:sp>
    <dsp:sp modelId="{D864FCB5-0960-40D4-9201-61CFF27AB3D0}">
      <dsp:nvSpPr>
        <dsp:cNvPr id="0" name=""/>
        <dsp:cNvSpPr/>
      </dsp:nvSpPr>
      <dsp:spPr>
        <a:xfrm>
          <a:off x="1139985" y="241497"/>
          <a:ext cx="1259944" cy="967426"/>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0C3CC6-B193-4281-A2F1-3D96078E305D}">
      <dsp:nvSpPr>
        <dsp:cNvPr id="0" name=""/>
        <dsp:cNvSpPr/>
      </dsp:nvSpPr>
      <dsp:spPr>
        <a:xfrm>
          <a:off x="3694211" y="0"/>
          <a:ext cx="3584376" cy="5137920"/>
        </a:xfrm>
        <a:prstGeom prst="roundRect">
          <a:avLst>
            <a:gd name="adj" fmla="val 10000"/>
          </a:avLst>
        </a:prstGeom>
        <a:solidFill>
          <a:schemeClr val="bg1">
            <a:lumMod val="8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ysClr val="windowText" lastClr="000000"/>
              </a:solidFill>
            </a:rPr>
            <a:t>Birth services</a:t>
          </a:r>
        </a:p>
        <a:p>
          <a:pPr marL="0" lvl="0" indent="0" algn="ctr" defTabSz="889000">
            <a:lnSpc>
              <a:spcPct val="90000"/>
            </a:lnSpc>
            <a:spcBef>
              <a:spcPct val="0"/>
            </a:spcBef>
            <a:spcAft>
              <a:spcPct val="35000"/>
            </a:spcAft>
            <a:buNone/>
          </a:pPr>
          <a:r>
            <a:rPr lang="en-US" sz="2000" kern="1200" dirty="0">
              <a:solidFill>
                <a:sysClr val="windowText" lastClr="000000"/>
              </a:solidFill>
            </a:rPr>
            <a:t>‒</a:t>
          </a:r>
          <a:r>
            <a:rPr lang="en-US" sz="1800" kern="1200" dirty="0">
              <a:solidFill>
                <a:sysClr val="windowText" lastClr="000000"/>
              </a:solidFill>
            </a:rPr>
            <a:t> </a:t>
          </a:r>
          <a:r>
            <a:rPr lang="en-US" sz="1800" b="1" kern="1200" dirty="0">
              <a:solidFill>
                <a:sysClr val="windowText" lastClr="000000"/>
              </a:solidFill>
              <a:effectLst/>
            </a:rPr>
            <a:t>Hospital birth / labor, delivery, &amp; newborn </a:t>
          </a:r>
          <a:r>
            <a:rPr lang="en-US" sz="1800" kern="1200" dirty="0">
              <a:solidFill>
                <a:sysClr val="windowText" lastClr="000000"/>
              </a:solidFill>
            </a:rPr>
            <a:t>(all)</a:t>
          </a:r>
        </a:p>
        <a:p>
          <a:pPr marL="0" lvl="0" indent="0" algn="ctr" defTabSz="889000">
            <a:lnSpc>
              <a:spcPct val="90000"/>
            </a:lnSpc>
            <a:spcBef>
              <a:spcPct val="0"/>
            </a:spcBef>
            <a:spcAft>
              <a:spcPct val="35000"/>
            </a:spcAft>
            <a:buNone/>
          </a:pPr>
          <a:r>
            <a:rPr lang="en-US" sz="1800" kern="1200" dirty="0">
              <a:solidFill>
                <a:sysClr val="windowText" lastClr="000000"/>
              </a:solidFill>
            </a:rPr>
            <a:t>‒ </a:t>
          </a:r>
          <a:r>
            <a:rPr lang="en-US" sz="1800" b="1" kern="1200" dirty="0">
              <a:solidFill>
                <a:sysClr val="windowText" lastClr="000000"/>
              </a:solidFill>
              <a:effectLst/>
            </a:rPr>
            <a:t>Birth center deliveries </a:t>
          </a:r>
          <a:r>
            <a:rPr lang="en-US" sz="1800" kern="1200" dirty="0">
              <a:solidFill>
                <a:sysClr val="windowText" lastClr="000000"/>
              </a:solidFill>
            </a:rPr>
            <a:t>(32)</a:t>
          </a:r>
        </a:p>
        <a:p>
          <a:pPr marL="0" lvl="0" indent="0" algn="ctr" defTabSz="889000">
            <a:lnSpc>
              <a:spcPct val="90000"/>
            </a:lnSpc>
            <a:spcBef>
              <a:spcPct val="0"/>
            </a:spcBef>
            <a:spcAft>
              <a:spcPct val="35000"/>
            </a:spcAft>
            <a:buNone/>
          </a:pPr>
          <a:r>
            <a:rPr lang="en-US" sz="1800" kern="1200" dirty="0">
              <a:solidFill>
                <a:sysClr val="windowText" lastClr="000000"/>
              </a:solidFill>
            </a:rPr>
            <a:t>‒ </a:t>
          </a:r>
          <a:r>
            <a:rPr lang="en-US" sz="1800" b="1" kern="1200" dirty="0">
              <a:solidFill>
                <a:sysClr val="windowText" lastClr="000000"/>
              </a:solidFill>
            </a:rPr>
            <a:t>Doula services </a:t>
          </a:r>
          <a:r>
            <a:rPr lang="en-US" sz="1800" kern="1200" dirty="0">
              <a:solidFill>
                <a:sysClr val="windowText" lastClr="000000"/>
              </a:solidFill>
            </a:rPr>
            <a:t>(9)</a:t>
          </a:r>
        </a:p>
        <a:p>
          <a:pPr marL="0" lvl="0" indent="0" algn="ctr" defTabSz="889000">
            <a:lnSpc>
              <a:spcPct val="90000"/>
            </a:lnSpc>
            <a:spcBef>
              <a:spcPct val="0"/>
            </a:spcBef>
            <a:spcAft>
              <a:spcPct val="35000"/>
            </a:spcAft>
            <a:buNone/>
          </a:pPr>
          <a:r>
            <a:rPr lang="en-US" sz="1800" kern="1200" dirty="0">
              <a:solidFill>
                <a:sysClr val="windowText" lastClr="000000"/>
              </a:solidFill>
            </a:rPr>
            <a:t>‒ </a:t>
          </a:r>
          <a:r>
            <a:rPr lang="en-US" sz="1800" b="1" kern="1200" dirty="0">
              <a:solidFill>
                <a:schemeClr val="tx1"/>
              </a:solidFill>
              <a:effectLst/>
            </a:rPr>
            <a:t>Childbirth &amp; parenting education</a:t>
          </a:r>
          <a:r>
            <a:rPr lang="en-US" sz="1800" b="0" kern="1200" dirty="0">
              <a:solidFill>
                <a:schemeClr val="tx1"/>
              </a:solidFill>
              <a:effectLst/>
            </a:rPr>
            <a:t> (&lt; half)</a:t>
          </a:r>
        </a:p>
        <a:p>
          <a:pPr marL="0" lvl="0" indent="0" algn="ctr" defTabSz="889000">
            <a:lnSpc>
              <a:spcPct val="90000"/>
            </a:lnSpc>
            <a:spcBef>
              <a:spcPct val="0"/>
            </a:spcBef>
            <a:spcAft>
              <a:spcPct val="35000"/>
            </a:spcAft>
            <a:buNone/>
          </a:pPr>
          <a:r>
            <a:rPr lang="en-US" sz="1800" b="1" kern="1200" dirty="0">
              <a:solidFill>
                <a:sysClr val="windowText" lastClr="000000"/>
              </a:solidFill>
              <a:effectLst/>
            </a:rPr>
            <a:t>Care for maternal or infant complications </a:t>
          </a:r>
          <a:r>
            <a:rPr lang="en-US" sz="1800" kern="1200" dirty="0">
              <a:solidFill>
                <a:sysClr val="windowText" lastClr="000000"/>
              </a:solidFill>
            </a:rPr>
            <a:t>(all)</a:t>
          </a:r>
        </a:p>
      </dsp:txBody>
      <dsp:txXfrm>
        <a:off x="3694211" y="2055168"/>
        <a:ext cx="3584376" cy="2055168"/>
      </dsp:txXfrm>
    </dsp:sp>
    <dsp:sp modelId="{546FD3C9-0CE5-45ED-AD26-CE4B327C4AFE}">
      <dsp:nvSpPr>
        <dsp:cNvPr id="0" name=""/>
        <dsp:cNvSpPr/>
      </dsp:nvSpPr>
      <dsp:spPr>
        <a:xfrm>
          <a:off x="4806383" y="226681"/>
          <a:ext cx="1208924" cy="997060"/>
        </a:xfrm>
        <a:prstGeom prst="ellipse">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1D3177-34E3-4174-B849-8CFFA174ED66}">
      <dsp:nvSpPr>
        <dsp:cNvPr id="0" name=""/>
        <dsp:cNvSpPr/>
      </dsp:nvSpPr>
      <dsp:spPr>
        <a:xfrm>
          <a:off x="7386119" y="0"/>
          <a:ext cx="3584376" cy="5137920"/>
        </a:xfrm>
        <a:prstGeom prst="roundRect">
          <a:avLst>
            <a:gd name="adj" fmla="val 10000"/>
          </a:avLst>
        </a:prstGeom>
        <a:solidFill>
          <a:schemeClr val="accent1">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Postpartum &amp; interconception services</a:t>
          </a:r>
        </a:p>
        <a:p>
          <a:pPr marL="0" lvl="0" indent="0" algn="ctr" defTabSz="889000">
            <a:lnSpc>
              <a:spcPct val="90000"/>
            </a:lnSpc>
            <a:spcBef>
              <a:spcPct val="0"/>
            </a:spcBef>
            <a:spcAft>
              <a:spcPct val="35000"/>
            </a:spcAft>
            <a:buNone/>
          </a:pPr>
          <a:r>
            <a:rPr lang="en-US" sz="2000" kern="1200" dirty="0"/>
            <a:t>‒</a:t>
          </a:r>
          <a:r>
            <a:rPr lang="en-US" sz="1800" kern="1200" dirty="0"/>
            <a:t> </a:t>
          </a:r>
          <a:r>
            <a:rPr lang="en-US" sz="1800" b="1" kern="1200" dirty="0">
              <a:effectLst>
                <a:outerShdw blurRad="38100" dist="38100" dir="2700000" algn="tl">
                  <a:srgbClr val="000000">
                    <a:alpha val="43137"/>
                  </a:srgbClr>
                </a:outerShdw>
              </a:effectLst>
            </a:rPr>
            <a:t>Postpartum visits </a:t>
          </a:r>
          <a:r>
            <a:rPr lang="en-US" sz="1800" kern="1200" dirty="0"/>
            <a:t>(all)</a:t>
          </a:r>
        </a:p>
        <a:p>
          <a:pPr marL="0" lvl="0" indent="0" algn="ctr" defTabSz="889000">
            <a:lnSpc>
              <a:spcPct val="90000"/>
            </a:lnSpc>
            <a:spcBef>
              <a:spcPct val="0"/>
            </a:spcBef>
            <a:spcAft>
              <a:spcPct val="35000"/>
            </a:spcAft>
            <a:buNone/>
          </a:pPr>
          <a:r>
            <a:rPr lang="en-US" sz="1800" b="0" strike="noStrike" kern="1200" dirty="0">
              <a:effectLst/>
            </a:rPr>
            <a:t>‒</a:t>
          </a:r>
          <a:r>
            <a:rPr lang="en-US" sz="1800" b="1" kern="1200" dirty="0">
              <a:effectLst>
                <a:outerShdw blurRad="38100" dist="38100" dir="2700000" algn="tl">
                  <a:srgbClr val="000000">
                    <a:alpha val="43137"/>
                  </a:srgbClr>
                </a:outerShdw>
              </a:effectLst>
            </a:rPr>
            <a:t> Family planning </a:t>
          </a:r>
          <a:r>
            <a:rPr lang="en-US" sz="1800" kern="1200" dirty="0"/>
            <a:t>(all)</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Breastfeeding </a:t>
          </a:r>
          <a:r>
            <a:rPr lang="en-US" sz="1800" b="0" kern="1200" dirty="0">
              <a:effectLst/>
            </a:rPr>
            <a:t>(27)</a:t>
          </a:r>
        </a:p>
        <a:p>
          <a:pPr marL="0" lvl="0" indent="0" algn="ctr" defTabSz="889000">
            <a:lnSpc>
              <a:spcPct val="90000"/>
            </a:lnSpc>
            <a:spcBef>
              <a:spcPct val="0"/>
            </a:spcBef>
            <a:spcAft>
              <a:spcPct val="35000"/>
            </a:spcAft>
            <a:buNone/>
          </a:pPr>
          <a:r>
            <a:rPr lang="en-US" sz="1800" kern="1200" dirty="0"/>
            <a:t>‒ </a:t>
          </a:r>
          <a:r>
            <a:rPr lang="en-US" sz="1800" b="1" kern="1200" dirty="0">
              <a:effectLst>
                <a:outerShdw blurRad="38100" dist="38100" dir="2700000" algn="tl">
                  <a:srgbClr val="000000">
                    <a:alpha val="43137"/>
                  </a:srgbClr>
                </a:outerShdw>
              </a:effectLst>
            </a:rPr>
            <a:t>Maternal depression</a:t>
          </a:r>
        </a:p>
        <a:p>
          <a:pPr marL="0" lvl="0" indent="0" algn="ctr" defTabSz="889000">
            <a:lnSpc>
              <a:spcPct val="90000"/>
            </a:lnSpc>
            <a:spcBef>
              <a:spcPct val="0"/>
            </a:spcBef>
            <a:spcAft>
              <a:spcPct val="35000"/>
            </a:spcAft>
            <a:buNone/>
          </a:pPr>
          <a:r>
            <a:rPr lang="en-US" sz="1800" kern="1200" dirty="0"/>
            <a:t>‒ </a:t>
          </a:r>
          <a:r>
            <a:rPr lang="en-US" sz="1800" b="1" kern="1200" dirty="0">
              <a:solidFill>
                <a:schemeClr val="bg1"/>
              </a:solidFill>
              <a:effectLst>
                <a:outerShdw blurRad="38100" dist="38100" dir="2700000" algn="tl">
                  <a:srgbClr val="000000">
                    <a:alpha val="43137"/>
                  </a:srgbClr>
                </a:outerShdw>
              </a:effectLst>
            </a:rPr>
            <a:t>Clinical home visit</a:t>
          </a:r>
        </a:p>
        <a:p>
          <a:pPr marL="0" lvl="0" indent="0" algn="ctr" defTabSz="889000">
            <a:lnSpc>
              <a:spcPct val="90000"/>
            </a:lnSpc>
            <a:spcBef>
              <a:spcPct val="0"/>
            </a:spcBef>
            <a:spcAft>
              <a:spcPct val="35000"/>
            </a:spcAft>
            <a:buNone/>
          </a:pPr>
          <a:r>
            <a:rPr lang="en-US" sz="1800" kern="1200" dirty="0"/>
            <a:t>‒ </a:t>
          </a:r>
          <a:r>
            <a:rPr lang="en-US" sz="1800" b="1" kern="1200" dirty="0"/>
            <a:t>Interconception care </a:t>
          </a:r>
          <a:r>
            <a:rPr lang="en-US" sz="1800" kern="1200" dirty="0"/>
            <a:t>for high risk</a:t>
          </a:r>
        </a:p>
        <a:p>
          <a:pPr marL="0" lvl="0" indent="0" algn="ctr" defTabSz="889000">
            <a:lnSpc>
              <a:spcPct val="90000"/>
            </a:lnSpc>
            <a:spcBef>
              <a:spcPct val="0"/>
            </a:spcBef>
            <a:spcAft>
              <a:spcPct val="35000"/>
            </a:spcAft>
            <a:buNone/>
          </a:pPr>
          <a:endParaRPr lang="en-US" sz="1800" kern="1200" dirty="0"/>
        </a:p>
      </dsp:txBody>
      <dsp:txXfrm>
        <a:off x="7386119" y="2055168"/>
        <a:ext cx="3584376" cy="2055168"/>
      </dsp:txXfrm>
    </dsp:sp>
    <dsp:sp modelId="{D2CBE15C-BF6A-4BFD-BC62-1FE5CBEFAA6B}">
      <dsp:nvSpPr>
        <dsp:cNvPr id="0" name=""/>
        <dsp:cNvSpPr/>
      </dsp:nvSpPr>
      <dsp:spPr>
        <a:xfrm>
          <a:off x="8623890" y="226681"/>
          <a:ext cx="1157904" cy="997060"/>
        </a:xfrm>
        <a:prstGeom prst="ellipse">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254" b="1"/>
          </a:stretch>
        </a:blip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663E7D-A5E4-4798-8245-20F69B3AE023}">
      <dsp:nvSpPr>
        <dsp:cNvPr id="0" name=""/>
        <dsp:cNvSpPr/>
      </dsp:nvSpPr>
      <dsp:spPr>
        <a:xfrm>
          <a:off x="304850" y="4525702"/>
          <a:ext cx="10094976" cy="468447"/>
        </a:xfrm>
        <a:prstGeom prst="rightArrow">
          <a:avLst/>
        </a:prstGeom>
        <a:solidFill>
          <a:schemeClr val="tx2">
            <a:lumMod val="60000"/>
            <a:lumOff val="40000"/>
          </a:schemeClr>
        </a:solidFill>
        <a:ln w="2642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DA6CD-FD8A-4959-9249-31C21D3C8D69}">
      <dsp:nvSpPr>
        <dsp:cNvPr id="0" name=""/>
        <dsp:cNvSpPr/>
      </dsp:nvSpPr>
      <dsp:spPr>
        <a:xfrm>
          <a:off x="878075" y="1747590"/>
          <a:ext cx="1020363" cy="876160"/>
        </a:xfrm>
        <a:prstGeom prst="hexagon">
          <a:avLst>
            <a:gd name="adj" fmla="val 25000"/>
            <a:gd name="vf" fmla="val 11547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Doulas and CWH</a:t>
          </a:r>
        </a:p>
      </dsp:txBody>
      <dsp:txXfrm>
        <a:off x="1036119" y="1883298"/>
        <a:ext cx="704275" cy="604744"/>
      </dsp:txXfrm>
    </dsp:sp>
    <dsp:sp modelId="{4EFE34D1-8CAB-4D64-A37E-0BE3B266E04E}">
      <dsp:nvSpPr>
        <dsp:cNvPr id="0" name=""/>
        <dsp:cNvSpPr/>
      </dsp:nvSpPr>
      <dsp:spPr>
        <a:xfrm>
          <a:off x="902421" y="2139270"/>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9662D7-E830-497E-8241-D948A0349304}">
      <dsp:nvSpPr>
        <dsp:cNvPr id="0" name=""/>
        <dsp:cNvSpPr/>
      </dsp:nvSpPr>
      <dsp:spPr>
        <a:xfrm>
          <a:off x="0" y="1263109"/>
          <a:ext cx="1020363" cy="876160"/>
        </a:xfrm>
        <a:prstGeom prst="hexagon">
          <a:avLst>
            <a:gd name="adj" fmla="val 25000"/>
            <a:gd name="vf" fmla="val 11547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060475-65C8-4028-B450-4E12D9CFF8DA}">
      <dsp:nvSpPr>
        <dsp:cNvPr id="0" name=""/>
        <dsp:cNvSpPr/>
      </dsp:nvSpPr>
      <dsp:spPr>
        <a:xfrm>
          <a:off x="698997" y="2023021"/>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810A4-8AD7-4799-A317-CA24A3AE296C}">
      <dsp:nvSpPr>
        <dsp:cNvPr id="0" name=""/>
        <dsp:cNvSpPr/>
      </dsp:nvSpPr>
      <dsp:spPr>
        <a:xfrm>
          <a:off x="1756150" y="1260467"/>
          <a:ext cx="1020363" cy="876160"/>
        </a:xfrm>
        <a:prstGeom prst="hexagon">
          <a:avLst>
            <a:gd name="adj" fmla="val 25000"/>
            <a:gd name="vf" fmla="val 115470"/>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PQC &amp; Birthing Friendly hospitals</a:t>
          </a:r>
        </a:p>
      </dsp:txBody>
      <dsp:txXfrm>
        <a:off x="1914194" y="1396175"/>
        <a:ext cx="704275" cy="604744"/>
      </dsp:txXfrm>
    </dsp:sp>
    <dsp:sp modelId="{C374CB74-162F-459B-9835-8ECA2AE840E6}">
      <dsp:nvSpPr>
        <dsp:cNvPr id="0" name=""/>
        <dsp:cNvSpPr/>
      </dsp:nvSpPr>
      <dsp:spPr>
        <a:xfrm>
          <a:off x="2458394" y="2018397"/>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DFC9EF-1FA8-4F77-9340-3919F1F35FFC}">
      <dsp:nvSpPr>
        <dsp:cNvPr id="0" name=""/>
        <dsp:cNvSpPr/>
      </dsp:nvSpPr>
      <dsp:spPr>
        <a:xfrm>
          <a:off x="2633685" y="1745608"/>
          <a:ext cx="1020363" cy="876160"/>
        </a:xfrm>
        <a:prstGeom prst="hexagon">
          <a:avLst>
            <a:gd name="adj" fmla="val 25000"/>
            <a:gd name="vf" fmla="val 11547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70677D-2DAE-477A-A802-B4F51C3897FC}">
      <dsp:nvSpPr>
        <dsp:cNvPr id="0" name=""/>
        <dsp:cNvSpPr/>
      </dsp:nvSpPr>
      <dsp:spPr>
        <a:xfrm>
          <a:off x="2658572" y="2135637"/>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97711-75A1-48F4-BF44-4BE16F5AB42E}">
      <dsp:nvSpPr>
        <dsp:cNvPr id="0" name=""/>
        <dsp:cNvSpPr/>
      </dsp:nvSpPr>
      <dsp:spPr>
        <a:xfrm>
          <a:off x="878075" y="778959"/>
          <a:ext cx="1020363" cy="876160"/>
        </a:xfrm>
        <a:prstGeom prst="hexagon">
          <a:avLst>
            <a:gd name="adj" fmla="val 25000"/>
            <a:gd name="vf" fmla="val 115470"/>
          </a:avLst>
        </a:prstGeom>
        <a:solidFill>
          <a:schemeClr val="accent4">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Birth centers &amp; midwives</a:t>
          </a:r>
        </a:p>
      </dsp:txBody>
      <dsp:txXfrm>
        <a:off x="1036119" y="914667"/>
        <a:ext cx="704275" cy="604744"/>
      </dsp:txXfrm>
    </dsp:sp>
    <dsp:sp modelId="{5A2CA7CA-7643-49C6-8EBF-54596B3E39DC}">
      <dsp:nvSpPr>
        <dsp:cNvPr id="0" name=""/>
        <dsp:cNvSpPr/>
      </dsp:nvSpPr>
      <dsp:spPr>
        <a:xfrm>
          <a:off x="1572745" y="790848"/>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52F5CE-3B46-427B-9EFB-A3B138AAE76B}">
      <dsp:nvSpPr>
        <dsp:cNvPr id="0" name=""/>
        <dsp:cNvSpPr/>
      </dsp:nvSpPr>
      <dsp:spPr>
        <a:xfrm>
          <a:off x="1756150" y="291836"/>
          <a:ext cx="1020363" cy="876160"/>
        </a:xfrm>
        <a:prstGeom prst="hexagon">
          <a:avLst>
            <a:gd name="adj" fmla="val 25000"/>
            <a:gd name="vf" fmla="val 11547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3A76B8E-0291-4145-8075-ED2DF7CE5102}">
      <dsp:nvSpPr>
        <dsp:cNvPr id="0" name=""/>
        <dsp:cNvSpPr/>
      </dsp:nvSpPr>
      <dsp:spPr>
        <a:xfrm>
          <a:off x="1784824" y="679883"/>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3764B0B-28CF-4E26-B62D-35DF39B86F1C}">
      <dsp:nvSpPr>
        <dsp:cNvPr id="0" name=""/>
        <dsp:cNvSpPr/>
      </dsp:nvSpPr>
      <dsp:spPr>
        <a:xfrm>
          <a:off x="2633685" y="776977"/>
          <a:ext cx="1020363" cy="876160"/>
        </a:xfrm>
        <a:prstGeom prst="hexagon">
          <a:avLst>
            <a:gd name="adj" fmla="val 25000"/>
            <a:gd name="vf" fmla="val 115470"/>
          </a:avLst>
        </a:prstGeom>
        <a:solidFill>
          <a:schemeClr val="accent5">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Maternal health homes</a:t>
          </a:r>
        </a:p>
      </dsp:txBody>
      <dsp:txXfrm>
        <a:off x="2791729" y="912685"/>
        <a:ext cx="704275" cy="604744"/>
      </dsp:txXfrm>
    </dsp:sp>
    <dsp:sp modelId="{CF57C1B9-189E-427F-AD67-0AAF6D12E1B0}">
      <dsp:nvSpPr>
        <dsp:cNvPr id="0" name=""/>
        <dsp:cNvSpPr/>
      </dsp:nvSpPr>
      <dsp:spPr>
        <a:xfrm>
          <a:off x="3516630" y="1165354"/>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728464-EE1B-47D2-A036-44E084AB7C59}">
      <dsp:nvSpPr>
        <dsp:cNvPr id="0" name=""/>
        <dsp:cNvSpPr/>
      </dsp:nvSpPr>
      <dsp:spPr>
        <a:xfrm>
          <a:off x="3511760" y="1269714"/>
          <a:ext cx="1020363" cy="876160"/>
        </a:xfrm>
        <a:prstGeom prst="hexagon">
          <a:avLst>
            <a:gd name="adj" fmla="val 25000"/>
            <a:gd name="vf" fmla="val 115470"/>
          </a:avLst>
        </a:prstGeom>
        <a:blipFill>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8A1039A-3091-4CF0-A2E7-906DC7531046}">
      <dsp:nvSpPr>
        <dsp:cNvPr id="0" name=""/>
        <dsp:cNvSpPr/>
      </dsp:nvSpPr>
      <dsp:spPr>
        <a:xfrm>
          <a:off x="3710856" y="1285236"/>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193DF2-AB4C-42AC-A873-0498682F5E7E}">
      <dsp:nvSpPr>
        <dsp:cNvPr id="0" name=""/>
        <dsp:cNvSpPr/>
      </dsp:nvSpPr>
      <dsp:spPr>
        <a:xfrm>
          <a:off x="3511760" y="301083"/>
          <a:ext cx="1020363" cy="876160"/>
        </a:xfrm>
        <a:prstGeom prst="hexagon">
          <a:avLst>
            <a:gd name="adj" fmla="val 25000"/>
            <a:gd name="vf" fmla="val 115470"/>
          </a:avLst>
        </a:prstGeom>
        <a:solidFill>
          <a:schemeClr val="accent6">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Mental health care</a:t>
          </a:r>
        </a:p>
      </dsp:txBody>
      <dsp:txXfrm>
        <a:off x="3669804" y="436791"/>
        <a:ext cx="704275" cy="604744"/>
      </dsp:txXfrm>
    </dsp:sp>
    <dsp:sp modelId="{084B7FD2-8D87-4487-9E68-B73E01F83EDE}">
      <dsp:nvSpPr>
        <dsp:cNvPr id="0" name=""/>
        <dsp:cNvSpPr/>
      </dsp:nvSpPr>
      <dsp:spPr>
        <a:xfrm>
          <a:off x="4394705" y="693753"/>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145B09-DE13-4836-8B15-5FFFE1DCC262}">
      <dsp:nvSpPr>
        <dsp:cNvPr id="0" name=""/>
        <dsp:cNvSpPr/>
      </dsp:nvSpPr>
      <dsp:spPr>
        <a:xfrm>
          <a:off x="4389836" y="789857"/>
          <a:ext cx="1020363" cy="876160"/>
        </a:xfrm>
        <a:prstGeom prst="hexagon">
          <a:avLst>
            <a:gd name="adj" fmla="val 25000"/>
            <a:gd name="vf" fmla="val 115470"/>
          </a:avLst>
        </a:prstGeom>
        <a:blipFill>
          <a:blip xmlns:r="http://schemas.openxmlformats.org/officeDocument/2006/relationships" r:embed="rId5" cstate="screen">
            <a:extLst>
              <a:ext uri="{28A0092B-C50C-407E-A947-70E740481C1C}">
                <a14:useLocalDpi xmlns:a14="http://schemas.microsoft.com/office/drawing/2010/main"/>
              </a:ext>
            </a:extLst>
          </a:blip>
          <a:srcRect/>
          <a:stretch>
            <a:fillRect/>
          </a:stretch>
        </a:blip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4F6E9B-432C-497A-9DB7-4166762519AE}">
      <dsp:nvSpPr>
        <dsp:cNvPr id="0" name=""/>
        <dsp:cNvSpPr/>
      </dsp:nvSpPr>
      <dsp:spPr>
        <a:xfrm>
          <a:off x="4593259" y="809342"/>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F27F813-094F-4A48-B846-9F42BFAE9A66}">
      <dsp:nvSpPr>
        <dsp:cNvPr id="0" name=""/>
        <dsp:cNvSpPr/>
      </dsp:nvSpPr>
      <dsp:spPr>
        <a:xfrm>
          <a:off x="4389836" y="1756837"/>
          <a:ext cx="1020363" cy="876160"/>
        </a:xfrm>
        <a:prstGeom prst="hexagon">
          <a:avLst>
            <a:gd name="adj" fmla="val 25000"/>
            <a:gd name="vf" fmla="val 115470"/>
          </a:avLst>
        </a:prstGeom>
        <a:solidFill>
          <a:schemeClr val="accent2">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Equity oriented measures</a:t>
          </a:r>
        </a:p>
      </dsp:txBody>
      <dsp:txXfrm>
        <a:off x="4547880" y="1892545"/>
        <a:ext cx="704275" cy="604744"/>
      </dsp:txXfrm>
    </dsp:sp>
    <dsp:sp modelId="{7DA9C2D6-3F98-4A13-BFCA-21BC776DD56D}">
      <dsp:nvSpPr>
        <dsp:cNvPr id="0" name=""/>
        <dsp:cNvSpPr/>
      </dsp:nvSpPr>
      <dsp:spPr>
        <a:xfrm>
          <a:off x="4592177" y="2524344"/>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B219A8A-9D0F-4A63-AFBA-0050F361CF0F}">
      <dsp:nvSpPr>
        <dsp:cNvPr id="0" name=""/>
        <dsp:cNvSpPr/>
      </dsp:nvSpPr>
      <dsp:spPr>
        <a:xfrm>
          <a:off x="3511760" y="2236694"/>
          <a:ext cx="1020363" cy="876160"/>
        </a:xfrm>
        <a:prstGeom prst="hexagon">
          <a:avLst>
            <a:gd name="adj" fmla="val 25000"/>
            <a:gd name="vf" fmla="val 115470"/>
          </a:avLst>
        </a:prstGeom>
        <a:blipFill>
          <a:blip xmlns:r="http://schemas.openxmlformats.org/officeDocument/2006/relationships" r:embed="rId6" cstate="screen">
            <a:extLst>
              <a:ext uri="{28A0092B-C50C-407E-A947-70E740481C1C}">
                <a14:useLocalDpi xmlns:a14="http://schemas.microsoft.com/office/drawing/2010/main"/>
              </a:ext>
            </a:extLst>
          </a:blip>
          <a:srcRect/>
          <a:stretch>
            <a:fillRect/>
          </a:stretch>
        </a:blipFill>
        <a:ln w="2642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EA7E1A-4800-47D5-A8E0-51C2AA05B177}">
      <dsp:nvSpPr>
        <dsp:cNvPr id="0" name=""/>
        <dsp:cNvSpPr/>
      </dsp:nvSpPr>
      <dsp:spPr>
        <a:xfrm>
          <a:off x="4402820" y="2621108"/>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FECACF-18F8-4025-8AAA-B9AADEAB4610}">
      <dsp:nvSpPr>
        <dsp:cNvPr id="0" name=""/>
        <dsp:cNvSpPr/>
      </dsp:nvSpPr>
      <dsp:spPr>
        <a:xfrm>
          <a:off x="1755068" y="2231080"/>
          <a:ext cx="1020363" cy="876160"/>
        </a:xfrm>
        <a:prstGeom prst="hexagon">
          <a:avLst>
            <a:gd name="adj" fmla="val 25000"/>
            <a:gd name="vf" fmla="val 115470"/>
          </a:avLst>
        </a:prstGeom>
        <a:solidFill>
          <a:schemeClr val="accent3">
            <a:hueOff val="0"/>
            <a:satOff val="0"/>
            <a:lumOff val="0"/>
            <a:alphaOff val="0"/>
          </a:schemeClr>
        </a:solid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0160" rIns="0" bIns="10160" numCol="1" spcCol="1270" anchor="ctr" anchorCtr="0">
          <a:noAutofit/>
        </a:bodyPr>
        <a:lstStyle/>
        <a:p>
          <a:pPr marL="0" lvl="0" indent="0" algn="ctr" defTabSz="355600">
            <a:lnSpc>
              <a:spcPct val="90000"/>
            </a:lnSpc>
            <a:spcBef>
              <a:spcPct val="0"/>
            </a:spcBef>
            <a:spcAft>
              <a:spcPct val="35000"/>
            </a:spcAft>
            <a:buNone/>
          </a:pPr>
          <a:r>
            <a:rPr lang="en-US" sz="800" b="1" kern="1200" dirty="0"/>
            <a:t>Anti-bias training</a:t>
          </a:r>
        </a:p>
      </dsp:txBody>
      <dsp:txXfrm>
        <a:off x="1913112" y="2366788"/>
        <a:ext cx="704275" cy="604744"/>
      </dsp:txXfrm>
    </dsp:sp>
    <dsp:sp modelId="{E5B20883-2CF0-419A-8DEF-9B9B6422BC64}">
      <dsp:nvSpPr>
        <dsp:cNvPr id="0" name=""/>
        <dsp:cNvSpPr/>
      </dsp:nvSpPr>
      <dsp:spPr>
        <a:xfrm>
          <a:off x="1784283" y="2619457"/>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52C5460-0276-44B9-9A60-6C47632853B6}">
      <dsp:nvSpPr>
        <dsp:cNvPr id="0" name=""/>
        <dsp:cNvSpPr/>
      </dsp:nvSpPr>
      <dsp:spPr>
        <a:xfrm>
          <a:off x="877534" y="2718203"/>
          <a:ext cx="1020363" cy="876160"/>
        </a:xfrm>
        <a:prstGeom prst="hexagon">
          <a:avLst>
            <a:gd name="adj" fmla="val 25000"/>
            <a:gd name="vf" fmla="val 115470"/>
          </a:avLst>
        </a:prstGeom>
        <a:blipFill>
          <a:blip xmlns:r="http://schemas.openxmlformats.org/officeDocument/2006/relationships" r:embed="rId7" cstate="screen">
            <a:extLst>
              <a:ext uri="{28A0092B-C50C-407E-A947-70E740481C1C}">
                <a14:useLocalDpi xmlns:a14="http://schemas.microsoft.com/office/drawing/2010/main"/>
              </a:ext>
            </a:extLst>
          </a:blip>
          <a:srcRect/>
          <a:stretch>
            <a:fillRect/>
          </a:stretch>
        </a:blipFill>
        <a:ln w="264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57763B-8361-4714-B0CC-8CA977C8A17E}">
      <dsp:nvSpPr>
        <dsp:cNvPr id="0" name=""/>
        <dsp:cNvSpPr/>
      </dsp:nvSpPr>
      <dsp:spPr>
        <a:xfrm>
          <a:off x="1571663" y="2730422"/>
          <a:ext cx="119024" cy="102708"/>
        </a:xfrm>
        <a:prstGeom prst="hexagon">
          <a:avLst>
            <a:gd name="adj" fmla="val 25000"/>
            <a:gd name="vf" fmla="val 115470"/>
          </a:avLst>
        </a:prstGeom>
        <a:solidFill>
          <a:schemeClr val="lt1">
            <a:hueOff val="0"/>
            <a:satOff val="0"/>
            <a:lumOff val="0"/>
            <a:alphaOff val="0"/>
          </a:schemeClr>
        </a:solidFill>
        <a:ln w="264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3EAE72-559C-461B-9AC9-7C0F47949AEF}">
      <dsp:nvSpPr>
        <dsp:cNvPr id="0" name=""/>
        <dsp:cNvSpPr/>
      </dsp:nvSpPr>
      <dsp:spPr>
        <a:xfrm>
          <a:off x="4388423" y="2679211"/>
          <a:ext cx="2195953" cy="2195953"/>
        </a:xfrm>
        <a:prstGeom prst="ellipse">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Women’s Health</a:t>
          </a:r>
        </a:p>
      </dsp:txBody>
      <dsp:txXfrm>
        <a:off x="4710013" y="3000801"/>
        <a:ext cx="1552773" cy="1552773"/>
      </dsp:txXfrm>
    </dsp:sp>
    <dsp:sp modelId="{17E4CC6B-3D9A-486D-BBC4-FF7E61C8A5CA}">
      <dsp:nvSpPr>
        <dsp:cNvPr id="0" name=""/>
        <dsp:cNvSpPr/>
      </dsp:nvSpPr>
      <dsp:spPr>
        <a:xfrm rot="10800000">
          <a:off x="2163057" y="3464264"/>
          <a:ext cx="2102970" cy="625846"/>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31C70EC-7B09-4710-AA81-A932EE44BB43}">
      <dsp:nvSpPr>
        <dsp:cNvPr id="0" name=""/>
        <dsp:cNvSpPr/>
      </dsp:nvSpPr>
      <dsp:spPr>
        <a:xfrm>
          <a:off x="1394474" y="3162321"/>
          <a:ext cx="1537167" cy="1229733"/>
        </a:xfrm>
        <a:prstGeom prst="roundRect">
          <a:avLst>
            <a:gd name="adj" fmla="val 10000"/>
          </a:avLst>
        </a:prstGeom>
        <a:solidFill>
          <a:schemeClr val="tx2"/>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Well-Woman Care</a:t>
          </a:r>
        </a:p>
      </dsp:txBody>
      <dsp:txXfrm>
        <a:off x="1430492" y="3198339"/>
        <a:ext cx="1465131" cy="1157697"/>
      </dsp:txXfrm>
    </dsp:sp>
    <dsp:sp modelId="{3E4D2F7A-08E5-4BC5-8AE3-4FDCEB3B73D7}">
      <dsp:nvSpPr>
        <dsp:cNvPr id="0" name=""/>
        <dsp:cNvSpPr/>
      </dsp:nvSpPr>
      <dsp:spPr>
        <a:xfrm rot="12960000">
          <a:off x="2596943" y="2128900"/>
          <a:ext cx="2102970" cy="625846"/>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B5F262-AA52-4FA9-B460-58E40FD094C5}">
      <dsp:nvSpPr>
        <dsp:cNvPr id="0" name=""/>
        <dsp:cNvSpPr/>
      </dsp:nvSpPr>
      <dsp:spPr>
        <a:xfrm>
          <a:off x="2029176" y="1208909"/>
          <a:ext cx="1537167" cy="1229733"/>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Preconception Care</a:t>
          </a:r>
        </a:p>
      </dsp:txBody>
      <dsp:txXfrm>
        <a:off x="2065194" y="1244927"/>
        <a:ext cx="1465131" cy="1157697"/>
      </dsp:txXfrm>
    </dsp:sp>
    <dsp:sp modelId="{87098F71-208B-4ED0-96AB-D0B530EE1137}">
      <dsp:nvSpPr>
        <dsp:cNvPr id="0" name=""/>
        <dsp:cNvSpPr/>
      </dsp:nvSpPr>
      <dsp:spPr>
        <a:xfrm rot="15120000">
          <a:off x="3732872" y="1303600"/>
          <a:ext cx="2102970" cy="625846"/>
        </a:xfrm>
        <a:prstGeom prst="lef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9213C3-CF88-4D67-9219-50D033F62891}">
      <dsp:nvSpPr>
        <dsp:cNvPr id="0" name=""/>
        <dsp:cNvSpPr/>
      </dsp:nvSpPr>
      <dsp:spPr>
        <a:xfrm>
          <a:off x="3690847" y="1635"/>
          <a:ext cx="1537167" cy="1229733"/>
        </a:xfrm>
        <a:prstGeom prst="roundRect">
          <a:avLst>
            <a:gd name="adj" fmla="val 10000"/>
          </a:avLst>
        </a:prstGeom>
        <a:solidFill>
          <a:schemeClr val="accent4">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Family Planning Services</a:t>
          </a:r>
        </a:p>
      </dsp:txBody>
      <dsp:txXfrm>
        <a:off x="3726865" y="37653"/>
        <a:ext cx="1465131" cy="1157697"/>
      </dsp:txXfrm>
    </dsp:sp>
    <dsp:sp modelId="{C8CEF85C-7C01-4720-BAE7-EA656C8B12D1}">
      <dsp:nvSpPr>
        <dsp:cNvPr id="0" name=""/>
        <dsp:cNvSpPr/>
      </dsp:nvSpPr>
      <dsp:spPr>
        <a:xfrm rot="17280000">
          <a:off x="5136957" y="1303600"/>
          <a:ext cx="2102970" cy="625846"/>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866910-8C33-4FA7-9BF6-ED6A36C3104A}">
      <dsp:nvSpPr>
        <dsp:cNvPr id="0" name=""/>
        <dsp:cNvSpPr/>
      </dsp:nvSpPr>
      <dsp:spPr>
        <a:xfrm>
          <a:off x="5744785" y="1635"/>
          <a:ext cx="1537167" cy="1229733"/>
        </a:xfrm>
        <a:prstGeom prst="roundRect">
          <a:avLst>
            <a:gd name="adj" fmla="val 10000"/>
          </a:avLst>
        </a:prstGeom>
        <a:solidFill>
          <a:schemeClr val="accent5">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Prenatal</a:t>
          </a:r>
        </a:p>
        <a:p>
          <a:pPr marL="0" lvl="0" indent="0" algn="ctr" defTabSz="755650">
            <a:lnSpc>
              <a:spcPct val="90000"/>
            </a:lnSpc>
            <a:spcBef>
              <a:spcPct val="0"/>
            </a:spcBef>
            <a:spcAft>
              <a:spcPct val="35000"/>
            </a:spcAft>
            <a:buNone/>
          </a:pPr>
          <a:r>
            <a:rPr lang="en-US" sz="1700" kern="1200" dirty="0"/>
            <a:t>Care</a:t>
          </a:r>
        </a:p>
      </dsp:txBody>
      <dsp:txXfrm>
        <a:off x="5780803" y="37653"/>
        <a:ext cx="1465131" cy="1157697"/>
      </dsp:txXfrm>
    </dsp:sp>
    <dsp:sp modelId="{ECE325DE-503B-4D17-8703-D102EDB010EF}">
      <dsp:nvSpPr>
        <dsp:cNvPr id="0" name=""/>
        <dsp:cNvSpPr/>
      </dsp:nvSpPr>
      <dsp:spPr>
        <a:xfrm rot="19440000">
          <a:off x="6272885" y="2128900"/>
          <a:ext cx="2102970" cy="625846"/>
        </a:xfrm>
        <a:prstGeom prst="lef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ACF40D-7D7A-4433-B10F-ADAF5E50E6B7}">
      <dsp:nvSpPr>
        <dsp:cNvPr id="0" name=""/>
        <dsp:cNvSpPr/>
      </dsp:nvSpPr>
      <dsp:spPr>
        <a:xfrm>
          <a:off x="7406456" y="1208909"/>
          <a:ext cx="1537167" cy="1229733"/>
        </a:xfrm>
        <a:prstGeom prst="roundRect">
          <a:avLst>
            <a:gd name="adj" fmla="val 10000"/>
          </a:avLst>
        </a:prstGeom>
        <a:solidFill>
          <a:schemeClr val="accent6">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Birthing Care</a:t>
          </a:r>
        </a:p>
      </dsp:txBody>
      <dsp:txXfrm>
        <a:off x="7442474" y="1244927"/>
        <a:ext cx="1465131" cy="1157697"/>
      </dsp:txXfrm>
    </dsp:sp>
    <dsp:sp modelId="{ECCD5569-8D3F-487A-9F91-9E23A1AC3044}">
      <dsp:nvSpPr>
        <dsp:cNvPr id="0" name=""/>
        <dsp:cNvSpPr/>
      </dsp:nvSpPr>
      <dsp:spPr>
        <a:xfrm>
          <a:off x="6706771" y="3464264"/>
          <a:ext cx="2102970" cy="625846"/>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2B35C3-02A4-45DA-94DC-C600413354EC}">
      <dsp:nvSpPr>
        <dsp:cNvPr id="0" name=""/>
        <dsp:cNvSpPr/>
      </dsp:nvSpPr>
      <dsp:spPr>
        <a:xfrm>
          <a:off x="8041158" y="3162321"/>
          <a:ext cx="1537167" cy="1229733"/>
        </a:xfrm>
        <a:prstGeom prst="roundRect">
          <a:avLst>
            <a:gd name="adj" fmla="val 10000"/>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755650">
            <a:lnSpc>
              <a:spcPct val="90000"/>
            </a:lnSpc>
            <a:spcBef>
              <a:spcPct val="0"/>
            </a:spcBef>
            <a:spcAft>
              <a:spcPct val="35000"/>
            </a:spcAft>
            <a:buNone/>
          </a:pPr>
          <a:r>
            <a:rPr lang="en-US" sz="1700" kern="1200" dirty="0"/>
            <a:t>Postpartum Care</a:t>
          </a:r>
        </a:p>
      </dsp:txBody>
      <dsp:txXfrm>
        <a:off x="8077176" y="3198339"/>
        <a:ext cx="1465131" cy="11576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CC2AFB-891B-4D77-9936-D1FC5B2220DF}">
      <dsp:nvSpPr>
        <dsp:cNvPr id="0" name=""/>
        <dsp:cNvSpPr/>
      </dsp:nvSpPr>
      <dsp:spPr>
        <a:xfrm rot="5400000">
          <a:off x="5830911" y="-4119775"/>
          <a:ext cx="740866" cy="9168815"/>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Continue work on Black maternal health, with broader representation and understanding of structural racism.</a:t>
          </a:r>
        </a:p>
      </dsp:txBody>
      <dsp:txXfrm rot="-5400000">
        <a:off x="1616937" y="130365"/>
        <a:ext cx="9132649" cy="668534"/>
      </dsp:txXfrm>
    </dsp:sp>
    <dsp:sp modelId="{4CE02761-09DC-405A-9670-CC88E2CF0CAF}">
      <dsp:nvSpPr>
        <dsp:cNvPr id="0" name=""/>
        <dsp:cNvSpPr/>
      </dsp:nvSpPr>
      <dsp:spPr>
        <a:xfrm>
          <a:off x="363878" y="1590"/>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1</a:t>
          </a:r>
        </a:p>
      </dsp:txBody>
      <dsp:txXfrm>
        <a:off x="409086" y="46798"/>
        <a:ext cx="1162642" cy="835667"/>
      </dsp:txXfrm>
    </dsp:sp>
    <dsp:sp modelId="{F1868456-3547-4B37-AB1C-A60E0D838E4A}">
      <dsp:nvSpPr>
        <dsp:cNvPr id="0" name=""/>
        <dsp:cNvSpPr/>
      </dsp:nvSpPr>
      <dsp:spPr>
        <a:xfrm rot="5400000">
          <a:off x="5852384" y="-3168860"/>
          <a:ext cx="740866" cy="9211760"/>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Implement the Medicaid postpartum coverage, with attention to more than a visit.</a:t>
          </a:r>
        </a:p>
      </dsp:txBody>
      <dsp:txXfrm rot="-5400000">
        <a:off x="1616937" y="1102753"/>
        <a:ext cx="9175594" cy="668534"/>
      </dsp:txXfrm>
    </dsp:sp>
    <dsp:sp modelId="{A09FB44D-A290-4693-A8E1-647423AB1D9C}">
      <dsp:nvSpPr>
        <dsp:cNvPr id="0" name=""/>
        <dsp:cNvSpPr/>
      </dsp:nvSpPr>
      <dsp:spPr>
        <a:xfrm flipH="1">
          <a:off x="363878" y="973977"/>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2</a:t>
          </a:r>
        </a:p>
      </dsp:txBody>
      <dsp:txXfrm>
        <a:off x="409086" y="1019185"/>
        <a:ext cx="1162642" cy="835667"/>
      </dsp:txXfrm>
    </dsp:sp>
    <dsp:sp modelId="{362476DD-0F99-4AF5-9386-DF7BF495B4F8}">
      <dsp:nvSpPr>
        <dsp:cNvPr id="0" name=""/>
        <dsp:cNvSpPr/>
      </dsp:nvSpPr>
      <dsp:spPr>
        <a:xfrm rot="5400000">
          <a:off x="5873207" y="-2217296"/>
          <a:ext cx="740866" cy="9253406"/>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Restore emphasis on preconception care through well-woman visits, with priority on SDOH.</a:t>
          </a:r>
        </a:p>
      </dsp:txBody>
      <dsp:txXfrm rot="-5400000">
        <a:off x="1616937" y="2075140"/>
        <a:ext cx="9217240" cy="668534"/>
      </dsp:txXfrm>
    </dsp:sp>
    <dsp:sp modelId="{4F770C42-1B6D-4E63-B328-3CFA8E818A84}">
      <dsp:nvSpPr>
        <dsp:cNvPr id="0" name=""/>
        <dsp:cNvSpPr/>
      </dsp:nvSpPr>
      <dsp:spPr>
        <a:xfrm flipH="1">
          <a:off x="363878" y="1946364"/>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3</a:t>
          </a:r>
        </a:p>
      </dsp:txBody>
      <dsp:txXfrm>
        <a:off x="409086" y="1991572"/>
        <a:ext cx="1162642" cy="835667"/>
      </dsp:txXfrm>
    </dsp:sp>
    <dsp:sp modelId="{6C15FCCD-31E5-4205-8370-6EB7CC89E202}">
      <dsp:nvSpPr>
        <dsp:cNvPr id="0" name=""/>
        <dsp:cNvSpPr/>
      </dsp:nvSpPr>
      <dsp:spPr>
        <a:xfrm rot="5400000">
          <a:off x="5809186" y="-1180888"/>
          <a:ext cx="740866" cy="912536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Engage CBOs and those with lived experience in co-design of systems of care.</a:t>
          </a:r>
        </a:p>
      </dsp:txBody>
      <dsp:txXfrm rot="-5400000">
        <a:off x="1616937" y="3047527"/>
        <a:ext cx="9089198" cy="668534"/>
      </dsp:txXfrm>
    </dsp:sp>
    <dsp:sp modelId="{0C7FFF83-BCCC-4B5F-8DF4-0FE4535A0B89}">
      <dsp:nvSpPr>
        <dsp:cNvPr id="0" name=""/>
        <dsp:cNvSpPr/>
      </dsp:nvSpPr>
      <dsp:spPr>
        <a:xfrm>
          <a:off x="363878" y="2918752"/>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4</a:t>
          </a:r>
        </a:p>
      </dsp:txBody>
      <dsp:txXfrm>
        <a:off x="409086" y="2963960"/>
        <a:ext cx="1162642" cy="835667"/>
      </dsp:txXfrm>
    </dsp:sp>
    <dsp:sp modelId="{01131279-5E0B-4C6B-9E76-1B27DDDABE7E}">
      <dsp:nvSpPr>
        <dsp:cNvPr id="0" name=""/>
        <dsp:cNvSpPr/>
      </dsp:nvSpPr>
      <dsp:spPr>
        <a:xfrm rot="5400000">
          <a:off x="5819218" y="-218534"/>
          <a:ext cx="740866" cy="9145429"/>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Use QI related to maternal and infant mortality and morbidity, focus on equity, including but limited to PQC.</a:t>
          </a:r>
        </a:p>
      </dsp:txBody>
      <dsp:txXfrm rot="-5400000">
        <a:off x="1616937" y="4019913"/>
        <a:ext cx="9109263" cy="668534"/>
      </dsp:txXfrm>
    </dsp:sp>
    <dsp:sp modelId="{D24B88A5-32AF-46A2-B123-19008984F4B6}">
      <dsp:nvSpPr>
        <dsp:cNvPr id="0" name=""/>
        <dsp:cNvSpPr/>
      </dsp:nvSpPr>
      <dsp:spPr>
        <a:xfrm>
          <a:off x="363878" y="3891139"/>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5</a:t>
          </a:r>
        </a:p>
      </dsp:txBody>
      <dsp:txXfrm>
        <a:off x="409086" y="3936347"/>
        <a:ext cx="1162642" cy="835667"/>
      </dsp:txXfrm>
    </dsp:sp>
    <dsp:sp modelId="{0D02FBF5-53CA-4A34-8B4E-9BFFEB86F9A1}">
      <dsp:nvSpPr>
        <dsp:cNvPr id="0" name=""/>
        <dsp:cNvSpPr/>
      </dsp:nvSpPr>
      <dsp:spPr>
        <a:xfrm rot="5400000">
          <a:off x="5894896" y="678175"/>
          <a:ext cx="740866" cy="9296784"/>
        </a:xfrm>
        <a:prstGeom prst="round2SameRect">
          <a:avLst/>
        </a:prstGeom>
        <a:solidFill>
          <a:schemeClr val="accent1">
            <a:alpha val="90000"/>
            <a:tint val="40000"/>
            <a:hueOff val="0"/>
            <a:satOff val="0"/>
            <a:lumOff val="0"/>
            <a:alphaOff val="0"/>
          </a:schemeClr>
        </a:solidFill>
        <a:ln w="2642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100000"/>
            </a:lnSpc>
            <a:spcBef>
              <a:spcPct val="0"/>
            </a:spcBef>
            <a:spcAft>
              <a:spcPct val="15000"/>
            </a:spcAft>
            <a:buChar char="•"/>
          </a:pPr>
          <a:r>
            <a:rPr lang="en-US" sz="2400" kern="1200" dirty="0"/>
            <a:t>Leverage payment innovation for change.</a:t>
          </a:r>
        </a:p>
      </dsp:txBody>
      <dsp:txXfrm rot="-5400000">
        <a:off x="1616937" y="4992300"/>
        <a:ext cx="9260618" cy="668534"/>
      </dsp:txXfrm>
    </dsp:sp>
    <dsp:sp modelId="{48E2EBE0-15E3-4CDF-95FB-03F1CF675A3F}">
      <dsp:nvSpPr>
        <dsp:cNvPr id="0" name=""/>
        <dsp:cNvSpPr/>
      </dsp:nvSpPr>
      <dsp:spPr>
        <a:xfrm flipH="1">
          <a:off x="363878" y="4863526"/>
          <a:ext cx="1253058" cy="926083"/>
        </a:xfrm>
        <a:prstGeom prst="roundRect">
          <a:avLst/>
        </a:prstGeom>
        <a:solidFill>
          <a:schemeClr val="accent1">
            <a:hueOff val="0"/>
            <a:satOff val="0"/>
            <a:lumOff val="0"/>
            <a:alphaOff val="0"/>
          </a:schemeClr>
        </a:solidFill>
        <a:ln w="444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100000"/>
            </a:lnSpc>
            <a:spcBef>
              <a:spcPct val="0"/>
            </a:spcBef>
            <a:spcAft>
              <a:spcPct val="35000"/>
            </a:spcAft>
            <a:buNone/>
          </a:pPr>
          <a:r>
            <a:rPr lang="en-US" sz="2400" kern="1200" dirty="0"/>
            <a:t>6</a:t>
          </a:r>
        </a:p>
      </dsp:txBody>
      <dsp:txXfrm>
        <a:off x="409086" y="4908734"/>
        <a:ext cx="1162642" cy="83566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r>
              <a:rPr lang="en-US"/>
              <a:t>Kay Johnson</a:t>
            </a:r>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r>
              <a:rPr lang="en-US"/>
              <a:t>April 4, 2017</a:t>
            </a:r>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r>
              <a:rPr lang="en-US"/>
              <a:t>Delaware Maternal and Infant Health. </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B7153D3A-2B82-4E4C-937E-2CBBF0E8A26B}" type="slidenum">
              <a:rPr lang="en-US" smtClean="0"/>
              <a:pPr/>
              <a:t>‹#›</a:t>
            </a:fld>
            <a:endParaRPr lang="en-US"/>
          </a:p>
        </p:txBody>
      </p:sp>
    </p:spTree>
    <p:extLst>
      <p:ext uri="{BB962C8B-B14F-4D97-AF65-F5344CB8AC3E}">
        <p14:creationId xmlns:p14="http://schemas.microsoft.com/office/powerpoint/2010/main" val="344118344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r>
              <a:rPr lang="en-US"/>
              <a:t>Kay Johnson</a:t>
            </a:r>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r>
              <a:rPr lang="en-US"/>
              <a:t>April 4, 2017</a:t>
            </a:r>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r>
              <a:rPr lang="en-US"/>
              <a:t>Delaware Maternal and Infant Health. </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35C516CD-4C41-4A05-82AC-61D91ED9E848}" type="slidenum">
              <a:rPr lang="en-US" smtClean="0"/>
              <a:pPr/>
              <a:t>‹#›</a:t>
            </a:fld>
            <a:endParaRPr lang="en-US"/>
          </a:p>
        </p:txBody>
      </p:sp>
    </p:spTree>
    <p:extLst>
      <p:ext uri="{BB962C8B-B14F-4D97-AF65-F5344CB8AC3E}">
        <p14:creationId xmlns:p14="http://schemas.microsoft.com/office/powerpoint/2010/main" val="335048306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Good Morning.  I am so pleased to</a:t>
            </a:r>
            <a:r>
              <a:rPr lang="en-US" baseline="0" dirty="0"/>
              <a:t> be here with you today as an encore experience to my visit to Delaware in 2017.  </a:t>
            </a:r>
            <a:r>
              <a:rPr lang="en-US" b="0" baseline="0" dirty="0"/>
              <a:t>My thanks to Susan Noyes and the leadership of the </a:t>
            </a:r>
            <a:r>
              <a:rPr lang="en-US" dirty="0"/>
              <a:t>Delaware Healthy Mother &amp; Infant Consortium for inviting me back to speak with you.</a:t>
            </a:r>
            <a:endParaRPr lang="en-US" b="0" baseline="0" dirty="0"/>
          </a:p>
          <a:p>
            <a:endParaRPr lang="en-US" baseline="0" dirty="0"/>
          </a:p>
          <a:p>
            <a:r>
              <a:rPr lang="en-US" baseline="0" dirty="0"/>
              <a:t>Delaware is a leader in maternal and infant health, no doubt to the credit of many people in this room.  You have collective wisdom, which I hope to glean through the day.</a:t>
            </a:r>
          </a:p>
          <a:p>
            <a:endParaRPr lang="en-US" baseline="0" dirty="0"/>
          </a:p>
          <a:p>
            <a:r>
              <a:rPr lang="en-US" baseline="0" dirty="0"/>
              <a:t>In my time this morning, I’d like to share some useful thinking about how we can  adopt strategies that support recovery, resilience, and respect to improve the health of women, infants, and families.</a:t>
            </a:r>
            <a:endParaRPr lang="en-US" dirty="0"/>
          </a:p>
        </p:txBody>
      </p:sp>
      <p:sp>
        <p:nvSpPr>
          <p:cNvPr id="4" name="Header Placeholder 3"/>
          <p:cNvSpPr>
            <a:spLocks noGrp="1"/>
          </p:cNvSpPr>
          <p:nvPr>
            <p:ph type="hdr" sz="quarter" idx="10"/>
          </p:nvPr>
        </p:nvSpPr>
        <p:spPr/>
        <p:txBody>
          <a:bodyPr/>
          <a:lstStyle/>
          <a:p>
            <a:r>
              <a:rPr lang="en-US"/>
              <a:t>Kay Johnson</a:t>
            </a:r>
          </a:p>
        </p:txBody>
      </p:sp>
      <p:sp>
        <p:nvSpPr>
          <p:cNvPr id="5" name="Footer Placeholder 4"/>
          <p:cNvSpPr>
            <a:spLocks noGrp="1"/>
          </p:cNvSpPr>
          <p:nvPr>
            <p:ph type="ftr" sz="quarter" idx="11"/>
          </p:nvPr>
        </p:nvSpPr>
        <p:spPr/>
        <p:txBody>
          <a:bodyPr/>
          <a:lstStyle/>
          <a:p>
            <a:r>
              <a:rPr lang="en-US"/>
              <a:t>Delaware Maternal and Infant Health. </a:t>
            </a:r>
          </a:p>
        </p:txBody>
      </p:sp>
      <p:sp>
        <p:nvSpPr>
          <p:cNvPr id="6" name="Slide Number Placeholder 5"/>
          <p:cNvSpPr>
            <a:spLocks noGrp="1"/>
          </p:cNvSpPr>
          <p:nvPr>
            <p:ph type="sldNum" sz="quarter" idx="12"/>
          </p:nvPr>
        </p:nvSpPr>
        <p:spPr/>
        <p:txBody>
          <a:bodyPr/>
          <a:lstStyle/>
          <a:p>
            <a:fld id="{35C516CD-4C41-4A05-82AC-61D91ED9E848}" type="slidenum">
              <a:rPr lang="en-US" smtClean="0"/>
              <a:pPr/>
              <a:t>1</a:t>
            </a:fld>
            <a:endParaRPr lang="en-US"/>
          </a:p>
        </p:txBody>
      </p:sp>
      <p:sp>
        <p:nvSpPr>
          <p:cNvPr id="7" name="Date Placeholder 6"/>
          <p:cNvSpPr>
            <a:spLocks noGrp="1"/>
          </p:cNvSpPr>
          <p:nvPr>
            <p:ph type="dt" idx="13"/>
          </p:nvPr>
        </p:nvSpPr>
        <p:spPr/>
        <p:txBody>
          <a:bodyPr/>
          <a:lstStyle/>
          <a:p>
            <a:r>
              <a:rPr lang="en-US"/>
              <a:t>April 4, 2017</a:t>
            </a:r>
          </a:p>
        </p:txBody>
      </p:sp>
    </p:spTree>
    <p:extLst>
      <p:ext uri="{BB962C8B-B14F-4D97-AF65-F5344CB8AC3E}">
        <p14:creationId xmlns:p14="http://schemas.microsoft.com/office/powerpoint/2010/main" val="2103715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 name="Header Placeholder 3"/>
          <p:cNvSpPr>
            <a:spLocks noGrp="1"/>
          </p:cNvSpPr>
          <p:nvPr>
            <p:ph type="hdr" sz="quarter"/>
          </p:nvPr>
        </p:nvSpPr>
        <p:spPr/>
        <p:txBody>
          <a:bodyPr/>
          <a:lstStyle/>
          <a:p>
            <a:pPr>
              <a:defRPr/>
            </a:pPr>
            <a:r>
              <a:rPr lang="en-US"/>
              <a:t>Kay Johnson</a:t>
            </a:r>
          </a:p>
        </p:txBody>
      </p:sp>
      <p:sp>
        <p:nvSpPr>
          <p:cNvPr id="5" name="Date Placeholder 4"/>
          <p:cNvSpPr>
            <a:spLocks noGrp="1"/>
          </p:cNvSpPr>
          <p:nvPr>
            <p:ph type="dt" sz="quarter" idx="1"/>
          </p:nvPr>
        </p:nvSpPr>
        <p:spPr/>
        <p:txBody>
          <a:bodyPr/>
          <a:lstStyle/>
          <a:p>
            <a:pPr>
              <a:defRPr/>
            </a:pPr>
            <a:r>
              <a:rPr lang="en-US"/>
              <a:t>April 4, 2017</a:t>
            </a:r>
          </a:p>
        </p:txBody>
      </p:sp>
      <p:sp>
        <p:nvSpPr>
          <p:cNvPr id="6" name="Footer Placeholder 5"/>
          <p:cNvSpPr>
            <a:spLocks noGrp="1"/>
          </p:cNvSpPr>
          <p:nvPr>
            <p:ph type="ftr" sz="quarter" idx="4"/>
          </p:nvPr>
        </p:nvSpPr>
        <p:spPr/>
        <p:txBody>
          <a:bodyPr/>
          <a:lstStyle/>
          <a:p>
            <a:pPr>
              <a:defRPr/>
            </a:pPr>
            <a:r>
              <a:rPr lang="en-US"/>
              <a:t>Delaware Maternal and Infant Health. </a:t>
            </a:r>
          </a:p>
        </p:txBody>
      </p:sp>
      <p:sp>
        <p:nvSpPr>
          <p:cNvPr id="9319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2E1A2CE7-6CF9-40AE-800A-D820A75DB97D}" type="slidenum">
              <a:rPr lang="en-US" altLang="en-US" smtClean="0">
                <a:latin typeface="Arial" charset="0"/>
              </a:rPr>
              <a:pPr/>
              <a:t>13</a:t>
            </a:fld>
            <a:endParaRPr lang="en-US" altLang="en-US">
              <a:latin typeface="Arial" charset="0"/>
            </a:endParaRPr>
          </a:p>
        </p:txBody>
      </p:sp>
    </p:spTree>
    <p:extLst>
      <p:ext uri="{BB962C8B-B14F-4D97-AF65-F5344CB8AC3E}">
        <p14:creationId xmlns:p14="http://schemas.microsoft.com/office/powerpoint/2010/main" val="339700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ChangeArrowheads="1" noTextEdit="1"/>
          </p:cNvSpPr>
          <p:nvPr>
            <p:ph type="sldImg"/>
          </p:nvPr>
        </p:nvSpPr>
        <p:spPr>
          <a:ln/>
        </p:spPr>
      </p:sp>
      <p:sp>
        <p:nvSpPr>
          <p:cNvPr id="32771" name="Notes Placeholder 2"/>
          <p:cNvSpPr>
            <a:spLocks noGrp="1" noChangeArrowheads="1"/>
          </p:cNvSpPr>
          <p:nvPr>
            <p:ph type="body" idx="1"/>
          </p:nvPr>
        </p:nvSpPr>
        <p:spPr>
          <a:noFill/>
        </p:spPr>
        <p:txBody>
          <a:bodyPr/>
          <a:lstStyle/>
          <a:p>
            <a:endParaRPr lang="en-US" altLang="en-US" dirty="0">
              <a:latin typeface="Times New Roman" pitchFamily="18" charset="0"/>
            </a:endParaRPr>
          </a:p>
        </p:txBody>
      </p:sp>
      <p:sp>
        <p:nvSpPr>
          <p:cNvPr id="32772" name="Slide Number Placeholder 3"/>
          <p:cNvSpPr>
            <a:spLocks noGrp="1"/>
          </p:cNvSpPr>
          <p:nvPr>
            <p:ph type="sldNum" sz="quarter" idx="5"/>
          </p:nvPr>
        </p:nvSpPr>
        <p:spPr>
          <a:noFill/>
        </p:spPr>
        <p:txBody>
          <a:bodyPr/>
          <a:lstStyle>
            <a:lvl1pPr>
              <a:defRPr sz="2500">
                <a:solidFill>
                  <a:schemeClr val="tx1"/>
                </a:solidFill>
                <a:latin typeface="Times New Roman" pitchFamily="18" charset="0"/>
              </a:defRPr>
            </a:lvl1pPr>
            <a:lvl2pPr marL="783144" indent="-301209">
              <a:defRPr sz="2500">
                <a:solidFill>
                  <a:schemeClr val="tx1"/>
                </a:solidFill>
                <a:latin typeface="Times New Roman" pitchFamily="18" charset="0"/>
              </a:defRPr>
            </a:lvl2pPr>
            <a:lvl3pPr marL="1204836" indent="-240967">
              <a:defRPr sz="2500">
                <a:solidFill>
                  <a:schemeClr val="tx1"/>
                </a:solidFill>
                <a:latin typeface="Times New Roman" pitchFamily="18" charset="0"/>
              </a:defRPr>
            </a:lvl3pPr>
            <a:lvl4pPr marL="1686771" indent="-240967">
              <a:defRPr sz="2500">
                <a:solidFill>
                  <a:schemeClr val="tx1"/>
                </a:solidFill>
                <a:latin typeface="Times New Roman" pitchFamily="18" charset="0"/>
              </a:defRPr>
            </a:lvl4pPr>
            <a:lvl5pPr marL="2168705" indent="-240967">
              <a:defRPr sz="2500">
                <a:solidFill>
                  <a:schemeClr val="tx1"/>
                </a:solidFill>
                <a:latin typeface="Times New Roman" pitchFamily="18" charset="0"/>
              </a:defRPr>
            </a:lvl5pPr>
            <a:lvl6pPr marL="2650640" indent="-240967" eaLnBrk="0" fontAlgn="base" hangingPunct="0">
              <a:spcBef>
                <a:spcPct val="0"/>
              </a:spcBef>
              <a:spcAft>
                <a:spcPct val="0"/>
              </a:spcAft>
              <a:defRPr sz="2500">
                <a:solidFill>
                  <a:schemeClr val="tx1"/>
                </a:solidFill>
                <a:latin typeface="Times New Roman" pitchFamily="18" charset="0"/>
              </a:defRPr>
            </a:lvl6pPr>
            <a:lvl7pPr marL="3132574" indent="-240967" eaLnBrk="0" fontAlgn="base" hangingPunct="0">
              <a:spcBef>
                <a:spcPct val="0"/>
              </a:spcBef>
              <a:spcAft>
                <a:spcPct val="0"/>
              </a:spcAft>
              <a:defRPr sz="2500">
                <a:solidFill>
                  <a:schemeClr val="tx1"/>
                </a:solidFill>
                <a:latin typeface="Times New Roman" pitchFamily="18" charset="0"/>
              </a:defRPr>
            </a:lvl7pPr>
            <a:lvl8pPr marL="3614509" indent="-240967" eaLnBrk="0" fontAlgn="base" hangingPunct="0">
              <a:spcBef>
                <a:spcPct val="0"/>
              </a:spcBef>
              <a:spcAft>
                <a:spcPct val="0"/>
              </a:spcAft>
              <a:defRPr sz="2500">
                <a:solidFill>
                  <a:schemeClr val="tx1"/>
                </a:solidFill>
                <a:latin typeface="Times New Roman" pitchFamily="18" charset="0"/>
              </a:defRPr>
            </a:lvl8pPr>
            <a:lvl9pPr marL="4096443" indent="-240967" eaLnBrk="0" fontAlgn="base" hangingPunct="0">
              <a:spcBef>
                <a:spcPct val="0"/>
              </a:spcBef>
              <a:spcAft>
                <a:spcPct val="0"/>
              </a:spcAft>
              <a:defRPr sz="2500">
                <a:solidFill>
                  <a:schemeClr val="tx1"/>
                </a:solidFill>
                <a:latin typeface="Times New Roman" pitchFamily="18" charset="0"/>
              </a:defRPr>
            </a:lvl9pPr>
          </a:lstStyle>
          <a:p>
            <a:fld id="{B4C92D47-0702-4466-9CA4-FDD255A8A7A9}" type="slidenum">
              <a:rPr lang="en-US" altLang="en-US" sz="1300"/>
              <a:pPr/>
              <a:t>21</a:t>
            </a:fld>
            <a:endParaRPr lang="en-US" altLang="en-US" sz="1300"/>
          </a:p>
        </p:txBody>
      </p:sp>
      <p:sp>
        <p:nvSpPr>
          <p:cNvPr id="2" name="Date Placeholder 1"/>
          <p:cNvSpPr>
            <a:spLocks noGrp="1"/>
          </p:cNvSpPr>
          <p:nvPr>
            <p:ph type="dt" idx="10"/>
          </p:nvPr>
        </p:nvSpPr>
        <p:spPr/>
        <p:txBody>
          <a:bodyPr/>
          <a:lstStyle/>
          <a:p>
            <a:pPr>
              <a:defRPr/>
            </a:pPr>
            <a:r>
              <a:rPr lang="en-US" altLang="en-US"/>
              <a:t>September 13, 2018</a:t>
            </a:r>
          </a:p>
        </p:txBody>
      </p:sp>
      <p:sp>
        <p:nvSpPr>
          <p:cNvPr id="3" name="Header Placeholder 2"/>
          <p:cNvSpPr>
            <a:spLocks noGrp="1"/>
          </p:cNvSpPr>
          <p:nvPr>
            <p:ph type="hdr" sz="quarter" idx="11"/>
          </p:nvPr>
        </p:nvSpPr>
        <p:spPr/>
        <p:txBody>
          <a:bodyPr/>
          <a:lstStyle/>
          <a:p>
            <a:pPr>
              <a:defRPr/>
            </a:pPr>
            <a:r>
              <a:rPr lang="en-US" altLang="en-US"/>
              <a:t>CityMatch. Women's Health: Policy and Politics</a:t>
            </a:r>
          </a:p>
        </p:txBody>
      </p:sp>
    </p:spTree>
    <p:extLst>
      <p:ext uri="{BB962C8B-B14F-4D97-AF65-F5344CB8AC3E}">
        <p14:creationId xmlns:p14="http://schemas.microsoft.com/office/powerpoint/2010/main" val="215130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5556DD-85E3-40DC-862B-D8E7317169D2}" type="slidenum">
              <a:rPr lang="en-US" smtClean="0"/>
              <a:t>24</a:t>
            </a:fld>
            <a:endParaRPr lang="en-US"/>
          </a:p>
        </p:txBody>
      </p:sp>
    </p:spTree>
    <p:extLst>
      <p:ext uri="{BB962C8B-B14F-4D97-AF65-F5344CB8AC3E}">
        <p14:creationId xmlns:p14="http://schemas.microsoft.com/office/powerpoint/2010/main" val="497572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data point to the possibility of unequal treatment and bias related to women’s race/ethnicity.  Additional data show similar variations by health insurance type and/or income status. </a:t>
            </a:r>
            <a:endParaRPr lang="en-US" dirty="0"/>
          </a:p>
        </p:txBody>
      </p:sp>
      <p:sp>
        <p:nvSpPr>
          <p:cNvPr id="4" name="Header Placeholder 3"/>
          <p:cNvSpPr>
            <a:spLocks noGrp="1"/>
          </p:cNvSpPr>
          <p:nvPr>
            <p:ph type="hdr" sz="quarter" idx="10"/>
          </p:nvPr>
        </p:nvSpPr>
        <p:spPr/>
        <p:txBody>
          <a:bodyPr/>
          <a:lstStyle/>
          <a:p>
            <a:pPr>
              <a:defRPr/>
            </a:pPr>
            <a:r>
              <a:rPr lang="en-US" altLang="en-US"/>
              <a:t>CityMatch. Women's Health: Policy and Politics</a:t>
            </a:r>
          </a:p>
        </p:txBody>
      </p:sp>
      <p:sp>
        <p:nvSpPr>
          <p:cNvPr id="5" name="Date Placeholder 4"/>
          <p:cNvSpPr>
            <a:spLocks noGrp="1"/>
          </p:cNvSpPr>
          <p:nvPr>
            <p:ph type="dt" idx="11"/>
          </p:nvPr>
        </p:nvSpPr>
        <p:spPr/>
        <p:txBody>
          <a:bodyPr/>
          <a:lstStyle/>
          <a:p>
            <a:pPr>
              <a:defRPr/>
            </a:pPr>
            <a:r>
              <a:rPr lang="en-US" altLang="en-US"/>
              <a:t>September 13, 2018</a:t>
            </a:r>
          </a:p>
        </p:txBody>
      </p:sp>
      <p:sp>
        <p:nvSpPr>
          <p:cNvPr id="6" name="Slide Number Placeholder 5"/>
          <p:cNvSpPr>
            <a:spLocks noGrp="1"/>
          </p:cNvSpPr>
          <p:nvPr>
            <p:ph type="sldNum" sz="quarter" idx="12"/>
          </p:nvPr>
        </p:nvSpPr>
        <p:spPr/>
        <p:txBody>
          <a:bodyPr/>
          <a:lstStyle/>
          <a:p>
            <a:fld id="{3747B9F2-E08D-43E7-9F4E-5B0083A7555E}" type="slidenum">
              <a:rPr lang="en-US" altLang="en-US" smtClean="0"/>
              <a:pPr/>
              <a:t>27</a:t>
            </a:fld>
            <a:endParaRPr lang="en-US" altLang="en-US"/>
          </a:p>
        </p:txBody>
      </p:sp>
    </p:spTree>
    <p:extLst>
      <p:ext uri="{BB962C8B-B14F-4D97-AF65-F5344CB8AC3E}">
        <p14:creationId xmlns:p14="http://schemas.microsoft.com/office/powerpoint/2010/main" val="239053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A5373A8A-F91F-4DAB-B5F3-80DFC5BD3403}" type="slidenum">
              <a:rPr lang="en-US" altLang="en-US" smtClean="0">
                <a:latin typeface="Arial" charset="0"/>
              </a:rPr>
              <a:pPr/>
              <a:t>31</a:t>
            </a:fld>
            <a:endParaRPr lang="en-US" altLang="en-US">
              <a:latin typeface="Arial" charset="0"/>
            </a:endParaRPr>
          </a:p>
        </p:txBody>
      </p:sp>
    </p:spTree>
    <p:extLst>
      <p:ext uri="{BB962C8B-B14F-4D97-AF65-F5344CB8AC3E}">
        <p14:creationId xmlns:p14="http://schemas.microsoft.com/office/powerpoint/2010/main" val="46147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Kay Johnson</a:t>
            </a:r>
          </a:p>
        </p:txBody>
      </p:sp>
      <p:sp>
        <p:nvSpPr>
          <p:cNvPr id="6" name="Footer Placeholder 5"/>
          <p:cNvSpPr>
            <a:spLocks noGrp="1"/>
          </p:cNvSpPr>
          <p:nvPr>
            <p:ph type="ftr" sz="quarter" idx="12"/>
          </p:nvPr>
        </p:nvSpPr>
        <p:spPr/>
        <p:txBody>
          <a:bodyPr/>
          <a:lstStyle/>
          <a:p>
            <a:r>
              <a:rPr lang="en-US"/>
              <a:t>Delaware Maternal and Infant Health. </a:t>
            </a:r>
          </a:p>
        </p:txBody>
      </p:sp>
      <p:sp>
        <p:nvSpPr>
          <p:cNvPr id="7" name="Slide Number Placeholder 6"/>
          <p:cNvSpPr>
            <a:spLocks noGrp="1"/>
          </p:cNvSpPr>
          <p:nvPr>
            <p:ph type="sldNum" sz="quarter" idx="13"/>
          </p:nvPr>
        </p:nvSpPr>
        <p:spPr/>
        <p:txBody>
          <a:bodyPr/>
          <a:lstStyle/>
          <a:p>
            <a:fld id="{35C516CD-4C41-4A05-82AC-61D91ED9E848}" type="slidenum">
              <a:rPr lang="en-US" smtClean="0"/>
              <a:pPr/>
              <a:t>34</a:t>
            </a:fld>
            <a:endParaRPr lang="en-US"/>
          </a:p>
        </p:txBody>
      </p:sp>
      <p:sp>
        <p:nvSpPr>
          <p:cNvPr id="5" name="Date Placeholder 4"/>
          <p:cNvSpPr>
            <a:spLocks noGrp="1"/>
          </p:cNvSpPr>
          <p:nvPr>
            <p:ph type="dt" idx="14"/>
          </p:nvPr>
        </p:nvSpPr>
        <p:spPr/>
        <p:txBody>
          <a:bodyPr/>
          <a:lstStyle/>
          <a:p>
            <a:r>
              <a:rPr lang="en-US"/>
              <a:t>April 4, 2017</a:t>
            </a:r>
          </a:p>
        </p:txBody>
      </p:sp>
    </p:spTree>
    <p:extLst>
      <p:ext uri="{BB962C8B-B14F-4D97-AF65-F5344CB8AC3E}">
        <p14:creationId xmlns:p14="http://schemas.microsoft.com/office/powerpoint/2010/main" val="2764727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K Johnson. Delaware Healthy Mother and Infant Consortium. April, 2023</a:t>
            </a:r>
          </a:p>
        </p:txBody>
      </p:sp>
      <p:sp>
        <p:nvSpPr>
          <p:cNvPr id="6" name="Slide Number Placeholder 5"/>
          <p:cNvSpPr>
            <a:spLocks noGrp="1"/>
          </p:cNvSpPr>
          <p:nvPr>
            <p:ph type="sldNum" sz="quarter" idx="12"/>
          </p:nvPr>
        </p:nvSpPr>
        <p:spPr/>
        <p:txBody>
          <a:bodyPr/>
          <a:lstStyle/>
          <a:p>
            <a:fld id="{E94BB8C7-EF0C-45B5-B4EF-F4312610A59A}"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K Johnson. Delaware Healthy Mother and Infant Consortium. April, 2023</a:t>
            </a:r>
          </a:p>
        </p:txBody>
      </p:sp>
      <p:sp>
        <p:nvSpPr>
          <p:cNvPr id="6" name="Slide Number Placeholder 5"/>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K Johnson. Delaware Healthy Mother and Infant Consortium. April, 2023</a:t>
            </a:r>
          </a:p>
        </p:txBody>
      </p:sp>
      <p:sp>
        <p:nvSpPr>
          <p:cNvPr id="6" name="Slide Number Placeholder 5"/>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1117600" y="18288"/>
            <a:ext cx="8940800" cy="286512"/>
          </a:xfrm>
        </p:spPr>
        <p:txBody>
          <a:bodyPr/>
          <a:lstStyle/>
          <a:p>
            <a:r>
              <a:rPr lang="en-US"/>
              <a:t>K Johnson. Delaware Healthy Mother and Infant Consortium. April, 2023</a:t>
            </a:r>
          </a:p>
        </p:txBody>
      </p:sp>
      <p:sp>
        <p:nvSpPr>
          <p:cNvPr id="6" name="Slide Number Placeholder 5"/>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r>
              <a:rPr lang="en-US"/>
              <a:t>K Johnson. Delaware Healthy Mother and Infant Consortium. April, 2023</a:t>
            </a:r>
          </a:p>
        </p:txBody>
      </p:sp>
      <p:sp>
        <p:nvSpPr>
          <p:cNvPr id="6" name="Slide Number Placeholder 5"/>
          <p:cNvSpPr>
            <a:spLocks noGrp="1"/>
          </p:cNvSpPr>
          <p:nvPr>
            <p:ph type="sldNum" sz="quarter" idx="12"/>
          </p:nvPr>
        </p:nvSpPr>
        <p:spPr/>
        <p:txBody>
          <a:bodyPr/>
          <a:lstStyle/>
          <a:p>
            <a:fld id="{E94BB8C7-EF0C-45B5-B4EF-F4312610A59A}"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73352"/>
            <a:ext cx="53848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K Johnson. Delaware Healthy Mother and Infant Consortium. April, 2023</a:t>
            </a:r>
          </a:p>
        </p:txBody>
      </p:sp>
      <p:sp>
        <p:nvSpPr>
          <p:cNvPr id="7" name="Slide Number Placeholder 6"/>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09600" y="18288"/>
            <a:ext cx="3860800" cy="329184"/>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a:t>K Johnson. Delaware Healthy Mother and Infant Consortium. April, 2023</a:t>
            </a:r>
          </a:p>
        </p:txBody>
      </p:sp>
      <p:sp>
        <p:nvSpPr>
          <p:cNvPr id="9" name="Slide Number Placeholder 8"/>
          <p:cNvSpPr>
            <a:spLocks noGrp="1"/>
          </p:cNvSpPr>
          <p:nvPr>
            <p:ph type="sldNum" sz="quarter" idx="12"/>
          </p:nvPr>
        </p:nvSpPr>
        <p:spPr/>
        <p:txBody>
          <a:bodyPr/>
          <a:lstStyle/>
          <a:p>
            <a:fld id="{E94BB8C7-EF0C-45B5-B4EF-F4312610A59A}"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18288"/>
            <a:ext cx="3860800" cy="329184"/>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r>
              <a:rPr lang="en-US"/>
              <a:t>K Johnson. Delaware Healthy Mother and Infant Consortium. April, 2023</a:t>
            </a:r>
          </a:p>
        </p:txBody>
      </p:sp>
      <p:sp>
        <p:nvSpPr>
          <p:cNvPr id="5" name="Slide Number Placeholder 4"/>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r>
              <a:rPr lang="en-US"/>
              <a:t>K Johnson. Delaware Healthy Mother and Infant Consortium. April, 2023</a:t>
            </a:r>
          </a:p>
        </p:txBody>
      </p:sp>
      <p:sp>
        <p:nvSpPr>
          <p:cNvPr id="4" name="Slide Number Placeholder 3"/>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K Johnson. Delaware Healthy Mother and Infant Consortium. April, 2023</a:t>
            </a:r>
          </a:p>
        </p:txBody>
      </p:sp>
      <p:sp>
        <p:nvSpPr>
          <p:cNvPr id="7" name="Slide Number Placeholder 6"/>
          <p:cNvSpPr>
            <a:spLocks noGrp="1"/>
          </p:cNvSpPr>
          <p:nvPr>
            <p:ph type="sldNum" sz="quarter" idx="12"/>
          </p:nvPr>
        </p:nvSpPr>
        <p:spPr/>
        <p:txBody>
          <a:bodyPr/>
          <a:lstStyle/>
          <a:p>
            <a:fld id="{E94BB8C7-EF0C-45B5-B4EF-F4312610A59A}" type="slidenum">
              <a:rPr lang="en-US" smtClean="0"/>
              <a:pPr/>
              <a:t>‹#›</a:t>
            </a:fld>
            <a:endParaRPr lang="en-US"/>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a:t>K Johnson. Delaware Healthy Mother and Infant Consortium. April, 2023</a:t>
            </a:r>
          </a:p>
        </p:txBody>
      </p:sp>
      <p:sp>
        <p:nvSpPr>
          <p:cNvPr id="7" name="Slide Number Placeholder 6"/>
          <p:cNvSpPr>
            <a:spLocks noGrp="1"/>
          </p:cNvSpPr>
          <p:nvPr>
            <p:ph type="sldNum" sz="quarter" idx="12"/>
          </p:nvPr>
        </p:nvSpPr>
        <p:spPr/>
        <p:txBody>
          <a:bodyPr/>
          <a:lstStyle/>
          <a:p>
            <a:fld id="{E94BB8C7-EF0C-45B5-B4EF-F4312610A59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92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Footer Placeholder 4"/>
          <p:cNvSpPr>
            <a:spLocks noGrp="1"/>
          </p:cNvSpPr>
          <p:nvPr>
            <p:ph type="ftr" sz="quarter" idx="3"/>
          </p:nvPr>
        </p:nvSpPr>
        <p:spPr>
          <a:xfrm>
            <a:off x="1524000" y="18288"/>
            <a:ext cx="8534400" cy="347472"/>
          </a:xfrm>
          <a:prstGeom prst="rect">
            <a:avLst/>
          </a:prstGeom>
        </p:spPr>
        <p:txBody>
          <a:bodyPr vert="horz" lIns="91440" tIns="45720" rIns="91440" bIns="45720" rtlCol="0" anchor="ctr"/>
          <a:lstStyle>
            <a:lvl1pPr algn="ctr">
              <a:defRPr sz="1200">
                <a:solidFill>
                  <a:srgbClr val="FFFFFF"/>
                </a:solidFill>
              </a:defRPr>
            </a:lvl1pPr>
          </a:lstStyle>
          <a:p>
            <a:r>
              <a:rPr lang="en-US"/>
              <a:t>K Johnson. Delaware Healthy Mother and Infant Consortium. April, 2023</a:t>
            </a:r>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E94BB8C7-EF0C-45B5-B4EF-F4312610A59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ccf.georgetown.edu/2022/12/12/maternal-health-policies-will-congress-act-during-the-lame-duck-sess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cf.georgetown.edu/2021/10/22/congressional-proposals-to-address-the-maternal-health-crisis-offer-a-promising-roadmap-for-change" TargetMode="External"/><Relationship Id="rId4" Type="http://schemas.openxmlformats.org/officeDocument/2006/relationships/hyperlink" Target="https://ccf.georgetown.edu/2023/01/04/permanent-medicaid-postpartum-coverage-option-maternal-health-infrastructure-investments-in-2022-year-end-omnibus-bil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whitehouse.gov/wp-content/uploads/2022/06/Maternal-Health-Blueprint.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reproductiverights.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acog.org/About-ACOG/ACOG-Departments/Annual-Womens-Health-Care/Womens-Preventive-Services-Initiative" TargetMode="External"/><Relationship Id="rId2" Type="http://schemas.openxmlformats.org/officeDocument/2006/relationships/hyperlink" Target="https://www.hrsa.gov/womens-guidelines/index.html" TargetMode="External"/><Relationship Id="rId1" Type="http://schemas.openxmlformats.org/officeDocument/2006/relationships/slideLayout" Target="../slideLayouts/slideLayout2.xml"/><Relationship Id="rId6" Type="http://schemas.openxmlformats.org/officeDocument/2006/relationships/hyperlink" Target="https://www.commonwealthfund.org/publications/issue-briefs/2017/aug/how-affordable-care-act-has-helped-women-gain-insurance-and" TargetMode="External"/><Relationship Id="rId5" Type="http://schemas.openxmlformats.org/officeDocument/2006/relationships/hyperlink" Target="https://www.healthcare.gov/coverage/preventive-care-benefits/" TargetMode="External"/><Relationship Id="rId4" Type="http://schemas.openxmlformats.org/officeDocument/2006/relationships/hyperlink" Target="http://nationalacademies.org/hmd/Reports/2011/Clinical-Preventive-Services-for-Women-Closing-the-Gaps.aspx"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kff.org/womens-health-policy/issue-brief/medicaid-coverage-for-women/"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s://www.kff.org/womens-health-policy/issue-brief/financing-family-planning-services-for-low-income-women-the-role-of-public-programs/"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www.kff.org/report-section/medicaid-coverage-of-pregnancy-related-services-findings-from-a-2021-state-survey-report/" TargetMode="External"/><Relationship Id="rId3" Type="http://schemas.openxmlformats.org/officeDocument/2006/relationships/diagramLayout" Target="../diagrams/layout3.xml"/><Relationship Id="rId7" Type="http://schemas.openxmlformats.org/officeDocument/2006/relationships/hyperlink" Target="https://www.kff.org/womens-health-policy/issue-brief/medicaid-coverage-for-women/"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3" Type="http://schemas.openxmlformats.org/officeDocument/2006/relationships/hyperlink" Target="http://www.inckmarks.org/docs/newresources/InCKDiscussionBriefDismantingRacismMay20.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hhs.gov/guidance/document/womens-preventive-services-guidelines-2016-1" TargetMode="External"/><Relationship Id="rId2" Type="http://schemas.openxmlformats.org/officeDocument/2006/relationships/hyperlink" Target="https://www.hrsa.gov/womens-guidelines-2016/index.html" TargetMode="Externa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oi.org/10.1016/j.whi.2021.01.002"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57201"/>
            <a:ext cx="11049000" cy="2841626"/>
          </a:xfrm>
        </p:spPr>
        <p:txBody>
          <a:bodyPr>
            <a:noAutofit/>
          </a:bodyPr>
          <a:lstStyle/>
          <a:p>
            <a:r>
              <a:rPr lang="en-US" sz="4400" b="1" dirty="0">
                <a:solidFill>
                  <a:schemeClr val="accent1"/>
                </a:solidFill>
              </a:rPr>
              <a:t>Policy to Assure Quality, Equity, and Respectful Care for Women, Birthing People, and Infants</a:t>
            </a:r>
          </a:p>
        </p:txBody>
      </p:sp>
      <p:sp>
        <p:nvSpPr>
          <p:cNvPr id="3" name="Subtitle 2"/>
          <p:cNvSpPr>
            <a:spLocks noGrp="1"/>
          </p:cNvSpPr>
          <p:nvPr>
            <p:ph type="subTitle" idx="1"/>
          </p:nvPr>
        </p:nvSpPr>
        <p:spPr>
          <a:xfrm>
            <a:off x="914400" y="3505200"/>
            <a:ext cx="8534400" cy="3352800"/>
          </a:xfrm>
        </p:spPr>
        <p:txBody>
          <a:bodyPr>
            <a:normAutofit/>
          </a:bodyPr>
          <a:lstStyle/>
          <a:p>
            <a:r>
              <a:rPr lang="en-US" dirty="0"/>
              <a:t>Presentation by Kay Johnson</a:t>
            </a:r>
          </a:p>
          <a:p>
            <a:r>
              <a:rPr lang="en-US" dirty="0"/>
              <a:t>Delaware Healthy Mother &amp; Infant Consortium (DHMIC) 2023 Annual Summit: Renew, Reconnect, Recharge</a:t>
            </a:r>
          </a:p>
          <a:p>
            <a:r>
              <a:rPr lang="en-US" dirty="0"/>
              <a:t>April, 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FAAE247-194D-4E3F-AAC4-21AD5C51F182}"/>
              </a:ext>
            </a:extLst>
          </p:cNvPr>
          <p:cNvSpPr>
            <a:spLocks noGrp="1"/>
          </p:cNvSpPr>
          <p:nvPr>
            <p:ph type="title"/>
          </p:nvPr>
        </p:nvSpPr>
        <p:spPr>
          <a:xfrm>
            <a:off x="963084" y="838201"/>
            <a:ext cx="3837516" cy="3581400"/>
          </a:xfrm>
        </p:spPr>
        <p:txBody>
          <a:bodyPr>
            <a:normAutofit/>
          </a:bodyPr>
          <a:lstStyle/>
          <a:p>
            <a:r>
              <a:rPr lang="en-US" dirty="0"/>
              <a:t>Federal policy action</a:t>
            </a:r>
          </a:p>
        </p:txBody>
      </p:sp>
      <p:pic>
        <p:nvPicPr>
          <p:cNvPr id="8" name="Picture 7">
            <a:extLst>
              <a:ext uri="{FF2B5EF4-FFF2-40B4-BE49-F238E27FC236}">
                <a16:creationId xmlns:a16="http://schemas.microsoft.com/office/drawing/2014/main" id="{9ECDF5E7-2312-480B-ABE6-0792750B9FA6}"/>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5679480" y="914400"/>
            <a:ext cx="5434418" cy="5257800"/>
          </a:xfrm>
          <a:prstGeom prst="rect">
            <a:avLst/>
          </a:prstGeom>
        </p:spPr>
      </p:pic>
      <p:sp>
        <p:nvSpPr>
          <p:cNvPr id="9" name="TextBox 8">
            <a:extLst>
              <a:ext uri="{FF2B5EF4-FFF2-40B4-BE49-F238E27FC236}">
                <a16:creationId xmlns:a16="http://schemas.microsoft.com/office/drawing/2014/main" id="{12FECBCD-B625-4BBB-A000-8F94FA854979}"/>
              </a:ext>
            </a:extLst>
          </p:cNvPr>
          <p:cNvSpPr txBox="1"/>
          <p:nvPr/>
        </p:nvSpPr>
        <p:spPr>
          <a:xfrm>
            <a:off x="5280397" y="6324600"/>
            <a:ext cx="6477000" cy="246221"/>
          </a:xfrm>
          <a:prstGeom prst="rect">
            <a:avLst/>
          </a:prstGeom>
          <a:noFill/>
        </p:spPr>
        <p:txBody>
          <a:bodyPr wrap="square" rtlCol="0">
            <a:spAutoFit/>
          </a:bodyPr>
          <a:lstStyle/>
          <a:p>
            <a:r>
              <a:rPr lang="en-US" sz="1000" dirty="0">
                <a:solidFill>
                  <a:schemeClr val="tx1">
                    <a:lumMod val="75000"/>
                  </a:schemeClr>
                </a:solidFill>
              </a:rPr>
              <a:t>All photographs used in this presentation are licensed by Kay Johnson from Adobe Stock.  Please do not reuse.</a:t>
            </a:r>
          </a:p>
        </p:txBody>
      </p:sp>
      <p:sp>
        <p:nvSpPr>
          <p:cNvPr id="2" name="Footer Placeholder 1">
            <a:extLst>
              <a:ext uri="{FF2B5EF4-FFF2-40B4-BE49-F238E27FC236}">
                <a16:creationId xmlns:a16="http://schemas.microsoft.com/office/drawing/2014/main" id="{1D90F85F-7A34-44A2-A3D9-0AFAA299CF33}"/>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A00FBC53-5BA5-F48E-B59C-BA6E0CF42A4F}"/>
              </a:ext>
            </a:extLst>
          </p:cNvPr>
          <p:cNvSpPr>
            <a:spLocks noGrp="1"/>
          </p:cNvSpPr>
          <p:nvPr>
            <p:ph type="sldNum" sz="quarter" idx="12"/>
          </p:nvPr>
        </p:nvSpPr>
        <p:spPr/>
        <p:txBody>
          <a:bodyPr/>
          <a:lstStyle/>
          <a:p>
            <a:fld id="{E94BB8C7-EF0C-45B5-B4EF-F4312610A59A}" type="slidenum">
              <a:rPr lang="en-US" smtClean="0"/>
              <a:pPr/>
              <a:t>10</a:t>
            </a:fld>
            <a:endParaRPr lang="en-US"/>
          </a:p>
        </p:txBody>
      </p:sp>
    </p:spTree>
    <p:extLst>
      <p:ext uri="{BB962C8B-B14F-4D97-AF65-F5344CB8AC3E}">
        <p14:creationId xmlns:p14="http://schemas.microsoft.com/office/powerpoint/2010/main" val="3249413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C3BA-2D07-4F65-BD7E-993C918AF8BB}"/>
              </a:ext>
            </a:extLst>
          </p:cNvPr>
          <p:cNvSpPr>
            <a:spLocks noGrp="1"/>
          </p:cNvSpPr>
          <p:nvPr>
            <p:ph type="title"/>
          </p:nvPr>
        </p:nvSpPr>
        <p:spPr>
          <a:xfrm>
            <a:off x="533400" y="457200"/>
            <a:ext cx="11430000" cy="685800"/>
          </a:xfrm>
        </p:spPr>
        <p:txBody>
          <a:bodyPr>
            <a:normAutofit fontScale="90000"/>
          </a:bodyPr>
          <a:lstStyle/>
          <a:p>
            <a:r>
              <a:rPr lang="en-US" dirty="0"/>
              <a:t>Key topics of maternal health bills introduced last Congress </a:t>
            </a:r>
          </a:p>
        </p:txBody>
      </p:sp>
      <p:graphicFrame>
        <p:nvGraphicFramePr>
          <p:cNvPr id="8" name="Content Placeholder 7">
            <a:extLst>
              <a:ext uri="{FF2B5EF4-FFF2-40B4-BE49-F238E27FC236}">
                <a16:creationId xmlns:a16="http://schemas.microsoft.com/office/drawing/2014/main" id="{31063C1F-4B18-4C57-81DA-3C44D5BADE06}"/>
              </a:ext>
            </a:extLst>
          </p:cNvPr>
          <p:cNvGraphicFramePr>
            <a:graphicFrameLocks noGrp="1"/>
          </p:cNvGraphicFramePr>
          <p:nvPr>
            <p:ph idx="1"/>
            <p:extLst>
              <p:ext uri="{D42A27DB-BD31-4B8C-83A1-F6EECF244321}">
                <p14:modId xmlns:p14="http://schemas.microsoft.com/office/powerpoint/2010/main" val="2870546100"/>
              </p:ext>
            </p:extLst>
          </p:nvPr>
        </p:nvGraphicFramePr>
        <p:xfrm>
          <a:off x="609600" y="1295400"/>
          <a:ext cx="11125200"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841ABB74-FB0A-8807-0964-211057F2DE52}"/>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C0B7DCFE-EA50-35E4-BE63-CF0A6CFD0444}"/>
              </a:ext>
            </a:extLst>
          </p:cNvPr>
          <p:cNvSpPr>
            <a:spLocks noGrp="1"/>
          </p:cNvSpPr>
          <p:nvPr>
            <p:ph type="sldNum" sz="quarter" idx="12"/>
          </p:nvPr>
        </p:nvSpPr>
        <p:spPr/>
        <p:txBody>
          <a:bodyPr/>
          <a:lstStyle/>
          <a:p>
            <a:fld id="{E94BB8C7-EF0C-45B5-B4EF-F4312610A59A}" type="slidenum">
              <a:rPr lang="en-US" smtClean="0"/>
              <a:pPr/>
              <a:t>11</a:t>
            </a:fld>
            <a:endParaRPr lang="en-US"/>
          </a:p>
        </p:txBody>
      </p:sp>
    </p:spTree>
    <p:extLst>
      <p:ext uri="{BB962C8B-B14F-4D97-AF65-F5344CB8AC3E}">
        <p14:creationId xmlns:p14="http://schemas.microsoft.com/office/powerpoint/2010/main" val="383989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r>
              <a:rPr lang="en-US"/>
              <a:t>K Johnson. Breakout: Postpartum. DHMIC. April, 2023</a:t>
            </a:r>
            <a:endParaRPr lang="en-US" dirty="0"/>
          </a:p>
        </p:txBody>
      </p:sp>
      <p:sp>
        <p:nvSpPr>
          <p:cNvPr id="6" name="Slide Number Placeholder 5"/>
          <p:cNvSpPr>
            <a:spLocks noGrp="1"/>
          </p:cNvSpPr>
          <p:nvPr>
            <p:ph type="sldNum" sz="quarter" idx="12"/>
          </p:nvPr>
        </p:nvSpPr>
        <p:spPr/>
        <p:txBody>
          <a:bodyPr/>
          <a:lstStyle/>
          <a:p>
            <a:pPr>
              <a:defRPr/>
            </a:pPr>
            <a:fld id="{20902F10-033B-454A-8DA4-6597F25DA3EA}" type="slidenum">
              <a:rPr lang="en-US" altLang="en-US" smtClean="0"/>
              <a:pPr>
                <a:defRPr/>
              </a:pPr>
              <a:t>12</a:t>
            </a:fld>
            <a:endParaRPr lang="en-US" altLang="en-US"/>
          </a:p>
        </p:txBody>
      </p:sp>
      <p:pic>
        <p:nvPicPr>
          <p:cNvPr id="12" name="Content Placeholder 11"/>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205" t="1439" r="1205" b="2494"/>
          <a:stretch/>
        </p:blipFill>
        <p:spPr>
          <a:xfrm>
            <a:off x="1981200" y="381000"/>
            <a:ext cx="7239000" cy="5892998"/>
          </a:xfrm>
        </p:spPr>
      </p:pic>
      <p:sp>
        <p:nvSpPr>
          <p:cNvPr id="7" name="Rectangle 6"/>
          <p:cNvSpPr/>
          <p:nvPr/>
        </p:nvSpPr>
        <p:spPr>
          <a:xfrm>
            <a:off x="381000" y="6395352"/>
            <a:ext cx="10820400" cy="400110"/>
          </a:xfrm>
          <a:prstGeom prst="rect">
            <a:avLst/>
          </a:prstGeom>
        </p:spPr>
        <p:txBody>
          <a:bodyPr wrap="square">
            <a:spAutoFit/>
          </a:bodyPr>
          <a:lstStyle/>
          <a:p>
            <a:pPr>
              <a:defRPr/>
            </a:pPr>
            <a:r>
              <a:rPr lang="en-US" sz="1000" dirty="0">
                <a:solidFill>
                  <a:schemeClr val="tx1">
                    <a:lumMod val="75000"/>
                    <a:lumOff val="25000"/>
                  </a:schemeClr>
                </a:solidFill>
                <a:latin typeface="Arial" panose="020B0604020202020204" pitchFamily="34" charset="0"/>
                <a:cs typeface="Arial" panose="020B0604020202020204" pitchFamily="34" charset="0"/>
              </a:rPr>
              <a:t>Map shows action or proposals on extension of Medicaid postpartum coverage to one year, as of  April 10, 2023 </a:t>
            </a:r>
          </a:p>
          <a:p>
            <a:pPr>
              <a:defRPr/>
            </a:pPr>
            <a:r>
              <a:rPr lang="en-US" sz="1000" dirty="0">
                <a:solidFill>
                  <a:schemeClr val="tx1">
                    <a:lumMod val="75000"/>
                    <a:lumOff val="25000"/>
                  </a:schemeClr>
                </a:solidFill>
                <a:latin typeface="Arial" panose="020B0604020202020204" pitchFamily="34" charset="0"/>
                <a:cs typeface="Arial" panose="020B0604020202020204" pitchFamily="34" charset="0"/>
              </a:rPr>
              <a:t>Source: Kaiser Family Foundation. https://www.kff.org/medicaid/issue-brief/medicaid-postpartum-coverage-extension-tracker/</a:t>
            </a:r>
          </a:p>
        </p:txBody>
      </p:sp>
    </p:spTree>
    <p:extLst>
      <p:ext uri="{BB962C8B-B14F-4D97-AF65-F5344CB8AC3E}">
        <p14:creationId xmlns:p14="http://schemas.microsoft.com/office/powerpoint/2010/main" val="3193980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1"/>
            <a:ext cx="9772650" cy="582613"/>
          </a:xfrm>
        </p:spPr>
        <p:txBody>
          <a:bodyPr>
            <a:normAutofit/>
          </a:bodyPr>
          <a:lstStyle/>
          <a:p>
            <a:pPr>
              <a:defRPr/>
            </a:pPr>
            <a:r>
              <a:rPr lang="en-US" sz="2800" dirty="0"/>
              <a:t>Progress on 12 Components of Momnibus</a:t>
            </a:r>
          </a:p>
        </p:txBody>
      </p:sp>
      <p:sp>
        <p:nvSpPr>
          <p:cNvPr id="11" name="TextBox 10"/>
          <p:cNvSpPr txBox="1"/>
          <p:nvPr/>
        </p:nvSpPr>
        <p:spPr>
          <a:xfrm>
            <a:off x="685800" y="5950804"/>
            <a:ext cx="10591800" cy="830997"/>
          </a:xfrm>
          <a:prstGeom prst="rect">
            <a:avLst/>
          </a:prstGeom>
          <a:noFill/>
        </p:spPr>
        <p:txBody>
          <a:bodyPr wrap="square">
            <a:spAutoFit/>
          </a:bodyPr>
          <a:lstStyle/>
          <a:p>
            <a:pPr>
              <a:defRPr/>
            </a:pPr>
            <a:r>
              <a:rPr lang="en-US" sz="800" dirty="0">
                <a:latin typeface="Arial" panose="020B0604020202020204" pitchFamily="34" charset="0"/>
                <a:cs typeface="Arial" panose="020B0604020202020204" pitchFamily="34" charset="0"/>
              </a:rPr>
              <a:t>Clark M &amp; Johnson K.  Maternal Health Policies: Will Congress Act  During the Lame Duck Session? Georgetown University Center for Children and Families. Blog. December 12, 2022. </a:t>
            </a:r>
          </a:p>
          <a:p>
            <a:pPr>
              <a:defRPr/>
            </a:pPr>
            <a:r>
              <a:rPr lang="en-US" sz="800" dirty="0">
                <a:latin typeface="Arial" panose="020B0604020202020204" pitchFamily="34" charset="0"/>
                <a:cs typeface="Arial" panose="020B0604020202020204" pitchFamily="34" charset="0"/>
                <a:hlinkClick r:id="rId3"/>
              </a:rPr>
              <a:t>https://ccf.georgetown.edu/2022/12/12/maternal-health-policies-will-congress-act-during-the-lame-duck-session/</a:t>
            </a:r>
            <a:r>
              <a:rPr lang="en-US" sz="800" dirty="0">
                <a:latin typeface="Arial" panose="020B0604020202020204" pitchFamily="34" charset="0"/>
                <a:cs typeface="Arial" panose="020B0604020202020204" pitchFamily="34" charset="0"/>
              </a:rPr>
              <a:t> Also see: Clark M. Permanent Medicaid Postpartum Coverage Option, Maternal Health Infrastructure Investments in 2022 Year-End Omnibus Bill. Georgetown University Center for Children and Families. Blog. January 2, 2023. </a:t>
            </a:r>
            <a:r>
              <a:rPr lang="en-US" sz="800" dirty="0">
                <a:latin typeface="Arial" panose="020B0604020202020204" pitchFamily="34" charset="0"/>
                <a:cs typeface="Arial" panose="020B0604020202020204" pitchFamily="34" charset="0"/>
                <a:hlinkClick r:id="rId4"/>
              </a:rPr>
              <a:t>https://ccf.georgetown.edu/2023/01/04/permanent-medicaid-postpartum-coverage-option-maternal-health-infrastructure-investments-in-2022-year-end-omnibus-bill/</a:t>
            </a:r>
            <a:r>
              <a:rPr lang="en-US" sz="800" dirty="0">
                <a:latin typeface="Arial" panose="020B0604020202020204" pitchFamily="34" charset="0"/>
                <a:cs typeface="Arial" panose="020B0604020202020204" pitchFamily="34" charset="0"/>
              </a:rPr>
              <a:t> </a:t>
            </a:r>
          </a:p>
          <a:p>
            <a:pPr>
              <a:defRPr/>
            </a:pPr>
            <a:r>
              <a:rPr lang="en-US" sz="800" dirty="0">
                <a:solidFill>
                  <a:schemeClr val="tx1">
                    <a:lumMod val="75000"/>
                    <a:lumOff val="25000"/>
                  </a:schemeClr>
                </a:solidFill>
                <a:latin typeface="Arial" panose="020B0604020202020204" pitchFamily="34" charset="0"/>
                <a:cs typeface="Arial" panose="020B0604020202020204" pitchFamily="34" charset="0"/>
              </a:rPr>
              <a:t>Johnson, Zephyrin. Congressional Proposals to Address the Maternal Health Crisis Offer a Promising Roadmap for Change.  Georgetown University Center for Children and Families. Blog.  10/22/21. </a:t>
            </a:r>
            <a:r>
              <a:rPr lang="en-US" altLang="en-US" sz="800" dirty="0">
                <a:solidFill>
                  <a:schemeClr val="tx1">
                    <a:lumMod val="75000"/>
                    <a:lumOff val="25000"/>
                  </a:schemeClr>
                </a:solidFill>
                <a:latin typeface="Arial" panose="020B0604020202020204" pitchFamily="34" charset="0"/>
                <a:cs typeface="Arial" panose="020B0604020202020204" pitchFamily="34" charset="0"/>
                <a:hlinkClick r:id="rId5"/>
              </a:rPr>
              <a:t>https://ccf.georgetown.edu/2021/10/22/congressional-proposals-to-address-the-maternal-health-crisis-offer-a-promising-roadmap-for-change</a:t>
            </a:r>
            <a:r>
              <a:rPr lang="en-US" altLang="en-US" sz="800"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505997984"/>
              </p:ext>
            </p:extLst>
          </p:nvPr>
        </p:nvGraphicFramePr>
        <p:xfrm>
          <a:off x="685800" y="990601"/>
          <a:ext cx="10591800" cy="4832897"/>
        </p:xfrm>
        <a:graphic>
          <a:graphicData uri="http://schemas.openxmlformats.org/drawingml/2006/table">
            <a:tbl>
              <a:tblPr firstCol="1" bandRow="1">
                <a:tableStyleId>{C083E6E3-FA7D-4D7B-A595-EF9225AFEA82}</a:tableStyleId>
              </a:tblPr>
              <a:tblGrid>
                <a:gridCol w="9103038">
                  <a:extLst>
                    <a:ext uri="{9D8B030D-6E8A-4147-A177-3AD203B41FA5}">
                      <a16:colId xmlns:a16="http://schemas.microsoft.com/office/drawing/2014/main" val="20000"/>
                    </a:ext>
                  </a:extLst>
                </a:gridCol>
                <a:gridCol w="1488762">
                  <a:extLst>
                    <a:ext uri="{9D8B030D-6E8A-4147-A177-3AD203B41FA5}">
                      <a16:colId xmlns:a16="http://schemas.microsoft.com/office/drawing/2014/main" val="20001"/>
                    </a:ext>
                  </a:extLst>
                </a:gridCol>
              </a:tblGrid>
              <a:tr h="362829">
                <a:tc>
                  <a:txBody>
                    <a:bodyPr/>
                    <a:lstStyle/>
                    <a:p>
                      <a:pPr marL="0" marR="0">
                        <a:spcBef>
                          <a:spcPts val="0"/>
                        </a:spcBef>
                        <a:spcAft>
                          <a:spcPts val="0"/>
                        </a:spcAft>
                      </a:pPr>
                      <a:r>
                        <a:rPr lang="en-US" sz="1400" dirty="0">
                          <a:effectLst/>
                        </a:rPr>
                        <a:t>1. Investments in social determinants of health that influence maternal health outcomes</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 </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0"/>
                  </a:ext>
                </a:extLst>
              </a:tr>
              <a:tr h="391280">
                <a:tc>
                  <a:txBody>
                    <a:bodyPr/>
                    <a:lstStyle/>
                    <a:p>
                      <a:pPr marL="0" marR="0">
                        <a:spcBef>
                          <a:spcPts val="0"/>
                        </a:spcBef>
                        <a:spcAft>
                          <a:spcPts val="0"/>
                        </a:spcAft>
                      </a:pPr>
                      <a:r>
                        <a:rPr lang="en-US" sz="1400" dirty="0">
                          <a:effectLst/>
                        </a:rPr>
                        <a:t>2. Grants to community-based organizations to improve maternal health and promote equity.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715"/>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1"/>
                  </a:ext>
                </a:extLst>
              </a:tr>
              <a:tr h="426747">
                <a:tc>
                  <a:txBody>
                    <a:bodyPr/>
                    <a:lstStyle/>
                    <a:p>
                      <a:pPr marL="0" marR="0">
                        <a:spcBef>
                          <a:spcPts val="0"/>
                        </a:spcBef>
                        <a:spcAft>
                          <a:spcPts val="0"/>
                        </a:spcAft>
                      </a:pPr>
                      <a:r>
                        <a:rPr lang="en-US" sz="1400" dirty="0">
                          <a:effectLst/>
                        </a:rPr>
                        <a:t>3. Study risks facing veterans and support VA maternity care coordination programs.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2"/>
                  </a:ext>
                </a:extLst>
              </a:tr>
              <a:tr h="426747">
                <a:tc>
                  <a:txBody>
                    <a:bodyPr/>
                    <a:lstStyle/>
                    <a:p>
                      <a:pPr marL="0" marR="0">
                        <a:spcBef>
                          <a:spcPts val="0"/>
                        </a:spcBef>
                        <a:spcAft>
                          <a:spcPts val="0"/>
                        </a:spcAft>
                      </a:pPr>
                      <a:r>
                        <a:rPr lang="en-US" sz="1400" dirty="0">
                          <a:effectLst/>
                        </a:rPr>
                        <a:t>4. Diversify the perinatal workforce to ensure culturally congruent maternity care and support.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725"/>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3"/>
                  </a:ext>
                </a:extLst>
              </a:tr>
              <a:tr h="583423">
                <a:tc>
                  <a:txBody>
                    <a:bodyPr/>
                    <a:lstStyle/>
                    <a:p>
                      <a:pPr marL="0" marR="0">
                        <a:spcBef>
                          <a:spcPts val="0"/>
                        </a:spcBef>
                        <a:spcAft>
                          <a:spcPts val="0"/>
                        </a:spcAft>
                      </a:pPr>
                      <a:r>
                        <a:rPr lang="en-US" sz="1400" dirty="0">
                          <a:effectLst/>
                        </a:rPr>
                        <a:t>5. Improve data collection and quality measures to understand causes of the US maternal health crisis and inform solutions to address it.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4"/>
                  </a:ext>
                </a:extLst>
              </a:tr>
              <a:tr h="383393">
                <a:tc>
                  <a:txBody>
                    <a:bodyPr/>
                    <a:lstStyle/>
                    <a:p>
                      <a:pPr marL="0" marR="0">
                        <a:spcBef>
                          <a:spcPts val="0"/>
                        </a:spcBef>
                        <a:spcAft>
                          <a:spcPts val="0"/>
                        </a:spcAft>
                      </a:pPr>
                      <a:r>
                        <a:rPr lang="en-US" sz="1400" dirty="0">
                          <a:effectLst/>
                        </a:rPr>
                        <a:t>6. Fund maternal mental health equity programs.</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71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5"/>
                  </a:ext>
                </a:extLst>
              </a:tr>
              <a:tr h="354438">
                <a:tc>
                  <a:txBody>
                    <a:bodyPr/>
                    <a:lstStyle/>
                    <a:p>
                      <a:pPr marL="0" marR="0">
                        <a:spcBef>
                          <a:spcPts val="0"/>
                        </a:spcBef>
                        <a:spcAft>
                          <a:spcPts val="0"/>
                        </a:spcAft>
                      </a:pPr>
                      <a:r>
                        <a:rPr lang="en-US" sz="1400" dirty="0">
                          <a:effectLst/>
                        </a:rPr>
                        <a:t>7. Improve maternal health care and support for incarcerated moms.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6"/>
                  </a:ext>
                </a:extLst>
              </a:tr>
              <a:tr h="341755">
                <a:tc>
                  <a:txBody>
                    <a:bodyPr/>
                    <a:lstStyle/>
                    <a:p>
                      <a:pPr marL="0" marR="0">
                        <a:spcBef>
                          <a:spcPts val="0"/>
                        </a:spcBef>
                        <a:spcAft>
                          <a:spcPts val="0"/>
                        </a:spcAft>
                      </a:pPr>
                      <a:r>
                        <a:rPr lang="en-US" sz="1400" dirty="0">
                          <a:effectLst/>
                        </a:rPr>
                        <a:t>8. Invest in digital tools like telehealth to improve maternal health in underserved areas.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7"/>
                  </a:ext>
                </a:extLst>
              </a:tr>
              <a:tr h="309169">
                <a:tc>
                  <a:txBody>
                    <a:bodyPr/>
                    <a:lstStyle/>
                    <a:p>
                      <a:pPr marL="0" marR="0">
                        <a:spcBef>
                          <a:spcPts val="0"/>
                        </a:spcBef>
                        <a:spcAft>
                          <a:spcPts val="0"/>
                        </a:spcAft>
                      </a:pPr>
                      <a:r>
                        <a:rPr lang="en-US" sz="1400" dirty="0">
                          <a:effectLst/>
                        </a:rPr>
                        <a:t>9. Promote innovative payment models to incentivize high-quality maternity care.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8"/>
                  </a:ext>
                </a:extLst>
              </a:tr>
              <a:tr h="311156">
                <a:tc>
                  <a:txBody>
                    <a:bodyPr/>
                    <a:lstStyle/>
                    <a:p>
                      <a:pPr marL="0" marR="0">
                        <a:spcBef>
                          <a:spcPts val="0"/>
                        </a:spcBef>
                        <a:spcAft>
                          <a:spcPts val="0"/>
                        </a:spcAft>
                      </a:pPr>
                      <a:r>
                        <a:rPr lang="en-US" sz="1400" dirty="0">
                          <a:effectLst/>
                        </a:rPr>
                        <a:t>10. Address COVID-19 and respectful maternity care in future public health emergencies.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09"/>
                  </a:ext>
                </a:extLst>
              </a:tr>
              <a:tr h="354839">
                <a:tc>
                  <a:txBody>
                    <a:bodyPr/>
                    <a:lstStyle/>
                    <a:p>
                      <a:pPr marL="0" marR="0">
                        <a:spcBef>
                          <a:spcPts val="0"/>
                        </a:spcBef>
                        <a:spcAft>
                          <a:spcPts val="0"/>
                        </a:spcAft>
                      </a:pPr>
                      <a:r>
                        <a:rPr lang="en-US" sz="1400" dirty="0">
                          <a:effectLst/>
                        </a:rPr>
                        <a:t>11. Invest in community-based initiatives to reduce exposure to climate change-related risks.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0"/>
                  </a:ext>
                </a:extLst>
              </a:tr>
              <a:tr h="426747">
                <a:tc>
                  <a:txBody>
                    <a:bodyPr/>
                    <a:lstStyle/>
                    <a:p>
                      <a:pPr marL="0" marR="0">
                        <a:spcBef>
                          <a:spcPts val="0"/>
                        </a:spcBef>
                        <a:spcAft>
                          <a:spcPts val="0"/>
                        </a:spcAft>
                      </a:pPr>
                      <a:r>
                        <a:rPr lang="en-US" sz="1400" dirty="0">
                          <a:effectLst/>
                        </a:rPr>
                        <a:t>12. Promote maternal vaccinations to protect the health and safety of moms and babies. </a:t>
                      </a:r>
                      <a:endParaRPr lang="en-US" sz="2000" b="0" dirty="0">
                        <a:solidFill>
                          <a:schemeClr val="tx1">
                            <a:lumMod val="75000"/>
                            <a:lumOff val="25000"/>
                          </a:schemeClr>
                        </a:solidFill>
                        <a:effectLst/>
                        <a:latin typeface="Calibri" panose="020F0502020204030204" pitchFamily="34" charset="0"/>
                        <a:ea typeface="Arial" panose="020B0604020202020204" pitchFamily="34" charset="0"/>
                        <a:cs typeface="Times New Roman" panose="02020603050405020304" pitchFamily="18" charset="0"/>
                      </a:endParaRPr>
                    </a:p>
                  </a:txBody>
                  <a:tcPr marL="51435" marR="51435" marT="0" marB="0" anchor="ctr"/>
                </a:tc>
                <a:tc>
                  <a:txBody>
                    <a:bodyPr/>
                    <a:lstStyle/>
                    <a:p>
                      <a:pPr marL="0" marR="0" algn="ctr">
                        <a:spcBef>
                          <a:spcPts val="0"/>
                        </a:spcBef>
                        <a:spcAft>
                          <a:spcPts val="0"/>
                        </a:spcAft>
                      </a:pPr>
                      <a:r>
                        <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sym typeface="Wingdings 2"/>
                        </a:rPr>
                        <a:t></a:t>
                      </a:r>
                      <a:endParaRPr lang="en-US" sz="2400" dirty="0">
                        <a:solidFill>
                          <a:srgbClr val="000000"/>
                        </a:solidFill>
                        <a:effectLst/>
                        <a:latin typeface="Arial Black" panose="020B0A04020102020204" pitchFamily="34" charset="0"/>
                        <a:ea typeface="Arial" panose="020B060402020202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val="10011"/>
                  </a:ext>
                </a:extLst>
              </a:tr>
            </a:tbl>
          </a:graphicData>
        </a:graphic>
      </p:graphicFrame>
      <p:sp>
        <p:nvSpPr>
          <p:cNvPr id="3" name="Footer Placeholder 2">
            <a:extLst>
              <a:ext uri="{FF2B5EF4-FFF2-40B4-BE49-F238E27FC236}">
                <a16:creationId xmlns:a16="http://schemas.microsoft.com/office/drawing/2014/main" id="{89939459-695F-4669-8A86-91DCC25B8EE5}"/>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A7C7AEDE-6AB3-7302-8336-70D3B85F2EC5}"/>
              </a:ext>
            </a:extLst>
          </p:cNvPr>
          <p:cNvSpPr>
            <a:spLocks noGrp="1"/>
          </p:cNvSpPr>
          <p:nvPr>
            <p:ph type="sldNum" sz="quarter" idx="12"/>
          </p:nvPr>
        </p:nvSpPr>
        <p:spPr/>
        <p:txBody>
          <a:bodyPr/>
          <a:lstStyle/>
          <a:p>
            <a:fld id="{E94BB8C7-EF0C-45B5-B4EF-F4312610A59A}" type="slidenum">
              <a:rPr lang="en-US" smtClean="0"/>
              <a:pPr/>
              <a:t>13</a:t>
            </a:fld>
            <a:endParaRPr lang="en-US"/>
          </a:p>
        </p:txBody>
      </p:sp>
    </p:spTree>
    <p:extLst>
      <p:ext uri="{BB962C8B-B14F-4D97-AF65-F5344CB8AC3E}">
        <p14:creationId xmlns:p14="http://schemas.microsoft.com/office/powerpoint/2010/main" val="17975147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685800"/>
          </a:xfrm>
        </p:spPr>
        <p:txBody>
          <a:bodyPr>
            <a:normAutofit fontScale="90000"/>
          </a:bodyPr>
          <a:lstStyle/>
          <a:p>
            <a:r>
              <a:rPr lang="en-US" dirty="0"/>
              <a:t>Select Priorities Passed in Omnibus Bill FY23</a:t>
            </a:r>
          </a:p>
        </p:txBody>
      </p:sp>
      <p:sp>
        <p:nvSpPr>
          <p:cNvPr id="3" name="Content Placeholder 2"/>
          <p:cNvSpPr>
            <a:spLocks noGrp="1"/>
          </p:cNvSpPr>
          <p:nvPr>
            <p:ph idx="1"/>
          </p:nvPr>
        </p:nvSpPr>
        <p:spPr>
          <a:xfrm>
            <a:off x="609600" y="1143000"/>
            <a:ext cx="10972800" cy="5410200"/>
          </a:xfrm>
        </p:spPr>
        <p:txBody>
          <a:bodyPr>
            <a:normAutofit fontScale="92500" lnSpcReduction="10000"/>
          </a:bodyPr>
          <a:lstStyle/>
          <a:p>
            <a:r>
              <a:rPr lang="en-US" dirty="0"/>
              <a:t>Medicaid option for postpartum coverage extension now permanent.</a:t>
            </a:r>
          </a:p>
          <a:p>
            <a:r>
              <a:rPr lang="en-US" dirty="0"/>
              <a:t>Pregnant Workers Fairness Act</a:t>
            </a:r>
          </a:p>
          <a:p>
            <a:r>
              <a:rPr lang="en-US" dirty="0"/>
              <a:t>PUMP for Nursing Mothers Act</a:t>
            </a:r>
          </a:p>
          <a:p>
            <a:r>
              <a:rPr lang="en-US" dirty="0"/>
              <a:t>CDC </a:t>
            </a:r>
          </a:p>
          <a:p>
            <a:pPr lvl="2"/>
            <a:r>
              <a:rPr lang="en-US" dirty="0"/>
              <a:t>Perinatal Quality </a:t>
            </a:r>
            <a:r>
              <a:rPr lang="en-US" dirty="0" err="1"/>
              <a:t>Collaboratives</a:t>
            </a:r>
            <a:r>
              <a:rPr lang="en-US" dirty="0"/>
              <a:t> </a:t>
            </a:r>
          </a:p>
          <a:p>
            <a:pPr lvl="2"/>
            <a:r>
              <a:rPr lang="en-US" dirty="0"/>
              <a:t>Maternal Mortality Review Committees </a:t>
            </a:r>
          </a:p>
          <a:p>
            <a:r>
              <a:rPr lang="en-US" dirty="0"/>
              <a:t> HRSA maternal health</a:t>
            </a:r>
          </a:p>
          <a:p>
            <a:pPr lvl="2"/>
            <a:r>
              <a:rPr lang="en-US" dirty="0"/>
              <a:t>Alliance for Innovation on Maternal Health (AIM)</a:t>
            </a:r>
          </a:p>
          <a:p>
            <a:pPr lvl="2"/>
            <a:r>
              <a:rPr lang="en-US" dirty="0"/>
              <a:t>State Maternal Health Innovation Grants</a:t>
            </a:r>
          </a:p>
          <a:p>
            <a:pPr lvl="2"/>
            <a:r>
              <a:rPr lang="en-US" dirty="0"/>
              <a:t>Pregnancy medical home demonstration grants project </a:t>
            </a:r>
          </a:p>
          <a:p>
            <a:pPr lvl="2"/>
            <a:r>
              <a:rPr lang="en-US" dirty="0"/>
              <a:t>Healthy Start (maternal health)</a:t>
            </a:r>
          </a:p>
          <a:p>
            <a:pPr lvl="2"/>
            <a:r>
              <a:rPr lang="en-US" dirty="0"/>
              <a:t>Funds for community-based organizations and others to achieve equitable outcomes</a:t>
            </a:r>
          </a:p>
          <a:p>
            <a:pPr lvl="2"/>
            <a:r>
              <a:rPr lang="en-US" dirty="0"/>
              <a:t>Support to minority-serving institutions (new)</a:t>
            </a:r>
          </a:p>
          <a:p>
            <a:r>
              <a:rPr lang="en-US" dirty="0"/>
              <a:t>Maternal mental health </a:t>
            </a:r>
          </a:p>
          <a:p>
            <a:pPr lvl="2"/>
            <a:r>
              <a:rPr lang="en-US" dirty="0"/>
              <a:t>Into the Light for Maternal Mental Health Act (previously known as TRIUMPH for New Moms Act) </a:t>
            </a:r>
          </a:p>
          <a:p>
            <a:pPr lvl="2"/>
            <a:r>
              <a:rPr lang="en-US" dirty="0"/>
              <a:t>HRSA Screening and Treatment of Maternal Depression grants </a:t>
            </a:r>
          </a:p>
          <a:p>
            <a:pPr lvl="2"/>
            <a:r>
              <a:rPr lang="en-US" dirty="0"/>
              <a:t>National Maternal Mental Health Hotline (HRSA)</a:t>
            </a:r>
          </a:p>
        </p:txBody>
      </p:sp>
      <p:sp>
        <p:nvSpPr>
          <p:cNvPr id="4" name="Footer Placeholder 3">
            <a:extLst>
              <a:ext uri="{FF2B5EF4-FFF2-40B4-BE49-F238E27FC236}">
                <a16:creationId xmlns:a16="http://schemas.microsoft.com/office/drawing/2014/main" id="{0E48E5B7-3050-5EC4-FB1C-B0D8A07A1384}"/>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7627853F-DB28-7BE3-D097-FB1F18DCA204}"/>
              </a:ext>
            </a:extLst>
          </p:cNvPr>
          <p:cNvSpPr>
            <a:spLocks noGrp="1"/>
          </p:cNvSpPr>
          <p:nvPr>
            <p:ph type="sldNum" sz="quarter" idx="12"/>
          </p:nvPr>
        </p:nvSpPr>
        <p:spPr/>
        <p:txBody>
          <a:bodyPr/>
          <a:lstStyle/>
          <a:p>
            <a:fld id="{E94BB8C7-EF0C-45B5-B4EF-F4312610A59A}" type="slidenum">
              <a:rPr lang="en-US" smtClean="0"/>
              <a:pPr/>
              <a:t>14</a:t>
            </a:fld>
            <a:endParaRPr lang="en-US"/>
          </a:p>
        </p:txBody>
      </p:sp>
    </p:spTree>
    <p:extLst>
      <p:ext uri="{BB962C8B-B14F-4D97-AF65-F5344CB8AC3E}">
        <p14:creationId xmlns:p14="http://schemas.microsoft.com/office/powerpoint/2010/main" val="243098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685800"/>
          </a:xfrm>
        </p:spPr>
        <p:txBody>
          <a:bodyPr>
            <a:normAutofit fontScale="90000"/>
          </a:bodyPr>
          <a:lstStyle/>
          <a:p>
            <a:r>
              <a:rPr lang="en-US" dirty="0"/>
              <a:t>Blueprint for Addressing the Maternal Health Crisis</a:t>
            </a:r>
          </a:p>
        </p:txBody>
      </p:sp>
      <p:sp>
        <p:nvSpPr>
          <p:cNvPr id="3" name="Content Placeholder 2"/>
          <p:cNvSpPr>
            <a:spLocks noGrp="1"/>
          </p:cNvSpPr>
          <p:nvPr>
            <p:ph idx="1"/>
          </p:nvPr>
        </p:nvSpPr>
        <p:spPr>
          <a:xfrm>
            <a:off x="609600" y="1371600"/>
            <a:ext cx="10972800" cy="4876800"/>
          </a:xfrm>
        </p:spPr>
        <p:txBody>
          <a:bodyPr>
            <a:normAutofit/>
          </a:bodyPr>
          <a:lstStyle/>
          <a:p>
            <a:r>
              <a:rPr lang="en-US" dirty="0"/>
              <a:t>“The Biden-Harris Administration is committed to cutting the rates of maternal mortality and morbidity, reducing the disparities in maternal health outcomes, and improving the overall experience of pregnancy, birth, and postpartum for people across the country. </a:t>
            </a:r>
          </a:p>
          <a:p>
            <a:pPr lvl="1"/>
            <a:r>
              <a:rPr lang="en-US" dirty="0"/>
              <a:t>Goal 1: Increase Access to and Coverage of Comprehensive High-Quality Maternal Health Services, Including Behavioral Health Services </a:t>
            </a:r>
          </a:p>
          <a:p>
            <a:pPr lvl="1"/>
            <a:r>
              <a:rPr lang="en-US" dirty="0"/>
              <a:t>Goal 2: Ensure Those Giving Birth are Heard and are </a:t>
            </a:r>
            <a:r>
              <a:rPr lang="en-US" dirty="0" err="1"/>
              <a:t>Decisionmakers</a:t>
            </a:r>
            <a:r>
              <a:rPr lang="en-US" dirty="0"/>
              <a:t> in Accountable Systems of Care </a:t>
            </a:r>
          </a:p>
          <a:p>
            <a:pPr lvl="1"/>
            <a:r>
              <a:rPr lang="en-US" dirty="0"/>
              <a:t>Goal 3: Advance Data Collection, Standardization, Harmonization, Transparency, and Research </a:t>
            </a:r>
          </a:p>
          <a:p>
            <a:pPr lvl="1"/>
            <a:r>
              <a:rPr lang="en-US" dirty="0"/>
              <a:t>Goal 4: Expand and Diversify the Perinatal Workforce </a:t>
            </a:r>
          </a:p>
          <a:p>
            <a:pPr lvl="1"/>
            <a:r>
              <a:rPr lang="en-US" dirty="0"/>
              <a:t>Goal 5: Strengthen Economic and Social Supports for People Before, During, and After Pregnancy </a:t>
            </a:r>
          </a:p>
        </p:txBody>
      </p:sp>
      <p:sp>
        <p:nvSpPr>
          <p:cNvPr id="6" name="Rectangle 5"/>
          <p:cNvSpPr/>
          <p:nvPr/>
        </p:nvSpPr>
        <p:spPr>
          <a:xfrm>
            <a:off x="609600" y="6381690"/>
            <a:ext cx="9906000" cy="400110"/>
          </a:xfrm>
          <a:prstGeom prst="rect">
            <a:avLst/>
          </a:prstGeom>
        </p:spPr>
        <p:txBody>
          <a:bodyPr wrap="square">
            <a:spAutoFit/>
          </a:bodyPr>
          <a:lstStyle/>
          <a:p>
            <a:pPr>
              <a:defRPr/>
            </a:pPr>
            <a:r>
              <a:rPr lang="en-US" sz="1000" dirty="0">
                <a:solidFill>
                  <a:schemeClr val="tx1">
                    <a:lumMod val="75000"/>
                    <a:lumOff val="25000"/>
                  </a:schemeClr>
                </a:solidFill>
                <a:latin typeface="Arial" panose="020B0604020202020204" pitchFamily="34" charset="0"/>
                <a:cs typeface="Arial" panose="020B0604020202020204" pitchFamily="34" charset="0"/>
              </a:rPr>
              <a:t>White House Blueprint for Addressing the Maternal Health Crisis. June 2022.  Reaffirmed December 2022.</a:t>
            </a:r>
          </a:p>
          <a:p>
            <a:pPr>
              <a:defRPr/>
            </a:pPr>
            <a:r>
              <a:rPr lang="en-US" sz="1000" dirty="0">
                <a:solidFill>
                  <a:schemeClr val="tx1">
                    <a:lumMod val="75000"/>
                    <a:lumOff val="25000"/>
                  </a:schemeClr>
                </a:solidFill>
                <a:latin typeface="Arial" panose="020B0604020202020204" pitchFamily="34" charset="0"/>
                <a:cs typeface="Arial" panose="020B0604020202020204" pitchFamily="34" charset="0"/>
                <a:hlinkClick r:id="rId2"/>
              </a:rPr>
              <a:t>https://www.whitehouse.gov/wp-content/uploads/2022/06/Maternal-Health-Blueprint.pdf</a:t>
            </a:r>
            <a:r>
              <a:rPr lang="en-US" sz="10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3EBC8DBE-4D15-EBC0-57A6-233174770F9F}"/>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ECC658A6-83E1-B062-147C-FEBD3EFD5518}"/>
              </a:ext>
            </a:extLst>
          </p:cNvPr>
          <p:cNvSpPr>
            <a:spLocks noGrp="1"/>
          </p:cNvSpPr>
          <p:nvPr>
            <p:ph type="sldNum" sz="quarter" idx="12"/>
          </p:nvPr>
        </p:nvSpPr>
        <p:spPr/>
        <p:txBody>
          <a:bodyPr/>
          <a:lstStyle/>
          <a:p>
            <a:fld id="{E94BB8C7-EF0C-45B5-B4EF-F4312610A59A}" type="slidenum">
              <a:rPr lang="en-US" smtClean="0"/>
              <a:pPr/>
              <a:t>15</a:t>
            </a:fld>
            <a:endParaRPr lang="en-US"/>
          </a:p>
        </p:txBody>
      </p:sp>
    </p:spTree>
    <p:extLst>
      <p:ext uri="{BB962C8B-B14F-4D97-AF65-F5344CB8AC3E}">
        <p14:creationId xmlns:p14="http://schemas.microsoft.com/office/powerpoint/2010/main" val="415553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838200"/>
          </a:xfrm>
        </p:spPr>
        <p:txBody>
          <a:bodyPr/>
          <a:lstStyle/>
          <a:p>
            <a:r>
              <a:rPr lang="en-US" dirty="0"/>
              <a:t>Post Dobbs Federal Response</a:t>
            </a:r>
          </a:p>
        </p:txBody>
      </p:sp>
      <p:sp>
        <p:nvSpPr>
          <p:cNvPr id="3" name="Content Placeholder 2"/>
          <p:cNvSpPr>
            <a:spLocks noGrp="1"/>
          </p:cNvSpPr>
          <p:nvPr>
            <p:ph idx="1"/>
          </p:nvPr>
        </p:nvSpPr>
        <p:spPr>
          <a:xfrm>
            <a:off x="609600" y="1524000"/>
            <a:ext cx="10972800" cy="4953000"/>
          </a:xfrm>
        </p:spPr>
        <p:txBody>
          <a:bodyPr/>
          <a:lstStyle/>
          <a:p>
            <a:pPr marL="0" indent="0">
              <a:buNone/>
            </a:pPr>
            <a:r>
              <a:rPr lang="en-US" dirty="0"/>
              <a:t>“Reproductive health care, including access to birth control and safe and legal abortion care, is an essential part of your health and well-being. While Roe v. Wade was overturned, abortion remains legal in many states, and other reproductive health care services remain protected by law.” </a:t>
            </a:r>
            <a:r>
              <a:rPr lang="en-US" dirty="0">
                <a:hlinkClick r:id="rId2"/>
              </a:rPr>
              <a:t>https://reproductiverights.gov/</a:t>
            </a:r>
            <a:endParaRPr lang="en-US" dirty="0"/>
          </a:p>
          <a:p>
            <a:pPr lvl="2"/>
            <a:r>
              <a:rPr lang="en-US" dirty="0"/>
              <a:t>Right to patient privacy protections (HIPAA)</a:t>
            </a:r>
          </a:p>
          <a:p>
            <a:pPr lvl="2"/>
            <a:r>
              <a:rPr lang="en-US" dirty="0"/>
              <a:t>Right to emergency care (EMTALA) including pregnancy related</a:t>
            </a:r>
          </a:p>
          <a:p>
            <a:pPr lvl="2"/>
            <a:r>
              <a:rPr lang="en-US" dirty="0"/>
              <a:t>Right to birth control (ACA), most plans with no out-of-pocket costs</a:t>
            </a:r>
          </a:p>
          <a:p>
            <a:pPr lvl="2"/>
            <a:r>
              <a:rPr lang="en-US" dirty="0"/>
              <a:t>Right to medication, without discrimination</a:t>
            </a:r>
          </a:p>
          <a:p>
            <a:pPr lvl="2"/>
            <a:r>
              <a:rPr lang="en-US" dirty="0"/>
              <a:t>Right to access abortion, FDA medication and some health plans</a:t>
            </a:r>
          </a:p>
          <a:p>
            <a:pPr lvl="2"/>
            <a:r>
              <a:rPr lang="en-US" dirty="0"/>
              <a:t>Right to other preventive services (WPSI), without cost sharing</a:t>
            </a:r>
          </a:p>
          <a:p>
            <a:pPr lvl="2"/>
            <a:r>
              <a:rPr lang="en-US" dirty="0"/>
              <a:t>Access to health coverage </a:t>
            </a:r>
          </a:p>
          <a:p>
            <a:pPr lvl="2"/>
            <a:r>
              <a:rPr lang="en-US" dirty="0"/>
              <a:t>Access to health care for uninsured  </a:t>
            </a:r>
          </a:p>
          <a:p>
            <a:endParaRPr lang="en-US" dirty="0"/>
          </a:p>
        </p:txBody>
      </p:sp>
      <p:sp>
        <p:nvSpPr>
          <p:cNvPr id="4" name="Footer Placeholder 3">
            <a:extLst>
              <a:ext uri="{FF2B5EF4-FFF2-40B4-BE49-F238E27FC236}">
                <a16:creationId xmlns:a16="http://schemas.microsoft.com/office/drawing/2014/main" id="{2AFF37C0-16E1-FBA3-84C2-8718F4B4D793}"/>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3031E348-18BB-83C8-3768-9E2B0E1D71FA}"/>
              </a:ext>
            </a:extLst>
          </p:cNvPr>
          <p:cNvSpPr>
            <a:spLocks noGrp="1"/>
          </p:cNvSpPr>
          <p:nvPr>
            <p:ph type="sldNum" sz="quarter" idx="12"/>
          </p:nvPr>
        </p:nvSpPr>
        <p:spPr/>
        <p:txBody>
          <a:bodyPr/>
          <a:lstStyle/>
          <a:p>
            <a:fld id="{E94BB8C7-EF0C-45B5-B4EF-F4312610A59A}" type="slidenum">
              <a:rPr lang="en-US" smtClean="0"/>
              <a:pPr/>
              <a:t>16</a:t>
            </a:fld>
            <a:endParaRPr lang="en-US"/>
          </a:p>
        </p:txBody>
      </p:sp>
    </p:spTree>
    <p:extLst>
      <p:ext uri="{BB962C8B-B14F-4D97-AF65-F5344CB8AC3E}">
        <p14:creationId xmlns:p14="http://schemas.microsoft.com/office/powerpoint/2010/main" val="3283594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 preventive services benefits</a:t>
            </a:r>
          </a:p>
        </p:txBody>
      </p:sp>
      <p:sp>
        <p:nvSpPr>
          <p:cNvPr id="3" name="Content Placeholder 2"/>
          <p:cNvSpPr>
            <a:spLocks noGrp="1"/>
          </p:cNvSpPr>
          <p:nvPr>
            <p:ph idx="1"/>
          </p:nvPr>
        </p:nvSpPr>
        <p:spPr/>
        <p:txBody>
          <a:bodyPr/>
          <a:lstStyle/>
          <a:p>
            <a:r>
              <a:rPr lang="en-US" dirty="0"/>
              <a:t>Under ACA, most health plans must cover a set of preventive services (e.g., well visits, screening, immunizations) without cost-sharing</a:t>
            </a:r>
          </a:p>
          <a:p>
            <a:pPr marL="0" indent="0">
              <a:buNone/>
            </a:pPr>
            <a:r>
              <a:rPr lang="en-US" dirty="0"/>
              <a:t> </a:t>
            </a:r>
          </a:p>
          <a:p>
            <a:r>
              <a:rPr lang="en-US" dirty="0"/>
              <a:t>On August 1, 2012, women gained coverage for a set of women’s clinical preventive health services without cost-sharing.  Now 58 million women.</a:t>
            </a:r>
          </a:p>
          <a:p>
            <a:endParaRPr lang="en-US" dirty="0"/>
          </a:p>
          <a:p>
            <a:r>
              <a:rPr lang="en-US" dirty="0"/>
              <a:t>Federal Women’s Preventive Services Initiative (WPSI) Guidelines are key.</a:t>
            </a:r>
          </a:p>
          <a:p>
            <a:endParaRPr lang="en-US" dirty="0"/>
          </a:p>
          <a:p>
            <a:r>
              <a:rPr lang="en-US" dirty="0"/>
              <a:t>Currently threatened by lawsuits.</a:t>
            </a:r>
          </a:p>
        </p:txBody>
      </p:sp>
      <p:sp>
        <p:nvSpPr>
          <p:cNvPr id="6" name="TextBox 5"/>
          <p:cNvSpPr txBox="1"/>
          <p:nvPr/>
        </p:nvSpPr>
        <p:spPr>
          <a:xfrm>
            <a:off x="609600" y="5920770"/>
            <a:ext cx="10972800" cy="784830"/>
          </a:xfrm>
          <a:prstGeom prst="rect">
            <a:avLst/>
          </a:prstGeom>
          <a:noFill/>
        </p:spPr>
        <p:txBody>
          <a:bodyPr wrap="square">
            <a:spAutoFit/>
          </a:bodyPr>
          <a:lstStyle/>
          <a:p>
            <a:pPr>
              <a:defRPr/>
            </a:pPr>
            <a:r>
              <a:rPr lang="en-US" sz="900" dirty="0">
                <a:solidFill>
                  <a:schemeClr val="tx1">
                    <a:lumMod val="75000"/>
                    <a:lumOff val="25000"/>
                  </a:schemeClr>
                </a:solidFill>
                <a:latin typeface="Arial" panose="020B0604020202020204" pitchFamily="34" charset="0"/>
                <a:cs typeface="Arial" panose="020B0604020202020204" pitchFamily="34" charset="0"/>
              </a:rPr>
              <a:t>Learn more from: Federal website with guidelines: </a:t>
            </a:r>
            <a:r>
              <a:rPr lang="en-US" sz="900" dirty="0">
                <a:solidFill>
                  <a:schemeClr val="tx1">
                    <a:lumMod val="75000"/>
                    <a:lumOff val="25000"/>
                  </a:schemeClr>
                </a:solidFill>
                <a:latin typeface="Arial" panose="020B0604020202020204" pitchFamily="34" charset="0"/>
                <a:cs typeface="Arial" panose="020B0604020202020204" pitchFamily="34" charset="0"/>
                <a:hlinkClick r:id="rId2"/>
              </a:rPr>
              <a:t>https://www.hrsa.gov/womens-guidelines/index.html</a:t>
            </a:r>
            <a:r>
              <a:rPr lang="en-US" sz="900" dirty="0">
                <a:solidFill>
                  <a:schemeClr val="tx1">
                    <a:lumMod val="75000"/>
                    <a:lumOff val="25000"/>
                  </a:schemeClr>
                </a:solidFill>
                <a:latin typeface="Arial" panose="020B0604020202020204" pitchFamily="34" charset="0"/>
                <a:cs typeface="Arial" panose="020B0604020202020204" pitchFamily="34" charset="0"/>
              </a:rPr>
              <a:t> ; Women’s Preventive Services Initiative </a:t>
            </a:r>
            <a:r>
              <a:rPr lang="en-US" sz="900" dirty="0">
                <a:solidFill>
                  <a:schemeClr val="tx1">
                    <a:lumMod val="75000"/>
                    <a:lumOff val="25000"/>
                  </a:schemeClr>
                </a:solidFill>
                <a:latin typeface="Arial" panose="020B0604020202020204" pitchFamily="34" charset="0"/>
                <a:cs typeface="Arial" panose="020B0604020202020204" pitchFamily="34" charset="0"/>
                <a:hlinkClick r:id="rId3"/>
              </a:rPr>
              <a:t>https://www.acog.org/About-ACOG/ACOG-Departments/Annual-Womens-Health-Care/Womens-Preventive-Services-Initiative</a:t>
            </a:r>
            <a:r>
              <a:rPr lang="en-US" sz="900" dirty="0">
                <a:solidFill>
                  <a:schemeClr val="tx1">
                    <a:lumMod val="75000"/>
                    <a:lumOff val="25000"/>
                  </a:schemeClr>
                </a:solidFill>
                <a:latin typeface="Arial" panose="020B0604020202020204" pitchFamily="34" charset="0"/>
                <a:cs typeface="Arial" panose="020B0604020202020204" pitchFamily="34" charset="0"/>
              </a:rPr>
              <a:t>; IOIM/NAS Women’s Clinical Preventive Services. </a:t>
            </a:r>
            <a:r>
              <a:rPr lang="en-US" sz="900" dirty="0">
                <a:solidFill>
                  <a:schemeClr val="tx1">
                    <a:lumMod val="75000"/>
                    <a:lumOff val="25000"/>
                  </a:schemeClr>
                </a:solidFill>
                <a:latin typeface="Arial" panose="020B0604020202020204" pitchFamily="34" charset="0"/>
                <a:cs typeface="Arial" panose="020B0604020202020204" pitchFamily="34" charset="0"/>
                <a:hlinkClick r:id="rId4"/>
              </a:rPr>
              <a:t>http://nationalacademies.org/hmd/Reports/2011/Clinical-Preventive-Services-for-Women-Closing-the-Gaps.aspx</a:t>
            </a:r>
            <a:r>
              <a:rPr lang="en-US" sz="900" dirty="0">
                <a:solidFill>
                  <a:schemeClr val="tx1">
                    <a:lumMod val="75000"/>
                    <a:lumOff val="25000"/>
                  </a:schemeClr>
                </a:solidFill>
                <a:latin typeface="Arial" panose="020B0604020202020204" pitchFamily="34" charset="0"/>
                <a:cs typeface="Arial" panose="020B0604020202020204" pitchFamily="34" charset="0"/>
              </a:rPr>
              <a:t> ; Preventive Health Services (Website). </a:t>
            </a:r>
            <a:r>
              <a:rPr lang="en-US" sz="900" dirty="0">
                <a:solidFill>
                  <a:schemeClr val="tx1">
                    <a:lumMod val="75000"/>
                    <a:lumOff val="25000"/>
                  </a:schemeClr>
                </a:solidFill>
                <a:latin typeface="Arial" panose="020B0604020202020204" pitchFamily="34" charset="0"/>
                <a:cs typeface="Arial" panose="020B0604020202020204" pitchFamily="34" charset="0"/>
                <a:hlinkClick r:id="rId5"/>
              </a:rPr>
              <a:t>https://www.healthcare.gov/coverage/preventive-care-benefits/</a:t>
            </a:r>
            <a:r>
              <a:rPr lang="en-US" sz="900" dirty="0">
                <a:solidFill>
                  <a:schemeClr val="tx1">
                    <a:lumMod val="75000"/>
                    <a:lumOff val="25000"/>
                  </a:schemeClr>
                </a:solidFill>
                <a:latin typeface="Arial" panose="020B0604020202020204" pitchFamily="34" charset="0"/>
                <a:cs typeface="Arial" panose="020B0604020202020204" pitchFamily="34" charset="0"/>
              </a:rPr>
              <a:t> ; HHS Office of the Assistant Secretary for Planning and Evaluation (ASPE). Access to Preventive Services without Cost-Sharing: Evidence from the Affordable Care Act. (Issue Brief No. HP-2022- 01). January, 2022;  Commonwealth Fund. </a:t>
            </a:r>
            <a:r>
              <a:rPr lang="en-US" sz="900" dirty="0">
                <a:solidFill>
                  <a:schemeClr val="tx1">
                    <a:lumMod val="75000"/>
                    <a:lumOff val="25000"/>
                  </a:schemeClr>
                </a:solidFill>
                <a:latin typeface="Arial" panose="020B0604020202020204" pitchFamily="34" charset="0"/>
                <a:cs typeface="Arial" panose="020B0604020202020204" pitchFamily="34" charset="0"/>
                <a:hlinkClick r:id="rId6"/>
              </a:rPr>
              <a:t>https://www.commonwealthfund.org/publications/issue-briefs/2017/aug/how-affordable-care-act-has-helped-women-gain-insurance-and</a:t>
            </a:r>
            <a:r>
              <a:rPr lang="en-US" sz="900"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0847C3F5-ABFD-9879-3AF8-49A405E0A533}"/>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3B37B37F-8ABF-ADB9-6B5E-E56D70EFF949}"/>
              </a:ext>
            </a:extLst>
          </p:cNvPr>
          <p:cNvSpPr>
            <a:spLocks noGrp="1"/>
          </p:cNvSpPr>
          <p:nvPr>
            <p:ph type="sldNum" sz="quarter" idx="12"/>
          </p:nvPr>
        </p:nvSpPr>
        <p:spPr/>
        <p:txBody>
          <a:bodyPr/>
          <a:lstStyle/>
          <a:p>
            <a:fld id="{E94BB8C7-EF0C-45B5-B4EF-F4312610A59A}" type="slidenum">
              <a:rPr lang="en-US" smtClean="0"/>
              <a:pPr/>
              <a:t>17</a:t>
            </a:fld>
            <a:endParaRPr lang="en-US"/>
          </a:p>
        </p:txBody>
      </p:sp>
    </p:spTree>
    <p:extLst>
      <p:ext uri="{BB962C8B-B14F-4D97-AF65-F5344CB8AC3E}">
        <p14:creationId xmlns:p14="http://schemas.microsoft.com/office/powerpoint/2010/main" val="190849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105400" y="533400"/>
            <a:ext cx="6400800" cy="1371600"/>
          </a:xfrm>
        </p:spPr>
        <p:txBody>
          <a:bodyPr>
            <a:normAutofit/>
          </a:bodyPr>
          <a:lstStyle/>
          <a:p>
            <a:r>
              <a:rPr lang="en-US" dirty="0"/>
              <a:t>Pressures on Reproductive Health are Stacking Up</a:t>
            </a:r>
          </a:p>
        </p:txBody>
      </p:sp>
      <p:pic>
        <p:nvPicPr>
          <p:cNvPr id="6" name="Content Placeholder 5"/>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381000"/>
            <a:ext cx="4370696" cy="6006396"/>
          </a:xfrm>
        </p:spPr>
      </p:pic>
      <p:sp>
        <p:nvSpPr>
          <p:cNvPr id="8" name="Content Placeholder 7"/>
          <p:cNvSpPr>
            <a:spLocks noGrp="1"/>
          </p:cNvSpPr>
          <p:nvPr>
            <p:ph sz="half" idx="2"/>
          </p:nvPr>
        </p:nvSpPr>
        <p:spPr>
          <a:xfrm>
            <a:off x="5715000" y="2057400"/>
            <a:ext cx="6019800" cy="4334256"/>
          </a:xfrm>
        </p:spPr>
        <p:txBody>
          <a:bodyPr>
            <a:normAutofit/>
          </a:bodyPr>
          <a:lstStyle/>
          <a:p>
            <a:r>
              <a:rPr lang="en-US" dirty="0"/>
              <a:t>Abortion services</a:t>
            </a:r>
          </a:p>
          <a:p>
            <a:r>
              <a:rPr lang="en-US" dirty="0"/>
              <a:t>Maternal mortality and morbidity</a:t>
            </a:r>
          </a:p>
          <a:p>
            <a:r>
              <a:rPr lang="en-US" dirty="0"/>
              <a:t>Family planning</a:t>
            </a:r>
          </a:p>
          <a:p>
            <a:r>
              <a:rPr lang="en-US" dirty="0"/>
              <a:t>Pre-existing health conditions</a:t>
            </a:r>
          </a:p>
          <a:p>
            <a:r>
              <a:rPr lang="en-US" dirty="0"/>
              <a:t>Underserved areas </a:t>
            </a:r>
          </a:p>
          <a:p>
            <a:r>
              <a:rPr lang="en-US" dirty="0"/>
              <a:t>Uninsured</a:t>
            </a:r>
          </a:p>
        </p:txBody>
      </p:sp>
      <p:sp>
        <p:nvSpPr>
          <p:cNvPr id="9" name="TextBox 8"/>
          <p:cNvSpPr txBox="1"/>
          <p:nvPr/>
        </p:nvSpPr>
        <p:spPr>
          <a:xfrm>
            <a:off x="381000" y="6350170"/>
            <a:ext cx="5638799" cy="369332"/>
          </a:xfrm>
          <a:prstGeom prst="rect">
            <a:avLst/>
          </a:prstGeom>
          <a:noFill/>
        </p:spPr>
        <p:txBody>
          <a:bodyPr wrap="square">
            <a:spAutoFit/>
          </a:bodyPr>
          <a:lstStyle/>
          <a:p>
            <a:pPr>
              <a:defRPr/>
            </a:pPr>
            <a:r>
              <a:rPr lang="en-US" sz="900" dirty="0"/>
              <a:t>The image shows wooden building blocks with text labels that identify issues related to reproductive health. </a:t>
            </a:r>
          </a:p>
          <a:p>
            <a:pPr>
              <a:defRPr/>
            </a:pPr>
            <a:r>
              <a:rPr lang="en-US" sz="900" dirty="0"/>
              <a:t>Photo licensed by Kay Johnson from Adobe Stock and adapted for this presentation.</a:t>
            </a:r>
          </a:p>
        </p:txBody>
      </p:sp>
      <p:sp>
        <p:nvSpPr>
          <p:cNvPr id="2" name="Footer Placeholder 1">
            <a:extLst>
              <a:ext uri="{FF2B5EF4-FFF2-40B4-BE49-F238E27FC236}">
                <a16:creationId xmlns:a16="http://schemas.microsoft.com/office/drawing/2014/main" id="{A746A9EE-5FBA-1A34-F3D3-711CA8B9AC27}"/>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8B4D07FD-8D9C-17D5-F69D-29935F488175}"/>
              </a:ext>
            </a:extLst>
          </p:cNvPr>
          <p:cNvSpPr>
            <a:spLocks noGrp="1"/>
          </p:cNvSpPr>
          <p:nvPr>
            <p:ph type="sldNum" sz="quarter" idx="12"/>
          </p:nvPr>
        </p:nvSpPr>
        <p:spPr/>
        <p:txBody>
          <a:bodyPr/>
          <a:lstStyle/>
          <a:p>
            <a:fld id="{E94BB8C7-EF0C-45B5-B4EF-F4312610A59A}" type="slidenum">
              <a:rPr lang="en-US" smtClean="0"/>
              <a:pPr/>
              <a:t>18</a:t>
            </a:fld>
            <a:endParaRPr lang="en-US"/>
          </a:p>
        </p:txBody>
      </p:sp>
    </p:spTree>
    <p:extLst>
      <p:ext uri="{BB962C8B-B14F-4D97-AF65-F5344CB8AC3E}">
        <p14:creationId xmlns:p14="http://schemas.microsoft.com/office/powerpoint/2010/main" val="564364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B9664FE-FD69-4C17-A20F-EFED5422293D}"/>
              </a:ext>
            </a:extLst>
          </p:cNvPr>
          <p:cNvSpPr>
            <a:spLocks noGrp="1"/>
          </p:cNvSpPr>
          <p:nvPr>
            <p:ph type="title"/>
          </p:nvPr>
        </p:nvSpPr>
        <p:spPr>
          <a:xfrm>
            <a:off x="963084" y="1161763"/>
            <a:ext cx="4066116" cy="3400714"/>
          </a:xfrm>
        </p:spPr>
        <p:txBody>
          <a:bodyPr>
            <a:noAutofit/>
          </a:bodyPr>
          <a:lstStyle/>
          <a:p>
            <a:r>
              <a:rPr lang="en-US" sz="3200" dirty="0"/>
              <a:t>Medicaid’s role in improving the health of women, birthing people, and infants</a:t>
            </a:r>
          </a:p>
        </p:txBody>
      </p:sp>
      <p:sp>
        <p:nvSpPr>
          <p:cNvPr id="2" name="Footer Placeholder 1">
            <a:extLst>
              <a:ext uri="{FF2B5EF4-FFF2-40B4-BE49-F238E27FC236}">
                <a16:creationId xmlns:a16="http://schemas.microsoft.com/office/drawing/2014/main" id="{5631AB8B-323B-1708-7367-8AC046E06077}"/>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CC3B9D18-3098-7D56-1F3A-E647664B9B1C}"/>
              </a:ext>
            </a:extLst>
          </p:cNvPr>
          <p:cNvSpPr>
            <a:spLocks noGrp="1"/>
          </p:cNvSpPr>
          <p:nvPr>
            <p:ph type="sldNum" sz="quarter" idx="12"/>
          </p:nvPr>
        </p:nvSpPr>
        <p:spPr/>
        <p:txBody>
          <a:bodyPr/>
          <a:lstStyle/>
          <a:p>
            <a:fld id="{E94BB8C7-EF0C-45B5-B4EF-F4312610A59A}" type="slidenum">
              <a:rPr lang="en-US" smtClean="0"/>
              <a:pPr/>
              <a:t>19</a:t>
            </a:fld>
            <a:endParaRPr lang="en-US"/>
          </a:p>
        </p:txBody>
      </p:sp>
      <p:pic>
        <p:nvPicPr>
          <p:cNvPr id="9" name="Picture 8">
            <a:extLst>
              <a:ext uri="{FF2B5EF4-FFF2-40B4-BE49-F238E27FC236}">
                <a16:creationId xmlns:a16="http://schemas.microsoft.com/office/drawing/2014/main" id="{EFFA8033-1009-4EA4-B3CA-2E893AD44A1E}"/>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5416371" y="1181100"/>
            <a:ext cx="6457950" cy="4305300"/>
          </a:xfrm>
          <a:prstGeom prst="rect">
            <a:avLst/>
          </a:prstGeom>
        </p:spPr>
      </p:pic>
      <p:sp>
        <p:nvSpPr>
          <p:cNvPr id="10" name="TextBox 9">
            <a:extLst>
              <a:ext uri="{FF2B5EF4-FFF2-40B4-BE49-F238E27FC236}">
                <a16:creationId xmlns:a16="http://schemas.microsoft.com/office/drawing/2014/main" id="{D2CA88FF-134F-4360-895F-E73FE2DF3905}"/>
              </a:ext>
            </a:extLst>
          </p:cNvPr>
          <p:cNvSpPr txBox="1"/>
          <p:nvPr/>
        </p:nvSpPr>
        <p:spPr>
          <a:xfrm>
            <a:off x="5601789" y="5560504"/>
            <a:ext cx="6553200" cy="246221"/>
          </a:xfrm>
          <a:prstGeom prst="rect">
            <a:avLst/>
          </a:prstGeom>
          <a:noFill/>
        </p:spPr>
        <p:txBody>
          <a:bodyPr wrap="square" rtlCol="0">
            <a:spAutoFit/>
          </a:bodyPr>
          <a:lstStyle/>
          <a:p>
            <a:r>
              <a:rPr lang="en-US" sz="1000" dirty="0">
                <a:solidFill>
                  <a:schemeClr val="tx1">
                    <a:lumMod val="75000"/>
                  </a:schemeClr>
                </a:solidFill>
              </a:rPr>
              <a:t>All photographs used in this presentation are licensed by Kay Johnson from Adobe Stock.  Please do not reuse.</a:t>
            </a:r>
          </a:p>
        </p:txBody>
      </p:sp>
    </p:spTree>
    <p:extLst>
      <p:ext uri="{BB962C8B-B14F-4D97-AF65-F5344CB8AC3E}">
        <p14:creationId xmlns:p14="http://schemas.microsoft.com/office/powerpoint/2010/main" val="5494259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A9869750-E1F4-4D2D-AC9B-4F3923F300E9}"/>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rot="5400000">
            <a:off x="-86386" y="1417405"/>
            <a:ext cx="6177490" cy="4633118"/>
          </a:xfrm>
        </p:spPr>
      </p:pic>
      <p:sp>
        <p:nvSpPr>
          <p:cNvPr id="11" name="Content Placeholder 10">
            <a:extLst>
              <a:ext uri="{FF2B5EF4-FFF2-40B4-BE49-F238E27FC236}">
                <a16:creationId xmlns:a16="http://schemas.microsoft.com/office/drawing/2014/main" id="{19EE8B90-EC40-400D-BDB3-2E32D2028AAF}"/>
              </a:ext>
            </a:extLst>
          </p:cNvPr>
          <p:cNvSpPr>
            <a:spLocks noGrp="1"/>
          </p:cNvSpPr>
          <p:nvPr>
            <p:ph sz="quarter" idx="4"/>
          </p:nvPr>
        </p:nvSpPr>
        <p:spPr>
          <a:xfrm>
            <a:off x="6328504" y="1676400"/>
            <a:ext cx="5242560" cy="4953000"/>
          </a:xfrm>
        </p:spPr>
        <p:txBody>
          <a:bodyPr>
            <a:normAutofit/>
          </a:bodyPr>
          <a:lstStyle/>
          <a:p>
            <a:pPr marL="0" indent="0">
              <a:buNone/>
            </a:pPr>
            <a:r>
              <a:rPr lang="en-US" sz="4800" dirty="0">
                <a:solidFill>
                  <a:schemeClr val="accent1"/>
                </a:solidFill>
              </a:rPr>
              <a:t>Thanks for inviting me back to DHMIC Summit.</a:t>
            </a:r>
          </a:p>
          <a:p>
            <a:pPr marL="0" indent="0">
              <a:buNone/>
            </a:pPr>
            <a:endParaRPr lang="en-US" sz="4800" dirty="0">
              <a:solidFill>
                <a:schemeClr val="accent1"/>
              </a:solidFill>
            </a:endParaRPr>
          </a:p>
          <a:p>
            <a:pPr marL="0" indent="0">
              <a:buNone/>
            </a:pPr>
            <a:endParaRPr lang="en-US" sz="4800" dirty="0">
              <a:solidFill>
                <a:schemeClr val="accent1"/>
              </a:solidFill>
            </a:endParaRPr>
          </a:p>
        </p:txBody>
      </p:sp>
      <p:sp>
        <p:nvSpPr>
          <p:cNvPr id="2" name="Footer Placeholder 1">
            <a:extLst>
              <a:ext uri="{FF2B5EF4-FFF2-40B4-BE49-F238E27FC236}">
                <a16:creationId xmlns:a16="http://schemas.microsoft.com/office/drawing/2014/main" id="{3848B649-64F7-1E12-E4C7-A13B4AEBA29E}"/>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2FB505E8-E783-9E01-19B6-3D5D92AE95C9}"/>
              </a:ext>
            </a:extLst>
          </p:cNvPr>
          <p:cNvSpPr>
            <a:spLocks noGrp="1"/>
          </p:cNvSpPr>
          <p:nvPr>
            <p:ph type="sldNum" sz="quarter" idx="12"/>
          </p:nvPr>
        </p:nvSpPr>
        <p:spPr/>
        <p:txBody>
          <a:bodyPr/>
          <a:lstStyle/>
          <a:p>
            <a:fld id="{E94BB8C7-EF0C-45B5-B4EF-F4312610A59A}" type="slidenum">
              <a:rPr lang="en-US" smtClean="0"/>
              <a:pPr/>
              <a:t>2</a:t>
            </a:fld>
            <a:endParaRPr lang="en-US"/>
          </a:p>
        </p:txBody>
      </p:sp>
    </p:spTree>
    <p:extLst>
      <p:ext uri="{BB962C8B-B14F-4D97-AF65-F5344CB8AC3E}">
        <p14:creationId xmlns:p14="http://schemas.microsoft.com/office/powerpoint/2010/main" val="1546722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4294967295"/>
          </p:nvPr>
        </p:nvSpPr>
        <p:spPr>
          <a:xfrm>
            <a:off x="533400" y="6400800"/>
            <a:ext cx="11201400" cy="402614"/>
          </a:xfrm>
        </p:spPr>
        <p:txBody>
          <a:bodyPr>
            <a:noAutofit/>
          </a:bodyPr>
          <a:lstStyle/>
          <a:p>
            <a:pPr marL="0" indent="0">
              <a:buNone/>
            </a:pPr>
            <a:r>
              <a:rPr lang="en-US" sz="1000" dirty="0">
                <a:solidFill>
                  <a:schemeClr val="tx1">
                    <a:lumMod val="50000"/>
                    <a:lumOff val="50000"/>
                  </a:schemeClr>
                </a:solidFill>
              </a:rPr>
              <a:t>Source: Kaiser Family Foundation. Medicaid’s Coverage for Women. February 2022. </a:t>
            </a:r>
            <a:r>
              <a:rPr lang="en-US" sz="1000" dirty="0">
                <a:solidFill>
                  <a:schemeClr val="tx1">
                    <a:lumMod val="50000"/>
                    <a:lumOff val="50000"/>
                  </a:schemeClr>
                </a:solidFill>
                <a:hlinkClick r:id="rId2"/>
              </a:rPr>
              <a:t>https://www.kff.org/womens-health-policy/issue-brief/medicaid-coverage-for-women/</a:t>
            </a:r>
            <a:endParaRPr lang="en-US" sz="1000" dirty="0">
              <a:solidFill>
                <a:schemeClr val="tx1">
                  <a:lumMod val="50000"/>
                  <a:lumOff val="50000"/>
                </a:schemeClr>
              </a:solidFill>
            </a:endParaRPr>
          </a:p>
        </p:txBody>
      </p:sp>
      <p:pic>
        <p:nvPicPr>
          <p:cNvPr id="3" name="Content Placeholder 2">
            <a:extLst>
              <a:ext uri="{FF2B5EF4-FFF2-40B4-BE49-F238E27FC236}">
                <a16:creationId xmlns:a16="http://schemas.microsoft.com/office/drawing/2014/main" id="{484C3DFA-EB9C-4587-9904-234F992A7FBB}"/>
              </a:ext>
            </a:extLst>
          </p:cNvPr>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1650143" y="457200"/>
            <a:ext cx="9429765" cy="5638800"/>
          </a:xfrm>
        </p:spPr>
      </p:pic>
      <p:sp>
        <p:nvSpPr>
          <p:cNvPr id="2" name="Footer Placeholder 1">
            <a:extLst>
              <a:ext uri="{FF2B5EF4-FFF2-40B4-BE49-F238E27FC236}">
                <a16:creationId xmlns:a16="http://schemas.microsoft.com/office/drawing/2014/main" id="{3600C0B7-7EB3-21C6-6D48-FE029BF275D2}"/>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E28873C1-F0C8-E465-CDD9-731DD267620F}"/>
              </a:ext>
            </a:extLst>
          </p:cNvPr>
          <p:cNvSpPr>
            <a:spLocks noGrp="1"/>
          </p:cNvSpPr>
          <p:nvPr>
            <p:ph type="sldNum" sz="quarter" idx="12"/>
          </p:nvPr>
        </p:nvSpPr>
        <p:spPr/>
        <p:txBody>
          <a:bodyPr/>
          <a:lstStyle/>
          <a:p>
            <a:fld id="{E94BB8C7-EF0C-45B5-B4EF-F4312610A59A}" type="slidenum">
              <a:rPr lang="en-US" smtClean="0"/>
              <a:pPr/>
              <a:t>20</a:t>
            </a:fld>
            <a:endParaRPr lang="en-US"/>
          </a:p>
        </p:txBody>
      </p:sp>
    </p:spTree>
    <p:extLst>
      <p:ext uri="{BB962C8B-B14F-4D97-AF65-F5344CB8AC3E}">
        <p14:creationId xmlns:p14="http://schemas.microsoft.com/office/powerpoint/2010/main" val="2532137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FBE739-D438-4624-AA51-361C09F6BE7C}"/>
              </a:ext>
            </a:extLst>
          </p:cNvPr>
          <p:cNvSpPr>
            <a:spLocks noGrp="1"/>
          </p:cNvSpPr>
          <p:nvPr>
            <p:ph type="title"/>
          </p:nvPr>
        </p:nvSpPr>
        <p:spPr>
          <a:xfrm>
            <a:off x="609600" y="349898"/>
            <a:ext cx="10972800" cy="719137"/>
          </a:xfrm>
        </p:spPr>
        <p:txBody>
          <a:bodyPr/>
          <a:lstStyle/>
          <a:p>
            <a:pPr>
              <a:defRPr/>
            </a:pPr>
            <a:r>
              <a:rPr lang="en-US" dirty="0"/>
              <a:t>Medicaid and Family Planning Services</a:t>
            </a:r>
          </a:p>
        </p:txBody>
      </p:sp>
      <p:graphicFrame>
        <p:nvGraphicFramePr>
          <p:cNvPr id="2" name="Content Placeholder 1">
            <a:extLst>
              <a:ext uri="{FF2B5EF4-FFF2-40B4-BE49-F238E27FC236}">
                <a16:creationId xmlns:a16="http://schemas.microsoft.com/office/drawing/2014/main" id="{34EAC599-262A-4A65-B2A1-F16F69ADA2DD}"/>
              </a:ext>
            </a:extLst>
          </p:cNvPr>
          <p:cNvGraphicFramePr>
            <a:graphicFrameLocks noGrp="1"/>
          </p:cNvGraphicFramePr>
          <p:nvPr>
            <p:ph idx="1"/>
            <p:extLst>
              <p:ext uri="{D42A27DB-BD31-4B8C-83A1-F6EECF244321}">
                <p14:modId xmlns:p14="http://schemas.microsoft.com/office/powerpoint/2010/main" val="3701403970"/>
              </p:ext>
            </p:extLst>
          </p:nvPr>
        </p:nvGraphicFramePr>
        <p:xfrm>
          <a:off x="685800" y="1295400"/>
          <a:ext cx="10896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750" name="TextBox 7"/>
          <p:cNvSpPr txBox="1">
            <a:spLocks noChangeArrowheads="1"/>
          </p:cNvSpPr>
          <p:nvPr/>
        </p:nvSpPr>
        <p:spPr bwMode="auto">
          <a:xfrm>
            <a:off x="622005" y="6385792"/>
            <a:ext cx="10515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100" dirty="0">
                <a:solidFill>
                  <a:schemeClr val="tx1">
                    <a:lumMod val="50000"/>
                    <a:lumOff val="50000"/>
                  </a:schemeClr>
                </a:solidFill>
              </a:rPr>
              <a:t>Kaiser Family Foundation </a:t>
            </a:r>
            <a:r>
              <a:rPr lang="en-US" altLang="en-US" sz="1100" dirty="0">
                <a:solidFill>
                  <a:schemeClr val="tx1">
                    <a:lumMod val="50000"/>
                    <a:lumOff val="50000"/>
                  </a:schemeClr>
                </a:solidFill>
                <a:hlinkClick r:id="rId8">
                  <a:extLst>
                    <a:ext uri="{A12FA001-AC4F-418D-AE19-62706E023703}">
                      <ahyp:hlinkClr xmlns:ahyp="http://schemas.microsoft.com/office/drawing/2018/hyperlinkcolor" val="tx"/>
                    </a:ext>
                  </a:extLst>
                </a:hlinkClick>
              </a:rPr>
              <a:t>https://www.kff.org/womens-health-policy/issue-brief/financing-family-planning-services-for-low-income-women-the-role-of-public-programs/</a:t>
            </a:r>
            <a:r>
              <a:rPr lang="en-US" altLang="en-US" sz="1100" dirty="0">
                <a:solidFill>
                  <a:schemeClr val="tx1">
                    <a:lumMod val="50000"/>
                    <a:lumOff val="50000"/>
                  </a:schemeClr>
                </a:solidFill>
              </a:rPr>
              <a:t> and https://www.kff.org/womens-health-policy/issue-brief/medicaid-coverage-for-women/</a:t>
            </a:r>
          </a:p>
        </p:txBody>
      </p:sp>
      <p:sp>
        <p:nvSpPr>
          <p:cNvPr id="3" name="Footer Placeholder 2">
            <a:extLst>
              <a:ext uri="{FF2B5EF4-FFF2-40B4-BE49-F238E27FC236}">
                <a16:creationId xmlns:a16="http://schemas.microsoft.com/office/drawing/2014/main" id="{E2F4B730-4DAD-35ED-C839-6F6D3C7FC496}"/>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BEE44FAE-E4DA-3DE7-22A4-4578EEBB0863}"/>
              </a:ext>
            </a:extLst>
          </p:cNvPr>
          <p:cNvSpPr>
            <a:spLocks noGrp="1"/>
          </p:cNvSpPr>
          <p:nvPr>
            <p:ph type="sldNum" sz="quarter" idx="12"/>
          </p:nvPr>
        </p:nvSpPr>
        <p:spPr/>
        <p:txBody>
          <a:bodyPr/>
          <a:lstStyle/>
          <a:p>
            <a:fld id="{E94BB8C7-EF0C-45B5-B4EF-F4312610A59A}" type="slidenum">
              <a:rPr lang="en-US" smtClean="0"/>
              <a:pPr/>
              <a:t>21</a:t>
            </a:fld>
            <a:endParaRPr lang="en-US"/>
          </a:p>
        </p:txBody>
      </p:sp>
    </p:spTree>
    <p:extLst>
      <p:ext uri="{BB962C8B-B14F-4D97-AF65-F5344CB8AC3E}">
        <p14:creationId xmlns:p14="http://schemas.microsoft.com/office/powerpoint/2010/main" val="835959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137C6-E679-4940-95E3-F41A3FFC38A9}"/>
              </a:ext>
            </a:extLst>
          </p:cNvPr>
          <p:cNvSpPr>
            <a:spLocks noGrp="1"/>
          </p:cNvSpPr>
          <p:nvPr>
            <p:ph type="title"/>
          </p:nvPr>
        </p:nvSpPr>
        <p:spPr>
          <a:xfrm>
            <a:off x="685800" y="381000"/>
            <a:ext cx="9525000" cy="685800"/>
          </a:xfrm>
        </p:spPr>
        <p:txBody>
          <a:bodyPr>
            <a:normAutofit fontScale="90000"/>
          </a:bodyPr>
          <a:lstStyle/>
          <a:p>
            <a:pPr>
              <a:defRPr/>
            </a:pPr>
            <a:r>
              <a:rPr lang="en-US" dirty="0"/>
              <a:t>Medicaid Coverage and Childbearing</a:t>
            </a:r>
          </a:p>
        </p:txBody>
      </p:sp>
      <p:graphicFrame>
        <p:nvGraphicFramePr>
          <p:cNvPr id="6" name="Content Placeholder 5">
            <a:extLst>
              <a:ext uri="{FF2B5EF4-FFF2-40B4-BE49-F238E27FC236}">
                <a16:creationId xmlns:a16="http://schemas.microsoft.com/office/drawing/2014/main" id="{C648B12F-C710-4B24-92C0-BD89C8FAE00F}"/>
              </a:ext>
            </a:extLst>
          </p:cNvPr>
          <p:cNvGraphicFramePr>
            <a:graphicFrameLocks noGrp="1"/>
          </p:cNvGraphicFramePr>
          <p:nvPr>
            <p:ph idx="1"/>
            <p:extLst>
              <p:ext uri="{D42A27DB-BD31-4B8C-83A1-F6EECF244321}">
                <p14:modId xmlns:p14="http://schemas.microsoft.com/office/powerpoint/2010/main" val="2628536982"/>
              </p:ext>
            </p:extLst>
          </p:nvPr>
        </p:nvGraphicFramePr>
        <p:xfrm>
          <a:off x="609600" y="1143000"/>
          <a:ext cx="10972800" cy="5137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8" name="TextBox 7"/>
          <p:cNvSpPr txBox="1">
            <a:spLocks noChangeArrowheads="1"/>
          </p:cNvSpPr>
          <p:nvPr/>
        </p:nvSpPr>
        <p:spPr bwMode="auto">
          <a:xfrm>
            <a:off x="609600" y="6324600"/>
            <a:ext cx="94488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00" dirty="0">
                <a:solidFill>
                  <a:schemeClr val="tx1">
                    <a:lumMod val="50000"/>
                    <a:lumOff val="50000"/>
                  </a:schemeClr>
                </a:solidFill>
              </a:rPr>
              <a:t>Gomez I,  Ranji U, </a:t>
            </a:r>
            <a:r>
              <a:rPr lang="en-US" altLang="en-US" sz="1000" dirty="0" err="1">
                <a:solidFill>
                  <a:schemeClr val="tx1">
                    <a:lumMod val="50000"/>
                    <a:lumOff val="50000"/>
                  </a:schemeClr>
                </a:solidFill>
              </a:rPr>
              <a:t>Salfanicoff</a:t>
            </a:r>
            <a:r>
              <a:rPr lang="en-US" altLang="en-US" sz="1000" dirty="0">
                <a:solidFill>
                  <a:schemeClr val="tx1">
                    <a:lumMod val="50000"/>
                    <a:lumOff val="50000"/>
                  </a:schemeClr>
                </a:solidFill>
              </a:rPr>
              <a:t> A, &amp; Frederiksen B. Medicaid Coverage For Women. Kaiser Family Foundation. 2022. </a:t>
            </a:r>
            <a:r>
              <a:rPr lang="en-US" altLang="en-US" sz="1000" dirty="0">
                <a:solidFill>
                  <a:schemeClr val="tx1">
                    <a:lumMod val="50000"/>
                    <a:lumOff val="50000"/>
                  </a:schemeClr>
                </a:solidFill>
                <a:hlinkClick r:id="rId7"/>
              </a:rPr>
              <a:t>https://www.kff.org/womens-health-policy/issue-brief/medicaid-coverage-for-women/</a:t>
            </a:r>
            <a:r>
              <a:rPr lang="en-US" altLang="en-US" sz="1000" dirty="0">
                <a:solidFill>
                  <a:schemeClr val="tx1">
                    <a:lumMod val="50000"/>
                    <a:lumOff val="50000"/>
                  </a:schemeClr>
                </a:solidFill>
              </a:rPr>
              <a:t>  Ranji U, Gomez I</a:t>
            </a:r>
            <a:r>
              <a:rPr lang="en-US" altLang="en-US" sz="1000" i="1" dirty="0">
                <a:solidFill>
                  <a:schemeClr val="tx1">
                    <a:lumMod val="50000"/>
                    <a:lumOff val="50000"/>
                  </a:schemeClr>
                </a:solidFill>
              </a:rPr>
              <a:t>, </a:t>
            </a:r>
            <a:r>
              <a:rPr lang="en-US" altLang="en-US" sz="1000" dirty="0" err="1">
                <a:solidFill>
                  <a:schemeClr val="tx1">
                    <a:lumMod val="50000"/>
                    <a:lumOff val="50000"/>
                  </a:schemeClr>
                </a:solidFill>
              </a:rPr>
              <a:t>Salganicoff</a:t>
            </a:r>
            <a:r>
              <a:rPr lang="en-US" altLang="en-US" sz="1000" dirty="0">
                <a:solidFill>
                  <a:schemeClr val="tx1">
                    <a:lumMod val="50000"/>
                    <a:lumOff val="50000"/>
                  </a:schemeClr>
                </a:solidFill>
              </a:rPr>
              <a:t> A, </a:t>
            </a:r>
            <a:r>
              <a:rPr lang="en-US" altLang="en-US" sz="1000" dirty="0" err="1">
                <a:solidFill>
                  <a:schemeClr val="tx1">
                    <a:lumMod val="50000"/>
                    <a:lumOff val="50000"/>
                  </a:schemeClr>
                </a:solidFill>
              </a:rPr>
              <a:t>Rosensweig</a:t>
            </a:r>
            <a:r>
              <a:rPr lang="en-US" altLang="en-US" sz="1000" dirty="0">
                <a:solidFill>
                  <a:schemeClr val="tx1">
                    <a:lumMod val="50000"/>
                    <a:lumOff val="50000"/>
                  </a:schemeClr>
                </a:solidFill>
              </a:rPr>
              <a:t> C, Kellenberg &amp; Gifford K. Medicaid Coverage of Pregnancy-Related Services: Findings from a 2021 State Survey. May 2022. </a:t>
            </a:r>
            <a:r>
              <a:rPr lang="en-US" altLang="en-US" sz="1000" dirty="0">
                <a:solidFill>
                  <a:schemeClr val="tx1">
                    <a:lumMod val="50000"/>
                    <a:lumOff val="50000"/>
                  </a:schemeClr>
                </a:solidFill>
                <a:hlinkClick r:id="rId8"/>
              </a:rPr>
              <a:t>https://www.kff.org/report-section/medicaid-coverage-of-pregnancy-related-services-findings-from-a-2021-state-survey-report/</a:t>
            </a:r>
            <a:r>
              <a:rPr lang="en-US" altLang="en-US" sz="1000" dirty="0">
                <a:solidFill>
                  <a:schemeClr val="tx1">
                    <a:lumMod val="50000"/>
                    <a:lumOff val="50000"/>
                  </a:schemeClr>
                </a:solidFill>
              </a:rPr>
              <a:t> </a:t>
            </a:r>
          </a:p>
        </p:txBody>
      </p:sp>
      <p:sp>
        <p:nvSpPr>
          <p:cNvPr id="3" name="Footer Placeholder 2">
            <a:extLst>
              <a:ext uri="{FF2B5EF4-FFF2-40B4-BE49-F238E27FC236}">
                <a16:creationId xmlns:a16="http://schemas.microsoft.com/office/drawing/2014/main" id="{7DF6AC6D-8587-BAA5-3B7C-D4F7ABB82616}"/>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7E3CC4CA-9294-8BB8-BE50-0D747259603A}"/>
              </a:ext>
            </a:extLst>
          </p:cNvPr>
          <p:cNvSpPr>
            <a:spLocks noGrp="1"/>
          </p:cNvSpPr>
          <p:nvPr>
            <p:ph type="sldNum" sz="quarter" idx="12"/>
          </p:nvPr>
        </p:nvSpPr>
        <p:spPr/>
        <p:txBody>
          <a:bodyPr/>
          <a:lstStyle/>
          <a:p>
            <a:fld id="{E94BB8C7-EF0C-45B5-B4EF-F4312610A59A}" type="slidenum">
              <a:rPr lang="en-US" smtClean="0"/>
              <a:pPr/>
              <a:t>22</a:t>
            </a:fld>
            <a:endParaRPr lang="en-US"/>
          </a:p>
        </p:txBody>
      </p:sp>
    </p:spTree>
    <p:extLst>
      <p:ext uri="{BB962C8B-B14F-4D97-AF65-F5344CB8AC3E}">
        <p14:creationId xmlns:p14="http://schemas.microsoft.com/office/powerpoint/2010/main" val="209113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DA5BD-FDC9-4766-9AB4-EE34BFD69BC8}"/>
              </a:ext>
            </a:extLst>
          </p:cNvPr>
          <p:cNvSpPr>
            <a:spLocks noGrp="1"/>
          </p:cNvSpPr>
          <p:nvPr>
            <p:ph type="title"/>
          </p:nvPr>
        </p:nvSpPr>
        <p:spPr>
          <a:xfrm>
            <a:off x="533400" y="480293"/>
            <a:ext cx="9105900" cy="918476"/>
          </a:xfrm>
        </p:spPr>
        <p:txBody>
          <a:bodyPr>
            <a:normAutofit/>
          </a:bodyPr>
          <a:lstStyle/>
          <a:p>
            <a:r>
              <a:rPr lang="en-US" sz="3600" dirty="0"/>
              <a:t>Medicaid and CHIP coverage for infants</a:t>
            </a:r>
            <a:endParaRPr lang="en-US" dirty="0"/>
          </a:p>
        </p:txBody>
      </p:sp>
      <p:sp>
        <p:nvSpPr>
          <p:cNvPr id="3" name="Content Placeholder 2">
            <a:extLst>
              <a:ext uri="{FF2B5EF4-FFF2-40B4-BE49-F238E27FC236}">
                <a16:creationId xmlns:a16="http://schemas.microsoft.com/office/drawing/2014/main" id="{DF5E7AAC-C656-4BD3-A9CF-E6F8CE18E788}"/>
              </a:ext>
            </a:extLst>
          </p:cNvPr>
          <p:cNvSpPr>
            <a:spLocks noGrp="1"/>
          </p:cNvSpPr>
          <p:nvPr>
            <p:ph idx="1"/>
          </p:nvPr>
        </p:nvSpPr>
        <p:spPr>
          <a:xfrm>
            <a:off x="381000" y="1480635"/>
            <a:ext cx="3200400" cy="4174789"/>
          </a:xfrm>
        </p:spPr>
        <p:txBody>
          <a:bodyPr>
            <a:normAutofit/>
          </a:bodyPr>
          <a:lstStyle/>
          <a:p>
            <a:r>
              <a:rPr lang="en-US" sz="2000" dirty="0">
                <a:latin typeface="Arial" panose="020B0604020202020204" pitchFamily="34" charset="0"/>
                <a:cs typeface="Arial" panose="020B0604020202020204" pitchFamily="34" charset="0"/>
              </a:rPr>
              <a:t>More than half babies—2.2 million infants enrolled in Medicaid.</a:t>
            </a:r>
          </a:p>
          <a:p>
            <a:endParaRPr lang="en-US" sz="2000" dirty="0">
              <a:latin typeface="Arial" panose="020B0604020202020204" pitchFamily="34" charset="0"/>
              <a:cs typeface="Arial" panose="020B0604020202020204" pitchFamily="34" charset="0"/>
            </a:endParaRPr>
          </a:p>
          <a:p>
            <a:r>
              <a:rPr lang="en-US"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6 in10 Black, AI/AN, and Hispanic infants.</a:t>
            </a:r>
          </a:p>
          <a:p>
            <a:pPr marL="274320" lvl="1" indent="0">
              <a:buNone/>
            </a:pPr>
            <a:r>
              <a:rPr lang="en-US" sz="1800" i="1" dirty="0">
                <a:solidFill>
                  <a:srgbClr val="222222"/>
                </a:solidFill>
                <a:latin typeface="Arial" panose="020B0604020202020204" pitchFamily="34" charset="0"/>
                <a:ea typeface="Times New Roman" panose="02020603050405020304" pitchFamily="18" charset="0"/>
                <a:cs typeface="Arial" panose="020B0604020202020204" pitchFamily="34" charset="0"/>
              </a:rPr>
              <a:t>(46% of total)</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More than half of all children and youth 0-18.</a:t>
            </a:r>
          </a:p>
        </p:txBody>
      </p:sp>
      <p:sp>
        <p:nvSpPr>
          <p:cNvPr id="14" name="TextBox 13">
            <a:extLst>
              <a:ext uri="{FF2B5EF4-FFF2-40B4-BE49-F238E27FC236}">
                <a16:creationId xmlns:a16="http://schemas.microsoft.com/office/drawing/2014/main" id="{EE7E63F5-413D-4484-B779-EF413EA9B158}"/>
              </a:ext>
            </a:extLst>
          </p:cNvPr>
          <p:cNvSpPr txBox="1"/>
          <p:nvPr/>
        </p:nvSpPr>
        <p:spPr>
          <a:xfrm>
            <a:off x="381000" y="6148169"/>
            <a:ext cx="10667999" cy="646331"/>
          </a:xfrm>
          <a:prstGeom prst="rect">
            <a:avLst/>
          </a:prstGeom>
          <a:solidFill>
            <a:schemeClr val="bg1"/>
          </a:solidFill>
        </p:spPr>
        <p:txBody>
          <a:bodyPr wrap="square" rtlCol="0">
            <a:spAutoFit/>
          </a:bodyPr>
          <a:lstStyle/>
          <a:p>
            <a:r>
              <a:rPr lang="en-US" sz="900" dirty="0">
                <a:solidFill>
                  <a:schemeClr val="tx1">
                    <a:lumMod val="50000"/>
                    <a:lumOff val="50000"/>
                  </a:schemeClr>
                </a:solidFill>
              </a:rPr>
              <a:t>Sources:  Johnson Group analysis of EPSDT data from Centers for Medicare and Medicaid Services, 2018. </a:t>
            </a:r>
          </a:p>
          <a:p>
            <a:r>
              <a:rPr lang="en-US" sz="900" dirty="0">
                <a:solidFill>
                  <a:schemeClr val="tx1">
                    <a:lumMod val="50000"/>
                    <a:lumOff val="50000"/>
                  </a:schemeClr>
                </a:solidFill>
              </a:rPr>
              <a:t>Georgetown University Center for Children and Families analysis of data on young children from the American Community Survey.</a:t>
            </a:r>
          </a:p>
          <a:p>
            <a:r>
              <a:rPr lang="en-US" sz="900" dirty="0" err="1">
                <a:solidFill>
                  <a:schemeClr val="tx1">
                    <a:lumMod val="50000"/>
                    <a:lumOff val="50000"/>
                  </a:schemeClr>
                </a:solidFill>
              </a:rPr>
              <a:t>Artiga</a:t>
            </a:r>
            <a:r>
              <a:rPr lang="en-US" sz="900" dirty="0">
                <a:solidFill>
                  <a:schemeClr val="tx1">
                    <a:lumMod val="50000"/>
                    <a:lumOff val="50000"/>
                  </a:schemeClr>
                </a:solidFill>
              </a:rPr>
              <a:t> et al. </a:t>
            </a:r>
            <a:r>
              <a:rPr lang="en-US" sz="900" i="1" dirty="0">
                <a:solidFill>
                  <a:schemeClr val="tx1">
                    <a:lumMod val="50000"/>
                    <a:lumOff val="50000"/>
                  </a:schemeClr>
                </a:solidFill>
              </a:rPr>
              <a:t>Medicaid Initiatives to Improve Maternal and Infant Health and Address Racial Disparities</a:t>
            </a:r>
            <a:r>
              <a:rPr lang="en-US" sz="900" dirty="0">
                <a:solidFill>
                  <a:schemeClr val="tx1">
                    <a:lumMod val="50000"/>
                    <a:lumOff val="50000"/>
                  </a:schemeClr>
                </a:solidFill>
              </a:rPr>
              <a:t>. Kaiser Family Foundation, 2020.</a:t>
            </a:r>
          </a:p>
          <a:p>
            <a:r>
              <a:rPr lang="en-US" sz="900" dirty="0">
                <a:solidFill>
                  <a:schemeClr val="tx1">
                    <a:lumMod val="50000"/>
                    <a:lumOff val="50000"/>
                  </a:schemeClr>
                </a:solidFill>
              </a:rPr>
              <a:t>Brooks &amp; Gardner. </a:t>
            </a:r>
            <a:r>
              <a:rPr lang="en-US" sz="900" i="1" dirty="0">
                <a:solidFill>
                  <a:schemeClr val="tx1">
                    <a:lumMod val="50000"/>
                    <a:lumOff val="50000"/>
                  </a:schemeClr>
                </a:solidFill>
              </a:rPr>
              <a:t>Snapshot of Children with Medicaid by Race and Ethnicity, 2018</a:t>
            </a:r>
            <a:r>
              <a:rPr lang="en-US" sz="900" dirty="0">
                <a:solidFill>
                  <a:schemeClr val="tx1">
                    <a:lumMod val="50000"/>
                    <a:lumOff val="50000"/>
                  </a:schemeClr>
                </a:solidFill>
              </a:rPr>
              <a:t>. Georgetown University Center for Children and Families, 2020.</a:t>
            </a:r>
          </a:p>
        </p:txBody>
      </p:sp>
      <p:grpSp>
        <p:nvGrpSpPr>
          <p:cNvPr id="11" name="Group 10">
            <a:extLst>
              <a:ext uri="{FF2B5EF4-FFF2-40B4-BE49-F238E27FC236}">
                <a16:creationId xmlns:a16="http://schemas.microsoft.com/office/drawing/2014/main" id="{C181C9DD-7CCA-485C-8FE6-46A240724E18}"/>
              </a:ext>
            </a:extLst>
          </p:cNvPr>
          <p:cNvGrpSpPr/>
          <p:nvPr/>
        </p:nvGrpSpPr>
        <p:grpSpPr>
          <a:xfrm>
            <a:off x="3886200" y="1447800"/>
            <a:ext cx="8229600" cy="4278925"/>
            <a:chOff x="3657600" y="1447800"/>
            <a:chExt cx="8229600" cy="4278925"/>
          </a:xfrm>
        </p:grpSpPr>
        <p:graphicFrame>
          <p:nvGraphicFramePr>
            <p:cNvPr id="10" name="Content Placeholder 6">
              <a:extLst>
                <a:ext uri="{FF2B5EF4-FFF2-40B4-BE49-F238E27FC236}">
                  <a16:creationId xmlns:a16="http://schemas.microsoft.com/office/drawing/2014/main" id="{11C18B0B-2BAD-417B-A68F-FE7655849BBC}"/>
                </a:ext>
              </a:extLst>
            </p:cNvPr>
            <p:cNvGraphicFramePr>
              <a:graphicFrameLocks/>
            </p:cNvGraphicFramePr>
            <p:nvPr>
              <p:extLst>
                <p:ext uri="{D42A27DB-BD31-4B8C-83A1-F6EECF244321}">
                  <p14:modId xmlns:p14="http://schemas.microsoft.com/office/powerpoint/2010/main" val="3035142959"/>
                </p:ext>
              </p:extLst>
            </p:nvPr>
          </p:nvGraphicFramePr>
          <p:xfrm>
            <a:off x="3657600" y="1447800"/>
            <a:ext cx="8229600" cy="4278925"/>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id="{CBD87AD9-012B-4DA0-8EC9-6616E9A36800}"/>
                </a:ext>
              </a:extLst>
            </p:cNvPr>
            <p:cNvCxnSpPr/>
            <p:nvPr/>
          </p:nvCxnSpPr>
          <p:spPr>
            <a:xfrm>
              <a:off x="3657600" y="3200400"/>
              <a:ext cx="8229600"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3819FF77-F36F-44F1-A5FA-DE13530511A4}"/>
              </a:ext>
            </a:extLst>
          </p:cNvPr>
          <p:cNvSpPr txBox="1"/>
          <p:nvPr/>
        </p:nvSpPr>
        <p:spPr>
          <a:xfrm>
            <a:off x="8039100" y="5562600"/>
            <a:ext cx="4152900" cy="230832"/>
          </a:xfrm>
          <a:prstGeom prst="rect">
            <a:avLst/>
          </a:prstGeom>
          <a:noFill/>
        </p:spPr>
        <p:txBody>
          <a:bodyPr wrap="square" rtlCol="0">
            <a:spAutoFit/>
          </a:bodyPr>
          <a:lstStyle/>
          <a:p>
            <a:r>
              <a:rPr lang="en-US" sz="900" dirty="0">
                <a:solidFill>
                  <a:schemeClr val="tx1">
                    <a:lumMod val="50000"/>
                    <a:lumOff val="50000"/>
                  </a:schemeClr>
                </a:solidFill>
              </a:rPr>
              <a:t>Kaiser Family Foundation analysis of American Community Survey Data.</a:t>
            </a:r>
            <a:endParaRPr lang="en-US" dirty="0">
              <a:solidFill>
                <a:schemeClr val="tx1">
                  <a:lumMod val="50000"/>
                  <a:lumOff val="50000"/>
                </a:schemeClr>
              </a:solidFill>
            </a:endParaRPr>
          </a:p>
        </p:txBody>
      </p:sp>
      <p:sp>
        <p:nvSpPr>
          <p:cNvPr id="4" name="Footer Placeholder 3">
            <a:extLst>
              <a:ext uri="{FF2B5EF4-FFF2-40B4-BE49-F238E27FC236}">
                <a16:creationId xmlns:a16="http://schemas.microsoft.com/office/drawing/2014/main" id="{9D2540AE-9C6C-481F-AE27-C421F409B34A}"/>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E06DD25E-583A-EF58-5F28-8386E6D72C10}"/>
              </a:ext>
            </a:extLst>
          </p:cNvPr>
          <p:cNvSpPr>
            <a:spLocks noGrp="1"/>
          </p:cNvSpPr>
          <p:nvPr>
            <p:ph type="sldNum" sz="quarter" idx="12"/>
          </p:nvPr>
        </p:nvSpPr>
        <p:spPr/>
        <p:txBody>
          <a:bodyPr/>
          <a:lstStyle/>
          <a:p>
            <a:fld id="{E94BB8C7-EF0C-45B5-B4EF-F4312610A59A}" type="slidenum">
              <a:rPr lang="en-US" smtClean="0"/>
              <a:pPr/>
              <a:t>23</a:t>
            </a:fld>
            <a:endParaRPr lang="en-US"/>
          </a:p>
        </p:txBody>
      </p:sp>
    </p:spTree>
    <p:extLst>
      <p:ext uri="{BB962C8B-B14F-4D97-AF65-F5344CB8AC3E}">
        <p14:creationId xmlns:p14="http://schemas.microsoft.com/office/powerpoint/2010/main" val="3486008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F0AD3-4571-46D8-8830-FCBC96371746}"/>
              </a:ext>
            </a:extLst>
          </p:cNvPr>
          <p:cNvSpPr>
            <a:spLocks noGrp="1"/>
          </p:cNvSpPr>
          <p:nvPr>
            <p:ph type="title"/>
          </p:nvPr>
        </p:nvSpPr>
        <p:spPr>
          <a:xfrm>
            <a:off x="609600" y="381000"/>
            <a:ext cx="10972800" cy="798731"/>
          </a:xfrm>
        </p:spPr>
        <p:txBody>
          <a:bodyPr>
            <a:normAutofit/>
          </a:bodyPr>
          <a:lstStyle/>
          <a:p>
            <a:r>
              <a:rPr lang="en-US" dirty="0"/>
              <a:t>Enrollment Processes Matter</a:t>
            </a:r>
          </a:p>
        </p:txBody>
      </p:sp>
      <p:sp>
        <p:nvSpPr>
          <p:cNvPr id="7" name="Content Placeholder 6">
            <a:extLst>
              <a:ext uri="{FF2B5EF4-FFF2-40B4-BE49-F238E27FC236}">
                <a16:creationId xmlns:a16="http://schemas.microsoft.com/office/drawing/2014/main" id="{35E68A9B-BA23-44A7-B966-AE26E8A4FEF7}"/>
              </a:ext>
            </a:extLst>
          </p:cNvPr>
          <p:cNvSpPr>
            <a:spLocks noGrp="1"/>
          </p:cNvSpPr>
          <p:nvPr>
            <p:ph sz="half" idx="1"/>
          </p:nvPr>
        </p:nvSpPr>
        <p:spPr>
          <a:xfrm>
            <a:off x="6121607" y="1566044"/>
            <a:ext cx="5689394" cy="4426661"/>
          </a:xfrm>
        </p:spPr>
        <p:txBody>
          <a:bodyPr>
            <a:normAutofit/>
          </a:bodyPr>
          <a:lstStyle/>
          <a:p>
            <a:pPr>
              <a:spcBef>
                <a:spcPts val="600"/>
              </a:spcBef>
              <a:spcAft>
                <a:spcPts val="600"/>
              </a:spcAft>
            </a:pPr>
            <a:r>
              <a:rPr lang="en-US" sz="1800" dirty="0"/>
              <a:t>“UNWINDING” post-COVID started April 1, 2023.</a:t>
            </a:r>
          </a:p>
          <a:p>
            <a:pPr>
              <a:spcBef>
                <a:spcPts val="600"/>
              </a:spcBef>
              <a:spcAft>
                <a:spcPts val="600"/>
              </a:spcAft>
            </a:pPr>
            <a:r>
              <a:rPr lang="en-US" sz="1800" dirty="0"/>
              <a:t> Federal law guarantees one year of continuous enrollment for babies with a Medicaid financed birth. &gt;500,000 infants are not enrolled at least 90 days.</a:t>
            </a:r>
          </a:p>
          <a:p>
            <a:pPr>
              <a:spcBef>
                <a:spcPts val="600"/>
              </a:spcBef>
              <a:spcAft>
                <a:spcPts val="600"/>
              </a:spcAft>
            </a:pPr>
            <a:r>
              <a:rPr lang="en-US" sz="1800" dirty="0"/>
              <a:t>States postpartum coverage extensions similarly guarantee continuous coverage for one year.</a:t>
            </a:r>
          </a:p>
          <a:p>
            <a:pPr>
              <a:spcBef>
                <a:spcPts val="600"/>
              </a:spcBef>
              <a:spcAft>
                <a:spcPts val="600"/>
              </a:spcAft>
            </a:pPr>
            <a:r>
              <a:rPr lang="en-US" sz="1800" dirty="0"/>
              <a:t>New law (effective January 1, 2024) requires 12-months of continuous eligibility for all children &lt;19 in Medicaid and CHIP.</a:t>
            </a:r>
          </a:p>
          <a:p>
            <a:pPr>
              <a:spcBef>
                <a:spcPts val="600"/>
              </a:spcBef>
              <a:spcAft>
                <a:spcPts val="600"/>
              </a:spcAft>
            </a:pPr>
            <a:r>
              <a:rPr lang="en-US" sz="1800" b="1" dirty="0"/>
              <a:t>All depend on effective state eligibility and enrollment processes</a:t>
            </a:r>
            <a:r>
              <a:rPr lang="en-US" sz="1800" dirty="0"/>
              <a:t>.</a:t>
            </a:r>
          </a:p>
        </p:txBody>
      </p:sp>
      <p:pic>
        <p:nvPicPr>
          <p:cNvPr id="8" name="Content Placeholder 7"/>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0" y="1295400"/>
            <a:ext cx="5917996" cy="4849704"/>
          </a:xfrm>
        </p:spPr>
      </p:pic>
      <p:sp>
        <p:nvSpPr>
          <p:cNvPr id="11" name="TextBox 10">
            <a:extLst>
              <a:ext uri="{FF2B5EF4-FFF2-40B4-BE49-F238E27FC236}">
                <a16:creationId xmlns:a16="http://schemas.microsoft.com/office/drawing/2014/main" id="{94D69217-F254-4EB0-BB4B-1F78E9E7516C}"/>
              </a:ext>
            </a:extLst>
          </p:cNvPr>
          <p:cNvSpPr txBox="1"/>
          <p:nvPr/>
        </p:nvSpPr>
        <p:spPr>
          <a:xfrm>
            <a:off x="76200" y="6208251"/>
            <a:ext cx="12115800" cy="646331"/>
          </a:xfrm>
          <a:prstGeom prst="rect">
            <a:avLst/>
          </a:prstGeom>
          <a:noFill/>
        </p:spPr>
        <p:txBody>
          <a:bodyPr wrap="square" rtlCol="0">
            <a:spAutoFit/>
          </a:bodyPr>
          <a:lstStyle/>
          <a:p>
            <a:pPr algn="l"/>
            <a:r>
              <a:rPr lang="en-US" sz="900" dirty="0">
                <a:solidFill>
                  <a:schemeClr val="tx1">
                    <a:lumMod val="75000"/>
                    <a:lumOff val="25000"/>
                  </a:schemeClr>
                </a:solidFill>
                <a:latin typeface="Arial" panose="020B0604020202020204" pitchFamily="34" charset="0"/>
                <a:cs typeface="Arial" panose="020B0604020202020204" pitchFamily="34" charset="0"/>
              </a:rPr>
              <a:t>Sources: Johnson K.  K. </a:t>
            </a:r>
            <a:r>
              <a:rPr lang="en-US" sz="900" i="1" dirty="0">
                <a:solidFill>
                  <a:schemeClr val="tx1">
                    <a:lumMod val="75000"/>
                    <a:lumOff val="25000"/>
                  </a:schemeClr>
                </a:solidFill>
                <a:latin typeface="Arial" panose="020B0604020202020204" pitchFamily="34" charset="0"/>
                <a:cs typeface="Arial" panose="020B0604020202020204" pitchFamily="34" charset="0"/>
              </a:rPr>
              <a:t>Missing Babies: Best Practices for Ensuring Continuous Enrollment in Medicaid and Access to EPSDT</a:t>
            </a:r>
            <a:r>
              <a:rPr lang="en-US" sz="900" dirty="0">
                <a:solidFill>
                  <a:schemeClr val="tx1">
                    <a:lumMod val="75000"/>
                    <a:lumOff val="25000"/>
                  </a:schemeClr>
                </a:solidFill>
                <a:latin typeface="Arial" panose="020B0604020202020204" pitchFamily="34" charset="0"/>
                <a:cs typeface="Arial" panose="020B0604020202020204" pitchFamily="34" charset="0"/>
              </a:rPr>
              <a:t>. Johnson Group Consulting. 2021. https://ccf.georgetown.edu/wp-content/uploads/2021/03/missing_babies_EPSDT_Medicaid_finalJan2021_Johnson_edit061621.pdf</a:t>
            </a:r>
          </a:p>
          <a:p>
            <a:r>
              <a:rPr lang="en-US" sz="900" dirty="0">
                <a:solidFill>
                  <a:schemeClr val="tx1">
                    <a:lumMod val="75000"/>
                    <a:lumOff val="25000"/>
                  </a:schemeClr>
                </a:solidFill>
                <a:latin typeface="Arial" panose="020B0604020202020204" pitchFamily="34" charset="0"/>
                <a:cs typeface="Arial" panose="020B0604020202020204" pitchFamily="34" charset="0"/>
              </a:rPr>
              <a:t>Park et al. </a:t>
            </a:r>
            <a:r>
              <a:rPr lang="en-US" sz="900" i="1" dirty="0">
                <a:solidFill>
                  <a:schemeClr val="tx1">
                    <a:lumMod val="75000"/>
                    <a:lumOff val="25000"/>
                  </a:schemeClr>
                </a:solidFill>
                <a:latin typeface="Arial" panose="020B0604020202020204" pitchFamily="34" charset="0"/>
                <a:cs typeface="Arial" panose="020B0604020202020204" pitchFamily="34" charset="0"/>
              </a:rPr>
              <a:t>Consolidated Appropriations Act, 2023: Medicaid and CHIP Provisions Explained</a:t>
            </a:r>
            <a:r>
              <a:rPr lang="en-US" sz="900" dirty="0">
                <a:solidFill>
                  <a:schemeClr val="tx1">
                    <a:lumMod val="75000"/>
                    <a:lumOff val="25000"/>
                  </a:schemeClr>
                </a:solidFill>
                <a:latin typeface="Arial" panose="020B0604020202020204" pitchFamily="34" charset="0"/>
                <a:cs typeface="Arial" panose="020B0604020202020204" pitchFamily="34" charset="0"/>
              </a:rPr>
              <a:t>. Georgetown Center for Children and Families. 2023. https://ccf.georgetown.edu/2023/01/05/consolidated-appropriations-act-2023-medicaid-and-chip-provisions-explained/</a:t>
            </a:r>
          </a:p>
        </p:txBody>
      </p:sp>
      <p:sp>
        <p:nvSpPr>
          <p:cNvPr id="3" name="TextBox 2"/>
          <p:cNvSpPr txBox="1"/>
          <p:nvPr/>
        </p:nvSpPr>
        <p:spPr>
          <a:xfrm>
            <a:off x="2665013" y="2209800"/>
            <a:ext cx="3276600" cy="430887"/>
          </a:xfrm>
          <a:prstGeom prst="rect">
            <a:avLst/>
          </a:prstGeom>
          <a:noFill/>
        </p:spPr>
        <p:txBody>
          <a:bodyPr wrap="square" rtlCol="0">
            <a:spAutoFit/>
          </a:bodyPr>
          <a:lstStyle/>
          <a:p>
            <a:r>
              <a:rPr lang="en-US" sz="1050" b="1" dirty="0">
                <a:latin typeface="Arial" panose="020B0604020202020204" pitchFamily="34" charset="0"/>
                <a:cs typeface="Arial" panose="020B0604020202020204" pitchFamily="34" charset="0"/>
              </a:rPr>
              <a:t>&gt; 2 million infants enrolled overall of </a:t>
            </a:r>
          </a:p>
          <a:p>
            <a:r>
              <a:rPr lang="en-US" sz="1050" b="1" dirty="0">
                <a:latin typeface="Arial" panose="020B0604020202020204" pitchFamily="34" charset="0"/>
                <a:cs typeface="Arial" panose="020B0604020202020204" pitchFamily="34" charset="0"/>
              </a:rPr>
              <a:t>3.6 million total US births</a:t>
            </a:r>
          </a:p>
        </p:txBody>
      </p:sp>
      <p:sp>
        <p:nvSpPr>
          <p:cNvPr id="2" name="Footer Placeholder 1">
            <a:extLst>
              <a:ext uri="{FF2B5EF4-FFF2-40B4-BE49-F238E27FC236}">
                <a16:creationId xmlns:a16="http://schemas.microsoft.com/office/drawing/2014/main" id="{5F3F34C0-53CF-D7B0-34CB-0B6F0091FA2A}"/>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2C40CA59-66DE-B22A-B2E6-B72624CDE93D}"/>
              </a:ext>
            </a:extLst>
          </p:cNvPr>
          <p:cNvSpPr>
            <a:spLocks noGrp="1"/>
          </p:cNvSpPr>
          <p:nvPr>
            <p:ph type="sldNum" sz="quarter" idx="12"/>
          </p:nvPr>
        </p:nvSpPr>
        <p:spPr/>
        <p:txBody>
          <a:bodyPr/>
          <a:lstStyle/>
          <a:p>
            <a:fld id="{E94BB8C7-EF0C-45B5-B4EF-F4312610A59A}" type="slidenum">
              <a:rPr lang="en-US" smtClean="0"/>
              <a:pPr/>
              <a:t>24</a:t>
            </a:fld>
            <a:endParaRPr lang="en-US"/>
          </a:p>
        </p:txBody>
      </p:sp>
    </p:spTree>
    <p:extLst>
      <p:ext uri="{BB962C8B-B14F-4D97-AF65-F5344CB8AC3E}">
        <p14:creationId xmlns:p14="http://schemas.microsoft.com/office/powerpoint/2010/main" val="5539378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FE0E24A-7E68-460E-8D9D-A1E4828CB3A4}"/>
              </a:ext>
            </a:extLst>
          </p:cNvPr>
          <p:cNvSpPr>
            <a:spLocks noGrp="1"/>
          </p:cNvSpPr>
          <p:nvPr>
            <p:ph type="title"/>
          </p:nvPr>
        </p:nvSpPr>
        <p:spPr>
          <a:xfrm>
            <a:off x="914399" y="4953000"/>
            <a:ext cx="10331245" cy="1057275"/>
          </a:xfrm>
        </p:spPr>
        <p:txBody>
          <a:bodyPr>
            <a:normAutofit/>
          </a:bodyPr>
          <a:lstStyle/>
          <a:p>
            <a:r>
              <a:rPr lang="en-US" dirty="0"/>
              <a:t>Recharge: Transformation?</a:t>
            </a:r>
          </a:p>
        </p:txBody>
      </p:sp>
      <p:pic>
        <p:nvPicPr>
          <p:cNvPr id="9" name="Picture 8">
            <a:extLst>
              <a:ext uri="{FF2B5EF4-FFF2-40B4-BE49-F238E27FC236}">
                <a16:creationId xmlns:a16="http://schemas.microsoft.com/office/drawing/2014/main" id="{B6A78A5B-E399-428F-A4C8-3D2B2F59A4E8}"/>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46355" y="1066800"/>
            <a:ext cx="10458166" cy="3492263"/>
          </a:xfrm>
          <a:prstGeom prst="rect">
            <a:avLst/>
          </a:prstGeom>
        </p:spPr>
      </p:pic>
      <p:sp>
        <p:nvSpPr>
          <p:cNvPr id="10" name="TextBox 9">
            <a:extLst>
              <a:ext uri="{FF2B5EF4-FFF2-40B4-BE49-F238E27FC236}">
                <a16:creationId xmlns:a16="http://schemas.microsoft.com/office/drawing/2014/main" id="{B2032795-EDEA-4664-91F8-92744A6CD67F}"/>
              </a:ext>
            </a:extLst>
          </p:cNvPr>
          <p:cNvSpPr txBox="1"/>
          <p:nvPr/>
        </p:nvSpPr>
        <p:spPr>
          <a:xfrm>
            <a:off x="4966530" y="747299"/>
            <a:ext cx="6437991" cy="246221"/>
          </a:xfrm>
          <a:prstGeom prst="rect">
            <a:avLst/>
          </a:prstGeom>
          <a:noFill/>
        </p:spPr>
        <p:txBody>
          <a:bodyPr wrap="square" rtlCol="0">
            <a:spAutoFit/>
          </a:bodyPr>
          <a:lstStyle/>
          <a:p>
            <a:r>
              <a:rPr lang="en-US" sz="1000" dirty="0">
                <a:solidFill>
                  <a:schemeClr val="tx1">
                    <a:lumMod val="85000"/>
                  </a:schemeClr>
                </a:solidFill>
              </a:rPr>
              <a:t>Photographs used in this presentation are licensed by Kay Johnson from Adobe Stock.  Please do not reuse.</a:t>
            </a:r>
          </a:p>
        </p:txBody>
      </p:sp>
      <p:sp>
        <p:nvSpPr>
          <p:cNvPr id="2" name="Footer Placeholder 1">
            <a:extLst>
              <a:ext uri="{FF2B5EF4-FFF2-40B4-BE49-F238E27FC236}">
                <a16:creationId xmlns:a16="http://schemas.microsoft.com/office/drawing/2014/main" id="{882B63CC-3D18-DF6E-BB0F-88A1D95677AF}"/>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41AA661F-8803-7C77-F0F6-5599C4CFA686}"/>
              </a:ext>
            </a:extLst>
          </p:cNvPr>
          <p:cNvSpPr>
            <a:spLocks noGrp="1"/>
          </p:cNvSpPr>
          <p:nvPr>
            <p:ph type="sldNum" sz="quarter" idx="12"/>
          </p:nvPr>
        </p:nvSpPr>
        <p:spPr/>
        <p:txBody>
          <a:bodyPr/>
          <a:lstStyle/>
          <a:p>
            <a:fld id="{E94BB8C7-EF0C-45B5-B4EF-F4312610A59A}" type="slidenum">
              <a:rPr lang="en-US" smtClean="0"/>
              <a:pPr/>
              <a:t>25</a:t>
            </a:fld>
            <a:endParaRPr lang="en-US"/>
          </a:p>
        </p:txBody>
      </p:sp>
    </p:spTree>
    <p:extLst>
      <p:ext uri="{BB962C8B-B14F-4D97-AF65-F5344CB8AC3E}">
        <p14:creationId xmlns:p14="http://schemas.microsoft.com/office/powerpoint/2010/main" val="290123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491" y="5334617"/>
            <a:ext cx="2362200" cy="1061829"/>
          </a:xfrm>
          <a:prstGeom prst="rect">
            <a:avLst/>
          </a:prstGeom>
          <a:noFill/>
        </p:spPr>
        <p:txBody>
          <a:bodyPr wrap="square" rtlCol="0">
            <a:spAutoFit/>
          </a:bodyPr>
          <a:lstStyle/>
          <a:p>
            <a:r>
              <a:rPr lang="en-US" sz="1050" dirty="0">
                <a:solidFill>
                  <a:schemeClr val="accent4">
                    <a:lumMod val="75000"/>
                  </a:schemeClr>
                </a:solidFill>
              </a:rPr>
              <a:t>Zephyrin LC. Changing the Narrative and Accelerating Action to Reduce Racial Inequities in Maternal Mortality. </a:t>
            </a:r>
            <a:r>
              <a:rPr lang="en-US" sz="1050" i="1" dirty="0">
                <a:solidFill>
                  <a:schemeClr val="accent4">
                    <a:lumMod val="75000"/>
                  </a:schemeClr>
                </a:solidFill>
              </a:rPr>
              <a:t>Am J Public Health</a:t>
            </a:r>
            <a:r>
              <a:rPr lang="en-US" sz="1050" dirty="0">
                <a:solidFill>
                  <a:schemeClr val="accent4">
                    <a:lumMod val="75000"/>
                  </a:schemeClr>
                </a:solidFill>
              </a:rPr>
              <a:t>. 2021;111(9):1575-1577. doi:10.2105/AJPH.2021.306462.</a:t>
            </a:r>
          </a:p>
        </p:txBody>
      </p:sp>
      <p:sp>
        <p:nvSpPr>
          <p:cNvPr id="3" name="Title 2"/>
          <p:cNvSpPr>
            <a:spLocks noGrp="1"/>
          </p:cNvSpPr>
          <p:nvPr>
            <p:ph type="title"/>
          </p:nvPr>
        </p:nvSpPr>
        <p:spPr>
          <a:xfrm>
            <a:off x="457200" y="457200"/>
            <a:ext cx="3695700" cy="3352800"/>
          </a:xfrm>
        </p:spPr>
        <p:txBody>
          <a:bodyPr>
            <a:normAutofit/>
          </a:bodyPr>
          <a:lstStyle/>
          <a:p>
            <a:r>
              <a:rPr lang="en-US" dirty="0"/>
              <a:t>5 Whys and Root Causes for Black Maternal Mortality</a:t>
            </a:r>
          </a:p>
        </p:txBody>
      </p:sp>
      <p:pic>
        <p:nvPicPr>
          <p:cNvPr id="5" name="Content Placeholder 4"/>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343400" y="609600"/>
            <a:ext cx="6256409" cy="6127602"/>
          </a:xfrm>
        </p:spPr>
      </p:pic>
      <p:sp>
        <p:nvSpPr>
          <p:cNvPr id="4" name="Footer Placeholder 3">
            <a:extLst>
              <a:ext uri="{FF2B5EF4-FFF2-40B4-BE49-F238E27FC236}">
                <a16:creationId xmlns:a16="http://schemas.microsoft.com/office/drawing/2014/main" id="{8ABC6059-4A43-37E2-D704-62B0E7FAAA0E}"/>
              </a:ext>
            </a:extLst>
          </p:cNvPr>
          <p:cNvSpPr>
            <a:spLocks noGrp="1"/>
          </p:cNvSpPr>
          <p:nvPr>
            <p:ph type="ftr" sz="quarter" idx="11"/>
          </p:nvPr>
        </p:nvSpPr>
        <p:spPr/>
        <p:txBody>
          <a:bodyPr/>
          <a:lstStyle/>
          <a:p>
            <a:r>
              <a:rPr lang="en-US"/>
              <a:t>K Johnson. Delaware Healthy Mother and Infant Consortium. April, 2023</a:t>
            </a:r>
          </a:p>
        </p:txBody>
      </p:sp>
      <p:sp>
        <p:nvSpPr>
          <p:cNvPr id="6" name="Slide Number Placeholder 5">
            <a:extLst>
              <a:ext uri="{FF2B5EF4-FFF2-40B4-BE49-F238E27FC236}">
                <a16:creationId xmlns:a16="http://schemas.microsoft.com/office/drawing/2014/main" id="{09BFB7E9-A13E-04D5-7127-F46EA241C591}"/>
              </a:ext>
            </a:extLst>
          </p:cNvPr>
          <p:cNvSpPr>
            <a:spLocks noGrp="1"/>
          </p:cNvSpPr>
          <p:nvPr>
            <p:ph type="sldNum" sz="quarter" idx="12"/>
          </p:nvPr>
        </p:nvSpPr>
        <p:spPr/>
        <p:txBody>
          <a:bodyPr/>
          <a:lstStyle/>
          <a:p>
            <a:fld id="{E94BB8C7-EF0C-45B5-B4EF-F4312610A59A}" type="slidenum">
              <a:rPr lang="en-US" smtClean="0"/>
              <a:pPr/>
              <a:t>26</a:t>
            </a:fld>
            <a:endParaRPr lang="en-US"/>
          </a:p>
        </p:txBody>
      </p:sp>
    </p:spTree>
    <p:extLst>
      <p:ext uri="{BB962C8B-B14F-4D97-AF65-F5344CB8AC3E}">
        <p14:creationId xmlns:p14="http://schemas.microsoft.com/office/powerpoint/2010/main" val="2721378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381000"/>
            <a:ext cx="9601201" cy="710444"/>
          </a:xfrm>
        </p:spPr>
        <p:txBody>
          <a:bodyPr/>
          <a:lstStyle/>
          <a:p>
            <a:r>
              <a:rPr lang="en-US" dirty="0"/>
              <a:t>Addressing Unequal Treatment</a:t>
            </a:r>
          </a:p>
        </p:txBody>
      </p:sp>
      <p:sp>
        <p:nvSpPr>
          <p:cNvPr id="10" name="TextBox 9"/>
          <p:cNvSpPr txBox="1"/>
          <p:nvPr/>
        </p:nvSpPr>
        <p:spPr>
          <a:xfrm>
            <a:off x="6454140" y="1219200"/>
            <a:ext cx="5124450" cy="707886"/>
          </a:xfrm>
          <a:prstGeom prst="rect">
            <a:avLst/>
          </a:prstGeom>
          <a:noFill/>
        </p:spPr>
        <p:txBody>
          <a:bodyPr wrap="square" rtlCol="0">
            <a:spAutoFit/>
          </a:bodyPr>
          <a:lstStyle/>
          <a:p>
            <a:pPr algn="ctr"/>
            <a:r>
              <a:rPr lang="en-US" sz="2000" b="1" dirty="0">
                <a:solidFill>
                  <a:schemeClr val="tx2"/>
                </a:solidFill>
                <a:latin typeface="Arial Narrow" panose="020B0606020202030204" pitchFamily="34" charset="0"/>
              </a:rPr>
              <a:t>Preconception/ Pre-Pregnancy Advice and Services, US, 2011-2013</a:t>
            </a:r>
          </a:p>
        </p:txBody>
      </p:sp>
      <p:sp>
        <p:nvSpPr>
          <p:cNvPr id="6" name="Content Placeholder 5">
            <a:extLst>
              <a:ext uri="{FF2B5EF4-FFF2-40B4-BE49-F238E27FC236}">
                <a16:creationId xmlns:a16="http://schemas.microsoft.com/office/drawing/2014/main" id="{8735C4BB-00D0-4300-8523-7160D0AF05B4}"/>
              </a:ext>
            </a:extLst>
          </p:cNvPr>
          <p:cNvSpPr>
            <a:spLocks noGrp="1"/>
          </p:cNvSpPr>
          <p:nvPr>
            <p:ph sz="half" idx="1"/>
          </p:nvPr>
        </p:nvSpPr>
        <p:spPr>
          <a:xfrm>
            <a:off x="609599" y="1279177"/>
            <a:ext cx="5257801" cy="5334000"/>
          </a:xfrm>
        </p:spPr>
        <p:txBody>
          <a:bodyPr>
            <a:normAutofit/>
          </a:bodyPr>
          <a:lstStyle/>
          <a:p>
            <a:pPr marL="0" indent="0">
              <a:spcAft>
                <a:spcPts val="600"/>
              </a:spcAft>
              <a:buNone/>
            </a:pPr>
            <a:r>
              <a:rPr lang="en-US" dirty="0"/>
              <a:t>Need layers of change</a:t>
            </a:r>
          </a:p>
          <a:p>
            <a:pPr marL="731837" lvl="1" indent="-457200">
              <a:spcAft>
                <a:spcPts val="600"/>
              </a:spcAft>
              <a:buFont typeface="+mj-lt"/>
              <a:buAutoNum type="arabicPeriod"/>
            </a:pPr>
            <a:r>
              <a:rPr lang="en-US" dirty="0"/>
              <a:t>Improve </a:t>
            </a:r>
            <a:r>
              <a:rPr lang="en-US" b="1" dirty="0"/>
              <a:t>coverage</a:t>
            </a:r>
            <a:r>
              <a:rPr lang="en-US" dirty="0"/>
              <a:t>, benefits, and costs.</a:t>
            </a:r>
          </a:p>
          <a:p>
            <a:pPr marL="731837" lvl="1" indent="-457200">
              <a:spcAft>
                <a:spcPts val="600"/>
              </a:spcAft>
              <a:buFont typeface="+mj-lt"/>
              <a:buAutoNum type="arabicPeriod"/>
            </a:pPr>
            <a:r>
              <a:rPr lang="en-US" dirty="0"/>
              <a:t>Assure equitable </a:t>
            </a:r>
            <a:r>
              <a:rPr lang="en-US" b="1" dirty="0"/>
              <a:t>access</a:t>
            </a:r>
            <a:r>
              <a:rPr lang="en-US" dirty="0"/>
              <a:t>.</a:t>
            </a:r>
          </a:p>
          <a:p>
            <a:pPr marL="731837" lvl="1" indent="-457200">
              <a:spcAft>
                <a:spcPts val="600"/>
              </a:spcAft>
              <a:buFont typeface="+mj-lt"/>
              <a:buAutoNum type="arabicPeriod"/>
            </a:pPr>
            <a:r>
              <a:rPr lang="en-US" dirty="0"/>
              <a:t>Implement </a:t>
            </a:r>
            <a:r>
              <a:rPr lang="en-US" b="1" dirty="0"/>
              <a:t>practice</a:t>
            </a:r>
            <a:r>
              <a:rPr lang="en-US" dirty="0"/>
              <a:t> guidelines.</a:t>
            </a:r>
          </a:p>
          <a:p>
            <a:pPr marL="731837" lvl="1" indent="-457200">
              <a:spcAft>
                <a:spcPts val="600"/>
              </a:spcAft>
              <a:buFont typeface="+mj-lt"/>
              <a:buAutoNum type="arabicPeriod"/>
            </a:pPr>
            <a:r>
              <a:rPr lang="en-US" dirty="0"/>
              <a:t>Adopt </a:t>
            </a:r>
            <a:r>
              <a:rPr lang="en-US" b="1" dirty="0"/>
              <a:t>anti-racist, anti-bias </a:t>
            </a:r>
            <a:r>
              <a:rPr lang="en-US" dirty="0"/>
              <a:t>approaches in health care.</a:t>
            </a:r>
          </a:p>
          <a:p>
            <a:pPr marL="731837" lvl="1" indent="-457200">
              <a:spcAft>
                <a:spcPts val="600"/>
              </a:spcAft>
              <a:buFont typeface="+mj-lt"/>
              <a:buAutoNum type="arabicPeriod"/>
            </a:pPr>
            <a:r>
              <a:rPr lang="en-US" dirty="0"/>
              <a:t>Use </a:t>
            </a:r>
            <a:r>
              <a:rPr lang="en-US" b="1" dirty="0"/>
              <a:t>shared decision making</a:t>
            </a:r>
            <a:r>
              <a:rPr lang="en-US" dirty="0"/>
              <a:t>.</a:t>
            </a:r>
          </a:p>
          <a:p>
            <a:pPr marL="731837" lvl="1" indent="-457200">
              <a:spcAft>
                <a:spcPts val="600"/>
              </a:spcAft>
              <a:buFont typeface="+mj-lt"/>
              <a:buAutoNum type="arabicPeriod"/>
            </a:pPr>
            <a:r>
              <a:rPr lang="en-US" dirty="0"/>
              <a:t>Design and conduct </a:t>
            </a:r>
            <a:r>
              <a:rPr lang="en-US" b="1" dirty="0"/>
              <a:t>QI </a:t>
            </a:r>
            <a:r>
              <a:rPr lang="en-US" dirty="0"/>
              <a:t>efforts with an equity lens, not just measure disparities at the end.</a:t>
            </a:r>
          </a:p>
        </p:txBody>
      </p:sp>
      <p:graphicFrame>
        <p:nvGraphicFramePr>
          <p:cNvPr id="5" name="Content Placeholder 11">
            <a:extLst>
              <a:ext uri="{FF2B5EF4-FFF2-40B4-BE49-F238E27FC236}">
                <a16:creationId xmlns:a16="http://schemas.microsoft.com/office/drawing/2014/main" id="{CA6C7046-D64F-7AC6-2EBD-555FF0E0810B}"/>
              </a:ext>
            </a:extLst>
          </p:cNvPr>
          <p:cNvGraphicFramePr>
            <a:graphicFrameLocks noGrp="1"/>
          </p:cNvGraphicFramePr>
          <p:nvPr>
            <p:ph sz="half" idx="2"/>
            <p:extLst>
              <p:ext uri="{D42A27DB-BD31-4B8C-83A1-F6EECF244321}">
                <p14:modId xmlns:p14="http://schemas.microsoft.com/office/powerpoint/2010/main" val="3772641152"/>
              </p:ext>
            </p:extLst>
          </p:nvPr>
        </p:nvGraphicFramePr>
        <p:xfrm>
          <a:off x="6197600" y="1606550"/>
          <a:ext cx="5384800" cy="47180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9765E90C-F011-4097-959C-56CCA0CF0254}"/>
              </a:ext>
            </a:extLst>
          </p:cNvPr>
          <p:cNvSpPr txBox="1"/>
          <p:nvPr/>
        </p:nvSpPr>
        <p:spPr>
          <a:xfrm>
            <a:off x="6476999" y="6400800"/>
            <a:ext cx="5257801" cy="338554"/>
          </a:xfrm>
          <a:prstGeom prst="rect">
            <a:avLst/>
          </a:prstGeom>
          <a:solidFill>
            <a:schemeClr val="bg1"/>
          </a:solidFill>
        </p:spPr>
        <p:txBody>
          <a:bodyPr wrap="square">
            <a:spAutoFit/>
          </a:bodyPr>
          <a:lstStyle/>
          <a:p>
            <a:pPr>
              <a:defRPr/>
            </a:pPr>
            <a:r>
              <a:rPr lang="en-US" sz="800" dirty="0" err="1"/>
              <a:t>Pazol</a:t>
            </a:r>
            <a:r>
              <a:rPr lang="en-US" sz="800" dirty="0"/>
              <a:t>, Robbins, Black,  et al. (2017). Receipt of Selected Preventive Health Services for Women and Men of Reproductive Age - United States, 2011-2013. </a:t>
            </a:r>
            <a:r>
              <a:rPr lang="en-US" sz="800" i="1" dirty="0"/>
              <a:t>MMWR. 66</a:t>
            </a:r>
            <a:r>
              <a:rPr lang="en-US" sz="800" dirty="0"/>
              <a:t>(20), 1–31. https://doi.org/10.15585/mmwr.ss6620a1</a:t>
            </a:r>
            <a:endParaRPr lang="en-US" sz="800" dirty="0">
              <a:solidFill>
                <a:schemeClr val="tx1">
                  <a:lumMod val="50000"/>
                  <a:lumOff val="50000"/>
                </a:schemeClr>
              </a:solidFill>
            </a:endParaRPr>
          </a:p>
        </p:txBody>
      </p:sp>
      <p:sp>
        <p:nvSpPr>
          <p:cNvPr id="2" name="Footer Placeholder 1">
            <a:extLst>
              <a:ext uri="{FF2B5EF4-FFF2-40B4-BE49-F238E27FC236}">
                <a16:creationId xmlns:a16="http://schemas.microsoft.com/office/drawing/2014/main" id="{7157991A-E7C9-900B-99BD-B80FF2DD3232}"/>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84926BE4-6557-7B9B-4E41-8F872713BF36}"/>
              </a:ext>
            </a:extLst>
          </p:cNvPr>
          <p:cNvSpPr>
            <a:spLocks noGrp="1"/>
          </p:cNvSpPr>
          <p:nvPr>
            <p:ph type="sldNum" sz="quarter" idx="12"/>
          </p:nvPr>
        </p:nvSpPr>
        <p:spPr/>
        <p:txBody>
          <a:bodyPr/>
          <a:lstStyle/>
          <a:p>
            <a:fld id="{E94BB8C7-EF0C-45B5-B4EF-F4312610A59A}" type="slidenum">
              <a:rPr lang="en-US" smtClean="0"/>
              <a:pPr/>
              <a:t>27</a:t>
            </a:fld>
            <a:endParaRPr lang="en-US"/>
          </a:p>
        </p:txBody>
      </p:sp>
    </p:spTree>
    <p:extLst>
      <p:ext uri="{BB962C8B-B14F-4D97-AF65-F5344CB8AC3E}">
        <p14:creationId xmlns:p14="http://schemas.microsoft.com/office/powerpoint/2010/main" val="3791436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10972800" cy="762000"/>
          </a:xfrm>
        </p:spPr>
        <p:txBody>
          <a:bodyPr/>
          <a:lstStyle/>
          <a:p>
            <a:r>
              <a:rPr lang="en-US" dirty="0"/>
              <a:t>What if the health care system changed?</a:t>
            </a:r>
          </a:p>
        </p:txBody>
      </p:sp>
      <p:sp>
        <p:nvSpPr>
          <p:cNvPr id="7" name="Content Placeholder 6"/>
          <p:cNvSpPr>
            <a:spLocks noGrp="1"/>
          </p:cNvSpPr>
          <p:nvPr>
            <p:ph idx="1"/>
          </p:nvPr>
        </p:nvSpPr>
        <p:spPr>
          <a:xfrm>
            <a:off x="381000" y="1447800"/>
            <a:ext cx="10972800" cy="5029200"/>
          </a:xfrm>
        </p:spPr>
        <p:txBody>
          <a:bodyPr>
            <a:normAutofit fontScale="92500" lnSpcReduction="10000"/>
          </a:bodyPr>
          <a:lstStyle/>
          <a:p>
            <a:pPr lvl="1">
              <a:lnSpc>
                <a:spcPct val="110000"/>
              </a:lnSpc>
              <a:spcBef>
                <a:spcPts val="1200"/>
              </a:spcBef>
            </a:pPr>
            <a:r>
              <a:rPr lang="en-US" sz="2400" dirty="0"/>
              <a:t>Preventive services were delivered equitably, with structural barriers, bias, and disparities in practice eliminated.</a:t>
            </a:r>
          </a:p>
          <a:p>
            <a:pPr lvl="1">
              <a:lnSpc>
                <a:spcPct val="110000"/>
              </a:lnSpc>
              <a:spcBef>
                <a:spcPts val="1200"/>
              </a:spcBef>
            </a:pPr>
            <a:r>
              <a:rPr lang="en-US" sz="2400" dirty="0"/>
              <a:t>Birthing people had a team of supportive providers— including doulas, midwives, doctors, nurses, community health workers, lactation consultants, and others—to support optimal outcomes.</a:t>
            </a:r>
          </a:p>
          <a:p>
            <a:pPr lvl="1">
              <a:lnSpc>
                <a:spcPct val="110000"/>
              </a:lnSpc>
              <a:spcBef>
                <a:spcPts val="1200"/>
              </a:spcBef>
            </a:pPr>
            <a:r>
              <a:rPr lang="en-US" sz="2400" dirty="0"/>
              <a:t>Health providers listened to pregnant and birthing people, particularly BIPOC and those who are low-income, have low health literacy, or speak a language other than English.</a:t>
            </a:r>
          </a:p>
          <a:p>
            <a:pPr lvl="1">
              <a:lnSpc>
                <a:spcPct val="110000"/>
              </a:lnSpc>
              <a:spcBef>
                <a:spcPts val="1200"/>
              </a:spcBef>
            </a:pPr>
            <a:r>
              <a:rPr lang="en-US" sz="2400" dirty="0"/>
              <a:t>Full year of postpartum coverage for mothers combined with babies continuous coverage together used to support for optimal health, mental health and well-being.</a:t>
            </a:r>
          </a:p>
          <a:p>
            <a:pPr lvl="1">
              <a:lnSpc>
                <a:spcPct val="110000"/>
              </a:lnSpc>
              <a:spcBef>
                <a:spcPts val="1200"/>
              </a:spcBef>
            </a:pPr>
            <a:r>
              <a:rPr lang="en-US" sz="2400" dirty="0"/>
              <a:t>Coverage and access to full range of health care throughout life course – before, during, and beyond pregnancy.</a:t>
            </a:r>
          </a:p>
        </p:txBody>
      </p:sp>
      <p:sp>
        <p:nvSpPr>
          <p:cNvPr id="3" name="Footer Placeholder 2">
            <a:extLst>
              <a:ext uri="{FF2B5EF4-FFF2-40B4-BE49-F238E27FC236}">
                <a16:creationId xmlns:a16="http://schemas.microsoft.com/office/drawing/2014/main" id="{79B07297-AF5C-B6B6-C64E-37F7E4FEAE96}"/>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1ED77655-5A5C-8265-70F5-D756AEAF4B53}"/>
              </a:ext>
            </a:extLst>
          </p:cNvPr>
          <p:cNvSpPr>
            <a:spLocks noGrp="1"/>
          </p:cNvSpPr>
          <p:nvPr>
            <p:ph type="sldNum" sz="quarter" idx="12"/>
          </p:nvPr>
        </p:nvSpPr>
        <p:spPr/>
        <p:txBody>
          <a:bodyPr/>
          <a:lstStyle/>
          <a:p>
            <a:fld id="{E94BB8C7-EF0C-45B5-B4EF-F4312610A59A}" type="slidenum">
              <a:rPr lang="en-US" smtClean="0"/>
              <a:pPr/>
              <a:t>28</a:t>
            </a:fld>
            <a:endParaRPr lang="en-US"/>
          </a:p>
        </p:txBody>
      </p:sp>
    </p:spTree>
    <p:extLst>
      <p:ext uri="{BB962C8B-B14F-4D97-AF65-F5344CB8AC3E}">
        <p14:creationId xmlns:p14="http://schemas.microsoft.com/office/powerpoint/2010/main" val="276005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Health Care System Transformation</a:t>
            </a:r>
          </a:p>
        </p:txBody>
      </p:sp>
      <p:sp>
        <p:nvSpPr>
          <p:cNvPr id="3" name="Content Placeholder 2"/>
          <p:cNvSpPr>
            <a:spLocks noGrp="1"/>
          </p:cNvSpPr>
          <p:nvPr>
            <p:ph sz="half" idx="1"/>
          </p:nvPr>
        </p:nvSpPr>
        <p:spPr>
          <a:xfrm>
            <a:off x="381000" y="1752600"/>
            <a:ext cx="6400800" cy="4032504"/>
          </a:xfrm>
        </p:spPr>
        <p:txBody>
          <a:bodyPr>
            <a:normAutofit/>
          </a:bodyPr>
          <a:lstStyle/>
          <a:p>
            <a:pPr lvl="1">
              <a:spcAft>
                <a:spcPts val="600"/>
              </a:spcAft>
            </a:pPr>
            <a:r>
              <a:rPr lang="en-US" dirty="0"/>
              <a:t>More team-based, person-centered care</a:t>
            </a:r>
          </a:p>
          <a:p>
            <a:pPr lvl="1">
              <a:spcAft>
                <a:spcPts val="600"/>
              </a:spcAft>
            </a:pPr>
            <a:r>
              <a:rPr lang="en-US" dirty="0"/>
              <a:t>Benefits to address physical, mental, oral, and reproductive health</a:t>
            </a:r>
          </a:p>
          <a:p>
            <a:pPr lvl="1">
              <a:spcAft>
                <a:spcPts val="600"/>
              </a:spcAft>
            </a:pPr>
            <a:r>
              <a:rPr lang="en-US" dirty="0"/>
              <a:t>Full array of perinatal providers</a:t>
            </a:r>
          </a:p>
          <a:p>
            <a:pPr lvl="1">
              <a:spcAft>
                <a:spcPts val="600"/>
              </a:spcAft>
            </a:pPr>
            <a:r>
              <a:rPr lang="en-US" dirty="0"/>
              <a:t>Adequate provider payment rates</a:t>
            </a:r>
          </a:p>
          <a:p>
            <a:pPr lvl="1">
              <a:spcAft>
                <a:spcPts val="600"/>
              </a:spcAft>
            </a:pPr>
            <a:r>
              <a:rPr lang="en-US" dirty="0"/>
              <a:t>Financing for SDOH and care coordination</a:t>
            </a:r>
          </a:p>
          <a:p>
            <a:pPr lvl="1">
              <a:spcAft>
                <a:spcPts val="600"/>
              </a:spcAft>
            </a:pPr>
            <a:r>
              <a:rPr lang="en-US" dirty="0"/>
              <a:t>Focus on quality and safety</a:t>
            </a:r>
          </a:p>
          <a:p>
            <a:pPr lvl="1">
              <a:spcAft>
                <a:spcPts val="600"/>
              </a:spcAft>
            </a:pPr>
            <a:r>
              <a:rPr lang="en-US" dirty="0"/>
              <a:t>Strategies that promote equity</a:t>
            </a:r>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947371463"/>
              </p:ext>
            </p:extLst>
          </p:nvPr>
        </p:nvGraphicFramePr>
        <p:xfrm>
          <a:off x="6553200" y="1905000"/>
          <a:ext cx="54102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p:cNvSpPr/>
          <p:nvPr/>
        </p:nvSpPr>
        <p:spPr>
          <a:xfrm>
            <a:off x="363582" y="6273969"/>
            <a:ext cx="11218817" cy="507831"/>
          </a:xfrm>
          <a:prstGeom prst="rect">
            <a:avLst/>
          </a:prstGeom>
        </p:spPr>
        <p:txBody>
          <a:bodyPr wrap="square">
            <a:spAutoFit/>
          </a:bodyPr>
          <a:lstStyle/>
          <a:p>
            <a:r>
              <a:rPr lang="en-US" sz="900" dirty="0" err="1">
                <a:solidFill>
                  <a:schemeClr val="tx1">
                    <a:lumMod val="75000"/>
                    <a:lumOff val="25000"/>
                  </a:schemeClr>
                </a:solidFill>
                <a:latin typeface="Arial" panose="020B0604020202020204" pitchFamily="34" charset="0"/>
                <a:cs typeface="Arial" panose="020B0604020202020204" pitchFamily="34" charset="0"/>
              </a:rPr>
              <a:t>Zephyrin</a:t>
            </a:r>
            <a:r>
              <a:rPr lang="en-US" sz="900" dirty="0">
                <a:solidFill>
                  <a:schemeClr val="tx1">
                    <a:lumMod val="75000"/>
                    <a:lumOff val="25000"/>
                  </a:schemeClr>
                </a:solidFill>
                <a:latin typeface="Arial" panose="020B0604020202020204" pitchFamily="34" charset="0"/>
                <a:cs typeface="Arial" panose="020B0604020202020204" pitchFamily="34" charset="0"/>
              </a:rPr>
              <a:t> L &amp; Johnson K. Optimizing Medicaid Extended Postpartum Coverage to Drive Health Care System Change. </a:t>
            </a:r>
            <a:r>
              <a:rPr lang="en-US" sz="900" i="1" dirty="0">
                <a:solidFill>
                  <a:schemeClr val="tx1">
                    <a:lumMod val="75000"/>
                    <a:lumOff val="25000"/>
                  </a:schemeClr>
                </a:solidFill>
                <a:latin typeface="Arial" panose="020B0604020202020204" pitchFamily="34" charset="0"/>
                <a:cs typeface="Arial" panose="020B0604020202020204" pitchFamily="34" charset="0"/>
              </a:rPr>
              <a:t>Women’s Health Issues</a:t>
            </a:r>
            <a:r>
              <a:rPr lang="en-US" sz="900" dirty="0">
                <a:solidFill>
                  <a:schemeClr val="tx1">
                    <a:lumMod val="75000"/>
                    <a:lumOff val="25000"/>
                  </a:schemeClr>
                </a:solidFill>
                <a:latin typeface="Arial" panose="020B0604020202020204" pitchFamily="34" charset="0"/>
                <a:cs typeface="Arial" panose="020B0604020202020204" pitchFamily="34" charset="0"/>
              </a:rPr>
              <a:t>. 2022:S1049-3867(22)00091-3. https://doi.org/10.1016/j.whi.2022.08.008</a:t>
            </a:r>
          </a:p>
          <a:p>
            <a:r>
              <a:rPr lang="en-US" sz="900" dirty="0" err="1">
                <a:solidFill>
                  <a:schemeClr val="tx1">
                    <a:lumMod val="75000"/>
                    <a:lumOff val="25000"/>
                  </a:schemeClr>
                </a:solidFill>
                <a:latin typeface="+mj-lt"/>
                <a:cs typeface="Times New Roman" panose="02020603050405020304" pitchFamily="18" charset="0"/>
              </a:rPr>
              <a:t>Zephyrin</a:t>
            </a:r>
            <a:r>
              <a:rPr lang="en-US" sz="900" dirty="0">
                <a:solidFill>
                  <a:schemeClr val="tx1">
                    <a:lumMod val="75000"/>
                    <a:lumOff val="25000"/>
                  </a:schemeClr>
                </a:solidFill>
                <a:latin typeface="+mj-lt"/>
                <a:cs typeface="Times New Roman" panose="02020603050405020304" pitchFamily="18" charset="0"/>
              </a:rPr>
              <a:t> L, et al. Community-Based Models to Improve Maternal Health Outcomes and Promote Health Equity. Commonwealth Fund. Issue Brief. March 4, 2021. https://www.commonwealthfund.org/publications/issue-briefs/2021/mar/community-models-improve-maternal-outcomes-equity</a:t>
            </a:r>
            <a:endParaRPr lang="en-US" sz="9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BBA1EDCB-77A9-EBB0-B54C-B09E1F8F15DC}"/>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D78C7F36-BBF6-A3CD-8801-F3E8B4285936}"/>
              </a:ext>
            </a:extLst>
          </p:cNvPr>
          <p:cNvSpPr>
            <a:spLocks noGrp="1"/>
          </p:cNvSpPr>
          <p:nvPr>
            <p:ph type="sldNum" sz="quarter" idx="12"/>
          </p:nvPr>
        </p:nvSpPr>
        <p:spPr/>
        <p:txBody>
          <a:bodyPr/>
          <a:lstStyle/>
          <a:p>
            <a:fld id="{E94BB8C7-EF0C-45B5-B4EF-F4312610A59A}" type="slidenum">
              <a:rPr lang="en-US" smtClean="0"/>
              <a:pPr/>
              <a:t>29</a:t>
            </a:fld>
            <a:endParaRPr lang="en-US"/>
          </a:p>
        </p:txBody>
      </p:sp>
    </p:spTree>
    <p:extLst>
      <p:ext uri="{BB962C8B-B14F-4D97-AF65-F5344CB8AC3E}">
        <p14:creationId xmlns:p14="http://schemas.microsoft.com/office/powerpoint/2010/main" val="22946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10972800" cy="990600"/>
          </a:xfrm>
        </p:spPr>
        <p:txBody>
          <a:bodyPr/>
          <a:lstStyle/>
          <a:p>
            <a:r>
              <a:rPr lang="en-US" dirty="0"/>
              <a:t>Starting perspective…What I believe</a:t>
            </a:r>
          </a:p>
        </p:txBody>
      </p:sp>
      <p:sp>
        <p:nvSpPr>
          <p:cNvPr id="3" name="Content Placeholder 2"/>
          <p:cNvSpPr>
            <a:spLocks noGrp="1"/>
          </p:cNvSpPr>
          <p:nvPr>
            <p:ph idx="1"/>
          </p:nvPr>
        </p:nvSpPr>
        <p:spPr>
          <a:xfrm>
            <a:off x="609600" y="1447800"/>
            <a:ext cx="10972800" cy="4876800"/>
          </a:xfrm>
        </p:spPr>
        <p:txBody>
          <a:bodyPr>
            <a:normAutofit/>
          </a:bodyPr>
          <a:lstStyle/>
          <a:p>
            <a:r>
              <a:rPr lang="en-US" dirty="0"/>
              <a:t>Equity depends upon strong and well-implemented public policies, along with respectful, team-based health care. </a:t>
            </a:r>
          </a:p>
          <a:p>
            <a:r>
              <a:rPr lang="en-US" dirty="0"/>
              <a:t>Every person should have the freedom to decide if and when to be a parent and raise a family. </a:t>
            </a:r>
          </a:p>
          <a:p>
            <a:r>
              <a:rPr lang="en-US" dirty="0"/>
              <a:t>Reproductive justice will be attained when all people have the economic, social, and political power and the means to make decisions about their bodies, sexuality, health, and families.</a:t>
            </a:r>
          </a:p>
          <a:p>
            <a:r>
              <a:rPr lang="en-US" dirty="0"/>
              <a:t>Clinical practice changes, QI, or individual behavior change are necessary but not sufficient to improve outcomes and end disparities.</a:t>
            </a:r>
          </a:p>
          <a:p>
            <a:r>
              <a:rPr lang="en-US" dirty="0"/>
              <a:t>To have equitable impact on the greatest number of women, children, and families, we must ensure effective public policies, programs, and services.</a:t>
            </a:r>
          </a:p>
          <a:p>
            <a:r>
              <a:rPr lang="en-US" dirty="0"/>
              <a:t>Data are not and never have been neutral. </a:t>
            </a:r>
          </a:p>
        </p:txBody>
      </p:sp>
      <p:sp>
        <p:nvSpPr>
          <p:cNvPr id="4" name="Footer Placeholder 3">
            <a:extLst>
              <a:ext uri="{FF2B5EF4-FFF2-40B4-BE49-F238E27FC236}">
                <a16:creationId xmlns:a16="http://schemas.microsoft.com/office/drawing/2014/main" id="{73DA8105-4F3E-C763-49F4-8CFE7FE8C274}"/>
              </a:ext>
            </a:extLst>
          </p:cNvPr>
          <p:cNvSpPr>
            <a:spLocks noGrp="1"/>
          </p:cNvSpPr>
          <p:nvPr>
            <p:ph type="ftr" sz="quarter" idx="11"/>
          </p:nvPr>
        </p:nvSpPr>
        <p:spPr/>
        <p:txBody>
          <a:bodyPr/>
          <a:lstStyle/>
          <a:p>
            <a:r>
              <a:rPr lang="en-US"/>
              <a:t>K Johnson. Delaware Healthy Mother and Infant Consortium. April, 2023</a:t>
            </a:r>
          </a:p>
        </p:txBody>
      </p:sp>
      <p:sp>
        <p:nvSpPr>
          <p:cNvPr id="5" name="Slide Number Placeholder 4">
            <a:extLst>
              <a:ext uri="{FF2B5EF4-FFF2-40B4-BE49-F238E27FC236}">
                <a16:creationId xmlns:a16="http://schemas.microsoft.com/office/drawing/2014/main" id="{AE20B600-2695-86CE-2182-887731872455}"/>
              </a:ext>
            </a:extLst>
          </p:cNvPr>
          <p:cNvSpPr>
            <a:spLocks noGrp="1"/>
          </p:cNvSpPr>
          <p:nvPr>
            <p:ph type="sldNum" sz="quarter" idx="12"/>
          </p:nvPr>
        </p:nvSpPr>
        <p:spPr/>
        <p:txBody>
          <a:bodyPr/>
          <a:lstStyle/>
          <a:p>
            <a:fld id="{E94BB8C7-EF0C-45B5-B4EF-F4312610A59A}" type="slidenum">
              <a:rPr lang="en-US" smtClean="0"/>
              <a:pPr/>
              <a:t>3</a:t>
            </a:fld>
            <a:endParaRPr lang="en-US"/>
          </a:p>
        </p:txBody>
      </p:sp>
    </p:spTree>
    <p:extLst>
      <p:ext uri="{BB962C8B-B14F-4D97-AF65-F5344CB8AC3E}">
        <p14:creationId xmlns:p14="http://schemas.microsoft.com/office/powerpoint/2010/main" val="759103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6CF4246-9A08-48F6-81BA-469CF97E19CA}"/>
              </a:ext>
            </a:extLst>
          </p:cNvPr>
          <p:cNvSpPr>
            <a:spLocks noGrp="1"/>
          </p:cNvSpPr>
          <p:nvPr>
            <p:ph type="title"/>
          </p:nvPr>
        </p:nvSpPr>
        <p:spPr/>
        <p:txBody>
          <a:bodyPr/>
          <a:lstStyle/>
          <a:p>
            <a:r>
              <a:rPr lang="en-US" dirty="0"/>
              <a:t>Working across a life course continuum</a:t>
            </a:r>
          </a:p>
        </p:txBody>
      </p:sp>
      <p:graphicFrame>
        <p:nvGraphicFramePr>
          <p:cNvPr id="9" name="Content Placeholder 8">
            <a:extLst>
              <a:ext uri="{FF2B5EF4-FFF2-40B4-BE49-F238E27FC236}">
                <a16:creationId xmlns:a16="http://schemas.microsoft.com/office/drawing/2014/main" id="{AFBB8D1A-4F36-4B15-801C-A38197940AE0}"/>
              </a:ext>
            </a:extLst>
          </p:cNvPr>
          <p:cNvGraphicFramePr>
            <a:graphicFrameLocks noGrp="1"/>
          </p:cNvGraphicFramePr>
          <p:nvPr>
            <p:ph idx="1"/>
          </p:nvPr>
        </p:nvGraphicFramePr>
        <p:xfrm>
          <a:off x="609600" y="1600200"/>
          <a:ext cx="10972800" cy="487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Footer Placeholder 1">
            <a:extLst>
              <a:ext uri="{FF2B5EF4-FFF2-40B4-BE49-F238E27FC236}">
                <a16:creationId xmlns:a16="http://schemas.microsoft.com/office/drawing/2014/main" id="{EBA5EFC0-99BE-1DDE-0F2D-AABA6D755371}"/>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B12A8C27-CBB0-2F13-67A6-0CFF0C3271A3}"/>
              </a:ext>
            </a:extLst>
          </p:cNvPr>
          <p:cNvSpPr>
            <a:spLocks noGrp="1"/>
          </p:cNvSpPr>
          <p:nvPr>
            <p:ph type="sldNum" sz="quarter" idx="12"/>
          </p:nvPr>
        </p:nvSpPr>
        <p:spPr/>
        <p:txBody>
          <a:bodyPr/>
          <a:lstStyle/>
          <a:p>
            <a:fld id="{E94BB8C7-EF0C-45B5-B4EF-F4312610A59A}" type="slidenum">
              <a:rPr lang="en-US" smtClean="0"/>
              <a:pPr/>
              <a:t>30</a:t>
            </a:fld>
            <a:endParaRPr lang="en-US"/>
          </a:p>
        </p:txBody>
      </p:sp>
    </p:spTree>
    <p:extLst>
      <p:ext uri="{BB962C8B-B14F-4D97-AF65-F5344CB8AC3E}">
        <p14:creationId xmlns:p14="http://schemas.microsoft.com/office/powerpoint/2010/main" val="38022062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533400"/>
            <a:ext cx="9677400" cy="1066800"/>
          </a:xfrm>
        </p:spPr>
        <p:txBody>
          <a:bodyPr>
            <a:normAutofit/>
          </a:bodyPr>
          <a:lstStyle/>
          <a:p>
            <a:pPr>
              <a:defRPr/>
            </a:pPr>
            <a:r>
              <a:rPr lang="en-US" dirty="0"/>
              <a:t>Advancing Equity</a:t>
            </a:r>
          </a:p>
        </p:txBody>
      </p:sp>
      <p:sp>
        <p:nvSpPr>
          <p:cNvPr id="68614" name="Content Placeholder 3"/>
          <p:cNvSpPr>
            <a:spLocks noGrp="1"/>
          </p:cNvSpPr>
          <p:nvPr>
            <p:ph idx="1"/>
          </p:nvPr>
        </p:nvSpPr>
        <p:spPr>
          <a:xfrm>
            <a:off x="533400" y="1676400"/>
            <a:ext cx="6019800" cy="4419600"/>
          </a:xfrm>
        </p:spPr>
        <p:txBody>
          <a:bodyPr>
            <a:normAutofit/>
          </a:bodyPr>
          <a:lstStyle/>
          <a:p>
            <a:pPr>
              <a:spcBef>
                <a:spcPts val="600"/>
              </a:spcBef>
              <a:spcAft>
                <a:spcPts val="600"/>
              </a:spcAft>
            </a:pPr>
            <a:r>
              <a:rPr lang="en-US" altLang="en-US" sz="2800" dirty="0">
                <a:ea typeface="Calibri" pitchFamily="34" charset="0"/>
                <a:cs typeface="Times New Roman" pitchFamily="18" charset="0"/>
              </a:rPr>
              <a:t>Adopt policy and structural changes to get at root causes.</a:t>
            </a:r>
          </a:p>
          <a:p>
            <a:pPr>
              <a:spcBef>
                <a:spcPts val="600"/>
              </a:spcBef>
              <a:spcAft>
                <a:spcPts val="600"/>
              </a:spcAft>
            </a:pPr>
            <a:r>
              <a:rPr lang="en-US" altLang="en-US" sz="2800" dirty="0">
                <a:ea typeface="Calibri" pitchFamily="34" charset="0"/>
                <a:cs typeface="Times New Roman" pitchFamily="18" charset="0"/>
              </a:rPr>
              <a:t>Invest in health, economic security, education, and community building.</a:t>
            </a:r>
          </a:p>
          <a:p>
            <a:pPr lvl="1">
              <a:spcBef>
                <a:spcPts val="600"/>
              </a:spcBef>
              <a:spcAft>
                <a:spcPts val="600"/>
              </a:spcAft>
            </a:pPr>
            <a:r>
              <a:rPr lang="en-US" altLang="en-US" sz="2400" dirty="0">
                <a:ea typeface="Calibri" pitchFamily="34" charset="0"/>
                <a:cs typeface="Times New Roman" pitchFamily="18" charset="0"/>
              </a:rPr>
              <a:t>Income, tax credits, family leave</a:t>
            </a:r>
          </a:p>
          <a:p>
            <a:pPr lvl="1">
              <a:spcBef>
                <a:spcPts val="600"/>
              </a:spcBef>
              <a:spcAft>
                <a:spcPts val="600"/>
              </a:spcAft>
            </a:pPr>
            <a:r>
              <a:rPr lang="en-US" altLang="en-US" sz="2400" dirty="0">
                <a:ea typeface="Calibri" pitchFamily="34" charset="0"/>
                <a:cs typeface="Times New Roman" pitchFamily="18" charset="0"/>
              </a:rPr>
              <a:t>Health care across life course</a:t>
            </a:r>
          </a:p>
          <a:p>
            <a:pPr lvl="1">
              <a:spcBef>
                <a:spcPts val="600"/>
              </a:spcBef>
              <a:spcAft>
                <a:spcPts val="600"/>
              </a:spcAft>
            </a:pPr>
            <a:r>
              <a:rPr lang="en-US" altLang="en-US" sz="2400" dirty="0">
                <a:ea typeface="Calibri" pitchFamily="34" charset="0"/>
                <a:cs typeface="Times New Roman" pitchFamily="18" charset="0"/>
              </a:rPr>
              <a:t>Community-level investments</a:t>
            </a:r>
          </a:p>
          <a:p>
            <a:pPr lvl="1">
              <a:spcBef>
                <a:spcPts val="600"/>
              </a:spcBef>
              <a:spcAft>
                <a:spcPts val="600"/>
              </a:spcAft>
            </a:pPr>
            <a:r>
              <a:rPr lang="en-US" altLang="en-US" sz="2400" dirty="0">
                <a:ea typeface="Calibri" pitchFamily="34" charset="0"/>
                <a:cs typeface="Times New Roman" pitchFamily="18" charset="0"/>
              </a:rPr>
              <a:t>Education-early to higher ed</a:t>
            </a:r>
          </a:p>
        </p:txBody>
      </p:sp>
      <p:sp>
        <p:nvSpPr>
          <p:cNvPr id="68615" name="Footer Placeholder 1"/>
          <p:cNvSpPr>
            <a:spLocks noGrp="1"/>
          </p:cNvSpPr>
          <p:nvPr>
            <p:ph type="ftr" sz="quarter" idx="10"/>
          </p:nvPr>
        </p:nvSpPr>
        <p:spPr bwMode="auto">
          <a:xfrm>
            <a:off x="1676400" y="19050"/>
            <a:ext cx="6172200" cy="3286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ctr" rtl="0" eaLnBrk="1" fontAlgn="base" hangingPunct="1">
              <a:spcBef>
                <a:spcPct val="0"/>
              </a:spcBef>
              <a:spcAft>
                <a:spcPct val="0"/>
              </a:spcAft>
              <a:defRPr sz="1050" kern="1200">
                <a:solidFill>
                  <a:srgbClr val="FFFFFF"/>
                </a:solidFill>
                <a:latin typeface="+mj-lt"/>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Garamond" pitchFamily="18" charset="0"/>
                <a:ea typeface="+mn-ea"/>
                <a:cs typeface="Arial" charset="0"/>
              </a:defRPr>
            </a:lvl2pPr>
            <a:lvl3pPr marL="914400" algn="l" rtl="0" eaLnBrk="0" fontAlgn="base" hangingPunct="0">
              <a:spcBef>
                <a:spcPct val="0"/>
              </a:spcBef>
              <a:spcAft>
                <a:spcPct val="0"/>
              </a:spcAft>
              <a:defRPr kern="1200">
                <a:solidFill>
                  <a:schemeClr val="tx1"/>
                </a:solidFill>
                <a:latin typeface="Garamond" pitchFamily="18" charset="0"/>
                <a:ea typeface="+mn-ea"/>
                <a:cs typeface="Arial" charset="0"/>
              </a:defRPr>
            </a:lvl3pPr>
            <a:lvl4pPr marL="1371600" algn="l" rtl="0" eaLnBrk="0" fontAlgn="base" hangingPunct="0">
              <a:spcBef>
                <a:spcPct val="0"/>
              </a:spcBef>
              <a:spcAft>
                <a:spcPct val="0"/>
              </a:spcAft>
              <a:defRPr kern="1200">
                <a:solidFill>
                  <a:schemeClr val="tx1"/>
                </a:solidFill>
                <a:latin typeface="Garamond" pitchFamily="18" charset="0"/>
                <a:ea typeface="+mn-ea"/>
                <a:cs typeface="Arial" charset="0"/>
              </a:defRPr>
            </a:lvl4pPr>
            <a:lvl5pPr marL="1828800" algn="l" rtl="0" eaLnBrk="0" fontAlgn="base" hangingPunct="0">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a:lstStyle>
          <a:p>
            <a:r>
              <a:rPr lang="en-US"/>
              <a:t>K Johnson. Delaware Healthy Mother and Infant Consortium. April, 2023</a:t>
            </a:r>
            <a:endParaRPr lang="en-US" altLang="en-US" sz="1000">
              <a:solidFill>
                <a:srgbClr val="FFFFFF"/>
              </a:solidFill>
              <a:latin typeface="Arial" charset="0"/>
            </a:endParaRPr>
          </a:p>
        </p:txBody>
      </p:sp>
      <p:sp>
        <p:nvSpPr>
          <p:cNvPr id="6861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fld id="{73B8CD76-A05F-482F-BFC3-FC0C4469F7EF}" type="slidenum">
              <a:rPr lang="en-US" altLang="en-US" smtClean="0">
                <a:solidFill>
                  <a:srgbClr val="FFFFFF"/>
                </a:solidFill>
              </a:rPr>
              <a:pPr/>
              <a:t>31</a:t>
            </a:fld>
            <a:endParaRPr lang="en-US" altLang="en-US">
              <a:solidFill>
                <a:srgbClr val="FFFFFF"/>
              </a:solidFill>
            </a:endParaRPr>
          </a:p>
        </p:txBody>
      </p:sp>
      <p:sp>
        <p:nvSpPr>
          <p:cNvPr id="5" name="TextBox 4"/>
          <p:cNvSpPr txBox="1"/>
          <p:nvPr/>
        </p:nvSpPr>
        <p:spPr>
          <a:xfrm>
            <a:off x="685800" y="6265864"/>
            <a:ext cx="9753601" cy="585787"/>
          </a:xfrm>
          <a:prstGeom prst="rect">
            <a:avLst/>
          </a:prstGeom>
          <a:noFill/>
        </p:spPr>
        <p:txBody>
          <a:bodyPr wrap="square">
            <a:spAutoFit/>
          </a:bodyPr>
          <a:lstStyle/>
          <a:p>
            <a:pPr>
              <a:lnSpc>
                <a:spcPct val="107000"/>
              </a:lnSpc>
              <a:spcAft>
                <a:spcPts val="800"/>
              </a:spcAft>
              <a:defRPr/>
            </a:pPr>
            <a:r>
              <a:rPr lang="en-US" sz="1000" dirty="0">
                <a:solidFill>
                  <a:schemeClr val="tx1">
                    <a:lumMod val="75000"/>
                    <a:lumOff val="25000"/>
                  </a:schemeClr>
                </a:solidFill>
              </a:rPr>
              <a:t>Bruner C, Hayes M, </a:t>
            </a:r>
            <a:r>
              <a:rPr lang="en-US" sz="1000" dirty="0" err="1">
                <a:solidFill>
                  <a:schemeClr val="tx1">
                    <a:lumMod val="75000"/>
                    <a:lumOff val="25000"/>
                  </a:schemeClr>
                </a:solidFill>
              </a:rPr>
              <a:t>Houshyar</a:t>
            </a:r>
            <a:r>
              <a:rPr lang="en-US" sz="1000" dirty="0">
                <a:solidFill>
                  <a:schemeClr val="tx1">
                    <a:lumMod val="75000"/>
                    <a:lumOff val="25000"/>
                  </a:schemeClr>
                </a:solidFill>
              </a:rPr>
              <a:t> S, Johnson K, &amp; Walker-Harding L (May 2021). </a:t>
            </a:r>
            <a:r>
              <a:rPr lang="en-US" sz="1000" i="1" dirty="0">
                <a:solidFill>
                  <a:schemeClr val="tx1">
                    <a:lumMod val="75000"/>
                    <a:lumOff val="25000"/>
                  </a:schemeClr>
                </a:solidFill>
              </a:rPr>
              <a:t>Dismantling Racism: 10 Compelling Reasons for Investing in a Relational/Community Health Workforce for Young Children and Their Families</a:t>
            </a:r>
            <a:r>
              <a:rPr lang="en-US" sz="1000" dirty="0">
                <a:solidFill>
                  <a:schemeClr val="tx1">
                    <a:lumMod val="75000"/>
                    <a:lumOff val="25000"/>
                  </a:schemeClr>
                </a:solidFill>
              </a:rPr>
              <a:t>. InCK Marks Initiative. www.inckmarks.org or </a:t>
            </a:r>
            <a:r>
              <a:rPr lang="en-US" sz="1000" dirty="0">
                <a:solidFill>
                  <a:schemeClr val="tx1">
                    <a:lumMod val="75000"/>
                    <a:lumOff val="25000"/>
                  </a:schemeClr>
                </a:solidFill>
                <a:hlinkClick r:id="rId3"/>
              </a:rPr>
              <a:t>http://www.inckmarks.org/docs/newresources/InCKDiscussionBriefDismantingRacismMay20.pdf</a:t>
            </a:r>
            <a:r>
              <a:rPr lang="en-US" sz="1000" dirty="0">
                <a:solidFill>
                  <a:schemeClr val="tx1">
                    <a:lumMod val="75000"/>
                    <a:lumOff val="25000"/>
                  </a:schemeClr>
                </a:solidFill>
              </a:rPr>
              <a:t>   </a:t>
            </a:r>
            <a:endParaRPr lang="en-US" sz="1000" i="1" dirty="0">
              <a:solidFill>
                <a:schemeClr val="tx1">
                  <a:lumMod val="75000"/>
                  <a:lumOff val="25000"/>
                </a:schemeClr>
              </a:solidFill>
              <a:ea typeface="Calibri" panose="020F0502020204030204" pitchFamily="34" charset="0"/>
              <a:cs typeface="Times New Roman" panose="02020603050405020304" pitchFamily="18" charset="0"/>
            </a:endParaRPr>
          </a:p>
        </p:txBody>
      </p:sp>
      <p:pic>
        <p:nvPicPr>
          <p:cNvPr id="2" name="Content Placeholder 9">
            <a:extLst>
              <a:ext uri="{FF2B5EF4-FFF2-40B4-BE49-F238E27FC236}">
                <a16:creationId xmlns:a16="http://schemas.microsoft.com/office/drawing/2014/main" id="{C2BFE43D-FAD3-7599-FED0-9FD7F39BCC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76529" y="1600200"/>
            <a:ext cx="5296461" cy="4419600"/>
          </a:xfrm>
          <a:prstGeom prst="rect">
            <a:avLst/>
          </a:prstGeom>
        </p:spPr>
      </p:pic>
      <p:sp>
        <p:nvSpPr>
          <p:cNvPr id="4" name="Oval 3">
            <a:extLst>
              <a:ext uri="{FF2B5EF4-FFF2-40B4-BE49-F238E27FC236}">
                <a16:creationId xmlns:a16="http://schemas.microsoft.com/office/drawing/2014/main" id="{63D95278-AC11-FB4A-C775-5901669FE1CE}"/>
              </a:ext>
            </a:extLst>
          </p:cNvPr>
          <p:cNvSpPr/>
          <p:nvPr/>
        </p:nvSpPr>
        <p:spPr>
          <a:xfrm>
            <a:off x="8229600" y="2743200"/>
            <a:ext cx="2133600" cy="21336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1788459"/>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1"/>
          <p:cNvSpPr txBox="1">
            <a:spLocks noChangeArrowheads="1"/>
          </p:cNvSpPr>
          <p:nvPr/>
        </p:nvSpPr>
        <p:spPr bwMode="auto">
          <a:xfrm>
            <a:off x="2895601" y="5105401"/>
            <a:ext cx="7254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pPr algn="r"/>
            <a:r>
              <a:rPr lang="en-US" altLang="en-US" sz="3600" dirty="0">
                <a:latin typeface="+mj-lt"/>
              </a:rPr>
              <a:t>Seizing a window of opportunity: </a:t>
            </a:r>
          </a:p>
          <a:p>
            <a:pPr algn="r"/>
            <a:r>
              <a:rPr lang="en-US" altLang="en-US" sz="3600" dirty="0">
                <a:latin typeface="+mj-lt"/>
              </a:rPr>
              <a:t>A time to do better </a:t>
            </a:r>
          </a:p>
        </p:txBody>
      </p:sp>
      <p:pic>
        <p:nvPicPr>
          <p:cNvPr id="65539" name="Picture 6"/>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90600" y="460376"/>
            <a:ext cx="5867400" cy="4088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10"/>
          <p:cNvSpPr txBox="1">
            <a:spLocks noChangeArrowheads="1"/>
          </p:cNvSpPr>
          <p:nvPr/>
        </p:nvSpPr>
        <p:spPr bwMode="auto">
          <a:xfrm>
            <a:off x="984250" y="4597401"/>
            <a:ext cx="5111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cs typeface="Arial" charset="0"/>
              </a:defRPr>
            </a:lvl1pPr>
            <a:lvl2pPr marL="742950" indent="-285750">
              <a:defRPr>
                <a:solidFill>
                  <a:schemeClr val="tx1"/>
                </a:solidFill>
                <a:latin typeface="Garamond" pitchFamily="18" charset="0"/>
                <a:cs typeface="Arial" charset="0"/>
              </a:defRPr>
            </a:lvl2pPr>
            <a:lvl3pPr marL="1143000" indent="-228600">
              <a:defRPr>
                <a:solidFill>
                  <a:schemeClr val="tx1"/>
                </a:solidFill>
                <a:latin typeface="Garamond" pitchFamily="18" charset="0"/>
                <a:cs typeface="Arial" charset="0"/>
              </a:defRPr>
            </a:lvl3pPr>
            <a:lvl4pPr marL="1600200" indent="-228600">
              <a:defRPr>
                <a:solidFill>
                  <a:schemeClr val="tx1"/>
                </a:solidFill>
                <a:latin typeface="Garamond" pitchFamily="18" charset="0"/>
                <a:cs typeface="Arial" charset="0"/>
              </a:defRPr>
            </a:lvl4pPr>
            <a:lvl5pPr marL="2057400" indent="-228600">
              <a:defRPr>
                <a:solidFill>
                  <a:schemeClr val="tx1"/>
                </a:solidFill>
                <a:latin typeface="Garamond" pitchFamily="18" charset="0"/>
                <a:cs typeface="Arial" charset="0"/>
              </a:defRPr>
            </a:lvl5pPr>
            <a:lvl6pPr marL="2514600" indent="-228600" eaLnBrk="0" fontAlgn="base" hangingPunct="0">
              <a:spcBef>
                <a:spcPct val="0"/>
              </a:spcBef>
              <a:spcAft>
                <a:spcPct val="0"/>
              </a:spcAft>
              <a:defRPr>
                <a:solidFill>
                  <a:schemeClr val="tx1"/>
                </a:solidFill>
                <a:latin typeface="Garamond" pitchFamily="18" charset="0"/>
                <a:cs typeface="Arial" charset="0"/>
              </a:defRPr>
            </a:lvl6pPr>
            <a:lvl7pPr marL="2971800" indent="-228600" eaLnBrk="0" fontAlgn="base" hangingPunct="0">
              <a:spcBef>
                <a:spcPct val="0"/>
              </a:spcBef>
              <a:spcAft>
                <a:spcPct val="0"/>
              </a:spcAft>
              <a:defRPr>
                <a:solidFill>
                  <a:schemeClr val="tx1"/>
                </a:solidFill>
                <a:latin typeface="Garamond" pitchFamily="18" charset="0"/>
                <a:cs typeface="Arial" charset="0"/>
              </a:defRPr>
            </a:lvl7pPr>
            <a:lvl8pPr marL="3429000" indent="-228600" eaLnBrk="0" fontAlgn="base" hangingPunct="0">
              <a:spcBef>
                <a:spcPct val="0"/>
              </a:spcBef>
              <a:spcAft>
                <a:spcPct val="0"/>
              </a:spcAft>
              <a:defRPr>
                <a:solidFill>
                  <a:schemeClr val="tx1"/>
                </a:solidFill>
                <a:latin typeface="Garamond" pitchFamily="18" charset="0"/>
                <a:cs typeface="Arial" charset="0"/>
              </a:defRPr>
            </a:lvl8pPr>
            <a:lvl9pPr marL="3886200" indent="-228600" eaLnBrk="0" fontAlgn="base" hangingPunct="0">
              <a:spcBef>
                <a:spcPct val="0"/>
              </a:spcBef>
              <a:spcAft>
                <a:spcPct val="0"/>
              </a:spcAft>
              <a:defRPr>
                <a:solidFill>
                  <a:schemeClr val="tx1"/>
                </a:solidFill>
                <a:latin typeface="Garamond" pitchFamily="18" charset="0"/>
                <a:cs typeface="Arial" charset="0"/>
              </a:defRPr>
            </a:lvl9pPr>
          </a:lstStyle>
          <a:p>
            <a:r>
              <a:rPr lang="en-US" altLang="en-US" sz="1000"/>
              <a:t>Source: https://blog.greendot.org/juneteenth-is-a-holiday-of-celebration-reflection/</a:t>
            </a:r>
          </a:p>
        </p:txBody>
      </p:sp>
      <p:sp>
        <p:nvSpPr>
          <p:cNvPr id="2" name="Footer Placeholder 1">
            <a:extLst>
              <a:ext uri="{FF2B5EF4-FFF2-40B4-BE49-F238E27FC236}">
                <a16:creationId xmlns:a16="http://schemas.microsoft.com/office/drawing/2014/main" id="{9E8A023D-B90A-4102-EB06-3FB9CB97114E}"/>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FB74097C-A0A1-89FB-0F44-1631CC135EEC}"/>
              </a:ext>
            </a:extLst>
          </p:cNvPr>
          <p:cNvSpPr>
            <a:spLocks noGrp="1"/>
          </p:cNvSpPr>
          <p:nvPr>
            <p:ph type="sldNum" sz="quarter" idx="12"/>
          </p:nvPr>
        </p:nvSpPr>
        <p:spPr/>
        <p:txBody>
          <a:bodyPr/>
          <a:lstStyle/>
          <a:p>
            <a:fld id="{E94BB8C7-EF0C-45B5-B4EF-F4312610A59A}" type="slidenum">
              <a:rPr lang="en-US" smtClean="0"/>
              <a:pPr/>
              <a:t>32</a:t>
            </a:fld>
            <a:endParaRPr lang="en-US"/>
          </a:p>
        </p:txBody>
      </p:sp>
    </p:spTree>
    <p:extLst>
      <p:ext uri="{BB962C8B-B14F-4D97-AF65-F5344CB8AC3E}">
        <p14:creationId xmlns:p14="http://schemas.microsoft.com/office/powerpoint/2010/main" val="17330587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ABE277-684A-4B64-B996-BD3B7A8F0B05}"/>
              </a:ext>
            </a:extLst>
          </p:cNvPr>
          <p:cNvSpPr>
            <a:spLocks noGrp="1"/>
          </p:cNvSpPr>
          <p:nvPr>
            <p:ph type="title"/>
          </p:nvPr>
        </p:nvSpPr>
        <p:spPr/>
        <p:txBody>
          <a:bodyPr/>
          <a:lstStyle/>
          <a:p>
            <a:r>
              <a:rPr lang="en-US" dirty="0"/>
              <a:t>Delaware &amp; DHMIC again set the bar high</a:t>
            </a:r>
          </a:p>
        </p:txBody>
      </p:sp>
      <p:sp>
        <p:nvSpPr>
          <p:cNvPr id="3" name="Content Placeholder 2">
            <a:extLst>
              <a:ext uri="{FF2B5EF4-FFF2-40B4-BE49-F238E27FC236}">
                <a16:creationId xmlns:a16="http://schemas.microsoft.com/office/drawing/2014/main" id="{7E905EC0-CD3E-AFF9-104B-5DAAB93D7F81}"/>
              </a:ext>
            </a:extLst>
          </p:cNvPr>
          <p:cNvSpPr>
            <a:spLocks noGrp="1"/>
          </p:cNvSpPr>
          <p:nvPr>
            <p:ph idx="1"/>
          </p:nvPr>
        </p:nvSpPr>
        <p:spPr/>
        <p:txBody>
          <a:bodyPr/>
          <a:lstStyle/>
          <a:p>
            <a:r>
              <a:rPr lang="en-US" dirty="0"/>
              <a:t>Strategic Goals</a:t>
            </a:r>
          </a:p>
          <a:p>
            <a:pPr lvl="1"/>
            <a:r>
              <a:rPr lang="en-US" dirty="0"/>
              <a:t>Elimination of disparities between White, Black, and Hispanic infant and maternal mortality  </a:t>
            </a:r>
          </a:p>
          <a:p>
            <a:pPr lvl="1"/>
            <a:r>
              <a:rPr lang="en-US" dirty="0"/>
              <a:t>Reduction of preterm birth rate from 11% to less than 7% to be the lowest in the country.  </a:t>
            </a:r>
          </a:p>
          <a:p>
            <a:pPr lvl="1"/>
            <a:r>
              <a:rPr lang="en-US" dirty="0"/>
              <a:t>Development of an innovative model of care that addresses both the health disparities and the reduction in preterm births.</a:t>
            </a:r>
          </a:p>
          <a:p>
            <a:pPr lvl="1"/>
            <a:endParaRPr lang="en-US" dirty="0"/>
          </a:p>
          <a:p>
            <a:r>
              <a:rPr lang="en-US" dirty="0"/>
              <a:t>Strategic priorities:</a:t>
            </a:r>
          </a:p>
          <a:p>
            <a:pPr lvl="1"/>
            <a:r>
              <a:rPr lang="en-US" dirty="0"/>
              <a:t>Increase engagement and outreach to our community</a:t>
            </a:r>
          </a:p>
          <a:p>
            <a:pPr lvl="1"/>
            <a:r>
              <a:rPr lang="en-US" dirty="0"/>
              <a:t>Ensure innovative model of care to address preterm birth and disparities</a:t>
            </a:r>
          </a:p>
          <a:p>
            <a:pPr lvl="1"/>
            <a:r>
              <a:rPr lang="en-US" dirty="0"/>
              <a:t>Create a strong policy agenda</a:t>
            </a:r>
          </a:p>
          <a:p>
            <a:endParaRPr lang="en-US" dirty="0"/>
          </a:p>
        </p:txBody>
      </p:sp>
      <p:sp>
        <p:nvSpPr>
          <p:cNvPr id="8" name="Footer Placeholder 7">
            <a:extLst>
              <a:ext uri="{FF2B5EF4-FFF2-40B4-BE49-F238E27FC236}">
                <a16:creationId xmlns:a16="http://schemas.microsoft.com/office/drawing/2014/main" id="{EE7EEF0A-C093-AAFA-0EEA-6BE355EBF286}"/>
              </a:ext>
            </a:extLst>
          </p:cNvPr>
          <p:cNvSpPr>
            <a:spLocks noGrp="1"/>
          </p:cNvSpPr>
          <p:nvPr>
            <p:ph type="ftr" sz="quarter" idx="11"/>
          </p:nvPr>
        </p:nvSpPr>
        <p:spPr/>
        <p:txBody>
          <a:bodyPr/>
          <a:lstStyle/>
          <a:p>
            <a:r>
              <a:rPr lang="en-US"/>
              <a:t>K Johnson. Delaware Healthy Mother and Infant Consortium. April, 2023</a:t>
            </a:r>
          </a:p>
        </p:txBody>
      </p:sp>
      <p:sp>
        <p:nvSpPr>
          <p:cNvPr id="9" name="Slide Number Placeholder 8">
            <a:extLst>
              <a:ext uri="{FF2B5EF4-FFF2-40B4-BE49-F238E27FC236}">
                <a16:creationId xmlns:a16="http://schemas.microsoft.com/office/drawing/2014/main" id="{51DFF47A-6BB1-AE94-5D02-5BC502BE2BEA}"/>
              </a:ext>
            </a:extLst>
          </p:cNvPr>
          <p:cNvSpPr>
            <a:spLocks noGrp="1"/>
          </p:cNvSpPr>
          <p:nvPr>
            <p:ph type="sldNum" sz="quarter" idx="12"/>
          </p:nvPr>
        </p:nvSpPr>
        <p:spPr/>
        <p:txBody>
          <a:bodyPr/>
          <a:lstStyle/>
          <a:p>
            <a:fld id="{E94BB8C7-EF0C-45B5-B4EF-F4312610A59A}" type="slidenum">
              <a:rPr lang="en-US" smtClean="0"/>
              <a:pPr/>
              <a:t>33</a:t>
            </a:fld>
            <a:endParaRPr lang="en-US"/>
          </a:p>
        </p:txBody>
      </p:sp>
    </p:spTree>
    <p:extLst>
      <p:ext uri="{BB962C8B-B14F-4D97-AF65-F5344CB8AC3E}">
        <p14:creationId xmlns:p14="http://schemas.microsoft.com/office/powerpoint/2010/main" val="253667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4528"/>
            <a:ext cx="9525000" cy="609600"/>
          </a:xfrm>
        </p:spPr>
        <p:txBody>
          <a:bodyPr>
            <a:normAutofit fontScale="90000"/>
          </a:bodyPr>
          <a:lstStyle/>
          <a:p>
            <a:r>
              <a:rPr lang="en-US" dirty="0"/>
              <a:t>Looking ahead, what can Delaware 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58652312"/>
              </p:ext>
            </p:extLst>
          </p:nvPr>
        </p:nvGraphicFramePr>
        <p:xfrm>
          <a:off x="533400" y="1066800"/>
          <a:ext cx="11277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2346D1A5-F0A3-466A-55EA-B1096224E83F}"/>
              </a:ext>
            </a:extLst>
          </p:cNvPr>
          <p:cNvSpPr>
            <a:spLocks noGrp="1"/>
          </p:cNvSpPr>
          <p:nvPr>
            <p:ph type="ftr" sz="quarter" idx="11"/>
          </p:nvPr>
        </p:nvSpPr>
        <p:spPr/>
        <p:txBody>
          <a:bodyPr/>
          <a:lstStyle/>
          <a:p>
            <a:r>
              <a:rPr lang="en-US"/>
              <a:t>K Johnson. Delaware Healthy Mother and Infant Consortium. April, 2023</a:t>
            </a:r>
          </a:p>
        </p:txBody>
      </p:sp>
      <p:sp>
        <p:nvSpPr>
          <p:cNvPr id="4" name="Slide Number Placeholder 3">
            <a:extLst>
              <a:ext uri="{FF2B5EF4-FFF2-40B4-BE49-F238E27FC236}">
                <a16:creationId xmlns:a16="http://schemas.microsoft.com/office/drawing/2014/main" id="{54744AB2-D684-296F-1BB1-4BEA6238661E}"/>
              </a:ext>
            </a:extLst>
          </p:cNvPr>
          <p:cNvSpPr>
            <a:spLocks noGrp="1"/>
          </p:cNvSpPr>
          <p:nvPr>
            <p:ph type="sldNum" sz="quarter" idx="12"/>
          </p:nvPr>
        </p:nvSpPr>
        <p:spPr/>
        <p:txBody>
          <a:bodyPr/>
          <a:lstStyle/>
          <a:p>
            <a:fld id="{E94BB8C7-EF0C-45B5-B4EF-F4312610A59A}" type="slidenum">
              <a:rPr lang="en-US" smtClean="0"/>
              <a:pPr/>
              <a:t>34</a:t>
            </a:fld>
            <a:endParaRPr lang="en-US"/>
          </a:p>
        </p:txBody>
      </p:sp>
    </p:spTree>
    <p:extLst>
      <p:ext uri="{BB962C8B-B14F-4D97-AF65-F5344CB8AC3E}">
        <p14:creationId xmlns:p14="http://schemas.microsoft.com/office/powerpoint/2010/main" val="70320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4CE02761-09DC-405A-9670-CC88E2CF0CAF}"/>
                                            </p:graphicEl>
                                          </p:spTgt>
                                        </p:tgtEl>
                                        <p:attrNameLst>
                                          <p:attrName>style.visibility</p:attrName>
                                        </p:attrNameLst>
                                      </p:cBhvr>
                                      <p:to>
                                        <p:strVal val="visible"/>
                                      </p:to>
                                    </p:set>
                                    <p:animEffect transition="in" filter="fade">
                                      <p:cBhvr>
                                        <p:cTn id="7" dur="1000"/>
                                        <p:tgtEl>
                                          <p:spTgt spid="6">
                                            <p:graphicEl>
                                              <a:dgm id="{4CE02761-09DC-405A-9670-CC88E2CF0CAF}"/>
                                            </p:graphicEl>
                                          </p:spTgt>
                                        </p:tgtEl>
                                      </p:cBhvr>
                                    </p:animEffect>
                                    <p:anim calcmode="lin" valueType="num">
                                      <p:cBhvr>
                                        <p:cTn id="8" dur="1000" fill="hold"/>
                                        <p:tgtEl>
                                          <p:spTgt spid="6">
                                            <p:graphicEl>
                                              <a:dgm id="{4CE02761-09DC-405A-9670-CC88E2CF0CAF}"/>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4CE02761-09DC-405A-9670-CC88E2CF0CA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19CC2AFB-891B-4D77-9936-D1FC5B2220DF}"/>
                                            </p:graphicEl>
                                          </p:spTgt>
                                        </p:tgtEl>
                                        <p:attrNameLst>
                                          <p:attrName>style.visibility</p:attrName>
                                        </p:attrNameLst>
                                      </p:cBhvr>
                                      <p:to>
                                        <p:strVal val="visible"/>
                                      </p:to>
                                    </p:set>
                                    <p:animEffect transition="in" filter="fade">
                                      <p:cBhvr>
                                        <p:cTn id="14" dur="1000"/>
                                        <p:tgtEl>
                                          <p:spTgt spid="6">
                                            <p:graphicEl>
                                              <a:dgm id="{19CC2AFB-891B-4D77-9936-D1FC5B2220DF}"/>
                                            </p:graphicEl>
                                          </p:spTgt>
                                        </p:tgtEl>
                                      </p:cBhvr>
                                    </p:animEffect>
                                    <p:anim calcmode="lin" valueType="num">
                                      <p:cBhvr>
                                        <p:cTn id="15" dur="1000" fill="hold"/>
                                        <p:tgtEl>
                                          <p:spTgt spid="6">
                                            <p:graphicEl>
                                              <a:dgm id="{19CC2AFB-891B-4D77-9936-D1FC5B2220DF}"/>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19CC2AFB-891B-4D77-9936-D1FC5B2220D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A09FB44D-A290-4693-A8E1-647423AB1D9C}"/>
                                            </p:graphicEl>
                                          </p:spTgt>
                                        </p:tgtEl>
                                        <p:attrNameLst>
                                          <p:attrName>style.visibility</p:attrName>
                                        </p:attrNameLst>
                                      </p:cBhvr>
                                      <p:to>
                                        <p:strVal val="visible"/>
                                      </p:to>
                                    </p:set>
                                    <p:animEffect transition="in" filter="fade">
                                      <p:cBhvr>
                                        <p:cTn id="21" dur="1000"/>
                                        <p:tgtEl>
                                          <p:spTgt spid="6">
                                            <p:graphicEl>
                                              <a:dgm id="{A09FB44D-A290-4693-A8E1-647423AB1D9C}"/>
                                            </p:graphicEl>
                                          </p:spTgt>
                                        </p:tgtEl>
                                      </p:cBhvr>
                                    </p:animEffect>
                                    <p:anim calcmode="lin" valueType="num">
                                      <p:cBhvr>
                                        <p:cTn id="22" dur="1000" fill="hold"/>
                                        <p:tgtEl>
                                          <p:spTgt spid="6">
                                            <p:graphicEl>
                                              <a:dgm id="{A09FB44D-A290-4693-A8E1-647423AB1D9C}"/>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A09FB44D-A290-4693-A8E1-647423AB1D9C}"/>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F1868456-3547-4B37-AB1C-A60E0D838E4A}"/>
                                            </p:graphicEl>
                                          </p:spTgt>
                                        </p:tgtEl>
                                        <p:attrNameLst>
                                          <p:attrName>style.visibility</p:attrName>
                                        </p:attrNameLst>
                                      </p:cBhvr>
                                      <p:to>
                                        <p:strVal val="visible"/>
                                      </p:to>
                                    </p:set>
                                    <p:animEffect transition="in" filter="fade">
                                      <p:cBhvr>
                                        <p:cTn id="28" dur="1000"/>
                                        <p:tgtEl>
                                          <p:spTgt spid="6">
                                            <p:graphicEl>
                                              <a:dgm id="{F1868456-3547-4B37-AB1C-A60E0D838E4A}"/>
                                            </p:graphicEl>
                                          </p:spTgt>
                                        </p:tgtEl>
                                      </p:cBhvr>
                                    </p:animEffect>
                                    <p:anim calcmode="lin" valueType="num">
                                      <p:cBhvr>
                                        <p:cTn id="29" dur="1000" fill="hold"/>
                                        <p:tgtEl>
                                          <p:spTgt spid="6">
                                            <p:graphicEl>
                                              <a:dgm id="{F1868456-3547-4B37-AB1C-A60E0D838E4A}"/>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F1868456-3547-4B37-AB1C-A60E0D838E4A}"/>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4F770C42-1B6D-4E63-B328-3CFA8E818A84}"/>
                                            </p:graphicEl>
                                          </p:spTgt>
                                        </p:tgtEl>
                                        <p:attrNameLst>
                                          <p:attrName>style.visibility</p:attrName>
                                        </p:attrNameLst>
                                      </p:cBhvr>
                                      <p:to>
                                        <p:strVal val="visible"/>
                                      </p:to>
                                    </p:set>
                                    <p:animEffect transition="in" filter="fade">
                                      <p:cBhvr>
                                        <p:cTn id="35" dur="1000"/>
                                        <p:tgtEl>
                                          <p:spTgt spid="6">
                                            <p:graphicEl>
                                              <a:dgm id="{4F770C42-1B6D-4E63-B328-3CFA8E818A84}"/>
                                            </p:graphicEl>
                                          </p:spTgt>
                                        </p:tgtEl>
                                      </p:cBhvr>
                                    </p:animEffect>
                                    <p:anim calcmode="lin" valueType="num">
                                      <p:cBhvr>
                                        <p:cTn id="36" dur="1000" fill="hold"/>
                                        <p:tgtEl>
                                          <p:spTgt spid="6">
                                            <p:graphicEl>
                                              <a:dgm id="{4F770C42-1B6D-4E63-B328-3CFA8E818A84}"/>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4F770C42-1B6D-4E63-B328-3CFA8E818A84}"/>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362476DD-0F99-4AF5-9386-DF7BF495B4F8}"/>
                                            </p:graphicEl>
                                          </p:spTgt>
                                        </p:tgtEl>
                                        <p:attrNameLst>
                                          <p:attrName>style.visibility</p:attrName>
                                        </p:attrNameLst>
                                      </p:cBhvr>
                                      <p:to>
                                        <p:strVal val="visible"/>
                                      </p:to>
                                    </p:set>
                                    <p:animEffect transition="in" filter="fade">
                                      <p:cBhvr>
                                        <p:cTn id="42" dur="1000"/>
                                        <p:tgtEl>
                                          <p:spTgt spid="6">
                                            <p:graphicEl>
                                              <a:dgm id="{362476DD-0F99-4AF5-9386-DF7BF495B4F8}"/>
                                            </p:graphicEl>
                                          </p:spTgt>
                                        </p:tgtEl>
                                      </p:cBhvr>
                                    </p:animEffect>
                                    <p:anim calcmode="lin" valueType="num">
                                      <p:cBhvr>
                                        <p:cTn id="43" dur="1000" fill="hold"/>
                                        <p:tgtEl>
                                          <p:spTgt spid="6">
                                            <p:graphicEl>
                                              <a:dgm id="{362476DD-0F99-4AF5-9386-DF7BF495B4F8}"/>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362476DD-0F99-4AF5-9386-DF7BF495B4F8}"/>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0C7FFF83-BCCC-4B5F-8DF4-0FE4535A0B89}"/>
                                            </p:graphicEl>
                                          </p:spTgt>
                                        </p:tgtEl>
                                        <p:attrNameLst>
                                          <p:attrName>style.visibility</p:attrName>
                                        </p:attrNameLst>
                                      </p:cBhvr>
                                      <p:to>
                                        <p:strVal val="visible"/>
                                      </p:to>
                                    </p:set>
                                    <p:animEffect transition="in" filter="fade">
                                      <p:cBhvr>
                                        <p:cTn id="49" dur="1000"/>
                                        <p:tgtEl>
                                          <p:spTgt spid="6">
                                            <p:graphicEl>
                                              <a:dgm id="{0C7FFF83-BCCC-4B5F-8DF4-0FE4535A0B89}"/>
                                            </p:graphicEl>
                                          </p:spTgt>
                                        </p:tgtEl>
                                      </p:cBhvr>
                                    </p:animEffect>
                                    <p:anim calcmode="lin" valueType="num">
                                      <p:cBhvr>
                                        <p:cTn id="50" dur="1000" fill="hold"/>
                                        <p:tgtEl>
                                          <p:spTgt spid="6">
                                            <p:graphicEl>
                                              <a:dgm id="{0C7FFF83-BCCC-4B5F-8DF4-0FE4535A0B8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0C7FFF83-BCCC-4B5F-8DF4-0FE4535A0B89}"/>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6C15FCCD-31E5-4205-8370-6EB7CC89E202}"/>
                                            </p:graphicEl>
                                          </p:spTgt>
                                        </p:tgtEl>
                                        <p:attrNameLst>
                                          <p:attrName>style.visibility</p:attrName>
                                        </p:attrNameLst>
                                      </p:cBhvr>
                                      <p:to>
                                        <p:strVal val="visible"/>
                                      </p:to>
                                    </p:set>
                                    <p:animEffect transition="in" filter="fade">
                                      <p:cBhvr>
                                        <p:cTn id="56" dur="1000"/>
                                        <p:tgtEl>
                                          <p:spTgt spid="6">
                                            <p:graphicEl>
                                              <a:dgm id="{6C15FCCD-31E5-4205-8370-6EB7CC89E202}"/>
                                            </p:graphicEl>
                                          </p:spTgt>
                                        </p:tgtEl>
                                      </p:cBhvr>
                                    </p:animEffect>
                                    <p:anim calcmode="lin" valueType="num">
                                      <p:cBhvr>
                                        <p:cTn id="57" dur="1000" fill="hold"/>
                                        <p:tgtEl>
                                          <p:spTgt spid="6">
                                            <p:graphicEl>
                                              <a:dgm id="{6C15FCCD-31E5-4205-8370-6EB7CC89E202}"/>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6C15FCCD-31E5-4205-8370-6EB7CC89E202}"/>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graphicEl>
                                              <a:dgm id="{D24B88A5-32AF-46A2-B123-19008984F4B6}"/>
                                            </p:graphicEl>
                                          </p:spTgt>
                                        </p:tgtEl>
                                        <p:attrNameLst>
                                          <p:attrName>style.visibility</p:attrName>
                                        </p:attrNameLst>
                                      </p:cBhvr>
                                      <p:to>
                                        <p:strVal val="visible"/>
                                      </p:to>
                                    </p:set>
                                    <p:animEffect transition="in" filter="fade">
                                      <p:cBhvr>
                                        <p:cTn id="63" dur="1000"/>
                                        <p:tgtEl>
                                          <p:spTgt spid="6">
                                            <p:graphicEl>
                                              <a:dgm id="{D24B88A5-32AF-46A2-B123-19008984F4B6}"/>
                                            </p:graphicEl>
                                          </p:spTgt>
                                        </p:tgtEl>
                                      </p:cBhvr>
                                    </p:animEffect>
                                    <p:anim calcmode="lin" valueType="num">
                                      <p:cBhvr>
                                        <p:cTn id="64" dur="1000" fill="hold"/>
                                        <p:tgtEl>
                                          <p:spTgt spid="6">
                                            <p:graphicEl>
                                              <a:dgm id="{D24B88A5-32AF-46A2-B123-19008984F4B6}"/>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D24B88A5-32AF-46A2-B123-19008984F4B6}"/>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graphicEl>
                                              <a:dgm id="{01131279-5E0B-4C6B-9E76-1B27DDDABE7E}"/>
                                            </p:graphicEl>
                                          </p:spTgt>
                                        </p:tgtEl>
                                        <p:attrNameLst>
                                          <p:attrName>style.visibility</p:attrName>
                                        </p:attrNameLst>
                                      </p:cBhvr>
                                      <p:to>
                                        <p:strVal val="visible"/>
                                      </p:to>
                                    </p:set>
                                    <p:animEffect transition="in" filter="fade">
                                      <p:cBhvr>
                                        <p:cTn id="70" dur="1000"/>
                                        <p:tgtEl>
                                          <p:spTgt spid="6">
                                            <p:graphicEl>
                                              <a:dgm id="{01131279-5E0B-4C6B-9E76-1B27DDDABE7E}"/>
                                            </p:graphicEl>
                                          </p:spTgt>
                                        </p:tgtEl>
                                      </p:cBhvr>
                                    </p:animEffect>
                                    <p:anim calcmode="lin" valueType="num">
                                      <p:cBhvr>
                                        <p:cTn id="71" dur="1000" fill="hold"/>
                                        <p:tgtEl>
                                          <p:spTgt spid="6">
                                            <p:graphicEl>
                                              <a:dgm id="{01131279-5E0B-4C6B-9E76-1B27DDDABE7E}"/>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01131279-5E0B-4C6B-9E76-1B27DDDABE7E}"/>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graphicEl>
                                              <a:dgm id="{48E2EBE0-15E3-4CDF-95FB-03F1CF675A3F}"/>
                                            </p:graphicEl>
                                          </p:spTgt>
                                        </p:tgtEl>
                                        <p:attrNameLst>
                                          <p:attrName>style.visibility</p:attrName>
                                        </p:attrNameLst>
                                      </p:cBhvr>
                                      <p:to>
                                        <p:strVal val="visible"/>
                                      </p:to>
                                    </p:set>
                                    <p:animEffect transition="in" filter="fade">
                                      <p:cBhvr>
                                        <p:cTn id="77" dur="1000"/>
                                        <p:tgtEl>
                                          <p:spTgt spid="6">
                                            <p:graphicEl>
                                              <a:dgm id="{48E2EBE0-15E3-4CDF-95FB-03F1CF675A3F}"/>
                                            </p:graphicEl>
                                          </p:spTgt>
                                        </p:tgtEl>
                                      </p:cBhvr>
                                    </p:animEffect>
                                    <p:anim calcmode="lin" valueType="num">
                                      <p:cBhvr>
                                        <p:cTn id="78" dur="1000" fill="hold"/>
                                        <p:tgtEl>
                                          <p:spTgt spid="6">
                                            <p:graphicEl>
                                              <a:dgm id="{48E2EBE0-15E3-4CDF-95FB-03F1CF675A3F}"/>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48E2EBE0-15E3-4CDF-95FB-03F1CF675A3F}"/>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graphicEl>
                                              <a:dgm id="{0D02FBF5-53CA-4A34-8B4E-9BFFEB86F9A1}"/>
                                            </p:graphicEl>
                                          </p:spTgt>
                                        </p:tgtEl>
                                        <p:attrNameLst>
                                          <p:attrName>style.visibility</p:attrName>
                                        </p:attrNameLst>
                                      </p:cBhvr>
                                      <p:to>
                                        <p:strVal val="visible"/>
                                      </p:to>
                                    </p:set>
                                    <p:animEffect transition="in" filter="fade">
                                      <p:cBhvr>
                                        <p:cTn id="84" dur="1000"/>
                                        <p:tgtEl>
                                          <p:spTgt spid="6">
                                            <p:graphicEl>
                                              <a:dgm id="{0D02FBF5-53CA-4A34-8B4E-9BFFEB86F9A1}"/>
                                            </p:graphicEl>
                                          </p:spTgt>
                                        </p:tgtEl>
                                      </p:cBhvr>
                                    </p:animEffect>
                                    <p:anim calcmode="lin" valueType="num">
                                      <p:cBhvr>
                                        <p:cTn id="85" dur="1000" fill="hold"/>
                                        <p:tgtEl>
                                          <p:spTgt spid="6">
                                            <p:graphicEl>
                                              <a:dgm id="{0D02FBF5-53CA-4A34-8B4E-9BFFEB86F9A1}"/>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0D02FBF5-53CA-4A34-8B4E-9BFFEB86F9A1}"/>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90600" y="2362200"/>
            <a:ext cx="7010400" cy="2286000"/>
          </a:xfrm>
        </p:spPr>
        <p:txBody>
          <a:bodyPr>
            <a:normAutofit/>
          </a:bodyPr>
          <a:lstStyle/>
          <a:p>
            <a:r>
              <a:rPr lang="en-US" dirty="0"/>
              <a:t>Thank you</a:t>
            </a:r>
          </a:p>
        </p:txBody>
      </p:sp>
      <p:pic>
        <p:nvPicPr>
          <p:cNvPr id="7" name="Picture 6">
            <a:extLst>
              <a:ext uri="{FF2B5EF4-FFF2-40B4-BE49-F238E27FC236}">
                <a16:creationId xmlns:a16="http://schemas.microsoft.com/office/drawing/2014/main" id="{78EB17C1-3F12-44DA-98CB-14D37A55B57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43046" y="841302"/>
            <a:ext cx="2424954" cy="3730698"/>
          </a:xfrm>
          <a:prstGeom prst="rect">
            <a:avLst/>
          </a:prstGeom>
        </p:spPr>
      </p:pic>
      <p:sp>
        <p:nvSpPr>
          <p:cNvPr id="8" name="TextBox 7">
            <a:extLst>
              <a:ext uri="{FF2B5EF4-FFF2-40B4-BE49-F238E27FC236}">
                <a16:creationId xmlns:a16="http://schemas.microsoft.com/office/drawing/2014/main" id="{15FFC22B-2CC9-46F3-96F5-9753E4C1226C}"/>
              </a:ext>
            </a:extLst>
          </p:cNvPr>
          <p:cNvSpPr txBox="1"/>
          <p:nvPr/>
        </p:nvSpPr>
        <p:spPr>
          <a:xfrm>
            <a:off x="8382000" y="4636329"/>
            <a:ext cx="2286000" cy="307777"/>
          </a:xfrm>
          <a:prstGeom prst="rect">
            <a:avLst/>
          </a:prstGeom>
          <a:noFill/>
        </p:spPr>
        <p:txBody>
          <a:bodyPr wrap="square" rtlCol="0">
            <a:spAutoFit/>
          </a:bodyPr>
          <a:lstStyle/>
          <a:p>
            <a:r>
              <a:rPr lang="en-US" sz="1400" dirty="0">
                <a:solidFill>
                  <a:schemeClr val="bg1">
                    <a:lumMod val="10000"/>
                    <a:lumOff val="90000"/>
                  </a:schemeClr>
                </a:solidFill>
              </a:rPr>
              <a:t>Kay Johnson, age 18</a:t>
            </a:r>
          </a:p>
        </p:txBody>
      </p:sp>
      <p:sp>
        <p:nvSpPr>
          <p:cNvPr id="2" name="Footer Placeholder 1">
            <a:extLst>
              <a:ext uri="{FF2B5EF4-FFF2-40B4-BE49-F238E27FC236}">
                <a16:creationId xmlns:a16="http://schemas.microsoft.com/office/drawing/2014/main" id="{261892CF-1D7E-B390-4012-E54AFEDD7F5F}"/>
              </a:ext>
            </a:extLst>
          </p:cNvPr>
          <p:cNvSpPr>
            <a:spLocks noGrp="1"/>
          </p:cNvSpPr>
          <p:nvPr>
            <p:ph type="ftr" sz="quarter" idx="11"/>
          </p:nvPr>
        </p:nvSpPr>
        <p:spPr/>
        <p:txBody>
          <a:bodyPr/>
          <a:lstStyle/>
          <a:p>
            <a:r>
              <a:rPr lang="en-US"/>
              <a:t>K Johnson. Delaware Healthy Mother and Infant Consortium. April, 2023</a:t>
            </a:r>
          </a:p>
        </p:txBody>
      </p:sp>
      <p:sp>
        <p:nvSpPr>
          <p:cNvPr id="3" name="Slide Number Placeholder 2">
            <a:extLst>
              <a:ext uri="{FF2B5EF4-FFF2-40B4-BE49-F238E27FC236}">
                <a16:creationId xmlns:a16="http://schemas.microsoft.com/office/drawing/2014/main" id="{B6C75D2B-764D-D4B5-D4E8-A26AF6E17C25}"/>
              </a:ext>
            </a:extLst>
          </p:cNvPr>
          <p:cNvSpPr>
            <a:spLocks noGrp="1"/>
          </p:cNvSpPr>
          <p:nvPr>
            <p:ph type="sldNum" sz="quarter" idx="12"/>
          </p:nvPr>
        </p:nvSpPr>
        <p:spPr/>
        <p:txBody>
          <a:bodyPr/>
          <a:lstStyle/>
          <a:p>
            <a:fld id="{E94BB8C7-EF0C-45B5-B4EF-F4312610A59A}" type="slidenum">
              <a:rPr lang="en-US" smtClean="0"/>
              <a:pPr/>
              <a:t>35</a:t>
            </a:fld>
            <a:endParaRPr lang="en-US"/>
          </a:p>
        </p:txBody>
      </p:sp>
    </p:spTree>
    <p:extLst>
      <p:ext uri="{BB962C8B-B14F-4D97-AF65-F5344CB8AC3E}">
        <p14:creationId xmlns:p14="http://schemas.microsoft.com/office/powerpoint/2010/main" val="3323223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D56BC3EB-A11E-4200-8488-5C3CE6531544}"/>
              </a:ext>
            </a:extLst>
          </p:cNvPr>
          <p:cNvSpPr>
            <a:spLocks noGrp="1" noChangeArrowheads="1"/>
          </p:cNvSpPr>
          <p:nvPr>
            <p:ph type="title"/>
          </p:nvPr>
        </p:nvSpPr>
        <p:spPr>
          <a:xfrm>
            <a:off x="914400" y="1600201"/>
            <a:ext cx="9144000" cy="2962275"/>
          </a:xfrm>
          <a:extLst>
            <a:ext uri="{909E8E84-426E-40DD-AFC4-6F175D3DCCD1}">
              <a14:hiddenFill xmlns:a14="http://schemas.microsoft.com/office/drawing/2010/main">
                <a:solidFill>
                  <a:srgbClr val="CCECFF"/>
                </a:solidFill>
              </a14:hiddenFill>
            </a:ext>
          </a:extLst>
        </p:spPr>
        <p:txBody>
          <a:bodyPr>
            <a:normAutofit fontScale="90000"/>
          </a:bodyPr>
          <a:lstStyle/>
          <a:p>
            <a:pPr eaLnBrk="1" fontAlgn="auto" hangingPunct="1">
              <a:spcAft>
                <a:spcPts val="0"/>
              </a:spcAft>
              <a:defRPr/>
            </a:pPr>
            <a:r>
              <a:rPr lang="en-US" altLang="en-US" sz="4400" dirty="0"/>
              <a:t>Advancing health and equity for women in past two decades: MOVEMENTS AND Evolution</a:t>
            </a:r>
            <a:br>
              <a:rPr lang="en-US" altLang="en-US" sz="4400" dirty="0"/>
            </a:br>
            <a:endParaRPr lang="en-US" altLang="en-US" sz="4400" dirty="0">
              <a:solidFill>
                <a:schemeClr val="tx1"/>
              </a:solidFill>
            </a:endParaRPr>
          </a:p>
        </p:txBody>
      </p:sp>
    </p:spTree>
    <p:extLst>
      <p:ext uri="{BB962C8B-B14F-4D97-AF65-F5344CB8AC3E}">
        <p14:creationId xmlns:p14="http://schemas.microsoft.com/office/powerpoint/2010/main" val="1441384014"/>
      </p:ext>
    </p:extLst>
  </p:cSld>
  <p:clrMapOvr>
    <a:masterClrMapping/>
  </p:clrMapOvr>
  <p:transition spd="med" advTm="10000">
    <p:pull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874" y="479063"/>
            <a:ext cx="3157538" cy="1262062"/>
          </a:xfrm>
        </p:spPr>
        <p:txBody>
          <a:bodyPr/>
          <a:lstStyle/>
          <a:p>
            <a:r>
              <a:rPr lang="en-US" dirty="0"/>
              <a:t>Shaping the Vision for Preconception</a:t>
            </a:r>
            <a:br>
              <a:rPr lang="en-US" dirty="0"/>
            </a:br>
            <a:r>
              <a:rPr lang="en-US" dirty="0"/>
              <a:t>Health and Health Care</a:t>
            </a:r>
          </a:p>
        </p:txBody>
      </p:sp>
      <p:sp>
        <p:nvSpPr>
          <p:cNvPr id="3" name="Content Placeholder 2"/>
          <p:cNvSpPr>
            <a:spLocks noGrp="1"/>
          </p:cNvSpPr>
          <p:nvPr>
            <p:ph idx="1"/>
          </p:nvPr>
        </p:nvSpPr>
        <p:spPr>
          <a:xfrm>
            <a:off x="3962400" y="792163"/>
            <a:ext cx="7620000" cy="5093247"/>
          </a:xfrm>
        </p:spPr>
        <p:txBody>
          <a:bodyPr>
            <a:normAutofit/>
          </a:bodyPr>
          <a:lstStyle/>
          <a:p>
            <a:pPr>
              <a:lnSpc>
                <a:spcPct val="120000"/>
              </a:lnSpc>
              <a:spcBef>
                <a:spcPts val="600"/>
              </a:spcBef>
            </a:pPr>
            <a:r>
              <a:rPr lang="en-US" dirty="0"/>
              <a:t>CDC Recommendations for Preconception Health and Health Care in 2006, reaffirmed in 2011, and in 2014</a:t>
            </a:r>
          </a:p>
          <a:p>
            <a:pPr lvl="1">
              <a:lnSpc>
                <a:spcPct val="120000"/>
              </a:lnSpc>
              <a:spcBef>
                <a:spcPts val="600"/>
              </a:spcBef>
            </a:pPr>
            <a:r>
              <a:rPr lang="en-US" dirty="0"/>
              <a:t>“</a:t>
            </a:r>
            <a:r>
              <a:rPr lang="en-US" sz="2400" i="1" dirty="0"/>
              <a:t>Preconception care aims to promote the health of women or reproductive age before conception and thereby improve pregnancy-related outcomes</a:t>
            </a:r>
            <a:r>
              <a:rPr lang="en-US" dirty="0"/>
              <a:t>.” </a:t>
            </a:r>
          </a:p>
          <a:p>
            <a:pPr lvl="1">
              <a:lnSpc>
                <a:spcPct val="120000"/>
              </a:lnSpc>
              <a:spcBef>
                <a:spcPts val="600"/>
              </a:spcBef>
            </a:pPr>
            <a:r>
              <a:rPr lang="en-US" dirty="0"/>
              <a:t>“</a:t>
            </a:r>
            <a:r>
              <a:rPr lang="en-US" sz="2400" b="1" i="1" dirty="0">
                <a:solidFill>
                  <a:schemeClr val="tx2"/>
                </a:solidFill>
              </a:rPr>
              <a:t>To improve the health of women and any children they may choose to have</a:t>
            </a:r>
            <a:r>
              <a:rPr lang="en-US" dirty="0">
                <a:solidFill>
                  <a:schemeClr val="tx2"/>
                </a:solidFill>
              </a:rPr>
              <a:t>.</a:t>
            </a:r>
            <a:r>
              <a:rPr lang="en-US" dirty="0"/>
              <a:t>”</a:t>
            </a:r>
          </a:p>
        </p:txBody>
      </p:sp>
      <p:sp>
        <p:nvSpPr>
          <p:cNvPr id="4" name="Text Placeholder 3"/>
          <p:cNvSpPr>
            <a:spLocks noGrp="1"/>
          </p:cNvSpPr>
          <p:nvPr>
            <p:ph type="body" sz="half" idx="2"/>
          </p:nvPr>
        </p:nvSpPr>
        <p:spPr>
          <a:xfrm>
            <a:off x="422565" y="1745702"/>
            <a:ext cx="2852738" cy="5093247"/>
          </a:xfrm>
        </p:spPr>
        <p:txBody>
          <a:bodyPr/>
          <a:lstStyle/>
          <a:p>
            <a:pPr>
              <a:spcBef>
                <a:spcPts val="0"/>
              </a:spcBef>
            </a:pPr>
            <a:r>
              <a:rPr lang="en-US" dirty="0"/>
              <a:t>Hani </a:t>
            </a:r>
            <a:r>
              <a:rPr lang="en-US" dirty="0" err="1"/>
              <a:t>Atrash</a:t>
            </a:r>
            <a:endParaRPr lang="en-US" dirty="0"/>
          </a:p>
          <a:p>
            <a:pPr>
              <a:spcBef>
                <a:spcPts val="0"/>
              </a:spcBef>
            </a:pPr>
            <a:r>
              <a:rPr lang="en-US" dirty="0"/>
              <a:t>Jeanne </a:t>
            </a:r>
            <a:r>
              <a:rPr lang="en-US" dirty="0" err="1"/>
              <a:t>Conry</a:t>
            </a:r>
            <a:endParaRPr lang="en-US" dirty="0"/>
          </a:p>
          <a:p>
            <a:pPr>
              <a:spcBef>
                <a:spcPts val="0"/>
              </a:spcBef>
            </a:pPr>
            <a:r>
              <a:rPr lang="en-US" dirty="0"/>
              <a:t>Denise D’Angelo</a:t>
            </a:r>
          </a:p>
          <a:p>
            <a:pPr>
              <a:spcBef>
                <a:spcPts val="0"/>
              </a:spcBef>
            </a:pPr>
            <a:r>
              <a:rPr lang="en-US" dirty="0"/>
              <a:t>Karla </a:t>
            </a:r>
            <a:r>
              <a:rPr lang="en-US" dirty="0" err="1"/>
              <a:t>Damus</a:t>
            </a:r>
            <a:endParaRPr lang="en-US" dirty="0"/>
          </a:p>
          <a:p>
            <a:pPr>
              <a:spcBef>
                <a:spcPts val="0"/>
              </a:spcBef>
            </a:pPr>
            <a:r>
              <a:rPr lang="en-US" dirty="0"/>
              <a:t>Ann Dunlop</a:t>
            </a:r>
          </a:p>
          <a:p>
            <a:pPr>
              <a:spcBef>
                <a:spcPts val="0"/>
              </a:spcBef>
            </a:pPr>
            <a:r>
              <a:rPr lang="en-US" dirty="0"/>
              <a:t>Dan Frayne</a:t>
            </a:r>
          </a:p>
          <a:p>
            <a:pPr>
              <a:spcBef>
                <a:spcPts val="0"/>
              </a:spcBef>
            </a:pPr>
            <a:r>
              <a:rPr lang="en-US" dirty="0"/>
              <a:t>Jessie Hood</a:t>
            </a:r>
          </a:p>
          <a:p>
            <a:pPr>
              <a:spcBef>
                <a:spcPts val="0"/>
              </a:spcBef>
            </a:pPr>
            <a:r>
              <a:rPr lang="en-US" dirty="0"/>
              <a:t>Brian Jack</a:t>
            </a:r>
          </a:p>
          <a:p>
            <a:pPr>
              <a:spcBef>
                <a:spcPts val="0"/>
              </a:spcBef>
            </a:pPr>
            <a:r>
              <a:rPr lang="en-US" dirty="0"/>
              <a:t>Kay Johnson</a:t>
            </a:r>
          </a:p>
          <a:p>
            <a:pPr>
              <a:spcBef>
                <a:spcPts val="0"/>
              </a:spcBef>
            </a:pPr>
            <a:r>
              <a:rPr lang="en-US" dirty="0"/>
              <a:t>Lorraine </a:t>
            </a:r>
            <a:r>
              <a:rPr lang="en-US" dirty="0" err="1"/>
              <a:t>Klerman</a:t>
            </a:r>
            <a:endParaRPr lang="en-US" dirty="0"/>
          </a:p>
          <a:p>
            <a:pPr>
              <a:spcBef>
                <a:spcPts val="0"/>
              </a:spcBef>
            </a:pPr>
            <a:r>
              <a:rPr lang="en-US" dirty="0"/>
              <a:t>Milt </a:t>
            </a:r>
            <a:r>
              <a:rPr lang="en-US" dirty="0" err="1"/>
              <a:t>Kotelchuck</a:t>
            </a:r>
            <a:endParaRPr lang="en-US" dirty="0"/>
          </a:p>
          <a:p>
            <a:pPr>
              <a:spcBef>
                <a:spcPts val="0"/>
              </a:spcBef>
            </a:pPr>
            <a:r>
              <a:rPr lang="en-US" dirty="0"/>
              <a:t>Michael Lu</a:t>
            </a:r>
          </a:p>
          <a:p>
            <a:pPr>
              <a:spcBef>
                <a:spcPts val="0"/>
              </a:spcBef>
            </a:pPr>
            <a:r>
              <a:rPr lang="en-US" dirty="0" err="1"/>
              <a:t>Kiko</a:t>
            </a:r>
            <a:r>
              <a:rPr lang="en-US" dirty="0"/>
              <a:t> </a:t>
            </a:r>
            <a:r>
              <a:rPr lang="en-US" dirty="0" err="1"/>
              <a:t>Malin</a:t>
            </a:r>
            <a:endParaRPr lang="en-US" dirty="0"/>
          </a:p>
          <a:p>
            <a:pPr>
              <a:spcBef>
                <a:spcPts val="0"/>
              </a:spcBef>
            </a:pPr>
            <a:r>
              <a:rPr lang="en-US" dirty="0"/>
              <a:t>Merry-K Moos</a:t>
            </a:r>
          </a:p>
          <a:p>
            <a:pPr>
              <a:spcBef>
                <a:spcPts val="0"/>
              </a:spcBef>
            </a:pPr>
            <a:r>
              <a:rPr lang="en-US" dirty="0"/>
              <a:t>Christopher Parker</a:t>
            </a:r>
          </a:p>
          <a:p>
            <a:pPr>
              <a:spcBef>
                <a:spcPts val="0"/>
              </a:spcBef>
            </a:pPr>
            <a:r>
              <a:rPr lang="en-US" dirty="0"/>
              <a:t>Sam Posner</a:t>
            </a:r>
          </a:p>
          <a:p>
            <a:pPr>
              <a:spcBef>
                <a:spcPts val="0"/>
              </a:spcBef>
            </a:pPr>
            <a:r>
              <a:rPr lang="en-US" dirty="0"/>
              <a:t>Diana Ramos</a:t>
            </a:r>
          </a:p>
          <a:p>
            <a:pPr>
              <a:spcBef>
                <a:spcPts val="0"/>
              </a:spcBef>
            </a:pPr>
            <a:r>
              <a:rPr lang="en-US" dirty="0"/>
              <a:t>Uma Reddy</a:t>
            </a:r>
          </a:p>
          <a:p>
            <a:pPr>
              <a:spcBef>
                <a:spcPts val="0"/>
              </a:spcBef>
            </a:pPr>
            <a:r>
              <a:rPr lang="en-US" dirty="0"/>
              <a:t>Carolina Reyes</a:t>
            </a:r>
          </a:p>
          <a:p>
            <a:pPr>
              <a:spcBef>
                <a:spcPts val="0"/>
              </a:spcBef>
            </a:pPr>
            <a:r>
              <a:rPr lang="en-US" dirty="0"/>
              <a:t>Cheryl Robbins</a:t>
            </a:r>
          </a:p>
          <a:p>
            <a:pPr>
              <a:spcBef>
                <a:spcPts val="0"/>
              </a:spcBef>
            </a:pPr>
            <a:r>
              <a:rPr lang="en-US" dirty="0"/>
              <a:t>Sarah </a:t>
            </a:r>
            <a:r>
              <a:rPr lang="en-US" dirty="0" err="1"/>
              <a:t>Verbiest</a:t>
            </a:r>
            <a:endParaRPr lang="en-US" dirty="0"/>
          </a:p>
          <a:p>
            <a:pPr>
              <a:spcBef>
                <a:spcPts val="0"/>
              </a:spcBef>
            </a:pPr>
            <a:r>
              <a:rPr lang="en-US" dirty="0"/>
              <a:t>Lauren Zapata</a:t>
            </a:r>
          </a:p>
          <a:p>
            <a:pPr>
              <a:spcBef>
                <a:spcPts val="0"/>
              </a:spcBef>
            </a:pPr>
            <a:r>
              <a:rPr lang="en-US" dirty="0"/>
              <a:t>Laurie </a:t>
            </a:r>
            <a:r>
              <a:rPr lang="en-US" dirty="0" err="1"/>
              <a:t>Zephyrin</a:t>
            </a:r>
            <a:endParaRPr lang="en-US" dirty="0"/>
          </a:p>
        </p:txBody>
      </p:sp>
      <p:sp>
        <p:nvSpPr>
          <p:cNvPr id="5" name="Footer Placeholder 4"/>
          <p:cNvSpPr>
            <a:spLocks noGrp="1"/>
          </p:cNvSpPr>
          <p:nvPr>
            <p:ph type="ftr" sz="quarter" idx="11"/>
          </p:nvPr>
        </p:nvSpPr>
        <p:spPr>
          <a:xfrm>
            <a:off x="3149600" y="19051"/>
            <a:ext cx="6908800" cy="328613"/>
          </a:xfrm>
        </p:spPr>
        <p:txBody>
          <a:bodyPr/>
          <a:lstStyle/>
          <a:p>
            <a:r>
              <a:rPr lang="en-US" altLang="en-US"/>
              <a:t>K Johnson. Delaware Healthy Mother and Infant Consortium. April, 2023</a:t>
            </a:r>
          </a:p>
        </p:txBody>
      </p:sp>
      <p:sp>
        <p:nvSpPr>
          <p:cNvPr id="8" name="TextBox 7">
            <a:extLst>
              <a:ext uri="{FF2B5EF4-FFF2-40B4-BE49-F238E27FC236}">
                <a16:creationId xmlns:a16="http://schemas.microsoft.com/office/drawing/2014/main" id="{56790510-A8B2-4242-8B75-631F7B1CB1DB}"/>
              </a:ext>
            </a:extLst>
          </p:cNvPr>
          <p:cNvSpPr txBox="1"/>
          <p:nvPr/>
        </p:nvSpPr>
        <p:spPr>
          <a:xfrm>
            <a:off x="3692236" y="6172200"/>
            <a:ext cx="8077199" cy="600164"/>
          </a:xfrm>
          <a:prstGeom prst="rect">
            <a:avLst/>
          </a:prstGeom>
          <a:noFill/>
        </p:spPr>
        <p:txBody>
          <a:bodyPr wrap="square">
            <a:spAutoFit/>
          </a:bodyPr>
          <a:lstStyle/>
          <a:p>
            <a:pPr marL="171450" indent="-171450">
              <a:buFont typeface="Arial" panose="020B0604020202020204" pitchFamily="34" charset="0"/>
              <a:buChar char="•"/>
            </a:pPr>
            <a:r>
              <a:rPr lang="en-US" sz="1100" dirty="0">
                <a:latin typeface="+mn-lt"/>
              </a:rPr>
              <a:t>Johnson et al. </a:t>
            </a:r>
            <a:r>
              <a:rPr lang="en-US" sz="1100" i="1" dirty="0">
                <a:latin typeface="+mn-lt"/>
              </a:rPr>
              <a:t>Recommendations to improve preconception health and health care–United States: A report of the CDC/ATSDR Preconception Care Work Group and the Select Panel on Preconception Care</a:t>
            </a:r>
            <a:r>
              <a:rPr lang="en-US" sz="1100" dirty="0">
                <a:latin typeface="+mn-lt"/>
              </a:rPr>
              <a:t>. </a:t>
            </a:r>
            <a:r>
              <a:rPr lang="en-US" sz="1100" i="1" dirty="0">
                <a:latin typeface="+mn-lt"/>
              </a:rPr>
              <a:t>MMWR. </a:t>
            </a:r>
            <a:r>
              <a:rPr lang="en-US" sz="1100" dirty="0">
                <a:latin typeface="+mn-lt"/>
              </a:rPr>
              <a:t>2006. 55(RR-6), 1–23.</a:t>
            </a:r>
          </a:p>
          <a:p>
            <a:pPr marL="171450" indent="-171450">
              <a:buFont typeface="Arial" panose="020B0604020202020204" pitchFamily="34" charset="0"/>
              <a:buChar char="•"/>
            </a:pPr>
            <a:r>
              <a:rPr lang="en-US" sz="1100" dirty="0">
                <a:latin typeface="+mn-lt"/>
              </a:rPr>
              <a:t>Johnson &amp; </a:t>
            </a:r>
            <a:r>
              <a:rPr lang="en-US" sz="1100" dirty="0" err="1">
                <a:latin typeface="+mn-lt"/>
              </a:rPr>
              <a:t>Baluff</a:t>
            </a:r>
            <a:r>
              <a:rPr lang="en-US" sz="1100" dirty="0">
                <a:latin typeface="+mn-lt"/>
              </a:rPr>
              <a:t>. </a:t>
            </a:r>
            <a:r>
              <a:rPr lang="en-US" sz="1100" i="1" dirty="0">
                <a:latin typeface="+mn-lt"/>
              </a:rPr>
              <a:t>Summary of Findings from the Reconvened Select Panel on Preconception Health and Health Care</a:t>
            </a:r>
            <a:r>
              <a:rPr lang="en-US" sz="1100" dirty="0">
                <a:latin typeface="+mn-lt"/>
              </a:rPr>
              <a:t>. 2015</a:t>
            </a:r>
          </a:p>
        </p:txBody>
      </p:sp>
      <p:sp>
        <p:nvSpPr>
          <p:cNvPr id="17" name="Slide Number Placeholder 16">
            <a:extLst>
              <a:ext uri="{FF2B5EF4-FFF2-40B4-BE49-F238E27FC236}">
                <a16:creationId xmlns:a16="http://schemas.microsoft.com/office/drawing/2014/main" id="{FEB12FCA-1839-4152-A5C9-EA94DA444B36}"/>
              </a:ext>
            </a:extLst>
          </p:cNvPr>
          <p:cNvSpPr>
            <a:spLocks noGrp="1"/>
          </p:cNvSpPr>
          <p:nvPr>
            <p:ph type="sldNum" sz="quarter" idx="12"/>
          </p:nvPr>
        </p:nvSpPr>
        <p:spPr/>
        <p:txBody>
          <a:bodyPr/>
          <a:lstStyle/>
          <a:p>
            <a:fld id="{077C79E4-6B89-40BE-BC87-B11600487641}" type="slidenum">
              <a:rPr lang="en-US" altLang="en-US" smtClean="0"/>
              <a:pPr/>
              <a:t>5</a:t>
            </a:fld>
            <a:endParaRPr lang="en-US" altLang="en-US"/>
          </a:p>
        </p:txBody>
      </p:sp>
    </p:spTree>
    <p:extLst>
      <p:ext uri="{BB962C8B-B14F-4D97-AF65-F5344CB8AC3E}">
        <p14:creationId xmlns:p14="http://schemas.microsoft.com/office/powerpoint/2010/main" val="4138639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F56A3-5854-4506-9179-D781F68DE70D}"/>
              </a:ext>
            </a:extLst>
          </p:cNvPr>
          <p:cNvSpPr>
            <a:spLocks noGrp="1"/>
          </p:cNvSpPr>
          <p:nvPr>
            <p:ph type="title"/>
          </p:nvPr>
        </p:nvSpPr>
        <p:spPr>
          <a:xfrm>
            <a:off x="511969" y="792163"/>
            <a:ext cx="3200400" cy="883660"/>
          </a:xfrm>
        </p:spPr>
        <p:txBody>
          <a:bodyPr/>
          <a:lstStyle/>
          <a:p>
            <a:r>
              <a:rPr lang="en-US" dirty="0"/>
              <a:t>Shaping the Vision for Well-Woman Care </a:t>
            </a:r>
          </a:p>
        </p:txBody>
      </p:sp>
      <p:sp>
        <p:nvSpPr>
          <p:cNvPr id="3" name="Content Placeholder 2">
            <a:extLst>
              <a:ext uri="{FF2B5EF4-FFF2-40B4-BE49-F238E27FC236}">
                <a16:creationId xmlns:a16="http://schemas.microsoft.com/office/drawing/2014/main" id="{4C2EA9A4-6CF3-4F5E-AE0B-822A428BA0BA}"/>
              </a:ext>
            </a:extLst>
          </p:cNvPr>
          <p:cNvSpPr>
            <a:spLocks noGrp="1"/>
          </p:cNvSpPr>
          <p:nvPr>
            <p:ph idx="1"/>
          </p:nvPr>
        </p:nvSpPr>
        <p:spPr>
          <a:xfrm>
            <a:off x="3962400" y="792163"/>
            <a:ext cx="7924800" cy="4922837"/>
          </a:xfrm>
        </p:spPr>
        <p:txBody>
          <a:bodyPr>
            <a:normAutofit/>
          </a:bodyPr>
          <a:lstStyle/>
          <a:p>
            <a:r>
              <a:rPr lang="en-US" dirty="0"/>
              <a:t>Women’s Preventive Services</a:t>
            </a:r>
          </a:p>
          <a:p>
            <a:pPr lvl="1"/>
            <a:r>
              <a:rPr lang="en-US" dirty="0"/>
              <a:t>Aim: Every woman, every time -- attention to life course, to women’s wellness</a:t>
            </a:r>
          </a:p>
          <a:p>
            <a:pPr lvl="1"/>
            <a:r>
              <a:rPr lang="en-US" dirty="0"/>
              <a:t>Content of care defined by experts</a:t>
            </a:r>
          </a:p>
          <a:p>
            <a:pPr lvl="1"/>
            <a:r>
              <a:rPr lang="en-US" dirty="0"/>
              <a:t>Federal guidelines under ACA, updated</a:t>
            </a:r>
          </a:p>
          <a:p>
            <a:pPr lvl="1"/>
            <a:r>
              <a:rPr lang="en-US" dirty="0"/>
              <a:t>The power of guidelines is in their implementation</a:t>
            </a:r>
          </a:p>
        </p:txBody>
      </p:sp>
      <p:sp>
        <p:nvSpPr>
          <p:cNvPr id="4" name="Text Placeholder 3">
            <a:extLst>
              <a:ext uri="{FF2B5EF4-FFF2-40B4-BE49-F238E27FC236}">
                <a16:creationId xmlns:a16="http://schemas.microsoft.com/office/drawing/2014/main" id="{B5F85FD0-E234-4177-ACBC-7B176E9E3D7D}"/>
              </a:ext>
            </a:extLst>
          </p:cNvPr>
          <p:cNvSpPr>
            <a:spLocks noGrp="1"/>
          </p:cNvSpPr>
          <p:nvPr>
            <p:ph type="body" sz="half" idx="2"/>
          </p:nvPr>
        </p:nvSpPr>
        <p:spPr>
          <a:xfrm>
            <a:off x="609600" y="1675823"/>
            <a:ext cx="2852738" cy="4922836"/>
          </a:xfrm>
        </p:spPr>
        <p:txBody>
          <a:bodyPr>
            <a:normAutofit lnSpcReduction="10000"/>
          </a:bodyPr>
          <a:lstStyle/>
          <a:p>
            <a:r>
              <a:rPr lang="en-US" dirty="0"/>
              <a:t>Claire </a:t>
            </a:r>
            <a:r>
              <a:rPr lang="en-US" dirty="0" err="1"/>
              <a:t>Brindis</a:t>
            </a:r>
            <a:endParaRPr lang="en-US" dirty="0"/>
          </a:p>
          <a:p>
            <a:r>
              <a:rPr lang="en-US" dirty="0"/>
              <a:t>Haywood Brown</a:t>
            </a:r>
          </a:p>
          <a:p>
            <a:r>
              <a:rPr lang="en-US" dirty="0"/>
              <a:t>Cynthia Chuang</a:t>
            </a:r>
          </a:p>
          <a:p>
            <a:r>
              <a:rPr lang="en-US" dirty="0"/>
              <a:t>Jeanne </a:t>
            </a:r>
            <a:r>
              <a:rPr lang="en-US" dirty="0" err="1"/>
              <a:t>Conry</a:t>
            </a:r>
            <a:endParaRPr lang="en-US" dirty="0"/>
          </a:p>
          <a:p>
            <a:r>
              <a:rPr lang="en-US" dirty="0"/>
              <a:t>Angela Dias</a:t>
            </a:r>
          </a:p>
          <a:p>
            <a:r>
              <a:rPr lang="en-US" dirty="0"/>
              <a:t>Rebekah Gee</a:t>
            </a:r>
          </a:p>
          <a:p>
            <a:r>
              <a:rPr lang="en-US" dirty="0"/>
              <a:t>Kimberly Gregory</a:t>
            </a:r>
          </a:p>
          <a:p>
            <a:r>
              <a:rPr lang="en-US" dirty="0"/>
              <a:t>Arden Handler</a:t>
            </a:r>
          </a:p>
          <a:p>
            <a:r>
              <a:rPr lang="en-US" dirty="0"/>
              <a:t>Marianne </a:t>
            </a:r>
            <a:r>
              <a:rPr lang="en-US" dirty="0" err="1"/>
              <a:t>Hillemeier</a:t>
            </a:r>
            <a:endParaRPr lang="en-US" dirty="0"/>
          </a:p>
          <a:p>
            <a:r>
              <a:rPr lang="en-US" dirty="0"/>
              <a:t>Susan </a:t>
            </a:r>
            <a:r>
              <a:rPr lang="en-US" dirty="0" err="1"/>
              <a:t>Kendig</a:t>
            </a:r>
            <a:endParaRPr lang="en-US" dirty="0"/>
          </a:p>
          <a:p>
            <a:r>
              <a:rPr lang="en-US" dirty="0"/>
              <a:t>Lois McCloskey</a:t>
            </a:r>
          </a:p>
          <a:p>
            <a:r>
              <a:rPr lang="en-US" dirty="0"/>
              <a:t>Maureen Phipps</a:t>
            </a:r>
          </a:p>
          <a:p>
            <a:r>
              <a:rPr lang="en-US" dirty="0"/>
              <a:t>Diana Ramos</a:t>
            </a:r>
          </a:p>
          <a:p>
            <a:r>
              <a:rPr lang="en-US" dirty="0" err="1"/>
              <a:t>Kweli</a:t>
            </a:r>
            <a:r>
              <a:rPr lang="en-US" dirty="0"/>
              <a:t> Rashied-Henry</a:t>
            </a:r>
          </a:p>
          <a:p>
            <a:r>
              <a:rPr lang="en-US" dirty="0"/>
              <a:t>Alina </a:t>
            </a:r>
            <a:r>
              <a:rPr lang="en-US" dirty="0" err="1"/>
              <a:t>Salganicoff</a:t>
            </a:r>
            <a:endParaRPr lang="en-US" dirty="0"/>
          </a:p>
          <a:p>
            <a:r>
              <a:rPr lang="en-US" dirty="0"/>
              <a:t>Ana Sanchez-</a:t>
            </a:r>
            <a:r>
              <a:rPr lang="en-US" dirty="0" err="1"/>
              <a:t>Birkhead</a:t>
            </a:r>
            <a:endParaRPr lang="en-US" dirty="0"/>
          </a:p>
          <a:p>
            <a:r>
              <a:rPr lang="en-US" dirty="0"/>
              <a:t>Carol Weisman</a:t>
            </a:r>
          </a:p>
          <a:p>
            <a:r>
              <a:rPr lang="en-US" dirty="0"/>
              <a:t>Sarah </a:t>
            </a:r>
            <a:r>
              <a:rPr lang="en-US" dirty="0" err="1"/>
              <a:t>Verbeist</a:t>
            </a:r>
            <a:endParaRPr lang="en-US" dirty="0"/>
          </a:p>
          <a:p>
            <a:r>
              <a:rPr lang="en-US" dirty="0"/>
              <a:t>Christopher Zahn</a:t>
            </a:r>
          </a:p>
          <a:p>
            <a:r>
              <a:rPr lang="en-US" i="1" dirty="0"/>
              <a:t>Senator Barbara Mikulski</a:t>
            </a:r>
          </a:p>
        </p:txBody>
      </p:sp>
      <p:sp>
        <p:nvSpPr>
          <p:cNvPr id="5" name="Footer Placeholder 4">
            <a:extLst>
              <a:ext uri="{FF2B5EF4-FFF2-40B4-BE49-F238E27FC236}">
                <a16:creationId xmlns:a16="http://schemas.microsoft.com/office/drawing/2014/main" id="{FF196626-5DC3-4CD9-AA55-DBB82D4A0165}"/>
              </a:ext>
            </a:extLst>
          </p:cNvPr>
          <p:cNvSpPr>
            <a:spLocks noGrp="1"/>
          </p:cNvSpPr>
          <p:nvPr>
            <p:ph type="ftr" sz="quarter" idx="11"/>
          </p:nvPr>
        </p:nvSpPr>
        <p:spPr>
          <a:xfrm>
            <a:off x="3149600" y="19051"/>
            <a:ext cx="6908800" cy="328613"/>
          </a:xfrm>
        </p:spPr>
        <p:txBody>
          <a:bodyPr/>
          <a:lstStyle/>
          <a:p>
            <a:r>
              <a:rPr lang="en-US" altLang="en-US"/>
              <a:t>K Johnson. Delaware Healthy Mother and Infant Consortium. April, 2023</a:t>
            </a:r>
          </a:p>
        </p:txBody>
      </p:sp>
      <p:sp>
        <p:nvSpPr>
          <p:cNvPr id="8" name="TextBox 7">
            <a:extLst>
              <a:ext uri="{FF2B5EF4-FFF2-40B4-BE49-F238E27FC236}">
                <a16:creationId xmlns:a16="http://schemas.microsoft.com/office/drawing/2014/main" id="{77C2E34D-345E-417A-8B89-39BC562A5CF3}"/>
              </a:ext>
            </a:extLst>
          </p:cNvPr>
          <p:cNvSpPr txBox="1"/>
          <p:nvPr/>
        </p:nvSpPr>
        <p:spPr>
          <a:xfrm>
            <a:off x="3733800" y="5711190"/>
            <a:ext cx="7620000" cy="1015663"/>
          </a:xfrm>
          <a:prstGeom prst="rect">
            <a:avLst/>
          </a:prstGeom>
          <a:noFill/>
        </p:spPr>
        <p:txBody>
          <a:bodyPr wrap="square">
            <a:spAutoFit/>
          </a:bodyPr>
          <a:lstStyle/>
          <a:p>
            <a:r>
              <a:rPr lang="en-US" sz="1000" dirty="0">
                <a:latin typeface="+mn-lt"/>
              </a:rPr>
              <a:t>Women’s Preventive Services Guidelines (HRSA, US HHS) </a:t>
            </a:r>
            <a:r>
              <a:rPr lang="en-US" sz="1000" dirty="0">
                <a:latin typeface="+mn-lt"/>
                <a:hlinkClick r:id="rId2">
                  <a:extLst>
                    <a:ext uri="{A12FA001-AC4F-418D-AE19-62706E023703}">
                      <ahyp:hlinkClr xmlns:ahyp="http://schemas.microsoft.com/office/drawing/2018/hyperlinkcolor" val="tx"/>
                    </a:ext>
                  </a:extLst>
                </a:hlinkClick>
              </a:rPr>
              <a:t>https://www.hrsa.gov/womens-guidelines-2016/index.html</a:t>
            </a:r>
            <a:r>
              <a:rPr lang="en-US" sz="1000" dirty="0">
                <a:latin typeface="+mn-lt"/>
              </a:rPr>
              <a:t>; and </a:t>
            </a:r>
            <a:r>
              <a:rPr lang="en-US" sz="1000" dirty="0">
                <a:latin typeface="+mn-lt"/>
                <a:hlinkClick r:id="rId3"/>
              </a:rPr>
              <a:t>https://www.hhs.gov/guidance/document/womens-preventive-services-guidelines-2016-1</a:t>
            </a:r>
            <a:r>
              <a:rPr lang="en-US" sz="1000" dirty="0">
                <a:latin typeface="+mn-lt"/>
              </a:rPr>
              <a:t> </a:t>
            </a:r>
          </a:p>
          <a:p>
            <a:r>
              <a:rPr lang="en-US" sz="1000" dirty="0">
                <a:latin typeface="+mn-lt"/>
              </a:rPr>
              <a:t>Women’s Preventive Services Initiative (WPSI) https://www.womenspreventivehealth.org/; </a:t>
            </a:r>
          </a:p>
          <a:p>
            <a:r>
              <a:rPr lang="en-US" sz="1000" dirty="0">
                <a:latin typeface="+mn-lt"/>
              </a:rPr>
              <a:t>WPSI 2021 Well-Women Chart. https://www.womenspreventivehealth.org/wp-content/uploads/WPSI_WWC_11x17_2021Update.pdf;  </a:t>
            </a:r>
          </a:p>
          <a:p>
            <a:r>
              <a:rPr lang="en-US" sz="1000" dirty="0">
                <a:latin typeface="+mn-lt"/>
              </a:rPr>
              <a:t>Institute of Medicine. </a:t>
            </a:r>
            <a:r>
              <a:rPr lang="en-US" sz="1000" i="1" dirty="0">
                <a:latin typeface="+mn-lt"/>
              </a:rPr>
              <a:t>Clinical Preventive Services for Women: Closing the Gaps</a:t>
            </a:r>
            <a:r>
              <a:rPr lang="en-US" sz="1000" dirty="0">
                <a:latin typeface="+mn-lt"/>
              </a:rPr>
              <a:t>. doi.org/10.17226/13181; Recommendations of the IOM Clinical Preventive Services for Women Committee: implications for obstetricians and gynecologists. doi:10.1097/GCO.0b013e32834cdcc6 </a:t>
            </a:r>
          </a:p>
        </p:txBody>
      </p:sp>
      <p:sp>
        <p:nvSpPr>
          <p:cNvPr id="13" name="Slide Number Placeholder 12">
            <a:extLst>
              <a:ext uri="{FF2B5EF4-FFF2-40B4-BE49-F238E27FC236}">
                <a16:creationId xmlns:a16="http://schemas.microsoft.com/office/drawing/2014/main" id="{2BC2E8B7-04A6-4F18-9A84-6C865A0EB175}"/>
              </a:ext>
            </a:extLst>
          </p:cNvPr>
          <p:cNvSpPr>
            <a:spLocks noGrp="1"/>
          </p:cNvSpPr>
          <p:nvPr>
            <p:ph type="sldNum" sz="quarter" idx="12"/>
          </p:nvPr>
        </p:nvSpPr>
        <p:spPr/>
        <p:txBody>
          <a:bodyPr/>
          <a:lstStyle/>
          <a:p>
            <a:fld id="{077C79E4-6B89-40BE-BC87-B11600487641}" type="slidenum">
              <a:rPr lang="en-US" altLang="en-US" smtClean="0"/>
              <a:pPr/>
              <a:t>6</a:t>
            </a:fld>
            <a:endParaRPr lang="en-US" altLang="en-US"/>
          </a:p>
        </p:txBody>
      </p:sp>
    </p:spTree>
    <p:extLst>
      <p:ext uri="{BB962C8B-B14F-4D97-AF65-F5344CB8AC3E}">
        <p14:creationId xmlns:p14="http://schemas.microsoft.com/office/powerpoint/2010/main" val="3499732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070B0-A952-44B9-80BE-596E667898AB}"/>
              </a:ext>
            </a:extLst>
          </p:cNvPr>
          <p:cNvSpPr>
            <a:spLocks noGrp="1"/>
          </p:cNvSpPr>
          <p:nvPr>
            <p:ph type="title"/>
          </p:nvPr>
        </p:nvSpPr>
        <p:spPr/>
        <p:txBody>
          <a:bodyPr>
            <a:normAutofit/>
          </a:bodyPr>
          <a:lstStyle/>
          <a:p>
            <a:br>
              <a:rPr lang="en-US" b="1" i="0" dirty="0">
                <a:effectLst/>
                <a:latin typeface="Merriweather"/>
              </a:rPr>
            </a:br>
            <a:endParaRPr lang="en-US" dirty="0"/>
          </a:p>
        </p:txBody>
      </p:sp>
      <p:sp>
        <p:nvSpPr>
          <p:cNvPr id="5" name="Content Placeholder 4">
            <a:extLst>
              <a:ext uri="{FF2B5EF4-FFF2-40B4-BE49-F238E27FC236}">
                <a16:creationId xmlns:a16="http://schemas.microsoft.com/office/drawing/2014/main" id="{FD809291-FB64-405F-9A89-AB92D9CE52EE}"/>
              </a:ext>
            </a:extLst>
          </p:cNvPr>
          <p:cNvSpPr>
            <a:spLocks noGrp="1"/>
          </p:cNvSpPr>
          <p:nvPr>
            <p:ph idx="1"/>
          </p:nvPr>
        </p:nvSpPr>
        <p:spPr>
          <a:xfrm>
            <a:off x="3962400" y="645599"/>
            <a:ext cx="7620000" cy="5983801"/>
          </a:xfrm>
        </p:spPr>
        <p:txBody>
          <a:bodyPr>
            <a:normAutofit fontScale="92500" lnSpcReduction="10000"/>
          </a:bodyPr>
          <a:lstStyle/>
          <a:p>
            <a:pPr marL="0" indent="0">
              <a:buNone/>
            </a:pPr>
            <a:r>
              <a:rPr lang="en-US" sz="2000" b="1" i="0" dirty="0">
                <a:solidFill>
                  <a:schemeClr val="tx2"/>
                </a:solidFill>
                <a:effectLst/>
                <a:latin typeface="+mj-lt"/>
              </a:rPr>
              <a:t>Bridging the Chasm between Pregnancy and Health over the Life Course: A National Agenda for Research and Action</a:t>
            </a:r>
          </a:p>
          <a:p>
            <a:pPr marL="0" indent="0">
              <a:buNone/>
            </a:pPr>
            <a:r>
              <a:rPr lang="en-US" sz="1200" b="0" i="0" dirty="0">
                <a:solidFill>
                  <a:srgbClr val="212121"/>
                </a:solidFill>
                <a:effectLst/>
                <a:latin typeface="Arial Narrow" panose="020B0606020202030204" pitchFamily="34" charset="0"/>
              </a:rPr>
              <a:t>DOI: </a:t>
            </a:r>
            <a:r>
              <a:rPr lang="en-US" sz="1200" b="0" i="0" u="none" strike="noStrike" dirty="0">
                <a:solidFill>
                  <a:srgbClr val="0071BC"/>
                </a:solidFill>
                <a:effectLst/>
                <a:latin typeface="Arial Narrow" panose="020B0606020202030204" pitchFamily="34" charset="0"/>
                <a:hlinkClick r:id="rId2"/>
              </a:rPr>
              <a:t>10.1016/j.whi.2021.01.002</a:t>
            </a:r>
            <a:endParaRPr lang="en-US" sz="1200" b="0" i="0" u="none" strike="noStrike" dirty="0">
              <a:solidFill>
                <a:srgbClr val="0071BC"/>
              </a:solidFill>
              <a:effectLst/>
              <a:latin typeface="Arial Narrow" panose="020B0606020202030204" pitchFamily="34" charset="0"/>
            </a:endParaRPr>
          </a:p>
          <a:p>
            <a:pPr marL="0" indent="0">
              <a:buNone/>
            </a:pPr>
            <a:endParaRPr lang="en-US" sz="1200" b="0" i="0" dirty="0">
              <a:solidFill>
                <a:srgbClr val="212121"/>
              </a:solidFill>
              <a:effectLst/>
              <a:latin typeface="Arial Narrow" panose="020B0606020202030204" pitchFamily="34" charset="0"/>
            </a:endParaRPr>
          </a:p>
          <a:p>
            <a:pPr marL="457200" indent="-457200">
              <a:buFont typeface="+mj-lt"/>
              <a:buAutoNum type="arabicPeriod"/>
            </a:pPr>
            <a:r>
              <a:rPr lang="en-US" sz="2400" dirty="0">
                <a:solidFill>
                  <a:srgbClr val="212121"/>
                </a:solidFill>
                <a:cs typeface="Arial" panose="020B0604020202020204" pitchFamily="34" charset="0"/>
              </a:rPr>
              <a:t>P</a:t>
            </a:r>
            <a:r>
              <a:rPr lang="en-US" sz="2400" b="0" i="0" dirty="0">
                <a:solidFill>
                  <a:srgbClr val="212121"/>
                </a:solidFill>
                <a:effectLst/>
                <a:cs typeface="Arial" panose="020B0604020202020204" pitchFamily="34" charset="0"/>
              </a:rPr>
              <a:t>rogress toward eliminating institutional and interpersonal racism and bias as a requirement for accreditation of health care institutions. </a:t>
            </a:r>
          </a:p>
          <a:p>
            <a:pPr marL="457200" indent="-457200">
              <a:buFont typeface="+mj-lt"/>
              <a:buAutoNum type="arabicPeriod"/>
            </a:pPr>
            <a:r>
              <a:rPr lang="en-US" sz="2400" b="0" i="0" dirty="0">
                <a:solidFill>
                  <a:srgbClr val="212121"/>
                </a:solidFill>
                <a:effectLst/>
                <a:cs typeface="Arial" panose="020B0604020202020204" pitchFamily="34" charset="0"/>
              </a:rPr>
              <a:t>Infrastructure support for community-based organizations.</a:t>
            </a:r>
          </a:p>
          <a:p>
            <a:pPr marL="457200" indent="-457200">
              <a:buFont typeface="+mj-lt"/>
              <a:buAutoNum type="arabicPeriod"/>
            </a:pPr>
            <a:r>
              <a:rPr lang="en-US" sz="2400" b="0" i="0" dirty="0">
                <a:solidFill>
                  <a:srgbClr val="212121"/>
                </a:solidFill>
                <a:effectLst/>
                <a:cs typeface="Arial" panose="020B0604020202020204" pitchFamily="34" charset="0"/>
              </a:rPr>
              <a:t>Extension of holistic team-based care to the postpartum year and beyond, with doulas and community health workers. </a:t>
            </a:r>
          </a:p>
          <a:p>
            <a:pPr marL="457200" indent="-457200">
              <a:buFont typeface="+mj-lt"/>
              <a:buAutoNum type="arabicPeriod"/>
            </a:pPr>
            <a:r>
              <a:rPr lang="en-US" sz="2400" dirty="0">
                <a:solidFill>
                  <a:srgbClr val="212121"/>
                </a:solidFill>
                <a:cs typeface="Arial" panose="020B0604020202020204" pitchFamily="34" charset="0"/>
              </a:rPr>
              <a:t>Expansion</a:t>
            </a:r>
            <a:r>
              <a:rPr lang="en-US" sz="2400" b="0" i="0" dirty="0">
                <a:solidFill>
                  <a:srgbClr val="212121"/>
                </a:solidFill>
                <a:effectLst/>
                <a:cs typeface="Arial" panose="020B0604020202020204" pitchFamily="34" charset="0"/>
              </a:rPr>
              <a:t> of Medicaid coverage and quality and pay-for-performance metrics to link maternity care and primary care. </a:t>
            </a:r>
          </a:p>
          <a:p>
            <a:pPr marL="457200" indent="-457200">
              <a:buFont typeface="+mj-lt"/>
              <a:buAutoNum type="arabicPeriod"/>
            </a:pPr>
            <a:r>
              <a:rPr lang="en-US" sz="2400" dirty="0">
                <a:solidFill>
                  <a:srgbClr val="212121"/>
                </a:solidFill>
                <a:cs typeface="Arial" panose="020B0604020202020204" pitchFamily="34" charset="0"/>
              </a:rPr>
              <a:t>S</a:t>
            </a:r>
            <a:r>
              <a:rPr lang="en-US" sz="2400" b="0" i="0" dirty="0">
                <a:solidFill>
                  <a:srgbClr val="212121"/>
                </a:solidFill>
                <a:effectLst/>
                <a:cs typeface="Arial" panose="020B0604020202020204" pitchFamily="34" charset="0"/>
              </a:rPr>
              <a:t>ystems to preserve maternal narratives and data across providers. </a:t>
            </a:r>
          </a:p>
          <a:p>
            <a:pPr marL="457200" indent="-457200">
              <a:buFont typeface="+mj-lt"/>
              <a:buAutoNum type="arabicPeriod"/>
            </a:pPr>
            <a:r>
              <a:rPr lang="en-US" sz="2400" b="0" i="0" dirty="0">
                <a:solidFill>
                  <a:srgbClr val="212121"/>
                </a:solidFill>
                <a:effectLst/>
                <a:cs typeface="Arial" panose="020B0604020202020204" pitchFamily="34" charset="0"/>
              </a:rPr>
              <a:t>Alignment of research with women's lived experiences.</a:t>
            </a:r>
            <a:endParaRPr lang="en-US" sz="3600" dirty="0">
              <a:cs typeface="Arial" panose="020B0604020202020204" pitchFamily="34" charset="0"/>
            </a:endParaRPr>
          </a:p>
        </p:txBody>
      </p:sp>
      <p:sp>
        <p:nvSpPr>
          <p:cNvPr id="6" name="Text Placeholder 5">
            <a:extLst>
              <a:ext uri="{FF2B5EF4-FFF2-40B4-BE49-F238E27FC236}">
                <a16:creationId xmlns:a16="http://schemas.microsoft.com/office/drawing/2014/main" id="{3D9C958F-ABEF-46D3-A747-2193DEE26040}"/>
              </a:ext>
            </a:extLst>
          </p:cNvPr>
          <p:cNvSpPr>
            <a:spLocks noGrp="1"/>
          </p:cNvSpPr>
          <p:nvPr>
            <p:ph type="body" sz="half" idx="2"/>
          </p:nvPr>
        </p:nvSpPr>
        <p:spPr>
          <a:xfrm>
            <a:off x="0" y="569399"/>
            <a:ext cx="3657600" cy="5983801"/>
          </a:xfrm>
        </p:spPr>
        <p:txBody>
          <a:bodyPr/>
          <a:lstStyle/>
          <a:p>
            <a:r>
              <a:rPr lang="en-US" sz="1200" b="1" i="0" u="none" strike="noStrike" dirty="0">
                <a:effectLst/>
                <a:latin typeface="Arial Narrow" panose="020B0606020202030204" pitchFamily="34" charset="0"/>
              </a:rPr>
              <a:t>The Bridging The Chasm Collaborative</a:t>
            </a:r>
            <a:r>
              <a:rPr lang="en-US" sz="1200" b="1" i="0" baseline="30000" dirty="0">
                <a:effectLst/>
                <a:latin typeface="Arial Narrow" panose="020B0606020202030204" pitchFamily="34" charset="0"/>
              </a:rPr>
              <a:t> </a:t>
            </a:r>
          </a:p>
          <a:p>
            <a:r>
              <a:rPr lang="en-US" b="0" i="0" u="none" strike="noStrike" dirty="0">
                <a:effectLst/>
                <a:latin typeface="Arial Narrow" panose="020B0606020202030204" pitchFamily="34" charset="0"/>
              </a:rPr>
              <a:t>Lois McCloskey</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Judith Bernstein</a:t>
            </a:r>
            <a:r>
              <a:rPr lang="en-US" b="0" i="0" dirty="0">
                <a:effectLst/>
                <a:latin typeface="Arial Narrow" panose="020B0606020202030204" pitchFamily="34" charset="0"/>
              </a:rPr>
              <a:t>, </a:t>
            </a:r>
          </a:p>
          <a:p>
            <a:r>
              <a:rPr lang="en-US" dirty="0" err="1">
                <a:latin typeface="Arial Narrow" panose="020B0606020202030204" pitchFamily="34" charset="0"/>
              </a:rPr>
              <a:t>Ndidimaka</a:t>
            </a:r>
            <a:r>
              <a:rPr lang="en-US" dirty="0">
                <a:latin typeface="Arial Narrow" panose="020B0606020202030204" pitchFamily="34" charset="0"/>
              </a:rPr>
              <a:t> </a:t>
            </a:r>
            <a:r>
              <a:rPr lang="en-US" dirty="0" err="1">
                <a:latin typeface="Arial Narrow" panose="020B0606020202030204" pitchFamily="34" charset="0"/>
              </a:rPr>
              <a:t>Amutah-Onukagha</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Jodi Anthony</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Mary Barger,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Candice </a:t>
            </a:r>
            <a:r>
              <a:rPr lang="en-US" b="0" i="0" u="none" strike="noStrike" dirty="0" err="1">
                <a:effectLst/>
                <a:latin typeface="Arial Narrow" panose="020B0606020202030204" pitchFamily="34" charset="0"/>
              </a:rPr>
              <a:t>Belanoff</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Trude</a:t>
            </a:r>
            <a:r>
              <a:rPr lang="en-US" b="0" i="0" u="none" strike="noStrike" dirty="0">
                <a:effectLst/>
                <a:latin typeface="Arial Narrow" panose="020B0606020202030204" pitchFamily="34" charset="0"/>
              </a:rPr>
              <a:t> Bennett</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Chloe E Bird</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Denise Bolds</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Burke-Weber Brenna</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Rebecca Carter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Ann </a:t>
            </a:r>
            <a:r>
              <a:rPr lang="en-US" b="0" i="0" u="none" strike="noStrike" dirty="0" err="1">
                <a:effectLst/>
                <a:latin typeface="Arial Narrow" panose="020B0606020202030204" pitchFamily="34" charset="0"/>
              </a:rPr>
              <a:t>Celi</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Breanna </a:t>
            </a:r>
            <a:r>
              <a:rPr lang="en-US" b="0" i="0" u="none" strike="noStrike" dirty="0" err="1">
                <a:effectLst/>
                <a:latin typeface="Arial Narrow" panose="020B0606020202030204" pitchFamily="34" charset="0"/>
              </a:rPr>
              <a:t>Chachere</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Joia</a:t>
            </a:r>
            <a:r>
              <a:rPr lang="en-US" b="0" i="0" u="none" strike="noStrike" dirty="0">
                <a:effectLst/>
                <a:latin typeface="Arial Narrow" panose="020B0606020202030204" pitchFamily="34" charset="0"/>
              </a:rPr>
              <a:t> </a:t>
            </a:r>
            <a:r>
              <a:rPr lang="en-US" b="0" i="0" u="none" strike="noStrike" dirty="0" err="1">
                <a:effectLst/>
                <a:latin typeface="Arial Narrow" panose="020B0606020202030204" pitchFamily="34" charset="0"/>
              </a:rPr>
              <a:t>Crear</a:t>
            </a:r>
            <a:r>
              <a:rPr lang="en-US" b="0" i="0" u="none" strike="noStrike" dirty="0">
                <a:effectLst/>
                <a:latin typeface="Arial Narrow" panose="020B0606020202030204" pitchFamily="34" charset="0"/>
              </a:rPr>
              <a:t>-Perry</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Chase </a:t>
            </a:r>
            <a:r>
              <a:rPr lang="en-US" b="0" i="0" u="none" strike="noStrike" dirty="0" err="1">
                <a:effectLst/>
                <a:latin typeface="Arial Narrow" panose="020B0606020202030204" pitchFamily="34" charset="0"/>
              </a:rPr>
              <a:t>Crossno</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Alba Cruz-Davis</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Karla </a:t>
            </a:r>
            <a:r>
              <a:rPr lang="en-US" b="0" i="0" u="none" strike="noStrike" dirty="0" err="1">
                <a:effectLst/>
                <a:latin typeface="Arial Narrow" panose="020B0606020202030204" pitchFamily="34" charset="0"/>
              </a:rPr>
              <a:t>Damus</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Alissa </a:t>
            </a:r>
            <a:r>
              <a:rPr lang="en-US" b="0" i="0" u="none" strike="noStrike" dirty="0" err="1">
                <a:effectLst/>
                <a:latin typeface="Arial Narrow" panose="020B0606020202030204" pitchFamily="34" charset="0"/>
              </a:rPr>
              <a:t>Dangel</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Zendilli</a:t>
            </a:r>
            <a:r>
              <a:rPr lang="en-US" b="0" i="0" u="none" strike="noStrike" dirty="0">
                <a:effectLst/>
                <a:latin typeface="Arial Narrow" panose="020B0606020202030204" pitchFamily="34" charset="0"/>
              </a:rPr>
              <a:t> </a:t>
            </a:r>
            <a:r>
              <a:rPr lang="en-US" b="0" i="0" u="none" strike="noStrike" dirty="0" err="1">
                <a:effectLst/>
                <a:latin typeface="Arial Narrow" panose="020B0606020202030204" pitchFamily="34" charset="0"/>
              </a:rPr>
              <a:t>Depina</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Phyllisa</a:t>
            </a:r>
            <a:r>
              <a:rPr lang="en-US" b="0" i="0" u="none" strike="noStrike" dirty="0">
                <a:effectLst/>
                <a:latin typeface="Arial Narrow" panose="020B0606020202030204" pitchFamily="34" charset="0"/>
              </a:rPr>
              <a:t> </a:t>
            </a:r>
            <a:r>
              <a:rPr lang="en-US" b="0" i="0" u="none" strike="noStrike" dirty="0" err="1">
                <a:effectLst/>
                <a:latin typeface="Arial Narrow" panose="020B0606020202030204" pitchFamily="34" charset="0"/>
              </a:rPr>
              <a:t>Deroze</a:t>
            </a:r>
            <a:r>
              <a:rPr lang="en-US" u="none" strike="noStrike" baseline="30000" dirty="0">
                <a:latin typeface="Arial Narrow" panose="020B0606020202030204" pitchFamily="34" charset="0"/>
              </a:rPr>
              <a:t>,</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Colette </a:t>
            </a:r>
            <a:r>
              <a:rPr lang="en-US" b="0" i="0" u="none" strike="noStrike" dirty="0" err="1">
                <a:effectLst/>
                <a:latin typeface="Arial Narrow" panose="020B0606020202030204" pitchFamily="34" charset="0"/>
              </a:rPr>
              <a:t>Dieujuste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Annie Dude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Joyce Edmonds</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Daniel </a:t>
            </a:r>
            <a:r>
              <a:rPr lang="en-US" b="0" i="0" u="none" strike="noStrike" dirty="0" err="1">
                <a:effectLst/>
                <a:latin typeface="Arial Narrow" panose="020B0606020202030204" pitchFamily="34" charset="0"/>
              </a:rPr>
              <a:t>Enquobahrie</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Ebosetale</a:t>
            </a:r>
            <a:r>
              <a:rPr lang="en-US" b="0" i="0" u="none" strike="noStrike" dirty="0">
                <a:effectLst/>
                <a:latin typeface="Arial Narrow" panose="020B0606020202030204" pitchFamily="34" charset="0"/>
              </a:rPr>
              <a:t> </a:t>
            </a:r>
            <a:r>
              <a:rPr lang="en-US" b="0" i="0" u="none" strike="noStrike" dirty="0" err="1">
                <a:effectLst/>
                <a:latin typeface="Arial Narrow" panose="020B0606020202030204" pitchFamily="34" charset="0"/>
              </a:rPr>
              <a:t>Eromosele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Erin Ferranti</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Mary Fitzmaurice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Christina Gebel</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Linda Goler Blount</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Ann Greiner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Sue </a:t>
            </a:r>
            <a:r>
              <a:rPr lang="en-US" b="0" i="0" u="none" strike="noStrike" dirty="0" err="1">
                <a:effectLst/>
                <a:latin typeface="Arial Narrow" panose="020B0606020202030204" pitchFamily="34" charset="0"/>
              </a:rPr>
              <a:t>Gullo</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Amy Haddad</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Nneka Hall</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Arden Handler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Irene </a:t>
            </a:r>
            <a:r>
              <a:rPr lang="en-US" b="0" i="0" u="none" strike="noStrike" dirty="0" err="1">
                <a:effectLst/>
                <a:latin typeface="Arial Narrow" panose="020B0606020202030204" pitchFamily="34" charset="0"/>
              </a:rPr>
              <a:t>Headen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Lisa </a:t>
            </a:r>
            <a:r>
              <a:rPr lang="en-US" b="0" i="0" u="none" strike="noStrike" dirty="0" err="1">
                <a:effectLst/>
                <a:latin typeface="Arial Narrow" panose="020B0606020202030204" pitchFamily="34" charset="0"/>
              </a:rPr>
              <a:t>Heelan</a:t>
            </a:r>
            <a:r>
              <a:rPr lang="en-US" b="0" i="0" u="none" strike="noStrike" dirty="0">
                <a:effectLst/>
                <a:latin typeface="Arial Narrow" panose="020B0606020202030204" pitchFamily="34" charset="0"/>
              </a:rPr>
              <a:t>-Fancher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Teri Hernandez</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Kay Johnson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Emily Jones</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NeKeshia</a:t>
            </a:r>
            <a:r>
              <a:rPr lang="en-US" b="0" i="0" u="none" strike="noStrike" dirty="0">
                <a:effectLst/>
                <a:latin typeface="Arial Narrow" panose="020B0606020202030204" pitchFamily="34" charset="0"/>
              </a:rPr>
              <a:t> Jones</a:t>
            </a:r>
            <a:r>
              <a:rPr lang="en-US" u="none" strike="noStrike" baseline="30000" dirty="0">
                <a:latin typeface="Arial Narrow" panose="020B0606020202030204" pitchFamily="34" charset="0"/>
              </a:rPr>
              <a:t>,</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Stace </a:t>
            </a:r>
            <a:r>
              <a:rPr lang="en-US" b="0" i="0" u="none" strike="noStrike" dirty="0" err="1">
                <a:effectLst/>
                <a:latin typeface="Arial Narrow" panose="020B0606020202030204" pitchFamily="34" charset="0"/>
              </a:rPr>
              <a:t>Klaman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Barbara Lund</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Monica </a:t>
            </a:r>
            <a:r>
              <a:rPr lang="en-US" b="0" i="0" u="none" strike="noStrike" dirty="0" err="1">
                <a:effectLst/>
                <a:latin typeface="Arial Narrow" panose="020B0606020202030204" pitchFamily="34" charset="0"/>
              </a:rPr>
              <a:t>Mallampalli</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Lilly Marcelin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Cassondra Marshall</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Bridgette Maynard</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Shondra </a:t>
            </a:r>
            <a:r>
              <a:rPr lang="en-US" b="0" i="0" u="none" strike="noStrike" dirty="0" err="1">
                <a:effectLst/>
                <a:latin typeface="Arial Narrow" panose="020B0606020202030204" pitchFamily="34" charset="0"/>
              </a:rPr>
              <a:t>McCage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Suzanne Mitchell</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Rose Molina</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Suzi </a:t>
            </a:r>
            <a:r>
              <a:rPr lang="en-US" b="0" i="0" u="none" strike="noStrike" dirty="0" err="1">
                <a:effectLst/>
                <a:latin typeface="Arial Narrow" panose="020B0606020202030204" pitchFamily="34" charset="0"/>
              </a:rPr>
              <a:t>Montasir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Jacinda Nicklas</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Alyson Northrup</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Anna Norton</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Ebere</a:t>
            </a:r>
            <a:r>
              <a:rPr lang="en-US" b="0" i="0" u="none" strike="noStrike" dirty="0">
                <a:effectLst/>
                <a:latin typeface="Arial Narrow" panose="020B0606020202030204" pitchFamily="34" charset="0"/>
              </a:rPr>
              <a:t> </a:t>
            </a:r>
            <a:r>
              <a:rPr lang="en-US" b="0" i="0" u="none" strike="noStrike" dirty="0" err="1">
                <a:effectLst/>
                <a:latin typeface="Arial Narrow" panose="020B0606020202030204" pitchFamily="34" charset="0"/>
              </a:rPr>
              <a:t>Oparaeke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Athena Ramos</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Sue </a:t>
            </a:r>
            <a:r>
              <a:rPr lang="en-US" b="0" i="0" u="none" strike="noStrike" dirty="0" err="1">
                <a:effectLst/>
                <a:latin typeface="Arial Narrow" panose="020B0606020202030204" pitchFamily="34" charset="0"/>
              </a:rPr>
              <a:t>Rericha</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Elena Rios</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Joan Rosen Bloch</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Cassie Ryan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Suzanne </a:t>
            </a:r>
            <a:r>
              <a:rPr lang="en-US" b="0" i="0" u="none" strike="noStrike" dirty="0" err="1">
                <a:effectLst/>
                <a:latin typeface="Arial Narrow" panose="020B0606020202030204" pitchFamily="34" charset="0"/>
              </a:rPr>
              <a:t>Sarfaty</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Ellen Seely</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Vivienne Souter</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Martina Spain</a:t>
            </a:r>
            <a:r>
              <a:rPr lang="en-US" b="0" i="0" dirty="0">
                <a:effectLst/>
                <a:latin typeface="Arial Narrow" panose="020B0606020202030204" pitchFamily="34" charset="0"/>
              </a:rPr>
              <a:t>, </a:t>
            </a:r>
            <a:r>
              <a:rPr lang="en-US" b="0" i="0" u="none" strike="noStrike" dirty="0" err="1">
                <a:effectLst/>
                <a:latin typeface="Arial Narrow" panose="020B0606020202030204" pitchFamily="34" charset="0"/>
              </a:rPr>
              <a:t>Randiesa</a:t>
            </a:r>
            <a:r>
              <a:rPr lang="en-US" b="0" i="0" u="none" strike="noStrike" dirty="0">
                <a:effectLst/>
                <a:latin typeface="Arial Narrow" panose="020B0606020202030204" pitchFamily="34" charset="0"/>
              </a:rPr>
              <a:t> Spires</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Suzanne Theberge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Tamara Thompson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Madi </a:t>
            </a:r>
            <a:r>
              <a:rPr lang="en-US" b="0" i="0" u="none" strike="noStrike" dirty="0" err="1">
                <a:effectLst/>
                <a:latin typeface="Arial Narrow" panose="020B0606020202030204" pitchFamily="34" charset="0"/>
              </a:rPr>
              <a:t>Wachman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Tina </a:t>
            </a:r>
            <a:r>
              <a:rPr lang="en-US" b="0" i="0" u="none" strike="noStrike" dirty="0" err="1">
                <a:effectLst/>
                <a:latin typeface="Arial Narrow" panose="020B0606020202030204" pitchFamily="34" charset="0"/>
              </a:rPr>
              <a:t>Yarrington</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Lynn M Yee</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Chloe </a:t>
            </a:r>
            <a:r>
              <a:rPr lang="en-US" b="0" i="0" u="none" strike="noStrike" dirty="0" err="1">
                <a:effectLst/>
                <a:latin typeface="Arial Narrow" panose="020B0606020202030204" pitchFamily="34" charset="0"/>
              </a:rPr>
              <a:t>Zera</a:t>
            </a:r>
            <a:r>
              <a:rPr lang="en-US" b="0" i="0" baseline="30000" dirty="0">
                <a:effectLst/>
                <a:latin typeface="Arial Narrow" panose="020B0606020202030204" pitchFamily="34" charset="0"/>
              </a:rPr>
              <a:t> </a:t>
            </a:r>
            <a:r>
              <a:rPr lang="en-US" baseline="30000" dirty="0">
                <a:latin typeface="Arial Narrow" panose="020B0606020202030204" pitchFamily="34" charset="0"/>
              </a:rPr>
              <a:t>.</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Working Group Advisors</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Janine Clayton</a:t>
            </a:r>
            <a:r>
              <a:rPr lang="en-US" b="0" i="0" baseline="30000" dirty="0">
                <a:effectLst/>
                <a:latin typeface="Arial Narrow" panose="020B0606020202030204" pitchFamily="34" charset="0"/>
              </a:rPr>
              <a:t> </a:t>
            </a:r>
            <a:r>
              <a:rPr lang="en-US" b="0" i="0" dirty="0">
                <a:effectLst/>
                <a:latin typeface="Arial Narrow" panose="020B0606020202030204" pitchFamily="34" charset="0"/>
              </a:rPr>
              <a:t>, </a:t>
            </a:r>
            <a:r>
              <a:rPr lang="en-US" b="0" i="0" u="none" strike="noStrike" dirty="0">
                <a:effectLst/>
                <a:latin typeface="Arial Narrow" panose="020B0606020202030204" pitchFamily="34" charset="0"/>
              </a:rPr>
              <a:t>Christina Lachance. &gt;70 stakeholders total.</a:t>
            </a:r>
            <a:endParaRPr lang="en-US" dirty="0">
              <a:latin typeface="Arial Narrow" panose="020B0606020202030204" pitchFamily="34" charset="0"/>
            </a:endParaRPr>
          </a:p>
        </p:txBody>
      </p:sp>
      <p:sp>
        <p:nvSpPr>
          <p:cNvPr id="4" name="Footer Placeholder 3">
            <a:extLst>
              <a:ext uri="{FF2B5EF4-FFF2-40B4-BE49-F238E27FC236}">
                <a16:creationId xmlns:a16="http://schemas.microsoft.com/office/drawing/2014/main" id="{A5594F40-DFF3-4CCC-BF18-564773CE6F0B}"/>
              </a:ext>
            </a:extLst>
          </p:cNvPr>
          <p:cNvSpPr>
            <a:spLocks noGrp="1"/>
          </p:cNvSpPr>
          <p:nvPr>
            <p:ph type="ftr" sz="quarter" idx="11"/>
          </p:nvPr>
        </p:nvSpPr>
        <p:spPr/>
        <p:txBody>
          <a:bodyPr/>
          <a:lstStyle/>
          <a:p>
            <a:pPr>
              <a:defRPr/>
            </a:pPr>
            <a:r>
              <a:rPr lang="en-US" altLang="en-US"/>
              <a:t>K Johnson. Delaware Healthy Mother and Infant Consortium. April, 2023</a:t>
            </a:r>
          </a:p>
        </p:txBody>
      </p:sp>
      <p:sp>
        <p:nvSpPr>
          <p:cNvPr id="7" name="Slide Number Placeholder 6">
            <a:extLst>
              <a:ext uri="{FF2B5EF4-FFF2-40B4-BE49-F238E27FC236}">
                <a16:creationId xmlns:a16="http://schemas.microsoft.com/office/drawing/2014/main" id="{276F38CD-F0E6-4E4A-9D8F-E9A4AA2F3747}"/>
              </a:ext>
            </a:extLst>
          </p:cNvPr>
          <p:cNvSpPr>
            <a:spLocks noGrp="1"/>
          </p:cNvSpPr>
          <p:nvPr>
            <p:ph type="sldNum" sz="quarter" idx="12"/>
          </p:nvPr>
        </p:nvSpPr>
        <p:spPr/>
        <p:txBody>
          <a:bodyPr/>
          <a:lstStyle/>
          <a:p>
            <a:fld id="{077C79E4-6B89-40BE-BC87-B11600487641}" type="slidenum">
              <a:rPr lang="en-US" altLang="en-US" smtClean="0"/>
              <a:pPr/>
              <a:t>7</a:t>
            </a:fld>
            <a:endParaRPr lang="en-US" altLang="en-US"/>
          </a:p>
        </p:txBody>
      </p:sp>
    </p:spTree>
    <p:extLst>
      <p:ext uri="{BB962C8B-B14F-4D97-AF65-F5344CB8AC3E}">
        <p14:creationId xmlns:p14="http://schemas.microsoft.com/office/powerpoint/2010/main" val="3885285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DCE4E-82DA-4724-9E41-0510C899FDB2}"/>
              </a:ext>
            </a:extLst>
          </p:cNvPr>
          <p:cNvSpPr>
            <a:spLocks noGrp="1"/>
          </p:cNvSpPr>
          <p:nvPr>
            <p:ph type="title"/>
          </p:nvPr>
        </p:nvSpPr>
        <p:spPr>
          <a:xfrm>
            <a:off x="609600" y="620246"/>
            <a:ext cx="2852738" cy="1262062"/>
          </a:xfrm>
        </p:spPr>
        <p:txBody>
          <a:bodyPr/>
          <a:lstStyle/>
          <a:p>
            <a:r>
              <a:rPr lang="en-US" dirty="0"/>
              <a:t>Shaping the vision for reduced maternal mortality</a:t>
            </a:r>
          </a:p>
        </p:txBody>
      </p:sp>
      <p:sp>
        <p:nvSpPr>
          <p:cNvPr id="3" name="Content Placeholder 2">
            <a:extLst>
              <a:ext uri="{FF2B5EF4-FFF2-40B4-BE49-F238E27FC236}">
                <a16:creationId xmlns:a16="http://schemas.microsoft.com/office/drawing/2014/main" id="{31EF80BC-32C0-4C75-97A0-086C6C09D7A9}"/>
              </a:ext>
            </a:extLst>
          </p:cNvPr>
          <p:cNvSpPr>
            <a:spLocks noGrp="1"/>
          </p:cNvSpPr>
          <p:nvPr>
            <p:ph idx="1"/>
          </p:nvPr>
        </p:nvSpPr>
        <p:spPr>
          <a:xfrm>
            <a:off x="3962400" y="792163"/>
            <a:ext cx="7924800" cy="5913437"/>
          </a:xfrm>
        </p:spPr>
        <p:txBody>
          <a:bodyPr>
            <a:normAutofit fontScale="85000" lnSpcReduction="20000"/>
          </a:bodyPr>
          <a:lstStyle/>
          <a:p>
            <a:pPr>
              <a:lnSpc>
                <a:spcPct val="110000"/>
              </a:lnSpc>
              <a:spcBef>
                <a:spcPts val="600"/>
              </a:spcBef>
            </a:pPr>
            <a:r>
              <a:rPr lang="en-US" dirty="0"/>
              <a:t>Accelerated movement led by Black women in medicine and politics</a:t>
            </a:r>
          </a:p>
          <a:p>
            <a:pPr lvl="1">
              <a:lnSpc>
                <a:spcPct val="110000"/>
              </a:lnSpc>
              <a:spcBef>
                <a:spcPts val="600"/>
              </a:spcBef>
            </a:pPr>
            <a:r>
              <a:rPr lang="en-US" dirty="0"/>
              <a:t>Includes Members of Congress, national expert panels, public health, and private organizations</a:t>
            </a:r>
          </a:p>
          <a:p>
            <a:pPr lvl="1">
              <a:lnSpc>
                <a:spcPct val="110000"/>
              </a:lnSpc>
              <a:spcBef>
                <a:spcPts val="600"/>
              </a:spcBef>
            </a:pPr>
            <a:endParaRPr lang="en-US" dirty="0"/>
          </a:p>
          <a:p>
            <a:pPr>
              <a:lnSpc>
                <a:spcPct val="110000"/>
              </a:lnSpc>
              <a:spcBef>
                <a:spcPts val="600"/>
              </a:spcBef>
            </a:pPr>
            <a:r>
              <a:rPr lang="en-US" dirty="0"/>
              <a:t>Calling for: </a:t>
            </a:r>
          </a:p>
          <a:p>
            <a:pPr lvl="1">
              <a:lnSpc>
                <a:spcPct val="110000"/>
              </a:lnSpc>
              <a:spcBef>
                <a:spcPts val="600"/>
              </a:spcBef>
            </a:pPr>
            <a:r>
              <a:rPr lang="en-US" dirty="0"/>
              <a:t>End to excess and preventable pregnancy-related deaths among Black birthing people</a:t>
            </a:r>
          </a:p>
          <a:p>
            <a:pPr lvl="1">
              <a:lnSpc>
                <a:spcPct val="110000"/>
              </a:lnSpc>
              <a:spcBef>
                <a:spcPts val="600"/>
              </a:spcBef>
            </a:pPr>
            <a:r>
              <a:rPr lang="en-US" dirty="0"/>
              <a:t>Expanded Medicaid postpartum coverage</a:t>
            </a:r>
          </a:p>
          <a:p>
            <a:pPr lvl="1">
              <a:lnSpc>
                <a:spcPct val="110000"/>
              </a:lnSpc>
              <a:spcBef>
                <a:spcPts val="600"/>
              </a:spcBef>
            </a:pPr>
            <a:r>
              <a:rPr lang="en-US" dirty="0"/>
              <a:t>Improved access and quality in care</a:t>
            </a:r>
          </a:p>
          <a:p>
            <a:pPr lvl="1">
              <a:lnSpc>
                <a:spcPct val="110000"/>
              </a:lnSpc>
              <a:spcBef>
                <a:spcPts val="600"/>
              </a:spcBef>
            </a:pPr>
            <a:r>
              <a:rPr lang="en-US" dirty="0"/>
              <a:t>More culturally congruent, unbiased workforce</a:t>
            </a:r>
          </a:p>
          <a:p>
            <a:pPr lvl="1">
              <a:lnSpc>
                <a:spcPct val="110000"/>
              </a:lnSpc>
              <a:spcBef>
                <a:spcPts val="600"/>
              </a:spcBef>
            </a:pPr>
            <a:r>
              <a:rPr lang="en-US" dirty="0"/>
              <a:t>Care teams, including doulas, community health workers, midwives, and others</a:t>
            </a:r>
          </a:p>
          <a:p>
            <a:pPr lvl="1">
              <a:lnSpc>
                <a:spcPct val="110000"/>
              </a:lnSpc>
              <a:spcBef>
                <a:spcPts val="600"/>
              </a:spcBef>
            </a:pPr>
            <a:r>
              <a:rPr lang="en-US" dirty="0"/>
              <a:t>Addressing structural and institutional racism</a:t>
            </a:r>
          </a:p>
        </p:txBody>
      </p:sp>
      <p:sp>
        <p:nvSpPr>
          <p:cNvPr id="4" name="Text Placeholder 3">
            <a:extLst>
              <a:ext uri="{FF2B5EF4-FFF2-40B4-BE49-F238E27FC236}">
                <a16:creationId xmlns:a16="http://schemas.microsoft.com/office/drawing/2014/main" id="{E2E37A20-A802-4CB6-BB57-23A98DCD72AC}"/>
              </a:ext>
            </a:extLst>
          </p:cNvPr>
          <p:cNvSpPr>
            <a:spLocks noGrp="1"/>
          </p:cNvSpPr>
          <p:nvPr>
            <p:ph type="body" sz="half" idx="2"/>
          </p:nvPr>
        </p:nvSpPr>
        <p:spPr>
          <a:xfrm>
            <a:off x="609600" y="1882308"/>
            <a:ext cx="2852738" cy="4747091"/>
          </a:xfrm>
        </p:spPr>
        <p:txBody>
          <a:bodyPr/>
          <a:lstStyle/>
          <a:p>
            <a:r>
              <a:rPr lang="en-US" dirty="0"/>
              <a:t>Wanda Barfield</a:t>
            </a:r>
          </a:p>
          <a:p>
            <a:r>
              <a:rPr lang="en-US" dirty="0"/>
              <a:t>Linda Blount</a:t>
            </a:r>
          </a:p>
          <a:p>
            <a:r>
              <a:rPr lang="en-US" dirty="0"/>
              <a:t>Charlene Collier</a:t>
            </a:r>
          </a:p>
          <a:p>
            <a:r>
              <a:rPr lang="en-US" dirty="0" err="1"/>
              <a:t>Joia</a:t>
            </a:r>
            <a:r>
              <a:rPr lang="en-US" dirty="0"/>
              <a:t> </a:t>
            </a:r>
            <a:r>
              <a:rPr lang="en-US" dirty="0" err="1"/>
              <a:t>Crear</a:t>
            </a:r>
            <a:r>
              <a:rPr lang="en-US" dirty="0"/>
              <a:t> Perry</a:t>
            </a:r>
          </a:p>
          <a:p>
            <a:r>
              <a:rPr lang="en-US" dirty="0"/>
              <a:t>Lekisha Daniel-Robinson</a:t>
            </a:r>
          </a:p>
          <a:p>
            <a:r>
              <a:rPr lang="en-US" dirty="0"/>
              <a:t>Eugene </a:t>
            </a:r>
            <a:r>
              <a:rPr lang="en-US" dirty="0" err="1"/>
              <a:t>Declercq</a:t>
            </a:r>
            <a:endParaRPr lang="en-US" dirty="0"/>
          </a:p>
          <a:p>
            <a:r>
              <a:rPr lang="en-US" dirty="0"/>
              <a:t>Kimberly Gregory</a:t>
            </a:r>
          </a:p>
          <a:p>
            <a:r>
              <a:rPr lang="en-US" dirty="0"/>
              <a:t>Elizabeth Howell</a:t>
            </a:r>
          </a:p>
          <a:p>
            <a:r>
              <a:rPr lang="en-US" dirty="0"/>
              <a:t>Katy </a:t>
            </a:r>
            <a:r>
              <a:rPr lang="en-US" dirty="0" err="1"/>
              <a:t>Kozhimannil</a:t>
            </a:r>
            <a:endParaRPr lang="en-US" dirty="0"/>
          </a:p>
          <a:p>
            <a:r>
              <a:rPr lang="en-US" dirty="0"/>
              <a:t>Michael Lu</a:t>
            </a:r>
          </a:p>
          <a:p>
            <a:r>
              <a:rPr lang="en-US" dirty="0"/>
              <a:t>Jeanne Mahoney</a:t>
            </a:r>
          </a:p>
          <a:p>
            <a:r>
              <a:rPr lang="en-US" dirty="0"/>
              <a:t>Elliott Main</a:t>
            </a:r>
          </a:p>
          <a:p>
            <a:r>
              <a:rPr lang="en-US" dirty="0" err="1"/>
              <a:t>Fleda</a:t>
            </a:r>
            <a:r>
              <a:rPr lang="en-US" dirty="0"/>
              <a:t> Mask Jackson</a:t>
            </a:r>
          </a:p>
          <a:p>
            <a:r>
              <a:rPr lang="en-US" dirty="0"/>
              <a:t>Kate Menard</a:t>
            </a:r>
          </a:p>
          <a:p>
            <a:r>
              <a:rPr lang="en-US" dirty="0"/>
              <a:t>Diana Ramos</a:t>
            </a:r>
          </a:p>
          <a:p>
            <a:r>
              <a:rPr lang="en-US" dirty="0" err="1"/>
              <a:t>Jamilla</a:t>
            </a:r>
            <a:r>
              <a:rPr lang="en-US" dirty="0"/>
              <a:t> Taylor</a:t>
            </a:r>
          </a:p>
          <a:p>
            <a:r>
              <a:rPr lang="en-US" dirty="0"/>
              <a:t>Laurie </a:t>
            </a:r>
            <a:r>
              <a:rPr lang="en-US" dirty="0" err="1"/>
              <a:t>Zephyrin</a:t>
            </a:r>
            <a:endParaRPr lang="en-US" dirty="0"/>
          </a:p>
          <a:p>
            <a:r>
              <a:rPr lang="en-US" i="1" dirty="0"/>
              <a:t>Serena Williams</a:t>
            </a:r>
          </a:p>
          <a:p>
            <a:endParaRPr lang="en-US" dirty="0"/>
          </a:p>
        </p:txBody>
      </p:sp>
      <p:sp>
        <p:nvSpPr>
          <p:cNvPr id="5" name="Footer Placeholder 4">
            <a:extLst>
              <a:ext uri="{FF2B5EF4-FFF2-40B4-BE49-F238E27FC236}">
                <a16:creationId xmlns:a16="http://schemas.microsoft.com/office/drawing/2014/main" id="{639161BB-F285-40EE-9A8A-D32813BF2BAF}"/>
              </a:ext>
            </a:extLst>
          </p:cNvPr>
          <p:cNvSpPr>
            <a:spLocks noGrp="1"/>
          </p:cNvSpPr>
          <p:nvPr>
            <p:ph type="ftr" sz="quarter" idx="11"/>
          </p:nvPr>
        </p:nvSpPr>
        <p:spPr>
          <a:xfrm>
            <a:off x="3149600" y="19051"/>
            <a:ext cx="6908800" cy="328613"/>
          </a:xfrm>
        </p:spPr>
        <p:txBody>
          <a:bodyPr/>
          <a:lstStyle/>
          <a:p>
            <a:r>
              <a:rPr lang="en-US" altLang="en-US"/>
              <a:t>K Johnson. Delaware Healthy Mother and Infant Consortium. April, 2023</a:t>
            </a:r>
          </a:p>
        </p:txBody>
      </p:sp>
      <p:sp>
        <p:nvSpPr>
          <p:cNvPr id="11" name="Slide Number Placeholder 10">
            <a:extLst>
              <a:ext uri="{FF2B5EF4-FFF2-40B4-BE49-F238E27FC236}">
                <a16:creationId xmlns:a16="http://schemas.microsoft.com/office/drawing/2014/main" id="{D8C026C7-2C1C-49EA-8D09-30C7D94B4EF6}"/>
              </a:ext>
            </a:extLst>
          </p:cNvPr>
          <p:cNvSpPr>
            <a:spLocks noGrp="1"/>
          </p:cNvSpPr>
          <p:nvPr>
            <p:ph type="sldNum" sz="quarter" idx="12"/>
          </p:nvPr>
        </p:nvSpPr>
        <p:spPr/>
        <p:txBody>
          <a:bodyPr/>
          <a:lstStyle/>
          <a:p>
            <a:fld id="{077C79E4-6B89-40BE-BC87-B11600487641}" type="slidenum">
              <a:rPr lang="en-US" altLang="en-US" smtClean="0"/>
              <a:pPr/>
              <a:t>8</a:t>
            </a:fld>
            <a:endParaRPr lang="en-US" altLang="en-US"/>
          </a:p>
        </p:txBody>
      </p:sp>
    </p:spTree>
    <p:extLst>
      <p:ext uri="{BB962C8B-B14F-4D97-AF65-F5344CB8AC3E}">
        <p14:creationId xmlns:p14="http://schemas.microsoft.com/office/powerpoint/2010/main" val="700388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66738"/>
            <a:ext cx="2852738" cy="1262062"/>
          </a:xfrm>
        </p:spPr>
        <p:txBody>
          <a:bodyPr/>
          <a:lstStyle/>
          <a:p>
            <a:r>
              <a:rPr lang="en-US" dirty="0"/>
              <a:t>Shaping the Vision for Reproductive Justice</a:t>
            </a:r>
          </a:p>
        </p:txBody>
      </p:sp>
      <p:sp>
        <p:nvSpPr>
          <p:cNvPr id="3" name="Content Placeholder 2"/>
          <p:cNvSpPr>
            <a:spLocks noGrp="1"/>
          </p:cNvSpPr>
          <p:nvPr>
            <p:ph idx="1"/>
          </p:nvPr>
        </p:nvSpPr>
        <p:spPr>
          <a:xfrm>
            <a:off x="3962400" y="792080"/>
            <a:ext cx="7848600" cy="5577840"/>
          </a:xfrm>
        </p:spPr>
        <p:txBody>
          <a:bodyPr>
            <a:normAutofit/>
          </a:bodyPr>
          <a:lstStyle/>
          <a:p>
            <a:r>
              <a:rPr lang="en-US" b="1" dirty="0"/>
              <a:t>Reproductive justice </a:t>
            </a:r>
            <a:r>
              <a:rPr lang="en-US" dirty="0"/>
              <a:t>– the human right to maintain personal bodily autonomy, have children, not have children, and parent children in safe and sustainable communities.</a:t>
            </a:r>
          </a:p>
          <a:p>
            <a:pPr lvl="1"/>
            <a:r>
              <a:rPr lang="en-US" sz="2400" dirty="0"/>
              <a:t>Beyond the limits of reproductive health and reproductive rights movement.</a:t>
            </a:r>
          </a:p>
          <a:p>
            <a:pPr lvl="1"/>
            <a:r>
              <a:rPr lang="en-US" sz="2400" dirty="0"/>
              <a:t>Understanding intersectionality.</a:t>
            </a:r>
          </a:p>
          <a:p>
            <a:pPr lvl="1"/>
            <a:r>
              <a:rPr lang="en-US" sz="2400" dirty="0"/>
              <a:t>Centering the most marginalized.</a:t>
            </a:r>
          </a:p>
          <a:p>
            <a:pPr lvl="1"/>
            <a:r>
              <a:rPr lang="en-US" sz="2400" dirty="0"/>
              <a:t>Addressing historical and current systemic racism in policies and practices.</a:t>
            </a:r>
          </a:p>
        </p:txBody>
      </p:sp>
      <p:sp>
        <p:nvSpPr>
          <p:cNvPr id="4" name="Text Placeholder 3"/>
          <p:cNvSpPr>
            <a:spLocks noGrp="1"/>
          </p:cNvSpPr>
          <p:nvPr>
            <p:ph type="body" sz="half" idx="2"/>
          </p:nvPr>
        </p:nvSpPr>
        <p:spPr>
          <a:xfrm>
            <a:off x="627529" y="1828800"/>
            <a:ext cx="2852738" cy="4910898"/>
          </a:xfrm>
        </p:spPr>
        <p:txBody>
          <a:bodyPr>
            <a:normAutofit fontScale="92500" lnSpcReduction="10000"/>
          </a:bodyPr>
          <a:lstStyle/>
          <a:p>
            <a:r>
              <a:rPr lang="en-US" dirty="0" err="1"/>
              <a:t>Byllye</a:t>
            </a:r>
            <a:r>
              <a:rPr lang="en-US" dirty="0"/>
              <a:t> Avery</a:t>
            </a:r>
          </a:p>
          <a:p>
            <a:r>
              <a:rPr lang="en-US" dirty="0" err="1"/>
              <a:t>Osub</a:t>
            </a:r>
            <a:r>
              <a:rPr lang="en-US" dirty="0"/>
              <a:t> Ahmed</a:t>
            </a:r>
          </a:p>
          <a:p>
            <a:r>
              <a:rPr lang="en-US" dirty="0" err="1"/>
              <a:t>Monifa</a:t>
            </a:r>
            <a:r>
              <a:rPr lang="en-US" dirty="0"/>
              <a:t> Bandele</a:t>
            </a:r>
          </a:p>
          <a:p>
            <a:r>
              <a:rPr lang="en-US" dirty="0" err="1"/>
              <a:t>Joia</a:t>
            </a:r>
            <a:r>
              <a:rPr lang="en-US" dirty="0"/>
              <a:t> </a:t>
            </a:r>
            <a:r>
              <a:rPr lang="en-US" dirty="0" err="1"/>
              <a:t>Crear</a:t>
            </a:r>
            <a:r>
              <a:rPr lang="en-US" dirty="0"/>
              <a:t>-Perry</a:t>
            </a:r>
          </a:p>
          <a:p>
            <a:r>
              <a:rPr lang="en-US" dirty="0"/>
              <a:t>Kimberly Crenshaw</a:t>
            </a:r>
          </a:p>
          <a:p>
            <a:r>
              <a:rPr lang="en-US" dirty="0" err="1"/>
              <a:t>Dazon</a:t>
            </a:r>
            <a:r>
              <a:rPr lang="en-US" dirty="0"/>
              <a:t> Dixon Diallo</a:t>
            </a:r>
          </a:p>
          <a:p>
            <a:r>
              <a:rPr lang="en-US" dirty="0"/>
              <a:t>Angela </a:t>
            </a:r>
            <a:r>
              <a:rPr lang="en-US" dirty="0" err="1"/>
              <a:t>Doyinsola</a:t>
            </a:r>
            <a:r>
              <a:rPr lang="en-US" dirty="0"/>
              <a:t> </a:t>
            </a:r>
            <a:r>
              <a:rPr lang="en-US" dirty="0" err="1"/>
              <a:t>Aina</a:t>
            </a:r>
            <a:endParaRPr lang="en-US" dirty="0"/>
          </a:p>
          <a:p>
            <a:r>
              <a:rPr lang="en-US" dirty="0"/>
              <a:t>Lisa Fortuna</a:t>
            </a:r>
          </a:p>
          <a:p>
            <a:r>
              <a:rPr lang="en-US" dirty="0"/>
              <a:t>Elizabeth Dawes Gay</a:t>
            </a:r>
          </a:p>
          <a:p>
            <a:r>
              <a:rPr lang="en-US" dirty="0"/>
              <a:t>Christy Gamble</a:t>
            </a:r>
          </a:p>
          <a:p>
            <a:r>
              <a:rPr lang="en-US" dirty="0"/>
              <a:t>Marlene Gerber Fried</a:t>
            </a:r>
          </a:p>
          <a:p>
            <a:r>
              <a:rPr lang="en-US" dirty="0"/>
              <a:t>Elena Gutierrez</a:t>
            </a:r>
          </a:p>
          <a:p>
            <a:r>
              <a:rPr lang="en-US" dirty="0"/>
              <a:t>Marcela Howell</a:t>
            </a:r>
          </a:p>
          <a:p>
            <a:r>
              <a:rPr lang="en-US" dirty="0" err="1"/>
              <a:t>Kwajelyn</a:t>
            </a:r>
            <a:r>
              <a:rPr lang="en-US" dirty="0"/>
              <a:t> Jackson</a:t>
            </a:r>
          </a:p>
          <a:p>
            <a:r>
              <a:rPr lang="en-US" dirty="0" err="1"/>
              <a:t>Zakiya</a:t>
            </a:r>
            <a:r>
              <a:rPr lang="en-US" dirty="0"/>
              <a:t> Luna</a:t>
            </a:r>
          </a:p>
          <a:p>
            <a:r>
              <a:rPr lang="en-US" dirty="0"/>
              <a:t>Monica McLemore</a:t>
            </a:r>
          </a:p>
          <a:p>
            <a:r>
              <a:rPr lang="en-US" dirty="0"/>
              <a:t>Priscilla </a:t>
            </a:r>
            <a:r>
              <a:rPr lang="en-US" dirty="0" err="1"/>
              <a:t>Ocen</a:t>
            </a:r>
            <a:endParaRPr lang="en-US" dirty="0"/>
          </a:p>
          <a:p>
            <a:r>
              <a:rPr lang="en-US" dirty="0" err="1"/>
              <a:t>Kimala</a:t>
            </a:r>
            <a:r>
              <a:rPr lang="en-US" dirty="0"/>
              <a:t> Price</a:t>
            </a:r>
          </a:p>
          <a:p>
            <a:r>
              <a:rPr lang="en-US" dirty="0"/>
              <a:t>Loretta Ross</a:t>
            </a:r>
          </a:p>
          <a:p>
            <a:r>
              <a:rPr lang="en-US" dirty="0"/>
              <a:t>Karen Scott</a:t>
            </a:r>
          </a:p>
          <a:p>
            <a:r>
              <a:rPr lang="en-US" dirty="0"/>
              <a:t>Jael Silliman</a:t>
            </a:r>
          </a:p>
          <a:p>
            <a:r>
              <a:rPr lang="en-US" dirty="0"/>
              <a:t>Monica Simpson</a:t>
            </a:r>
          </a:p>
        </p:txBody>
      </p:sp>
      <p:sp>
        <p:nvSpPr>
          <p:cNvPr id="5" name="Footer Placeholder 4"/>
          <p:cNvSpPr>
            <a:spLocks noGrp="1"/>
          </p:cNvSpPr>
          <p:nvPr>
            <p:ph type="ftr" sz="quarter" idx="11"/>
          </p:nvPr>
        </p:nvSpPr>
        <p:spPr>
          <a:xfrm>
            <a:off x="3149600" y="19051"/>
            <a:ext cx="6908800" cy="328613"/>
          </a:xfrm>
        </p:spPr>
        <p:txBody>
          <a:bodyPr/>
          <a:lstStyle/>
          <a:p>
            <a:r>
              <a:rPr lang="en-US" altLang="en-US"/>
              <a:t>K Johnson. Delaware Healthy Mother and Infant Consortium. April, 2023</a:t>
            </a:r>
          </a:p>
        </p:txBody>
      </p:sp>
      <p:sp>
        <p:nvSpPr>
          <p:cNvPr id="7" name="TextBox 6">
            <a:extLst>
              <a:ext uri="{FF2B5EF4-FFF2-40B4-BE49-F238E27FC236}">
                <a16:creationId xmlns:a16="http://schemas.microsoft.com/office/drawing/2014/main" id="{692B3FD1-E1A5-4037-8679-C783F146EA8D}"/>
              </a:ext>
            </a:extLst>
          </p:cNvPr>
          <p:cNvSpPr txBox="1"/>
          <p:nvPr/>
        </p:nvSpPr>
        <p:spPr>
          <a:xfrm>
            <a:off x="3810000" y="6324200"/>
            <a:ext cx="6858000" cy="415498"/>
          </a:xfrm>
          <a:prstGeom prst="rect">
            <a:avLst/>
          </a:prstGeom>
          <a:noFill/>
        </p:spPr>
        <p:txBody>
          <a:bodyPr wrap="square" rtlCol="0">
            <a:spAutoFit/>
          </a:bodyPr>
          <a:lstStyle/>
          <a:p>
            <a:r>
              <a:rPr lang="en-US" sz="1050" dirty="0">
                <a:solidFill>
                  <a:schemeClr val="tx1">
                    <a:lumMod val="75000"/>
                    <a:lumOff val="25000"/>
                  </a:schemeClr>
                </a:solidFill>
                <a:latin typeface="Arial" panose="020B0604020202020204" pitchFamily="34" charset="0"/>
              </a:rPr>
              <a:t>See: Ross et al. </a:t>
            </a:r>
            <a:r>
              <a:rPr lang="en-US" sz="1050" i="1" dirty="0">
                <a:solidFill>
                  <a:schemeClr val="tx1">
                    <a:lumMod val="75000"/>
                    <a:lumOff val="25000"/>
                  </a:schemeClr>
                </a:solidFill>
                <a:latin typeface="Arial" panose="020B0604020202020204" pitchFamily="34" charset="0"/>
              </a:rPr>
              <a:t>Undivided rights: Women of color organizing for reproductive justice</a:t>
            </a:r>
            <a:r>
              <a:rPr lang="en-US" sz="1050" dirty="0">
                <a:solidFill>
                  <a:schemeClr val="tx1">
                    <a:lumMod val="75000"/>
                    <a:lumOff val="25000"/>
                  </a:schemeClr>
                </a:solidFill>
                <a:latin typeface="Arial" panose="020B0604020202020204" pitchFamily="34" charset="0"/>
              </a:rPr>
              <a:t>. Haymarket Books, 2016; Sister Song https://www.sistersong.net/</a:t>
            </a:r>
            <a:endParaRPr lang="en-US" sz="1200" dirty="0">
              <a:solidFill>
                <a:schemeClr val="tx1">
                  <a:lumMod val="75000"/>
                  <a:lumOff val="25000"/>
                </a:schemeClr>
              </a:solidFill>
            </a:endParaRPr>
          </a:p>
        </p:txBody>
      </p:sp>
      <p:sp>
        <p:nvSpPr>
          <p:cNvPr id="12" name="Slide Number Placeholder 11">
            <a:extLst>
              <a:ext uri="{FF2B5EF4-FFF2-40B4-BE49-F238E27FC236}">
                <a16:creationId xmlns:a16="http://schemas.microsoft.com/office/drawing/2014/main" id="{CA0EE99C-414E-482F-AD13-96B2D32FA29F}"/>
              </a:ext>
            </a:extLst>
          </p:cNvPr>
          <p:cNvSpPr>
            <a:spLocks noGrp="1"/>
          </p:cNvSpPr>
          <p:nvPr>
            <p:ph type="sldNum" sz="quarter" idx="12"/>
          </p:nvPr>
        </p:nvSpPr>
        <p:spPr/>
        <p:txBody>
          <a:bodyPr/>
          <a:lstStyle/>
          <a:p>
            <a:fld id="{077C79E4-6B89-40BE-BC87-B11600487641}" type="slidenum">
              <a:rPr lang="en-US" altLang="en-US" smtClean="0"/>
              <a:pPr/>
              <a:t>9</a:t>
            </a:fld>
            <a:endParaRPr lang="en-US" altLang="en-US"/>
          </a:p>
        </p:txBody>
      </p:sp>
    </p:spTree>
    <p:extLst>
      <p:ext uri="{BB962C8B-B14F-4D97-AF65-F5344CB8AC3E}">
        <p14:creationId xmlns:p14="http://schemas.microsoft.com/office/powerpoint/2010/main" val="1566962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range Red">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4462</TotalTime>
  <Words>4586</Words>
  <Application>Microsoft Office PowerPoint</Application>
  <PresentationFormat>Widescreen</PresentationFormat>
  <Paragraphs>472</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Arial Narrow</vt:lpstr>
      <vt:lpstr>Calibri</vt:lpstr>
      <vt:lpstr>Garamond</vt:lpstr>
      <vt:lpstr>Merriweather</vt:lpstr>
      <vt:lpstr>Times New Roman</vt:lpstr>
      <vt:lpstr>Clarity</vt:lpstr>
      <vt:lpstr>Policy to Assure Quality, Equity, and Respectful Care for Women, Birthing People, and Infants</vt:lpstr>
      <vt:lpstr>PowerPoint Presentation</vt:lpstr>
      <vt:lpstr>Starting perspective…What I believe</vt:lpstr>
      <vt:lpstr>Advancing health and equity for women in past two decades: MOVEMENTS AND Evolution </vt:lpstr>
      <vt:lpstr>Shaping the Vision for Preconception Health and Health Care</vt:lpstr>
      <vt:lpstr>Shaping the Vision for Well-Woman Care </vt:lpstr>
      <vt:lpstr> </vt:lpstr>
      <vt:lpstr>Shaping the vision for reduced maternal mortality</vt:lpstr>
      <vt:lpstr>Shaping the Vision for Reproductive Justice</vt:lpstr>
      <vt:lpstr>Federal policy action</vt:lpstr>
      <vt:lpstr>Key topics of maternal health bills introduced last Congress </vt:lpstr>
      <vt:lpstr>PowerPoint Presentation</vt:lpstr>
      <vt:lpstr>Progress on 12 Components of Momnibus</vt:lpstr>
      <vt:lpstr>Select Priorities Passed in Omnibus Bill FY23</vt:lpstr>
      <vt:lpstr>Blueprint for Addressing the Maternal Health Crisis</vt:lpstr>
      <vt:lpstr>Post Dobbs Federal Response</vt:lpstr>
      <vt:lpstr>ACA preventive services benefits</vt:lpstr>
      <vt:lpstr>Pressures on Reproductive Health are Stacking Up</vt:lpstr>
      <vt:lpstr>Medicaid’s role in improving the health of women, birthing people, and infants</vt:lpstr>
      <vt:lpstr>PowerPoint Presentation</vt:lpstr>
      <vt:lpstr>Medicaid and Family Planning Services</vt:lpstr>
      <vt:lpstr>Medicaid Coverage and Childbearing</vt:lpstr>
      <vt:lpstr>Medicaid and CHIP coverage for infants</vt:lpstr>
      <vt:lpstr>Enrollment Processes Matter</vt:lpstr>
      <vt:lpstr>Recharge: Transformation?</vt:lpstr>
      <vt:lpstr>5 Whys and Root Causes for Black Maternal Mortality</vt:lpstr>
      <vt:lpstr>Addressing Unequal Treatment</vt:lpstr>
      <vt:lpstr>What if the health care system changed?</vt:lpstr>
      <vt:lpstr>Health Care System Transformation</vt:lpstr>
      <vt:lpstr>Working across a life course continuum</vt:lpstr>
      <vt:lpstr>Advancing Equity</vt:lpstr>
      <vt:lpstr>PowerPoint Presentation</vt:lpstr>
      <vt:lpstr>Delaware &amp; DHMIC again set the bar high</vt:lpstr>
      <vt:lpstr>Looking ahead, what can Delaware do?</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Kay Johnson</cp:lastModifiedBy>
  <cp:revision>557</cp:revision>
  <cp:lastPrinted>2021-04-12T13:22:37Z</cp:lastPrinted>
  <dcterms:created xsi:type="dcterms:W3CDTF">2012-07-10T20:40:15Z</dcterms:created>
  <dcterms:modified xsi:type="dcterms:W3CDTF">2023-04-18T10:08:33Z</dcterms:modified>
</cp:coreProperties>
</file>