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40"/>
  </p:notesMasterIdLst>
  <p:sldIdLst>
    <p:sldId id="256" r:id="rId6"/>
    <p:sldId id="282" r:id="rId7"/>
    <p:sldId id="283" r:id="rId8"/>
    <p:sldId id="284" r:id="rId9"/>
    <p:sldId id="285" r:id="rId10"/>
    <p:sldId id="286" r:id="rId11"/>
    <p:sldId id="287" r:id="rId12"/>
    <p:sldId id="288" r:id="rId13"/>
    <p:sldId id="358" r:id="rId14"/>
    <p:sldId id="367" r:id="rId15"/>
    <p:sldId id="371" r:id="rId16"/>
    <p:sldId id="289" r:id="rId17"/>
    <p:sldId id="290" r:id="rId18"/>
    <p:sldId id="291" r:id="rId19"/>
    <p:sldId id="292" r:id="rId20"/>
    <p:sldId id="369" r:id="rId21"/>
    <p:sldId id="370" r:id="rId22"/>
    <p:sldId id="368" r:id="rId23"/>
    <p:sldId id="302" r:id="rId24"/>
    <p:sldId id="362" r:id="rId25"/>
    <p:sldId id="295" r:id="rId26"/>
    <p:sldId id="339" r:id="rId27"/>
    <p:sldId id="304" r:id="rId28"/>
    <p:sldId id="373" r:id="rId29"/>
    <p:sldId id="259" r:id="rId30"/>
    <p:sldId id="372" r:id="rId31"/>
    <p:sldId id="377" r:id="rId32"/>
    <p:sldId id="374" r:id="rId33"/>
    <p:sldId id="375" r:id="rId34"/>
    <p:sldId id="293" r:id="rId35"/>
    <p:sldId id="267" r:id="rId36"/>
    <p:sldId id="309" r:id="rId37"/>
    <p:sldId id="376" r:id="rId38"/>
    <p:sldId id="274" r:id="rId39"/>
  </p:sldIdLst>
  <p:sldSz cx="18288000" cy="10287000"/>
  <p:notesSz cx="6858000" cy="9144000"/>
  <p:embeddedFontLst>
    <p:embeddedFont>
      <p:font typeface="Arial Narrow" panose="020B060602020203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Montserrat" panose="00000500000000000000" pitchFamily="2" charset="0"/>
      <p:regular r:id="rId49"/>
      <p:bold r:id="rId50"/>
      <p:italic r:id="rId51"/>
      <p:boldItalic r:id="rId52"/>
    </p:embeddedFont>
    <p:embeddedFont>
      <p:font typeface="Montserrat Bold" panose="00000800000000000000" pitchFamily="2" charset="0"/>
      <p:regular r:id="rId53"/>
      <p:bold r:id="rId54"/>
    </p:embeddedFont>
    <p:embeddedFont>
      <p:font typeface="Montserrat Classic" panose="020B0604020202020204" charset="0"/>
      <p:regular r:id="rId55"/>
    </p:embeddedFont>
    <p:embeddedFont>
      <p:font typeface="Montserrat Classic Bold" panose="020B0604020202020204" charset="0"/>
      <p:regular r:id="rId56"/>
    </p:embeddedFont>
    <p:embeddedFont>
      <p:font typeface="Montserrat Extra-Bold" panose="020B0604020202020204" charset="0"/>
      <p:regular r:id="rId57"/>
    </p:embeddedFont>
    <p:embeddedFont>
      <p:font typeface="Montserrat SemiBold" panose="00000700000000000000" pitchFamily="2" charset="0"/>
      <p:bold r:id="rId58"/>
      <p:boldItalic r:id="rId59"/>
    </p:embeddedFont>
    <p:embeddedFont>
      <p:font typeface="Montserrat Semi-Bold" panose="020B0604020202020204" charset="0"/>
      <p:regular r:id="rId60"/>
    </p:embeddedFont>
    <p:embeddedFont>
      <p:font typeface="Montserrat Semi-Bold Bold" panose="020B0604020202020204" charset="0"/>
      <p:regular r:id="rId61"/>
    </p:embeddedFont>
    <p:embeddedFont>
      <p:font typeface="open sans" panose="020B0606030504020204" pitchFamily="34" charset="0"/>
      <p:regular r:id="rId62"/>
      <p:bold r:id="rId63"/>
      <p:italic r:id="rId64"/>
      <p:boldItalic r:id="rId65"/>
    </p:embeddedFont>
    <p:embeddedFont>
      <p:font typeface="Raleway Bold" pitchFamily="2" charset="0"/>
      <p:regular r:id="rId66"/>
      <p:bold r:id="rId67"/>
    </p:embeddedFont>
    <p:embeddedFont>
      <p:font typeface="Source Sans Pro" panose="020B0503030403020204" pitchFamily="34" charset="0"/>
      <p:regular r:id="rId68"/>
      <p:bold r:id="rId69"/>
      <p:italic r:id="rId70"/>
      <p:boldItalic r:id="rId71"/>
    </p:embeddedFont>
    <p:embeddedFont>
      <p:font typeface="Trebuchet MS" panose="020B0603020202020204" pitchFamily="34"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57"/>
    <a:srgbClr val="00ADA8"/>
    <a:srgbClr val="6FC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D918E-5DEF-4726-B6DB-AE4ECF3A9510}" v="117" dt="2023-04-10T17:49:01.373"/>
    <p1510:client id="{ABFBD015-6924-42DE-9FC0-E5B0AC520471}" v="79" dt="2023-04-11T13:21:18.229"/>
    <p1510:client id="{FE0F4D1B-75C9-7C7D-BA31-2AB27B0B78A5}" v="459" dt="2023-04-10T17:46:58.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font" Target="fonts/font28.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font" Target="fonts/font34.fntdata"/><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2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1.fntdata"/><Relationship Id="rId72" Type="http://schemas.openxmlformats.org/officeDocument/2006/relationships/font" Target="fonts/font32.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5.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75" Type="http://schemas.openxmlformats.org/officeDocument/2006/relationships/font" Target="fonts/font3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font" Target="fonts/font33.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10.fntdata"/><Relationship Id="rId55" Type="http://schemas.openxmlformats.org/officeDocument/2006/relationships/font" Target="fonts/font15.fntdata"/><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31.fntdata"/><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6F007-DC59-466B-8256-F7A27BCA9867}"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43B36-A3F6-4D64-9781-5994A464F6B7}" type="slidenum">
              <a:rPr lang="en-US" smtClean="0"/>
              <a:t>‹#›</a:t>
            </a:fld>
            <a:endParaRPr lang="en-US"/>
          </a:p>
        </p:txBody>
      </p:sp>
    </p:spTree>
    <p:extLst>
      <p:ext uri="{BB962C8B-B14F-4D97-AF65-F5344CB8AC3E}">
        <p14:creationId xmlns:p14="http://schemas.microsoft.com/office/powerpoint/2010/main" val="385082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iebertpub.com/doi/10.1089/jwh.2013.468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ubmed.ncbi.nlm.nih.gov/3220483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ncbi.nlm.nih.gov/pmc/articles/PMC3026863/" TargetMode="External"/><Relationship Id="rId5" Type="http://schemas.openxmlformats.org/officeDocument/2006/relationships/hyperlink" Target="https://pubmed.ncbi.nlm.nih.gov/30223193/" TargetMode="External"/><Relationship Id="rId4" Type="http://schemas.openxmlformats.org/officeDocument/2006/relationships/hyperlink" Target="https://pubmed.ncbi.nlm.nih.gov/2875745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69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SHANNON</a:t>
            </a:r>
          </a:p>
          <a:p>
            <a:r>
              <a:rPr lang="en-US" b="0" i="0">
                <a:solidFill>
                  <a:srgbClr val="333333"/>
                </a:solidFill>
                <a:effectLst/>
                <a:latin typeface="Guardian TextSans Web"/>
              </a:rPr>
              <a:t>We are now recognizing that it is not just what happens in the household.  We understand that discrimination, current and historical, can critically alter that body’s response to stress.  Not only does it affect the current but we now know it is transcribed into the </a:t>
            </a:r>
            <a:r>
              <a:rPr lang="en-US" b="0" i="0" err="1">
                <a:solidFill>
                  <a:srgbClr val="333333"/>
                </a:solidFill>
                <a:effectLst/>
                <a:latin typeface="Guardian TextSans Web"/>
              </a:rPr>
              <a:t>dna</a:t>
            </a:r>
            <a:r>
              <a:rPr lang="en-US" b="0" i="0">
                <a:solidFill>
                  <a:srgbClr val="333333"/>
                </a:solidFill>
                <a:effectLst/>
                <a:latin typeface="Guardian TextSans Web"/>
              </a:rPr>
              <a:t> and passed down to future generations.  Studies have shown that people of color who experience frequent racism have heightened stress response pathways.  Their stress response pathway is more sensitive and more responsive.  It remains more vigilant.  Physically, their brain has less gray matter in the cingulate cortices, which is implicated in learning, memory and social evaluation and is extensively connected to the amygdala.  Racial discrimination impacts a person of color’s self-regulation and executive functioning skills, just like the original ACEs.  Discrimination is correlated with increased depression and anxiety.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14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SHANNON</a:t>
            </a:r>
            <a:endParaRPr lang="en-US"/>
          </a:p>
          <a:p>
            <a:r>
              <a:rPr lang="en-US"/>
              <a:t>Moving one step forward, we recognize three realms of ACEs.</a:t>
            </a:r>
          </a:p>
          <a:p>
            <a:endParaRPr lang="en-US"/>
          </a:p>
          <a:p>
            <a:r>
              <a:rPr lang="en-US"/>
              <a:t>Describe each section</a:t>
            </a:r>
          </a:p>
          <a:p>
            <a:endParaRPr lang="en-US"/>
          </a:p>
          <a:p>
            <a:r>
              <a:rPr lang="en-US"/>
              <a:t>Highlight community disparities that impact maternal health – community violence, substandard schools, poor infrastructure and medical care.</a:t>
            </a:r>
          </a:p>
          <a:p>
            <a:endParaRPr lang="en-US"/>
          </a:p>
          <a:p>
            <a:r>
              <a:rPr lang="en-US"/>
              <a:t>Notes: Highlight how the realms impact one another. They spiral off each other. Environment stressors can trigger household and community stressors and vice versa.</a:t>
            </a:r>
            <a:r>
              <a:rPr lang="en-US">
                <a:cs typeface="Calibri"/>
              </a:rPr>
              <a:t>  Community ACEs are inequities which cause adversity in the household and continues to feed inequities and adversity in the community.</a:t>
            </a:r>
          </a:p>
          <a:p>
            <a:endParaRPr lang="en-US">
              <a:cs typeface="Calibri"/>
            </a:endParaRPr>
          </a:p>
          <a:p>
            <a:r>
              <a:rPr lang="en-US">
                <a:cs typeface="Calibri"/>
              </a:rPr>
              <a:t>Metaphor: If our roots aren’t strong, then the tree can’t weather the storm.</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81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SHANNON</a:t>
            </a:r>
            <a:endParaRPr lang="en-US"/>
          </a:p>
          <a:p>
            <a:r>
              <a:rPr lang="en-US">
                <a:cs typeface="Calibri"/>
              </a:rPr>
              <a:t>ACEs are implicated in poor outcomes around brain injury, mental wellbeing, maternal health, infectious disease, chronic disease, risky behaviors, and socioeconomic factors.</a:t>
            </a:r>
          </a:p>
          <a:p>
            <a:endParaRPr lang="en-US">
              <a:cs typeface="Calibri"/>
            </a:endParaRPr>
          </a:p>
          <a:p>
            <a:r>
              <a:rPr lang="en-US">
                <a:cs typeface="Calibri"/>
              </a:rPr>
              <a:t>Individuals with 4 or more ACES are:</a:t>
            </a:r>
          </a:p>
          <a:p>
            <a:pPr marL="171450" indent="-171450">
              <a:buFont typeface="Arial" panose="020B0604020202020204" pitchFamily="34" charset="0"/>
              <a:buChar char="•"/>
            </a:pPr>
            <a:r>
              <a:rPr lang="en-US">
                <a:cs typeface="Calibri"/>
              </a:rPr>
              <a:t>2x more likely to smoke</a:t>
            </a:r>
          </a:p>
          <a:p>
            <a:pPr marL="171450" indent="-171450">
              <a:buFont typeface="Arial" panose="020B0604020202020204" pitchFamily="34" charset="0"/>
              <a:buChar char="•"/>
            </a:pPr>
            <a:r>
              <a:rPr lang="en-US">
                <a:cs typeface="Calibri"/>
              </a:rPr>
              <a:t>2x more likely to have cancer or heart disease</a:t>
            </a:r>
          </a:p>
          <a:p>
            <a:pPr marL="171450" indent="-171450">
              <a:buFont typeface="Arial" panose="020B0604020202020204" pitchFamily="34" charset="0"/>
              <a:buChar char="•"/>
            </a:pPr>
            <a:r>
              <a:rPr lang="en-US">
                <a:cs typeface="Calibri"/>
              </a:rPr>
              <a:t>32x more likely to have learning or behavioral problems in school</a:t>
            </a:r>
          </a:p>
          <a:p>
            <a:pPr marL="171450" indent="-171450">
              <a:buFont typeface="Arial" panose="020B0604020202020204" pitchFamily="34" charset="0"/>
              <a:buChar char="•"/>
            </a:pPr>
            <a:r>
              <a:rPr lang="en-US">
                <a:cs typeface="Calibri"/>
              </a:rPr>
              <a:t>7x more likely to end up in prison</a:t>
            </a:r>
          </a:p>
          <a:p>
            <a:pPr marL="171450" indent="-171450">
              <a:buFont typeface="Arial" panose="020B0604020202020204" pitchFamily="34" charset="0"/>
              <a:buChar char="•"/>
            </a:pPr>
            <a:r>
              <a:rPr lang="en-US">
                <a:cs typeface="Calibri"/>
              </a:rPr>
              <a:t>12x more likely to attempt suicide</a:t>
            </a:r>
          </a:p>
          <a:p>
            <a:pPr marL="0" indent="0">
              <a:buFont typeface="Arial" panose="020B0604020202020204" pitchFamily="34" charset="0"/>
              <a:buNone/>
            </a:pPr>
            <a:endParaRPr lang="en-US">
              <a:cs typeface="Calibri"/>
            </a:endParaRPr>
          </a:p>
          <a:p>
            <a:r>
              <a:rPr lang="en-US">
                <a:cs typeface="Calibri"/>
              </a:rPr>
              <a:t>We know this about the pregnant mother who is sitting in the exam room today and we know how that toxic stress will be passed down in utero, exposing the infant to higher levels of stress.  To ensure a healthy mother and healthy infant, we need to do more than just address the physical health during pregnancy.  </a:t>
            </a:r>
          </a:p>
          <a:p>
            <a:endParaRPr lang="en-US">
              <a:cs typeface="Calibri"/>
            </a:endParaRPr>
          </a:p>
          <a:p>
            <a:r>
              <a:rPr lang="en-US">
                <a:cs typeface="Calibri"/>
              </a:rPr>
              <a:t>We’ll look closer at the impacts of toxic stress on pregnancy as well.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79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SHANNON</a:t>
            </a:r>
            <a:endParaRPr lang="en-US"/>
          </a:p>
          <a:p>
            <a:endParaRPr lang="en-US">
              <a:cs typeface="Calibri"/>
            </a:endParaRPr>
          </a:p>
          <a:p>
            <a:r>
              <a:rPr lang="en-US"/>
              <a:t>But ACEs and toxic stress don’t just have long term implications.  When that toxic stress response hijacks the upstairs brain and floods the nervous system with cortisol it obviously leads to emotional and behavioral impacts in the present.  These are common symptoms of PTSD, however they’re also common symptoms of toxic stress, even in the absence of a diagnosis.  Exposure to toxic stress and trauma create hypervigilance – an amygdala on extra alert.  The hypervigilance and extra sensitivity of the downstairs brain creates trouble sleeping.  </a:t>
            </a:r>
          </a:p>
          <a:p>
            <a:endParaRPr lang="en-US"/>
          </a:p>
          <a:p>
            <a:r>
              <a:rPr lang="en-US"/>
              <a:t>Sleep is critical in processing our experiences.  When sleep is disrupted, it affects the brain’s ability to store explicit/factual memories – the sense of “I know this because…” and only stores implicit, unconscious memories where the brain and body remember sensations but the rational brain doesn’t make the connection.</a:t>
            </a:r>
          </a:p>
          <a:p>
            <a:endParaRPr lang="en-US"/>
          </a:p>
          <a:p>
            <a:r>
              <a:rPr lang="en-US"/>
              <a:t>This leads to “triggers” or experiences where implicit memories are alerted and the stress response is set off without a known cause.  It also leads to intense, downstairs brain feelings like fear, anger or guilt with no known cause.  Eventually, the frequent triggering of the stress response and high levels of cortisol take a toll on the body and individuals will have physical complaints as well, like stomach pain or headaches.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55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SHANNON</a:t>
            </a:r>
          </a:p>
          <a:p>
            <a:endParaRPr lang="en-US" b="0"/>
          </a:p>
          <a:p>
            <a:r>
              <a:rPr lang="en-US" b="0"/>
              <a:t>Conversely, this impacts the ability to develop, strengthen and utilize the upstairs brain, which is responsible for executive functioning.  Essentially, being able to have strong executive functioning is the same as being able to meet the expectations of society.  Someone with strong executive functioning is able to #adulting.  </a:t>
            </a:r>
          </a:p>
          <a:p>
            <a:endParaRPr lang="en-US" b="0"/>
          </a:p>
          <a:p>
            <a:r>
              <a:rPr lang="en-US" b="0"/>
              <a:t>Highlight examples: plan and organize, self-regulate, comprehend</a:t>
            </a:r>
          </a:p>
          <a:p>
            <a:endParaRPr lang="en-US" b="0"/>
          </a:p>
          <a:p>
            <a:r>
              <a:rPr lang="en-US" b="0"/>
              <a:t>Relate to how a pregnant mother might be impacted – can they comprehend what they’re being told to do, can they plan and prioritize their appointments and needs, can they tune in to their body and maintain their regulation?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785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SHANNON</a:t>
            </a:r>
          </a:p>
          <a:p>
            <a:endParaRPr lang="en-US" b="0" i="0">
              <a:solidFill>
                <a:srgbClr val="333333"/>
              </a:solidFill>
              <a:effectLst/>
              <a:latin typeface="Source Sans Pro" panose="020B0503030403020204" pitchFamily="34" charset="0"/>
            </a:endParaRPr>
          </a:p>
          <a:p>
            <a:r>
              <a:rPr lang="en-US" b="0" i="0">
                <a:solidFill>
                  <a:srgbClr val="333333"/>
                </a:solidFill>
                <a:effectLst/>
                <a:latin typeface="Source Sans Pro" panose="020B0503030403020204" pitchFamily="34" charset="0"/>
              </a:rPr>
              <a:t>A study on women veterans and pregnancy concluded that it was not psychiatric conditions or risk behavior that was inducing preterm labor, it was the stress triggering biologic pathways that induce labor.</a:t>
            </a:r>
          </a:p>
          <a:p>
            <a:endParaRPr lang="en-US" b="0" i="0">
              <a:solidFill>
                <a:srgbClr val="333333"/>
              </a:solidFill>
              <a:effectLst/>
              <a:latin typeface="Source Sans Pro" panose="020B0503030403020204" pitchFamily="34" charset="0"/>
            </a:endParaRPr>
          </a:p>
          <a:p>
            <a:r>
              <a:rPr lang="en-US" b="0" i="0">
                <a:solidFill>
                  <a:srgbClr val="333333"/>
                </a:solidFill>
                <a:effectLst/>
                <a:latin typeface="Source Sans Pro" panose="020B0503030403020204" pitchFamily="34" charset="0"/>
              </a:rPr>
              <a:t>It further showed that even in the absence of active PTSD symptoms, they had the same rates of preterm labor as someone never diagnosed with PTSD.  They had healed their minds but their bodies still carried the impacts.</a:t>
            </a:r>
          </a:p>
          <a:p>
            <a:endParaRPr lang="en-US" b="0" i="0">
              <a:solidFill>
                <a:srgbClr val="333333"/>
              </a:solidFill>
              <a:effectLst/>
              <a:latin typeface="Source Sans Pro" panose="020B0503030403020204" pitchFamily="34" charset="0"/>
            </a:endParaRPr>
          </a:p>
          <a:p>
            <a:r>
              <a:rPr lang="en-US" b="0" i="0">
                <a:solidFill>
                  <a:srgbClr val="333333"/>
                </a:solidFill>
                <a:effectLst/>
                <a:latin typeface="Source Sans Pro" panose="020B0503030403020204" pitchFamily="34" charset="0"/>
              </a:rPr>
              <a:t>We also know discrimination creates stress so it may not come as a surprise to then identify that black women are 50% more likely to have a premature baby.  Toxic stress is implicated in this.</a:t>
            </a:r>
          </a:p>
          <a:p>
            <a:endParaRPr lang="en-US" b="0" i="0">
              <a:solidFill>
                <a:srgbClr val="333333"/>
              </a:solidFill>
              <a:effectLst/>
              <a:latin typeface="Source Sans Pro" panose="020B0503030403020204" pitchFamily="34" charset="0"/>
            </a:endParaRPr>
          </a:p>
          <a:p>
            <a:r>
              <a:rPr lang="en-US">
                <a:hlinkClick r:id="rId3"/>
              </a:rPr>
              <a:t>Gestational Diabetes and Hypertensive Disorders of Pregnancy Among Women Veterans Deployed in Service of Operations in Afghanistan and Iraq | Journal of Women's Health (liebertpub.com)</a:t>
            </a:r>
            <a:endParaRPr lang="en-US" b="0" i="0">
              <a:solidFill>
                <a:srgbClr val="333333"/>
              </a:solidFill>
              <a:effectLst/>
              <a:latin typeface="Source Sans Pro" panose="020B0503030403020204" pitchFamily="34" charset="0"/>
            </a:endParaRPr>
          </a:p>
          <a:p>
            <a:endParaRPr lang="en-US" b="0" i="0">
              <a:solidFill>
                <a:srgbClr val="333333"/>
              </a:solidFill>
              <a:effectLst/>
              <a:latin typeface="Source Sans Pro" panose="020B0503030403020204" pitchFamily="34" charset="0"/>
            </a:endParaRPr>
          </a:p>
          <a:p>
            <a:endParaRPr lang="en-US"/>
          </a:p>
        </p:txBody>
      </p:sp>
      <p:sp>
        <p:nvSpPr>
          <p:cNvPr id="4" name="Slide Number Placeholder 3"/>
          <p:cNvSpPr>
            <a:spLocks noGrp="1"/>
          </p:cNvSpPr>
          <p:nvPr>
            <p:ph type="sldNum" sz="quarter" idx="5"/>
          </p:nvPr>
        </p:nvSpPr>
        <p:spPr/>
        <p:txBody>
          <a:bodyPr/>
          <a:lstStyle/>
          <a:p>
            <a:fld id="{4B843B36-A3F6-4D64-9781-5994A464F6B7}" type="slidenum">
              <a:rPr lang="en-US" smtClean="0"/>
              <a:t>16</a:t>
            </a:fld>
            <a:endParaRPr lang="en-US"/>
          </a:p>
        </p:txBody>
      </p:sp>
    </p:spTree>
    <p:extLst>
      <p:ext uri="{BB962C8B-B14F-4D97-AF65-F5344CB8AC3E}">
        <p14:creationId xmlns:p14="http://schemas.microsoft.com/office/powerpoint/2010/main" val="345396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SHANNON</a:t>
            </a:r>
          </a:p>
          <a:p>
            <a:endParaRPr lang="en-US"/>
          </a:p>
          <a:p>
            <a:r>
              <a:rPr lang="en-US"/>
              <a:t>More specifically research shows a high association between preterm birth and with previous accounts of childhood sexual abuse. </a:t>
            </a:r>
          </a:p>
          <a:p>
            <a:endParaRPr lang="en-US"/>
          </a:p>
          <a:p>
            <a:r>
              <a:rPr lang="en-US"/>
              <a:t>Read the stats on the slide</a:t>
            </a:r>
          </a:p>
          <a:p>
            <a:endParaRPr lang="en-US"/>
          </a:p>
          <a:p>
            <a:r>
              <a:rPr lang="en-US"/>
              <a:t>Explain the pyramid.  ACEs &gt; disrupted neurodevelopment &gt; social-emotional impairments (less executive functioning) &gt; increased risky behavior &gt; chronic disease, disability and lower SES &gt; early death</a:t>
            </a:r>
          </a:p>
        </p:txBody>
      </p:sp>
      <p:sp>
        <p:nvSpPr>
          <p:cNvPr id="4" name="Slide Number Placeholder 3"/>
          <p:cNvSpPr>
            <a:spLocks noGrp="1"/>
          </p:cNvSpPr>
          <p:nvPr>
            <p:ph type="sldNum" sz="quarter" idx="5"/>
          </p:nvPr>
        </p:nvSpPr>
        <p:spPr/>
        <p:txBody>
          <a:bodyPr/>
          <a:lstStyle/>
          <a:p>
            <a:fld id="{4B843B36-A3F6-4D64-9781-5994A464F6B7}" type="slidenum">
              <a:rPr lang="en-US" smtClean="0"/>
              <a:t>17</a:t>
            </a:fld>
            <a:endParaRPr lang="en-US"/>
          </a:p>
        </p:txBody>
      </p:sp>
    </p:spTree>
    <p:extLst>
      <p:ext uri="{BB962C8B-B14F-4D97-AF65-F5344CB8AC3E}">
        <p14:creationId xmlns:p14="http://schemas.microsoft.com/office/powerpoint/2010/main" val="263506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SHANNON</a:t>
            </a:r>
          </a:p>
          <a:p>
            <a:pPr marL="0" indent="0">
              <a:buNone/>
            </a:pPr>
            <a:endParaRPr lang="en-US" b="0" i="0">
              <a:solidFill>
                <a:srgbClr val="212121"/>
              </a:solidFill>
              <a:effectLst/>
              <a:latin typeface="BlinkMacSystemFont"/>
            </a:endParaRPr>
          </a:p>
          <a:p>
            <a:pPr marL="0" indent="0">
              <a:buNone/>
            </a:pPr>
            <a:r>
              <a:rPr lang="en-US" b="0" i="1">
                <a:solidFill>
                  <a:srgbClr val="212121"/>
                </a:solidFill>
                <a:effectLst/>
                <a:latin typeface="BlinkMacSystemFont"/>
              </a:rPr>
              <a:t>Resiliency and hope</a:t>
            </a:r>
            <a:r>
              <a:rPr lang="en-US" b="0" i="0">
                <a:solidFill>
                  <a:srgbClr val="212121"/>
                </a:solidFill>
                <a:effectLst/>
                <a:latin typeface="BlinkMacSystemFont"/>
              </a:rPr>
              <a:t> </a:t>
            </a:r>
          </a:p>
          <a:p>
            <a:pPr marL="0" indent="0">
              <a:buNone/>
            </a:pPr>
            <a:endParaRPr lang="en-US" b="0" i="0">
              <a:solidFill>
                <a:srgbClr val="212121"/>
              </a:solidFill>
              <a:effectLst/>
              <a:latin typeface="BlinkMacSystemFont"/>
            </a:endParaRPr>
          </a:p>
          <a:p>
            <a:pPr marL="0" indent="0">
              <a:buNone/>
            </a:pPr>
            <a:r>
              <a:rPr lang="en-US" b="0" i="0">
                <a:solidFill>
                  <a:srgbClr val="212121"/>
                </a:solidFill>
                <a:effectLst/>
                <a:latin typeface="BlinkMacSystemFont"/>
              </a:rPr>
              <a:t>We can mitigate the impacts.</a:t>
            </a:r>
          </a:p>
          <a:p>
            <a:pPr marL="0" indent="0">
              <a:buNone/>
            </a:pPr>
            <a:endParaRPr lang="en-US" b="0" i="0">
              <a:solidFill>
                <a:srgbClr val="212121"/>
              </a:solidFill>
              <a:effectLst/>
              <a:latin typeface="BlinkMacSystemFont"/>
            </a:endParaRPr>
          </a:p>
          <a:p>
            <a:pPr marL="228600" indent="-228600">
              <a:buAutoNum type="arabicPeriod"/>
            </a:pPr>
            <a:r>
              <a:rPr lang="en-US" b="0" i="0">
                <a:solidFill>
                  <a:srgbClr val="212121"/>
                </a:solidFill>
                <a:effectLst/>
                <a:latin typeface="BlinkMacSystemFont"/>
              </a:rPr>
              <a:t>SCREENING</a:t>
            </a:r>
          </a:p>
          <a:p>
            <a:pPr marL="0" indent="0">
              <a:buNone/>
            </a:pPr>
            <a:r>
              <a:rPr lang="en-US" b="0" i="0">
                <a:solidFill>
                  <a:srgbClr val="212121"/>
                </a:solidFill>
                <a:effectLst/>
                <a:latin typeface="BlinkMacSystemFont"/>
              </a:rPr>
              <a:t>Research indicated that total ACEs predicted elevated PTSD and depression during treatment, but family dysfunction ACEs did not.  By doing routine screening, we can support mothers with interventions to disrupt the intergenerational transmission of risk.</a:t>
            </a:r>
          </a:p>
          <a:p>
            <a:pPr marL="0" indent="0">
              <a:buNone/>
            </a:pPr>
            <a:endParaRPr lang="en-US" b="0" i="0">
              <a:solidFill>
                <a:srgbClr val="212121"/>
              </a:solidFill>
              <a:effectLst/>
              <a:latin typeface="BlinkMacSystemFont"/>
            </a:endParaRPr>
          </a:p>
          <a:p>
            <a:pPr marL="0" indent="0">
              <a:buNone/>
            </a:pPr>
            <a:r>
              <a:rPr lang="en-US" b="0" i="0">
                <a:solidFill>
                  <a:srgbClr val="212121"/>
                </a:solidFill>
                <a:effectLst/>
                <a:latin typeface="BlinkMacSystemFont"/>
              </a:rPr>
              <a:t>2. REPRODUCTIVE LIFE PLAN</a:t>
            </a:r>
          </a:p>
          <a:p>
            <a:pPr marL="0" indent="0">
              <a:buNone/>
            </a:pPr>
            <a:r>
              <a:rPr lang="en-US" b="0" i="0">
                <a:solidFill>
                  <a:srgbClr val="212121"/>
                </a:solidFill>
                <a:effectLst/>
                <a:latin typeface="BlinkMacSystemFont"/>
              </a:rPr>
              <a:t>We’ll go more into this one next</a:t>
            </a:r>
          </a:p>
          <a:p>
            <a:pPr marL="0" indent="0">
              <a:buNone/>
            </a:pPr>
            <a:endParaRPr lang="en-US" b="0" i="0">
              <a:solidFill>
                <a:srgbClr val="212121"/>
              </a:solidFill>
              <a:effectLst/>
              <a:latin typeface="BlinkMacSystemFont"/>
            </a:endParaRPr>
          </a:p>
          <a:p>
            <a:pPr marL="0" indent="0">
              <a:buNone/>
            </a:pPr>
            <a:r>
              <a:rPr lang="en-US" b="0" i="0">
                <a:solidFill>
                  <a:srgbClr val="212121"/>
                </a:solidFill>
                <a:effectLst/>
                <a:latin typeface="BlinkMacSystemFont"/>
              </a:rPr>
              <a:t>3. PROVIDING TRAUMA INFORMED CARE PRACTICES</a:t>
            </a:r>
          </a:p>
          <a:p>
            <a:pPr marL="0" indent="0">
              <a:buNone/>
            </a:pPr>
            <a:r>
              <a:rPr lang="en-US" b="0" i="0">
                <a:solidFill>
                  <a:srgbClr val="212121"/>
                </a:solidFill>
                <a:effectLst/>
                <a:latin typeface="BlinkMacSystemFont"/>
              </a:rPr>
              <a:t>Providing respectful care that honors choices, culture, traditions, preferences, preferred language, religion, etc. at a literacy level aligned with the individual.  Understanding that what has happened to them shows up in their care and relaying values of safety and trust.</a:t>
            </a:r>
          </a:p>
          <a:p>
            <a:pPr marL="0" indent="0">
              <a:buNone/>
            </a:pPr>
            <a:endParaRPr lang="en-US" b="0" i="0">
              <a:solidFill>
                <a:srgbClr val="212121"/>
              </a:solidFill>
              <a:effectLst/>
              <a:latin typeface="BlinkMacSystemFont"/>
            </a:endParaRPr>
          </a:p>
          <a:p>
            <a:pPr marL="0" indent="0">
              <a:buNone/>
            </a:pPr>
            <a:r>
              <a:rPr lang="en-US" b="0" i="0">
                <a:solidFill>
                  <a:srgbClr val="212121"/>
                </a:solidFill>
                <a:effectLst/>
                <a:latin typeface="BlinkMacSystemFont"/>
              </a:rPr>
              <a:t>4. SUPPORTING ACCESS TO EDUCATION AND INFORMATION</a:t>
            </a:r>
          </a:p>
          <a:p>
            <a:pPr marL="0" indent="0">
              <a:buNone/>
            </a:pPr>
            <a:r>
              <a:rPr kumimoji="0" lang="en-US" sz="1200" b="0" i="0" u="none" strike="noStrike" kern="1200" cap="none" spc="0" normalizeH="0" baseline="0" noProof="0">
                <a:ln>
                  <a:noFill/>
                </a:ln>
                <a:solidFill>
                  <a:srgbClr val="212121"/>
                </a:solidFill>
                <a:effectLst/>
                <a:uLnTx/>
                <a:uFillTx/>
                <a:latin typeface="BlinkMacSystemFont"/>
                <a:ea typeface="+mn-ea"/>
                <a:cs typeface="+mn-cs"/>
              </a:rPr>
              <a:t>Not just ab</a:t>
            </a:r>
            <a:r>
              <a:rPr kumimoji="0" lang="en-US" sz="1200" b="0" i="0" u="none" strike="noStrike" kern="1200" cap="none" spc="0" normalizeH="0" baseline="0" noProof="0">
                <a:ln>
                  <a:noFill/>
                </a:ln>
                <a:solidFill>
                  <a:srgbClr val="000000"/>
                </a:solidFill>
                <a:effectLst/>
                <a:uLnTx/>
                <a:uFillTx/>
                <a:latin typeface="Montserrat"/>
                <a:ea typeface="+mn-ea"/>
                <a:cs typeface="+mn-cs"/>
              </a:rPr>
              <a:t>out pregnancy, childbirth, and decisions commonly made throughout the pregnancy and birth experience but about other supports and needs as well.  </a:t>
            </a:r>
          </a:p>
        </p:txBody>
      </p:sp>
      <p:sp>
        <p:nvSpPr>
          <p:cNvPr id="4" name="Slide Number Placeholder 3"/>
          <p:cNvSpPr>
            <a:spLocks noGrp="1"/>
          </p:cNvSpPr>
          <p:nvPr>
            <p:ph type="sldNum" sz="quarter" idx="5"/>
          </p:nvPr>
        </p:nvSpPr>
        <p:spPr/>
        <p:txBody>
          <a:bodyPr/>
          <a:lstStyle/>
          <a:p>
            <a:fld id="{4B843B36-A3F6-4D64-9781-5994A464F6B7}" type="slidenum">
              <a:rPr lang="en-US" smtClean="0"/>
              <a:t>18</a:t>
            </a:fld>
            <a:endParaRPr lang="en-US"/>
          </a:p>
        </p:txBody>
      </p:sp>
    </p:spTree>
    <p:extLst>
      <p:ext uri="{BB962C8B-B14F-4D97-AF65-F5344CB8AC3E}">
        <p14:creationId xmlns:p14="http://schemas.microsoft.com/office/powerpoint/2010/main" val="1908462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SHANNON</a:t>
            </a:r>
            <a:endParaRPr lang="en-US" sz="120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Narrow" panose="020B0606020202030204" pitchFamily="34" charset="0"/>
              </a:rPr>
              <a:t>At the end of the day, taking on a trauma informed approach to working with our families is about shifting from “What’s wrong with you…” to instead asking “what’s happened to you,” “what’s going right,” and “how can I help.”  And truly, even if we don’t specifically know what “happened,” we can safely assume the families in our care have experienced toxic stress, wiring their brains and bodies to be more dysregulated and live downstairs, and therefore how we can help is to help them rewire their brains for regulation and be better caregivers themselves.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86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cs typeface="Calibri"/>
              </a:rPr>
              <a:t>SHANNON</a:t>
            </a:r>
          </a:p>
          <a:p>
            <a:r>
              <a:rPr lang="en-US" sz="1200">
                <a:cs typeface="Calibri"/>
              </a:rPr>
              <a:t>We're going to take ourselves back to the brain again.  We've learned how toxic stress changes the brain.  Resiliency changes the brain as well.  </a:t>
            </a:r>
          </a:p>
          <a:p>
            <a:endParaRPr lang="en-US" sz="1200">
              <a:cs typeface="Calibri"/>
            </a:endParaRPr>
          </a:p>
          <a:p>
            <a:r>
              <a:rPr lang="en-US" sz="1200" i="1">
                <a:cs typeface="Calibri"/>
              </a:rPr>
              <a:t>Define neuron pathways: </a:t>
            </a:r>
          </a:p>
          <a:p>
            <a:r>
              <a:rPr lang="en-US" sz="1200">
                <a:cs typeface="Calibri"/>
              </a:rPr>
              <a:t>Our brain is made of billions of neurons.  These neurons talk to each other by sending of electrical charges.  Every time a neuron sends a charge to another neuron, a connection is made.  Over time, those connections build pathways in the brain.  As we reuse the same pathway again and again, we increase the myelin sheath around that pathway, which lets speeds up the pathway making it faster and stronger.  This is commonly called, what fires together wires together.  So for example, I have a pathway in my brain that ties my shoes.  When my brain senses that its time to tie my shoes, it activates neuron A which immediately talks to B then C, etc.  And I can do it without thinking because this is a very strong pathway.  </a:t>
            </a:r>
          </a:p>
          <a:p>
            <a:endParaRPr lang="en-US" sz="1200">
              <a:cs typeface="Calibri"/>
            </a:endParaRPr>
          </a:p>
          <a:p>
            <a:r>
              <a:rPr lang="en-US" sz="1200" i="1">
                <a:cs typeface="Calibri"/>
              </a:rPr>
              <a:t>Review toxic stress pathways: </a:t>
            </a:r>
          </a:p>
          <a:p>
            <a:r>
              <a:rPr lang="en-US" sz="1200">
                <a:cs typeface="Calibri"/>
              </a:rPr>
              <a:t>Our toxic stress responses create those same pathways.  When the amygdala sounds the alarm, hijacks the upstairs brain and activates the nervous system's stress response, it is physically building that pathway in the brain.  The next time the amygdala sounds the alarm, it is likely going to choose that same pathway and strengthen it.  </a:t>
            </a:r>
          </a:p>
          <a:p>
            <a:endParaRPr lang="en-US" sz="1200">
              <a:cs typeface="Calibri"/>
            </a:endParaRPr>
          </a:p>
          <a:p>
            <a:r>
              <a:rPr lang="en-US" sz="1200" i="1">
                <a:cs typeface="Calibri"/>
              </a:rPr>
              <a:t>Define neuroplasticity: </a:t>
            </a:r>
          </a:p>
          <a:p>
            <a:r>
              <a:rPr lang="en-US" sz="1200">
                <a:cs typeface="Calibri"/>
              </a:rPr>
              <a:t>But, the great thing about our brains is that we can always create new pathways.  This is a concept called neuroplasticity.  By building and using resiliency strategies, we can create new pathways in the brain to help buffer against the toxic stress pathways.</a:t>
            </a:r>
          </a:p>
          <a:p>
            <a:endParaRPr lang="en-US" sz="1200"/>
          </a:p>
          <a:p>
            <a:r>
              <a:rPr lang="en-US" sz="1200" b="1" i="1"/>
              <a:t>Handwriting Activity</a:t>
            </a:r>
          </a:p>
          <a:p>
            <a:endParaRPr lang="en-US" sz="1200"/>
          </a:p>
          <a:p>
            <a:r>
              <a:rPr lang="en-US" sz="1200" i="1"/>
              <a:t>Link to regulation skills &amp; mindfulness:</a:t>
            </a:r>
          </a:p>
          <a:p>
            <a:r>
              <a:rPr lang="en-US" sz="1200"/>
              <a:t>If we want to increase our window of tolerance and our upstairs pathways, we need to practice our regulation skills.  If we want to reduce the impact of bias in our reactions, we need to practice mindfulness.  Through practice, we’re able to create and strengthen new architecture in the brain.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50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Take care</a:t>
            </a:r>
            <a:r>
              <a:rPr lang="en-US" baseline="0"/>
              <a:t> of yourself</a:t>
            </a:r>
          </a:p>
          <a:p>
            <a:endParaRPr lang="en-US" baseline="0"/>
          </a:p>
          <a:p>
            <a:r>
              <a:rPr lang="en-US" baseline="0"/>
              <a:t>Many of us have experienced our own trauma</a:t>
            </a:r>
          </a:p>
          <a:p>
            <a:endParaRPr lang="en-US" baseline="0"/>
          </a:p>
          <a:p>
            <a:r>
              <a:rPr lang="en-US" baseline="0"/>
              <a:t>Material can be challenging</a:t>
            </a:r>
          </a:p>
          <a:p>
            <a:endParaRPr lang="en-US" baseline="0"/>
          </a:p>
          <a:p>
            <a:r>
              <a:rPr lang="en-US" baseline="0"/>
              <a:t>Please feel free to take a break as needed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16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We need these three elements to feel regulated, to feel at ease. However, during this time of COVID, all three of these elements are being challenged. We will see how these elements come up later when we discuss the impact of COVID on children, but it also increases are potential to experience compassion fatigue and burnout more. </a:t>
            </a:r>
          </a:p>
          <a:p>
            <a:pPr>
              <a:defRPr/>
            </a:pPr>
            <a:endParaRPr lang="en-US">
              <a:cs typeface="Calibri"/>
            </a:endParaRPr>
          </a:p>
          <a:p>
            <a:pPr>
              <a:defRPr/>
            </a:pPr>
            <a:r>
              <a:rPr lang="en-US">
                <a:cs typeface="Calibri"/>
              </a:rPr>
              <a:t>-identify and manage emotions, match arousal and energy to fit</a:t>
            </a:r>
            <a:r>
              <a:rPr lang="en-US" baseline="0">
                <a:cs typeface="Calibri"/>
              </a:rPr>
              <a:t> the situation, concentrate on tasks, and empathize with others.</a:t>
            </a:r>
            <a:endParaRPr lang="en-US">
              <a:cs typeface="Calibri" panose="020F0502020204030204"/>
            </a:endParaRPr>
          </a:p>
          <a:p>
            <a:endParaRPr lang="en-US">
              <a:cs typeface="Calibri" panose="020F0502020204030204"/>
            </a:endParaRPr>
          </a:p>
          <a:p>
            <a:r>
              <a:rPr lang="en-US">
                <a:cs typeface="Calibri" panose="020F0502020204030204"/>
              </a:rPr>
              <a:t>This brings us to connection in the classroom, choice in the classroom, and context, the ability to understand and take in new information.</a:t>
            </a:r>
          </a:p>
          <a:p>
            <a:endParaRPr lang="en-US">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BC6FB-EAFF-45FC-B670-DDB0C57D054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936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r>
              <a:rPr lang="en-US">
                <a:cs typeface="Calibri"/>
              </a:rPr>
              <a:t>Organizations also have a responsibility to practice trauma informed principles and create resiliency within their organizations.  Having a trauma informed practice within your organization starts with 4 Rs: Realize, Recognize, Respond, Resist</a:t>
            </a:r>
          </a:p>
          <a:p>
            <a:endParaRPr lang="en-US">
              <a:cs typeface="Calibri"/>
            </a:endParaRPr>
          </a:p>
          <a:p>
            <a:r>
              <a:rPr lang="en-US">
                <a:cs typeface="Calibri"/>
              </a:rPr>
              <a:t>Realize the prevalence of ACEs and their impact both on those they serve and within their staff.</a:t>
            </a:r>
          </a:p>
          <a:p>
            <a:r>
              <a:rPr lang="en-US">
                <a:cs typeface="Calibri"/>
              </a:rPr>
              <a:t>Recognize the signs of toxic stress in the clients and staff.</a:t>
            </a:r>
          </a:p>
          <a:p>
            <a:r>
              <a:rPr lang="en-US">
                <a:cs typeface="Calibri"/>
              </a:rPr>
              <a:t>Respond by integrating trauma informed work throughout policies and procedures</a:t>
            </a:r>
          </a:p>
          <a:p>
            <a:r>
              <a:rPr lang="en-US">
                <a:cs typeface="Calibri"/>
              </a:rPr>
              <a:t>And Resist re-traumatizing clients and staff through integrating the trauma informed approach.</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2E28E-489B-49EC-9D5D-6A1C0D04F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189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From the 4 Rs, we have 7 core principles to begin to apply trauma informed practices into the organizations.</a:t>
            </a:r>
          </a:p>
          <a:p>
            <a:endParaRPr lang="en-US"/>
          </a:p>
          <a:p>
            <a:r>
              <a:rPr lang="en-US"/>
              <a:t>Acknowledgement: Recognizing that trauma is pervasive </a:t>
            </a:r>
          </a:p>
          <a:p>
            <a:r>
              <a:rPr lang="en-US"/>
              <a:t>Safety: Ensuring policies and procedures facilitate a safe culture and environment</a:t>
            </a:r>
          </a:p>
          <a:p>
            <a:r>
              <a:rPr lang="en-US"/>
              <a:t>Trust: Providing flexibility, transparency, </a:t>
            </a:r>
          </a:p>
          <a:p>
            <a:r>
              <a:rPr lang="en-US"/>
              <a:t>Choice and Control: Ensuring those being served or those providing the service are empowered, Offering real choices, promoting democratic principles and examining power issues within the organization</a:t>
            </a:r>
          </a:p>
          <a:p>
            <a:r>
              <a:rPr lang="en-US"/>
              <a:t>Compassion: Understanding and being able to identify fight, flight, freeze responses. Being aware of other’s emotions. </a:t>
            </a:r>
          </a:p>
          <a:p>
            <a:r>
              <a:rPr lang="en-US"/>
              <a:t>Collaboration: Doing with and not doing to</a:t>
            </a:r>
          </a:p>
          <a:p>
            <a:r>
              <a:rPr lang="en-US"/>
              <a:t>Strengths Based: Focusing on strengths and not deficits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725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One of the ways to focus in one improving birth outcomes is to use the Reproductive Life Plan to see be able to both assess and improve patient's insight into their own health- whether we are talking about preconception, prenatal or </a:t>
            </a:r>
            <a:r>
              <a:rPr lang="en-US" err="1">
                <a:cs typeface="Calibri"/>
              </a:rPr>
              <a:t>interconception</a:t>
            </a:r>
            <a:r>
              <a:rPr lang="en-US">
                <a:cs typeface="Calibri"/>
              </a:rPr>
              <a:t>.</a:t>
            </a:r>
          </a:p>
          <a:p>
            <a:r>
              <a:rPr lang="en-US">
                <a:cs typeface="Calibri"/>
              </a:rPr>
              <a:t>We can show patients that we are interested in their view of their lives</a:t>
            </a:r>
          </a:p>
          <a:p>
            <a:r>
              <a:rPr lang="en-US">
                <a:cs typeface="Calibri"/>
              </a:rPr>
              <a:t>Asking about how they see their future</a:t>
            </a:r>
            <a:endParaRPr lang="en-US"/>
          </a:p>
        </p:txBody>
      </p:sp>
      <p:sp>
        <p:nvSpPr>
          <p:cNvPr id="4" name="Slide Number Placeholder 3"/>
          <p:cNvSpPr>
            <a:spLocks noGrp="1"/>
          </p:cNvSpPr>
          <p:nvPr>
            <p:ph type="sldNum" sz="quarter" idx="5"/>
          </p:nvPr>
        </p:nvSpPr>
        <p:spPr/>
        <p:txBody>
          <a:bodyPr/>
          <a:lstStyle/>
          <a:p>
            <a:fld id="{4B843B36-A3F6-4D64-9781-5994A464F6B7}" type="slidenum">
              <a:rPr lang="en-US" smtClean="0"/>
              <a:t>24</a:t>
            </a:fld>
            <a:endParaRPr lang="en-US"/>
          </a:p>
        </p:txBody>
      </p:sp>
    </p:spTree>
    <p:extLst>
      <p:ext uri="{BB962C8B-B14F-4D97-AF65-F5344CB8AC3E}">
        <p14:creationId xmlns:p14="http://schemas.microsoft.com/office/powerpoint/2010/main" val="502664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Philinda</a:t>
            </a:r>
            <a:r>
              <a:rPr lang="en-US">
                <a:cs typeface="Calibri"/>
              </a:rPr>
              <a:t>- we can ask "what do you want your life to look like a certain amount of time</a:t>
            </a:r>
          </a:p>
          <a:p>
            <a:r>
              <a:rPr lang="en-US">
                <a:cs typeface="+mn-lt"/>
              </a:rPr>
              <a:t>Let's take a minute where I'll ask you to asses that for yourself.</a:t>
            </a:r>
          </a:p>
        </p:txBody>
      </p:sp>
      <p:sp>
        <p:nvSpPr>
          <p:cNvPr id="4" name="Slide Number Placeholder 3"/>
          <p:cNvSpPr>
            <a:spLocks noGrp="1"/>
          </p:cNvSpPr>
          <p:nvPr>
            <p:ph type="sldNum" sz="quarter" idx="5"/>
          </p:nvPr>
        </p:nvSpPr>
        <p:spPr/>
        <p:txBody>
          <a:bodyPr/>
          <a:lstStyle/>
          <a:p>
            <a:fld id="{4B843B36-A3F6-4D64-9781-5994A464F6B7}" type="slidenum">
              <a:rPr lang="en-US" smtClean="0"/>
              <a:t>25</a:t>
            </a:fld>
            <a:endParaRPr lang="en-US"/>
          </a:p>
        </p:txBody>
      </p:sp>
    </p:spTree>
    <p:extLst>
      <p:ext uri="{BB962C8B-B14F-4D97-AF65-F5344CB8AC3E}">
        <p14:creationId xmlns:p14="http://schemas.microsoft.com/office/powerpoint/2010/main" val="561082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Warm up activity</a:t>
            </a:r>
            <a:r>
              <a:rPr lang="en-US" baseline="0"/>
              <a:t> “Life Words” handout</a:t>
            </a:r>
          </a:p>
          <a:p>
            <a:r>
              <a:rPr lang="en-US">
                <a:cs typeface="Calibri"/>
              </a:rPr>
              <a:t>Choose at least 5 words or phrases to describe what you would like your life to look like in 5 years. Alternatively or additionally, you can write in words at the bottom</a:t>
            </a:r>
          </a:p>
          <a:p>
            <a:r>
              <a:rPr lang="en-US">
                <a:cs typeface="Calibri"/>
              </a:rPr>
              <a:t>(Give 1.5 minutes to complete)</a:t>
            </a:r>
          </a:p>
          <a:p>
            <a:r>
              <a:rPr lang="en-US">
                <a:cs typeface="Calibri"/>
              </a:rPr>
              <a:t>Now turn to someone near you and share</a:t>
            </a:r>
          </a:p>
          <a:p>
            <a:r>
              <a:rPr lang="en-US">
                <a:cs typeface="Calibri"/>
              </a:rPr>
              <a:t>What is one thing that you heard your partner say?</a:t>
            </a:r>
          </a:p>
          <a:p>
            <a:r>
              <a:rPr lang="en-US">
                <a:cs typeface="Calibri"/>
              </a:rPr>
              <a:t>We can use that activity to enhance connection to our patient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826E9-917D-48EB-8B53-B02760E38A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972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17500">
              <a:buClr>
                <a:srgbClr val="000000"/>
              </a:buClr>
              <a:buSzPts val="1400"/>
              <a:buFont typeface="Arial"/>
              <a:buChar char="●"/>
              <a:defRPr/>
            </a:pPr>
            <a:r>
              <a:rPr lang="en-US">
                <a:cs typeface="Calibri"/>
              </a:rPr>
              <a:t>The reproductive life plan can be a great tool to practice clinical empathy</a:t>
            </a:r>
          </a:p>
          <a:p>
            <a:pPr marL="457200" indent="-317500">
              <a:buClr>
                <a:srgbClr val="000000"/>
              </a:buClr>
              <a:buSzPts val="1400"/>
              <a:buFont typeface="Arial"/>
              <a:buChar char="●"/>
              <a:defRPr/>
            </a:pPr>
            <a:r>
              <a:rPr lang="en-US">
                <a:cs typeface="Calibri"/>
              </a:rPr>
              <a:t>Particularly, curiosity, learning details that humanize your patient, showing support, and deeper levels of empathy</a:t>
            </a:r>
          </a:p>
        </p:txBody>
      </p:sp>
      <p:sp>
        <p:nvSpPr>
          <p:cNvPr id="4" name="Slide Number Placeholder 3"/>
          <p:cNvSpPr>
            <a:spLocks noGrp="1"/>
          </p:cNvSpPr>
          <p:nvPr>
            <p:ph type="sldNum" sz="quarter" idx="10"/>
          </p:nvPr>
        </p:nvSpPr>
        <p:spPr/>
        <p:txBody>
          <a:bodyPr/>
          <a:lstStyle/>
          <a:p>
            <a:fld id="{8CD9C098-290F-4F78-8C9C-73D655B78984}" type="slidenum">
              <a:rPr lang="en-US" smtClean="0"/>
              <a:t>27</a:t>
            </a:fld>
            <a:endParaRPr lang="en-US"/>
          </a:p>
        </p:txBody>
      </p:sp>
    </p:spTree>
    <p:extLst>
      <p:ext uri="{BB962C8B-B14F-4D97-AF65-F5344CB8AC3E}">
        <p14:creationId xmlns:p14="http://schemas.microsoft.com/office/powerpoint/2010/main" val="261847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Based on the response, when you are working with a patient you might want to push into a particular page in the RLP</a:t>
            </a:r>
          </a:p>
          <a:p>
            <a:r>
              <a:rPr lang="en-US">
                <a:cs typeface="Calibri"/>
              </a:rPr>
              <a:t>The 6 main section are</a:t>
            </a:r>
          </a:p>
          <a:p>
            <a:r>
              <a:rPr lang="en-US">
                <a:cs typeface="Calibri"/>
              </a:rPr>
              <a:t>What do you want your life to look like?</a:t>
            </a:r>
          </a:p>
          <a:p>
            <a:r>
              <a:rPr lang="en-US">
                <a:cs typeface="Calibri"/>
              </a:rPr>
              <a:t>Do you want to have children and birth spacing?</a:t>
            </a:r>
          </a:p>
          <a:p>
            <a:r>
              <a:rPr lang="en-US">
                <a:cs typeface="Calibri"/>
              </a:rPr>
              <a:t>What healthy habits do you already have in place or would they want  to add or enhance?</a:t>
            </a:r>
          </a:p>
        </p:txBody>
      </p:sp>
      <p:sp>
        <p:nvSpPr>
          <p:cNvPr id="4" name="Slide Number Placeholder 3"/>
          <p:cNvSpPr>
            <a:spLocks noGrp="1"/>
          </p:cNvSpPr>
          <p:nvPr>
            <p:ph type="sldNum" sz="quarter" idx="5"/>
          </p:nvPr>
        </p:nvSpPr>
        <p:spPr/>
        <p:txBody>
          <a:bodyPr/>
          <a:lstStyle/>
          <a:p>
            <a:fld id="{4B843B36-A3F6-4D64-9781-5994A464F6B7}" type="slidenum">
              <a:rPr lang="en-US" smtClean="0"/>
              <a:t>28</a:t>
            </a:fld>
            <a:endParaRPr lang="en-US"/>
          </a:p>
        </p:txBody>
      </p:sp>
    </p:spTree>
    <p:extLst>
      <p:ext uri="{BB962C8B-B14F-4D97-AF65-F5344CB8AC3E}">
        <p14:creationId xmlns:p14="http://schemas.microsoft.com/office/powerpoint/2010/main" val="4264240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chronic condition affect them?</a:t>
            </a:r>
          </a:p>
          <a:p>
            <a:r>
              <a:rPr lang="en-US">
                <a:cs typeface="Calibri"/>
              </a:rPr>
              <a:t>What are their genetic/family health factors</a:t>
            </a:r>
          </a:p>
          <a:p>
            <a:r>
              <a:rPr lang="en-US">
                <a:cs typeface="Calibri"/>
              </a:rPr>
              <a:t>Emotional Well being and mental health</a:t>
            </a:r>
          </a:p>
        </p:txBody>
      </p:sp>
      <p:sp>
        <p:nvSpPr>
          <p:cNvPr id="4" name="Slide Number Placeholder 3"/>
          <p:cNvSpPr>
            <a:spLocks noGrp="1"/>
          </p:cNvSpPr>
          <p:nvPr>
            <p:ph type="sldNum" sz="quarter" idx="5"/>
          </p:nvPr>
        </p:nvSpPr>
        <p:spPr/>
        <p:txBody>
          <a:bodyPr/>
          <a:lstStyle/>
          <a:p>
            <a:fld id="{4B843B36-A3F6-4D64-9781-5994A464F6B7}" type="slidenum">
              <a:rPr lang="en-US" smtClean="0"/>
              <a:t>29</a:t>
            </a:fld>
            <a:endParaRPr lang="en-US"/>
          </a:p>
        </p:txBody>
      </p:sp>
    </p:spTree>
    <p:extLst>
      <p:ext uri="{BB962C8B-B14F-4D97-AF65-F5344CB8AC3E}">
        <p14:creationId xmlns:p14="http://schemas.microsoft.com/office/powerpoint/2010/main" val="1839969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cs typeface="Calibri"/>
              </a:rPr>
              <a:t>You can make this a team thing-how can you accomplish these goals with your team</a:t>
            </a:r>
          </a:p>
          <a:p>
            <a:r>
              <a:rPr lang="en">
                <a:cs typeface="Calibri"/>
              </a:rPr>
              <a:t>CHWs, social workers, medical assistants, nurses</a:t>
            </a:r>
          </a:p>
          <a:p>
            <a:endParaRPr lang="en-US"/>
          </a:p>
        </p:txBody>
      </p:sp>
      <p:sp>
        <p:nvSpPr>
          <p:cNvPr id="4" name="Slide Number Placeholder 3"/>
          <p:cNvSpPr>
            <a:spLocks noGrp="1"/>
          </p:cNvSpPr>
          <p:nvPr>
            <p:ph type="sldNum" sz="quarter" idx="5"/>
          </p:nvPr>
        </p:nvSpPr>
        <p:spPr/>
        <p:txBody>
          <a:bodyPr/>
          <a:lstStyle/>
          <a:p>
            <a:fld id="{4B843B36-A3F6-4D64-9781-5994A464F6B7}" type="slidenum">
              <a:rPr lang="en-US" smtClean="0"/>
              <a:t>31</a:t>
            </a:fld>
            <a:endParaRPr lang="en-US"/>
          </a:p>
        </p:txBody>
      </p:sp>
    </p:spTree>
    <p:extLst>
      <p:ext uri="{BB962C8B-B14F-4D97-AF65-F5344CB8AC3E}">
        <p14:creationId xmlns:p14="http://schemas.microsoft.com/office/powerpoint/2010/main" val="180737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Trauma</a:t>
            </a:r>
            <a:r>
              <a:rPr lang="en-US" baseline="0"/>
              <a:t> usually involves intense fear, threat to physiological or physical safety, and involves a sense of helplessness. It can also overwhelm a person’s ability to cope.</a:t>
            </a:r>
          </a:p>
          <a:p>
            <a:pPr marL="228600" indent="-228600">
              <a:buAutoNum type="arabicPeriod"/>
            </a:pPr>
            <a:r>
              <a:rPr lang="en-US" baseline="0"/>
              <a:t>Acute: car accident</a:t>
            </a:r>
          </a:p>
          <a:p>
            <a:pPr marL="228600" indent="-228600">
              <a:buAutoNum type="arabicPeriod"/>
            </a:pPr>
            <a:r>
              <a:rPr lang="en-US" baseline="0"/>
              <a:t>Chronic: child abuse, domestic violence</a:t>
            </a:r>
          </a:p>
          <a:p>
            <a:pPr marL="228600" indent="-228600">
              <a:buAutoNum type="arabicPeriod"/>
            </a:pPr>
            <a:r>
              <a:rPr lang="en-US" baseline="0"/>
              <a:t>Complex: rape, gun violence</a:t>
            </a:r>
          </a:p>
          <a:p>
            <a:pPr marL="228600" indent="-228600">
              <a:buAutoNum type="arabicPeriod"/>
            </a:pPr>
            <a:r>
              <a:rPr lang="en-US" baseline="0"/>
              <a:t>Historical: discrimination, oppression, violence,</a:t>
            </a:r>
          </a:p>
          <a:p>
            <a:pPr marL="685800" lvl="1" indent="-228600">
              <a:buAutoNum type="arabicPeriod"/>
            </a:pPr>
            <a:r>
              <a:rPr lang="en-US" baseline="0"/>
              <a:t>Racial injustice (workplace discrimination, community violence, deportation)</a:t>
            </a:r>
          </a:p>
          <a:p>
            <a:pPr marL="228600" lvl="0" indent="-228600">
              <a:buAutoNum type="arabicPeriod"/>
            </a:pPr>
            <a:r>
              <a:rPr lang="en-US" baseline="0"/>
              <a:t>Vicarious: being a therapist and witnessing the trauma of others</a:t>
            </a:r>
          </a:p>
          <a:p>
            <a:pPr marL="228600" lvl="0" indent="-228600">
              <a:buAutoNum type="arabicPeriod"/>
            </a:pPr>
            <a:r>
              <a:rPr lang="en-US" baseline="0"/>
              <a:t>Ultimately trauma stresses our body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854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5C595-CC98-492F-A716-D86D01BABF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165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843B36-A3F6-4D64-9781-5994A464F6B7}" type="slidenum">
              <a:rPr lang="en-US" smtClean="0"/>
              <a:t>33</a:t>
            </a:fld>
            <a:endParaRPr lang="en-US"/>
          </a:p>
        </p:txBody>
      </p:sp>
    </p:spTree>
    <p:extLst>
      <p:ext uri="{BB962C8B-B14F-4D97-AF65-F5344CB8AC3E}">
        <p14:creationId xmlns:p14="http://schemas.microsoft.com/office/powerpoint/2010/main" val="919618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843B36-A3F6-4D64-9781-5994A464F6B7}" type="slidenum">
              <a:rPr lang="en-US" smtClean="0"/>
              <a:t>34</a:t>
            </a:fld>
            <a:endParaRPr lang="en-US"/>
          </a:p>
        </p:txBody>
      </p:sp>
    </p:spTree>
    <p:extLst>
      <p:ext uri="{BB962C8B-B14F-4D97-AF65-F5344CB8AC3E}">
        <p14:creationId xmlns:p14="http://schemas.microsoft.com/office/powerpoint/2010/main" val="20459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Positive stress: normal and healthy</a:t>
            </a:r>
            <a:r>
              <a:rPr lang="en-US" baseline="0"/>
              <a:t> (immunization shot, sexual intercourse)</a:t>
            </a:r>
          </a:p>
          <a:p>
            <a:r>
              <a:rPr lang="en-US" baseline="0"/>
              <a:t>Tolerable stress: Activates alert system, but able to regulate back down (injury)</a:t>
            </a:r>
          </a:p>
          <a:p>
            <a:r>
              <a:rPr lang="en-US" baseline="0"/>
              <a:t>Toxic stress: Prolonged (child abuse, caregiver substance abuse)</a:t>
            </a:r>
          </a:p>
          <a:p>
            <a:endParaRPr lang="en-US" baseline="0"/>
          </a:p>
          <a:p>
            <a:r>
              <a:rPr lang="en-US" baseline="0"/>
              <a:t>Can anyone name positive, tolerable and toxic examples of stress?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89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PFC here and amygdala but give example in next slide.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51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Found in the limbic</a:t>
            </a:r>
            <a:r>
              <a:rPr lang="en-US" baseline="0"/>
              <a:t> area the amygdala operates unconsciously as the brains alarm system.</a:t>
            </a:r>
          </a:p>
          <a:p>
            <a:endParaRPr lang="en-US" baseline="0"/>
          </a:p>
          <a:p>
            <a:r>
              <a:rPr lang="en-US" baseline="0"/>
              <a:t>It </a:t>
            </a:r>
            <a:r>
              <a:rPr lang="en-US" baseline="0" err="1"/>
              <a:t>hijakcs</a:t>
            </a:r>
            <a:r>
              <a:rPr lang="en-US" baseline="0"/>
              <a:t> the upstairs brain reacting to threatening events and sending rapid signals to the brain and body to engage in a fear response and in order to react efficiently it blocks the connection to the upstairs brain.</a:t>
            </a:r>
          </a:p>
          <a:p>
            <a:endParaRPr lang="en-US" baseline="0"/>
          </a:p>
          <a:p>
            <a:r>
              <a:rPr lang="en-US" baseline="0"/>
              <a:t>**Internal adjustments to external environment </a:t>
            </a:r>
          </a:p>
          <a:p>
            <a:endParaRPr lang="en-US" baseline="0"/>
          </a:p>
          <a:p>
            <a:r>
              <a:rPr lang="en-US" baseline="0"/>
              <a:t>Show hand demonstration</a:t>
            </a:r>
          </a:p>
          <a:p>
            <a:r>
              <a:rPr lang="en-US" baseline="0"/>
              <a:t>Thumb (</a:t>
            </a:r>
            <a:r>
              <a:rPr lang="en-US" baseline="0" err="1"/>
              <a:t>amybdala</a:t>
            </a:r>
            <a:r>
              <a:rPr lang="en-US" baseline="0"/>
              <a:t>), Fingers (pre-frontal cortex, front of brain, amygdala flops the lid in the </a:t>
            </a:r>
            <a:r>
              <a:rPr lang="en-US" baseline="0" err="1"/>
              <a:t>danders</a:t>
            </a:r>
            <a:r>
              <a:rPr lang="en-US" baseline="0"/>
              <a:t> situations in order to react like in a fire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49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Nervous Systems:</a:t>
            </a:r>
          </a:p>
          <a:p>
            <a:r>
              <a:rPr lang="en-US"/>
              <a:t>Sympathetic</a:t>
            </a:r>
          </a:p>
          <a:p>
            <a:r>
              <a:rPr lang="en-US"/>
              <a:t>Parasympathetic (reg/</a:t>
            </a:r>
            <a:r>
              <a:rPr lang="en-US" err="1"/>
              <a:t>dys</a:t>
            </a:r>
            <a:r>
              <a:rPr lang="en-US"/>
              <a:t>)</a:t>
            </a:r>
          </a:p>
          <a:p>
            <a:r>
              <a:rPr lang="en-US"/>
              <a:t>1. We don’t decide how we are going to react, unless maybe we have been trained (military, 1st responders, fire drill at school)</a:t>
            </a:r>
          </a:p>
          <a:p>
            <a:r>
              <a:rPr lang="en-US"/>
              <a:t>2. We may have a certain default reaction.</a:t>
            </a:r>
          </a:p>
          <a:p>
            <a:r>
              <a:rPr lang="en-US"/>
              <a:t>3. Dissociation allows less pain to be experienced. </a:t>
            </a:r>
          </a:p>
          <a:p>
            <a:r>
              <a:rPr lang="en-US"/>
              <a:t>We see dissociation in fight or flight, but more common in freeze</a:t>
            </a:r>
          </a:p>
          <a:p>
            <a:r>
              <a:rPr lang="en-US"/>
              <a:t>4. Give examples of what fight, flight, freeze look like.</a:t>
            </a:r>
          </a:p>
          <a:p>
            <a:endParaRPr lang="en-US"/>
          </a:p>
          <a:p>
            <a:r>
              <a:rPr lang="en-US"/>
              <a:t>ACTIVITY</a:t>
            </a:r>
          </a:p>
          <a:p>
            <a:r>
              <a:rPr lang="en-US"/>
              <a:t>Please stand up, and get into a position where you are bracing yourself for a big hug by a toddler running up to you. Stand with one foot in front of the other, bend your knees, and hands and arms out getting ready for the embrace. Remember to breathe. Lets stay here for 30 seconds. Notice how this feels. Imagine how easy this would be to get into fight or flight from this position you are in right now. For many children and adults who have gone through repeated traumatic experiences and have lived like this, they may always be in this stance, and always in this state of hyperarousal. This is what it feels like in their body, always ready to go.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9C098-290F-4F78-8C9C-73D655B78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741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know stress is transferred in utero, brain health begins in the womb. Animal and human studies have shows that prenatal maternal stress affects the brain and behavior of the offspring/child. </a:t>
            </a:r>
            <a:r>
              <a:rPr lang="en-US">
                <a:hlinkClick r:id="rId3"/>
              </a:rPr>
              <a:t>Prenatal stress: Effects on fetal and child brain development - PubMed (nih.gov)</a:t>
            </a:r>
            <a:endParaRPr lang="en-US"/>
          </a:p>
          <a:p>
            <a:endParaRPr lang="en-US"/>
          </a:p>
          <a:p>
            <a:r>
              <a:rPr lang="en-US"/>
              <a:t>Exposures to stress increases the risk for a child having a range of emotional, cognitive, and behavior problems later in life.  (Depression, anxiety, ADHD). Specifically, we see in the brain, cortical thinning and an enlarged amygdala. </a:t>
            </a:r>
            <a:r>
              <a:rPr lang="en-US">
                <a:hlinkClick r:id="rId4"/>
              </a:rPr>
              <a:t>Prenatal developmental origins of behavior and mental health: The influence of maternal stress in pregnancy - PubMed (nih.gov)</a:t>
            </a:r>
            <a:endParaRPr lang="en-US"/>
          </a:p>
          <a:p>
            <a:endParaRPr lang="en-US"/>
          </a:p>
          <a:p>
            <a:r>
              <a:rPr lang="en-US"/>
              <a:t>Other research is also starting to show a direct impact between prenatal stress and offspring HPA axis functioning, even at 6 years of age. The hypothalamic pituitary adrenal axis consists of the hypothalamus, pituitary gland, and adrenal glands. Together they basically support regulation, creation, and activation of hormones. This HPA axis is the major player in the neuroendocrine response to stress. The research suggests that stress during pregnancy is associated with long-term activation and changes of axis activity. </a:t>
            </a:r>
            <a:r>
              <a:rPr lang="en-US">
                <a:hlinkClick r:id="rId5"/>
              </a:rPr>
              <a:t>Prenatal maternal psychopathology and stress and offspring HPA axis function at 6 years - PubMed (nih.gov)</a:t>
            </a:r>
            <a:endParaRPr lang="en-US"/>
          </a:p>
          <a:p>
            <a:endParaRPr lang="en-US"/>
          </a:p>
          <a:p>
            <a:r>
              <a:rPr lang="en-US">
                <a:hlinkClick r:id="rId6"/>
              </a:rPr>
              <a:t>HPA axis responsiveness to stress: Implications for healthy aging - PMC (nih.gov)</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21BFE-E2DD-439C-BC6D-B0A1E17B2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45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SHANNON</a:t>
            </a:r>
          </a:p>
          <a:p>
            <a:pPr marL="171450" indent="-171450">
              <a:buFont typeface="Arial" panose="020B0604020202020204" pitchFamily="34" charset="0"/>
              <a:buChar char="•"/>
            </a:pPr>
            <a:r>
              <a:rPr lang="en-US" b="0" i="1"/>
              <a:t>Ask for show of hands if they’ve heard ACES</a:t>
            </a:r>
          </a:p>
          <a:p>
            <a:pPr marL="171450" indent="-171450">
              <a:buFont typeface="Arial" panose="020B0604020202020204" pitchFamily="34" charset="0"/>
              <a:buChar char="•"/>
            </a:pPr>
            <a:r>
              <a:rPr lang="en-US" b="0"/>
              <a:t>Original study in 1995</a:t>
            </a:r>
          </a:p>
          <a:p>
            <a:pPr marL="171450" indent="-171450">
              <a:buFont typeface="Arial" panose="020B0604020202020204" pitchFamily="34" charset="0"/>
              <a:buChar char="•"/>
            </a:pPr>
            <a:r>
              <a:rPr lang="en-US" b="0"/>
              <a:t>Linked childhood household stressors like abuse &amp; neglect to an increased likelihood of adulthood illness, including chronic physical health issues</a:t>
            </a:r>
          </a:p>
          <a:p>
            <a:pPr marL="171450" indent="-171450">
              <a:buFont typeface="Arial" panose="020B0604020202020204" pitchFamily="34" charset="0"/>
              <a:buChar char="•"/>
            </a:pPr>
            <a:r>
              <a:rPr lang="en-US" b="0"/>
              <a:t>Found 1 in 6 adults had experienced at least one household ACE and are incredibly common</a:t>
            </a:r>
          </a:p>
          <a:p>
            <a:pPr marL="171450" indent="-171450">
              <a:buFont typeface="Arial" panose="020B0604020202020204" pitchFamily="34" charset="0"/>
              <a:buChar char="•"/>
            </a:pPr>
            <a:r>
              <a:rPr lang="en-US" b="0"/>
              <a:t>Found there was a dose response correlation and that 4 or more ACEs dramatically increased the likelihood of negative health outcomes</a:t>
            </a:r>
          </a:p>
          <a:p>
            <a:pPr marL="171450" indent="-171450">
              <a:buFont typeface="Arial" panose="020B0604020202020204" pitchFamily="34" charset="0"/>
              <a:buChar char="•"/>
            </a:pPr>
            <a:endParaRPr lang="en-US" b="0"/>
          </a:p>
        </p:txBody>
      </p:sp>
      <p:sp>
        <p:nvSpPr>
          <p:cNvPr id="4" name="Slide Number Placeholder 3"/>
          <p:cNvSpPr>
            <a:spLocks noGrp="1"/>
          </p:cNvSpPr>
          <p:nvPr>
            <p:ph type="sldNum" sz="quarter" idx="5"/>
          </p:nvPr>
        </p:nvSpPr>
        <p:spPr/>
        <p:txBody>
          <a:bodyPr/>
          <a:lstStyle/>
          <a:p>
            <a:fld id="{4B843B36-A3F6-4D64-9781-5994A464F6B7}" type="slidenum">
              <a:rPr lang="en-US" smtClean="0"/>
              <a:t>10</a:t>
            </a:fld>
            <a:endParaRPr lang="en-US"/>
          </a:p>
        </p:txBody>
      </p:sp>
    </p:spTree>
    <p:extLst>
      <p:ext uri="{BB962C8B-B14F-4D97-AF65-F5344CB8AC3E}">
        <p14:creationId xmlns:p14="http://schemas.microsoft.com/office/powerpoint/2010/main" val="309963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78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09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896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23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521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422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727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48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551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496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37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276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www.nimh.nih.gov/health/publications/post-traumatic-stress-disorder-ptsd/index.shtml" TargetMode="External"/><Relationship Id="rId4" Type="http://schemas.openxmlformats.org/officeDocument/2006/relationships/hyperlink" Target="https://www.pngall.com/pregnancy-png/download/6554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hyperlink" Target="https://www.apa.org/topics/resilience" TargetMode="External"/><Relationship Id="rId7" Type="http://schemas.openxmlformats.org/officeDocument/2006/relationships/hyperlink" Target="https://www.kff.org/report-section/racial-disparities-in-maternal-and-infant-health-an-overview-issue-brie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www.nimh.nih.gov/health/publications/post-traumatic-stress-disorder-ptsd/index.shtml" TargetMode="External"/><Relationship Id="rId5" Type="http://schemas.openxmlformats.org/officeDocument/2006/relationships/hyperlink" Target="https://www.bioserendipity.com/neuron-and-glia-remodeling-contribute-to-male-behavior/" TargetMode="External"/><Relationship Id="rId4" Type="http://schemas.openxmlformats.org/officeDocument/2006/relationships/hyperlink" Target="https://developingchild.harvard.edu/science/key-concepts/toxic-stres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kiera.mcgillivray@cffde.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mailto:Philinda.mindler@cffde.org" TargetMode="External"/><Relationship Id="rId4" Type="http://schemas.openxmlformats.org/officeDocument/2006/relationships/hyperlink" Target="mailto:Shannon.fisch@cffd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l="3111"/>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89432" y="3940937"/>
            <a:ext cx="17509135" cy="2616101"/>
          </a:xfrm>
          <a:prstGeom prst="rect">
            <a:avLst/>
          </a:prstGeom>
        </p:spPr>
        <p:txBody>
          <a:bodyPr lIns="0" tIns="0" rIns="0" bIns="0" rtlCol="0" anchor="t">
            <a:spAutoFit/>
          </a:bodyPr>
          <a:lstStyle/>
          <a:p>
            <a:pPr marL="0" marR="0" lvl="0" indent="0" algn="ctr" defTabSz="914400" rtl="0" eaLnBrk="1" fontAlgn="auto" latinLnBrk="0" hangingPunct="1">
              <a:lnSpc>
                <a:spcPts val="10192"/>
              </a:lnSpc>
              <a:spcBef>
                <a:spcPts val="0"/>
              </a:spcBef>
              <a:spcAft>
                <a:spcPts val="0"/>
              </a:spcAft>
              <a:buClrTx/>
              <a:buSzTx/>
              <a:buFontTx/>
              <a:buNone/>
              <a:tabLst/>
              <a:defRPr/>
            </a:pPr>
            <a:r>
              <a:rPr kumimoji="0" lang="en-US" sz="10400" b="0" i="0" u="none" strike="noStrike" kern="1200" cap="none" spc="0" normalizeH="0" baseline="0" noProof="0">
                <a:ln>
                  <a:noFill/>
                </a:ln>
                <a:solidFill>
                  <a:srgbClr val="FFFFFF"/>
                </a:solidFill>
                <a:effectLst/>
                <a:uLnTx/>
                <a:uFillTx/>
                <a:latin typeface="Montserrat Semi-Bold Bold"/>
                <a:ea typeface="+mn-ea"/>
                <a:cs typeface="+mn-cs"/>
              </a:rPr>
              <a:t>The Impact of Toxic Stress </a:t>
            </a:r>
          </a:p>
          <a:p>
            <a:pPr marL="0" marR="0" lvl="0" indent="0" algn="ctr" defTabSz="914400" rtl="0" eaLnBrk="1" fontAlgn="auto" latinLnBrk="0" hangingPunct="1">
              <a:lnSpc>
                <a:spcPts val="10192"/>
              </a:lnSpc>
              <a:spcBef>
                <a:spcPts val="0"/>
              </a:spcBef>
              <a:spcAft>
                <a:spcPts val="0"/>
              </a:spcAft>
              <a:buClrTx/>
              <a:buSzTx/>
              <a:buFontTx/>
              <a:buNone/>
              <a:tabLst/>
              <a:defRPr/>
            </a:pPr>
            <a:r>
              <a:rPr kumimoji="0" lang="en-US" sz="10400" b="0" i="0" u="none" strike="noStrike" kern="1200" cap="none" spc="0" normalizeH="0" baseline="0" noProof="0">
                <a:ln>
                  <a:noFill/>
                </a:ln>
                <a:solidFill>
                  <a:srgbClr val="FFFFFF"/>
                </a:solidFill>
                <a:effectLst/>
                <a:uLnTx/>
                <a:uFillTx/>
                <a:latin typeface="Montserrat Semi-Bold Bold"/>
                <a:ea typeface="+mn-ea"/>
                <a:cs typeface="+mn-cs"/>
              </a:rPr>
              <a:t>on Pregnancy</a:t>
            </a:r>
          </a:p>
        </p:txBody>
      </p:sp>
      <p:pic>
        <p:nvPicPr>
          <p:cNvPr id="4" name="Picture 4"/>
          <p:cNvPicPr>
            <a:picLocks noChangeAspect="1"/>
          </p:cNvPicPr>
          <p:nvPr/>
        </p:nvPicPr>
        <p:blipFill>
          <a:blip r:embed="rId4"/>
          <a:srcRect/>
          <a:stretch>
            <a:fillRect/>
          </a:stretch>
        </p:blipFill>
        <p:spPr>
          <a:xfrm>
            <a:off x="13911170" y="7023522"/>
            <a:ext cx="3018170" cy="3018169"/>
          </a:xfrm>
          <a:prstGeom prst="rect">
            <a:avLst/>
          </a:prstGeom>
        </p:spPr>
      </p:pic>
      <p:grpSp>
        <p:nvGrpSpPr>
          <p:cNvPr id="6" name="Group 6"/>
          <p:cNvGrpSpPr/>
          <p:nvPr/>
        </p:nvGrpSpPr>
        <p:grpSpPr>
          <a:xfrm>
            <a:off x="1028700" y="2348460"/>
            <a:ext cx="16230600" cy="939738"/>
            <a:chOff x="0" y="0"/>
            <a:chExt cx="18216162" cy="1054701"/>
          </a:xfrm>
        </p:grpSpPr>
        <p:sp>
          <p:nvSpPr>
            <p:cNvPr id="7" name="Freeform 7"/>
            <p:cNvSpPr/>
            <p:nvPr/>
          </p:nvSpPr>
          <p:spPr>
            <a:xfrm>
              <a:off x="0" y="0"/>
              <a:ext cx="18216161" cy="1054701"/>
            </a:xfrm>
            <a:custGeom>
              <a:avLst/>
              <a:gdLst/>
              <a:ahLst/>
              <a:cxnLst/>
              <a:rect l="l" t="t" r="r" b="b"/>
              <a:pathLst>
                <a:path w="18216161" h="1054701">
                  <a:moveTo>
                    <a:pt x="18216161" y="279400"/>
                  </a:moveTo>
                  <a:lnTo>
                    <a:pt x="18216161" y="0"/>
                  </a:lnTo>
                  <a:lnTo>
                    <a:pt x="0" y="0"/>
                  </a:lnTo>
                  <a:lnTo>
                    <a:pt x="0" y="1054701"/>
                  </a:lnTo>
                  <a:lnTo>
                    <a:pt x="18216161" y="1054701"/>
                  </a:lnTo>
                  <a:lnTo>
                    <a:pt x="18216161" y="279400"/>
                  </a:lnTo>
                  <a:close/>
                  <a:moveTo>
                    <a:pt x="18137422" y="279400"/>
                  </a:moveTo>
                  <a:lnTo>
                    <a:pt x="18137422" y="975961"/>
                  </a:lnTo>
                  <a:lnTo>
                    <a:pt x="78740" y="975961"/>
                  </a:lnTo>
                  <a:lnTo>
                    <a:pt x="78740" y="78740"/>
                  </a:lnTo>
                  <a:lnTo>
                    <a:pt x="18137422" y="78740"/>
                  </a:lnTo>
                  <a:lnTo>
                    <a:pt x="18137422" y="279400"/>
                  </a:lnTo>
                  <a:close/>
                </a:path>
              </a:pathLst>
            </a:custGeom>
            <a:solidFill>
              <a:srgbClr val="00B0AB"/>
            </a:solidFill>
          </p:spPr>
        </p:sp>
      </p:grpSp>
      <p:sp>
        <p:nvSpPr>
          <p:cNvPr id="8" name="TextBox 8"/>
          <p:cNvSpPr txBox="1"/>
          <p:nvPr/>
        </p:nvSpPr>
        <p:spPr>
          <a:xfrm>
            <a:off x="1344625" y="2594555"/>
            <a:ext cx="15598749" cy="466598"/>
          </a:xfrm>
          <a:prstGeom prst="rect">
            <a:avLst/>
          </a:prstGeom>
        </p:spPr>
        <p:txBody>
          <a:bodyPr lIns="0" tIns="0" rIns="0" bIns="0" rtlCol="0" anchor="t">
            <a:spAutoFit/>
          </a:bodyPr>
          <a:lstStyle/>
          <a:p>
            <a:pPr marL="0" marR="0" lvl="0" indent="0" algn="ctr" defTabSz="914400" rtl="0" eaLnBrk="1" fontAlgn="auto" latinLnBrk="0" hangingPunct="1">
              <a:lnSpc>
                <a:spcPts val="3615"/>
              </a:lnSpc>
              <a:spcBef>
                <a:spcPts val="0"/>
              </a:spcBef>
              <a:spcAft>
                <a:spcPts val="0"/>
              </a:spcAft>
              <a:buClrTx/>
              <a:buSzTx/>
              <a:buFontTx/>
              <a:buNone/>
              <a:tabLst/>
              <a:defRPr/>
            </a:pPr>
            <a:r>
              <a:rPr kumimoji="0" lang="en-US" sz="3200" b="0" i="0" u="none" strike="noStrike" kern="1200" cap="none" spc="320" normalizeH="0" baseline="0" noProof="0">
                <a:ln>
                  <a:noFill/>
                </a:ln>
                <a:solidFill>
                  <a:srgbClr val="FFFFFF"/>
                </a:solidFill>
                <a:effectLst/>
                <a:uLnTx/>
                <a:uFillTx/>
                <a:latin typeface="Montserrat Classic"/>
                <a:ea typeface="+mn-ea"/>
                <a:cs typeface="+mn-cs"/>
              </a:rPr>
              <a:t>BRAIN SCIENCE TRAINING INSTITUTE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9370905"/>
            <a:ext cx="18442627" cy="916095"/>
          </a:xfrm>
          <a:custGeom>
            <a:avLst/>
            <a:gdLst/>
            <a:ahLst/>
            <a:cxnLst/>
            <a:rect l="l" t="t" r="r" b="b"/>
            <a:pathLst>
              <a:path w="4857317" h="241276">
                <a:moveTo>
                  <a:pt x="0" y="0"/>
                </a:moveTo>
                <a:lnTo>
                  <a:pt x="4857317" y="0"/>
                </a:lnTo>
                <a:lnTo>
                  <a:pt x="4857317" y="241276"/>
                </a:lnTo>
                <a:lnTo>
                  <a:pt x="0" y="241276"/>
                </a:lnTo>
                <a:close/>
              </a:path>
            </a:pathLst>
          </a:custGeom>
          <a:solidFill>
            <a:srgbClr val="002957"/>
          </a:solidFill>
          <a:ln>
            <a:solidFill>
              <a:srgbClr val="002957"/>
            </a:solidFill>
          </a:ln>
        </p:spPr>
      </p:sp>
      <p:sp>
        <p:nvSpPr>
          <p:cNvPr id="16" name="AutoShape 16"/>
          <p:cNvSpPr/>
          <p:nvPr/>
        </p:nvSpPr>
        <p:spPr>
          <a:xfrm>
            <a:off x="0" y="0"/>
            <a:ext cx="18288000" cy="0"/>
          </a:xfrm>
          <a:prstGeom prst="line">
            <a:avLst/>
          </a:prstGeom>
          <a:ln w="238125" cap="flat">
            <a:solidFill>
              <a:srgbClr val="00ADA8"/>
            </a:solidFill>
            <a:prstDash val="solid"/>
            <a:headEnd type="none" w="sm" len="sm"/>
            <a:tailEnd type="none" w="sm" len="sm"/>
          </a:ln>
        </p:spPr>
      </p:sp>
      <p:sp>
        <p:nvSpPr>
          <p:cNvPr id="17" name="AutoShape 17"/>
          <p:cNvSpPr/>
          <p:nvPr/>
        </p:nvSpPr>
        <p:spPr>
          <a:xfrm rot="10789346">
            <a:off x="663220" y="4813205"/>
            <a:ext cx="5608892" cy="0"/>
          </a:xfrm>
          <a:prstGeom prst="line">
            <a:avLst/>
          </a:prstGeom>
          <a:ln w="66675" cap="flat">
            <a:solidFill>
              <a:srgbClr val="00B0AB"/>
            </a:solidFill>
            <a:prstDash val="solid"/>
            <a:headEnd type="none" w="sm" len="sm"/>
            <a:tailEnd type="none" w="sm" len="sm"/>
          </a:ln>
        </p:spPr>
      </p:sp>
      <p:sp>
        <p:nvSpPr>
          <p:cNvPr id="18" name="TextBox 18"/>
          <p:cNvSpPr txBox="1"/>
          <p:nvPr/>
        </p:nvSpPr>
        <p:spPr>
          <a:xfrm>
            <a:off x="663130" y="1200150"/>
            <a:ext cx="7689155" cy="3257550"/>
          </a:xfrm>
          <a:prstGeom prst="rect">
            <a:avLst/>
          </a:prstGeom>
        </p:spPr>
        <p:txBody>
          <a:bodyPr lIns="0" tIns="0" rIns="0" bIns="0" rtlCol="0" anchor="t">
            <a:spAutoFit/>
          </a:bodyPr>
          <a:lstStyle/>
          <a:p>
            <a:pPr marL="0" marR="0" lvl="0" indent="0" algn="l" defTabSz="914400" rtl="0" eaLnBrk="1" fontAlgn="auto" latinLnBrk="0" hangingPunct="1">
              <a:lnSpc>
                <a:spcPts val="12600"/>
              </a:lnSpc>
              <a:spcBef>
                <a:spcPts val="0"/>
              </a:spcBef>
              <a:spcAft>
                <a:spcPts val="0"/>
              </a:spcAft>
              <a:buClrTx/>
              <a:buSzTx/>
              <a:buFontTx/>
              <a:buNone/>
              <a:tabLst/>
              <a:defRPr/>
            </a:pPr>
            <a:r>
              <a:rPr lang="en-US" sz="12000">
                <a:solidFill>
                  <a:srgbClr val="002957"/>
                </a:solidFill>
                <a:latin typeface="Montserrat Extra-Bold"/>
              </a:rPr>
              <a:t>W</a:t>
            </a:r>
            <a:r>
              <a:rPr kumimoji="0" lang="en-US" sz="12000" b="0" i="0" u="none" strike="noStrike" kern="1200" cap="none" spc="0" normalizeH="0" baseline="0" noProof="0">
                <a:ln>
                  <a:noFill/>
                </a:ln>
                <a:solidFill>
                  <a:srgbClr val="002957"/>
                </a:solidFill>
                <a:effectLst/>
                <a:uLnTx/>
                <a:uFillTx/>
                <a:latin typeface="Montserrat Extra-Bold"/>
                <a:ea typeface="+mn-ea"/>
                <a:cs typeface="+mn-cs"/>
              </a:rPr>
              <a:t>hat are ACEs?</a:t>
            </a:r>
          </a:p>
        </p:txBody>
      </p:sp>
      <p:pic>
        <p:nvPicPr>
          <p:cNvPr id="19" name="Picture 19"/>
          <p:cNvPicPr>
            <a:picLocks noChangeAspect="1"/>
          </p:cNvPicPr>
          <p:nvPr/>
        </p:nvPicPr>
        <p:blipFill>
          <a:blip r:embed="rId3"/>
          <a:srcRect/>
          <a:stretch>
            <a:fillRect/>
          </a:stretch>
        </p:blipFill>
        <p:spPr>
          <a:xfrm>
            <a:off x="9363479" y="512216"/>
            <a:ext cx="8624125" cy="8584597"/>
          </a:xfrm>
          <a:prstGeom prst="rect">
            <a:avLst/>
          </a:prstGeom>
        </p:spPr>
      </p:pic>
      <p:sp>
        <p:nvSpPr>
          <p:cNvPr id="20" name="TextBox 20"/>
          <p:cNvSpPr txBox="1"/>
          <p:nvPr/>
        </p:nvSpPr>
        <p:spPr>
          <a:xfrm>
            <a:off x="663130" y="5164796"/>
            <a:ext cx="8115300" cy="2784475"/>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ct val="0"/>
              </a:spcBef>
              <a:spcAft>
                <a:spcPts val="0"/>
              </a:spcAft>
              <a:buClrTx/>
              <a:buSzTx/>
              <a:buFontTx/>
              <a:buNone/>
              <a:tabLst/>
              <a:defRPr/>
            </a:pPr>
            <a:r>
              <a:rPr kumimoji="0" lang="en-US" sz="3999" b="0" i="0" u="none" strike="noStrike" kern="1200" cap="none" spc="0" normalizeH="0" baseline="0" noProof="0">
                <a:ln>
                  <a:noFill/>
                </a:ln>
                <a:solidFill>
                  <a:srgbClr val="000000"/>
                </a:solidFill>
                <a:effectLst/>
                <a:uLnTx/>
                <a:uFillTx/>
                <a:latin typeface="Montserrat"/>
                <a:ea typeface="+mn-ea"/>
                <a:cs typeface="+mn-cs"/>
              </a:rPr>
              <a:t>Adverse childhood experiences, are </a:t>
            </a:r>
            <a:r>
              <a:rPr kumimoji="0" lang="en-US" sz="3999" b="0" i="0" u="none" strike="noStrike" kern="1200" cap="none" spc="0" normalizeH="0" baseline="0" noProof="0">
                <a:ln>
                  <a:noFill/>
                </a:ln>
                <a:solidFill>
                  <a:srgbClr val="00529B"/>
                </a:solidFill>
                <a:effectLst/>
                <a:uLnTx/>
                <a:uFillTx/>
                <a:latin typeface="Montserrat Bold"/>
                <a:ea typeface="+mn-ea"/>
                <a:cs typeface="+mn-cs"/>
              </a:rPr>
              <a:t>traumatic and toxic stress endured during childhood</a:t>
            </a:r>
            <a:r>
              <a:rPr kumimoji="0" lang="en-US" sz="3999" b="0" i="0" u="none" strike="noStrike" kern="1200" cap="none" spc="0" normalizeH="0" baseline="0" noProof="0">
                <a:ln>
                  <a:noFill/>
                </a:ln>
                <a:solidFill>
                  <a:srgbClr val="000000"/>
                </a:solidFill>
                <a:effectLst/>
                <a:uLnTx/>
                <a:uFillTx/>
                <a:latin typeface="Montserrat"/>
                <a:ea typeface="+mn-ea"/>
                <a:cs typeface="+mn-cs"/>
              </a:rPr>
              <a:t> and teen years (0-17).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peech Bubble: Rectangle with Corners Rounded 30">
            <a:extLst>
              <a:ext uri="{FF2B5EF4-FFF2-40B4-BE49-F238E27FC236}">
                <a16:creationId xmlns:a16="http://schemas.microsoft.com/office/drawing/2014/main" id="{DB85B1E4-45A1-0159-DF5D-546A17F8CB13}"/>
              </a:ext>
            </a:extLst>
          </p:cNvPr>
          <p:cNvSpPr/>
          <p:nvPr/>
        </p:nvSpPr>
        <p:spPr>
          <a:xfrm>
            <a:off x="11482584" y="2796610"/>
            <a:ext cx="3526971" cy="1889760"/>
          </a:xfrm>
          <a:prstGeom prst="wedgeRoundRectCallout">
            <a:avLst/>
          </a:prstGeom>
          <a:solidFill>
            <a:srgbClr val="00ADA8"/>
          </a:solidFill>
          <a:ln>
            <a:solidFill>
              <a:srgbClr val="0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2"/>
          <p:cNvGrpSpPr/>
          <p:nvPr/>
        </p:nvGrpSpPr>
        <p:grpSpPr>
          <a:xfrm>
            <a:off x="-1270685" y="1726248"/>
            <a:ext cx="20829370" cy="9033926"/>
            <a:chOff x="0" y="0"/>
            <a:chExt cx="25684936" cy="11139838"/>
          </a:xfrm>
        </p:grpSpPr>
        <p:sp>
          <p:nvSpPr>
            <p:cNvPr id="3" name="Freeform 3"/>
            <p:cNvSpPr/>
            <p:nvPr/>
          </p:nvSpPr>
          <p:spPr>
            <a:xfrm>
              <a:off x="0" y="0"/>
              <a:ext cx="25684936" cy="11139838"/>
            </a:xfrm>
            <a:custGeom>
              <a:avLst/>
              <a:gdLst/>
              <a:ahLst/>
              <a:cxnLst/>
              <a:rect l="l" t="t" r="r" b="b"/>
              <a:pathLst>
                <a:path w="25684936" h="11139838">
                  <a:moveTo>
                    <a:pt x="0" y="0"/>
                  </a:moveTo>
                  <a:lnTo>
                    <a:pt x="0" y="11139838"/>
                  </a:lnTo>
                  <a:lnTo>
                    <a:pt x="25684936" y="11139838"/>
                  </a:lnTo>
                  <a:lnTo>
                    <a:pt x="25684936" y="0"/>
                  </a:lnTo>
                  <a:lnTo>
                    <a:pt x="0" y="0"/>
                  </a:lnTo>
                  <a:close/>
                  <a:moveTo>
                    <a:pt x="25623975" y="11078878"/>
                  </a:moveTo>
                  <a:lnTo>
                    <a:pt x="59690" y="11078878"/>
                  </a:lnTo>
                  <a:lnTo>
                    <a:pt x="59690" y="59690"/>
                  </a:lnTo>
                  <a:lnTo>
                    <a:pt x="25623975" y="59690"/>
                  </a:lnTo>
                  <a:lnTo>
                    <a:pt x="25623975" y="11078878"/>
                  </a:lnTo>
                  <a:close/>
                </a:path>
              </a:pathLst>
            </a:custGeom>
            <a:solidFill>
              <a:srgbClr val="22A8A1"/>
            </a:solidFill>
          </p:spPr>
        </p:sp>
      </p:grpSp>
      <p:sp>
        <p:nvSpPr>
          <p:cNvPr id="4" name="TextBox 4"/>
          <p:cNvSpPr txBox="1"/>
          <p:nvPr/>
        </p:nvSpPr>
        <p:spPr>
          <a:xfrm>
            <a:off x="-933500" y="385762"/>
            <a:ext cx="20155000" cy="1095375"/>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002957"/>
                </a:solidFill>
                <a:effectLst/>
                <a:uLnTx/>
                <a:uFillTx/>
                <a:latin typeface="Montserrat Semi-Bold Bold" panose="020B0604020202020204" charset="0"/>
                <a:cs typeface="Montserrat Semi-Bold Bold" panose="020B0604020202020204" charset="0"/>
              </a:rPr>
              <a:t>Discrimination is Trauma</a:t>
            </a:r>
          </a:p>
        </p:txBody>
      </p:sp>
      <p:sp>
        <p:nvSpPr>
          <p:cNvPr id="28" name="TextBox 28"/>
          <p:cNvSpPr txBox="1"/>
          <p:nvPr/>
        </p:nvSpPr>
        <p:spPr>
          <a:xfrm>
            <a:off x="11368656" y="3071061"/>
            <a:ext cx="3754825" cy="1332929"/>
          </a:xfrm>
          <a:prstGeom prst="rect">
            <a:avLst/>
          </a:prstGeom>
        </p:spPr>
        <p:txBody>
          <a:bodyPr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Heightened activation in region associated with threat vigilance</a:t>
            </a:r>
          </a:p>
        </p:txBody>
      </p:sp>
      <p:pic>
        <p:nvPicPr>
          <p:cNvPr id="30" name="Graphic 29" descr="Brain with solid fill">
            <a:extLst>
              <a:ext uri="{FF2B5EF4-FFF2-40B4-BE49-F238E27FC236}">
                <a16:creationId xmlns:a16="http://schemas.microsoft.com/office/drawing/2014/main" id="{18508A46-ECED-7127-32EB-0B76E854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4579" y="2913165"/>
            <a:ext cx="7078841" cy="7078841"/>
          </a:xfrm>
          <a:prstGeom prst="rect">
            <a:avLst/>
          </a:prstGeom>
        </p:spPr>
      </p:pic>
      <p:sp>
        <p:nvSpPr>
          <p:cNvPr id="32" name="Speech Bubble: Rectangle with Corners Rounded 31">
            <a:extLst>
              <a:ext uri="{FF2B5EF4-FFF2-40B4-BE49-F238E27FC236}">
                <a16:creationId xmlns:a16="http://schemas.microsoft.com/office/drawing/2014/main" id="{D6C1AD92-F594-1868-45A7-1908ADA9B61A}"/>
              </a:ext>
            </a:extLst>
          </p:cNvPr>
          <p:cNvSpPr/>
          <p:nvPr/>
        </p:nvSpPr>
        <p:spPr>
          <a:xfrm>
            <a:off x="4489421" y="2144997"/>
            <a:ext cx="3526971" cy="1889760"/>
          </a:xfrm>
          <a:prstGeom prst="wedgeRoundRectCallout">
            <a:avLst/>
          </a:prstGeom>
          <a:solidFill>
            <a:srgbClr val="00ADA8"/>
          </a:solidFill>
          <a:ln>
            <a:solidFill>
              <a:srgbClr val="0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28">
            <a:extLst>
              <a:ext uri="{FF2B5EF4-FFF2-40B4-BE49-F238E27FC236}">
                <a16:creationId xmlns:a16="http://schemas.microsoft.com/office/drawing/2014/main" id="{A5390FE2-15B3-FA8F-AF22-25063B82BEF5}"/>
              </a:ext>
            </a:extLst>
          </p:cNvPr>
          <p:cNvSpPr txBox="1"/>
          <p:nvPr/>
        </p:nvSpPr>
        <p:spPr>
          <a:xfrm>
            <a:off x="4605736" y="2371933"/>
            <a:ext cx="3294340" cy="133292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Greater response in emotion regulation and fear inhibition networks</a:t>
            </a:r>
          </a:p>
        </p:txBody>
      </p:sp>
      <p:sp>
        <p:nvSpPr>
          <p:cNvPr id="34" name="Speech Bubble: Rectangle with Corners Rounded 33">
            <a:extLst>
              <a:ext uri="{FF2B5EF4-FFF2-40B4-BE49-F238E27FC236}">
                <a16:creationId xmlns:a16="http://schemas.microsoft.com/office/drawing/2014/main" id="{2E09861A-10AC-5488-07C2-E56C8F1835B8}"/>
              </a:ext>
            </a:extLst>
          </p:cNvPr>
          <p:cNvSpPr/>
          <p:nvPr/>
        </p:nvSpPr>
        <p:spPr>
          <a:xfrm rot="10800000">
            <a:off x="5041930" y="7496066"/>
            <a:ext cx="3526971" cy="1889760"/>
          </a:xfrm>
          <a:prstGeom prst="wedgeRoundRectCallout">
            <a:avLst/>
          </a:prstGeom>
          <a:solidFill>
            <a:srgbClr val="00ADA8"/>
          </a:solidFill>
          <a:ln>
            <a:solidFill>
              <a:srgbClr val="0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TextBox 28">
            <a:extLst>
              <a:ext uri="{FF2B5EF4-FFF2-40B4-BE49-F238E27FC236}">
                <a16:creationId xmlns:a16="http://schemas.microsoft.com/office/drawing/2014/main" id="{B4333CFB-8AED-47E5-DAD5-A82F1151ABA5}"/>
              </a:ext>
            </a:extLst>
          </p:cNvPr>
          <p:cNvSpPr txBox="1"/>
          <p:nvPr/>
        </p:nvSpPr>
        <p:spPr>
          <a:xfrm>
            <a:off x="5158245" y="7921124"/>
            <a:ext cx="3294340" cy="87126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Thinner gray matter in the cingulate cortices.</a:t>
            </a:r>
          </a:p>
        </p:txBody>
      </p:sp>
      <p:sp>
        <p:nvSpPr>
          <p:cNvPr id="36" name="Speech Bubble: Rectangle with Corners Rounded 35">
            <a:extLst>
              <a:ext uri="{FF2B5EF4-FFF2-40B4-BE49-F238E27FC236}">
                <a16:creationId xmlns:a16="http://schemas.microsoft.com/office/drawing/2014/main" id="{14C11F8E-D2AF-91FC-1788-B7087BFDDE99}"/>
              </a:ext>
            </a:extLst>
          </p:cNvPr>
          <p:cNvSpPr/>
          <p:nvPr/>
        </p:nvSpPr>
        <p:spPr>
          <a:xfrm>
            <a:off x="2309961" y="4686370"/>
            <a:ext cx="3526971" cy="1889760"/>
          </a:xfrm>
          <a:prstGeom prst="wedgeRoundRectCallout">
            <a:avLst/>
          </a:prstGeom>
          <a:solidFill>
            <a:srgbClr val="00ADA8"/>
          </a:solidFill>
          <a:ln>
            <a:solidFill>
              <a:srgbClr val="0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28">
            <a:extLst>
              <a:ext uri="{FF2B5EF4-FFF2-40B4-BE49-F238E27FC236}">
                <a16:creationId xmlns:a16="http://schemas.microsoft.com/office/drawing/2014/main" id="{ADBB63E7-9734-CE82-444D-5F5BF797305F}"/>
              </a:ext>
            </a:extLst>
          </p:cNvPr>
          <p:cNvSpPr txBox="1"/>
          <p:nvPr/>
        </p:nvSpPr>
        <p:spPr>
          <a:xfrm>
            <a:off x="2426276" y="4964785"/>
            <a:ext cx="3294340" cy="133292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Compromises integrity of white matter in prefrontal cortex</a:t>
            </a:r>
          </a:p>
        </p:txBody>
      </p:sp>
      <p:sp>
        <p:nvSpPr>
          <p:cNvPr id="38" name="Speech Bubble: Rectangle with Corners Rounded 37">
            <a:extLst>
              <a:ext uri="{FF2B5EF4-FFF2-40B4-BE49-F238E27FC236}">
                <a16:creationId xmlns:a16="http://schemas.microsoft.com/office/drawing/2014/main" id="{E86CB358-BDDB-BB63-FEE0-6810C2C3DA9B}"/>
              </a:ext>
            </a:extLst>
          </p:cNvPr>
          <p:cNvSpPr/>
          <p:nvPr/>
        </p:nvSpPr>
        <p:spPr>
          <a:xfrm rot="10800000">
            <a:off x="12083002" y="7231396"/>
            <a:ext cx="3526971" cy="1889760"/>
          </a:xfrm>
          <a:prstGeom prst="wedgeRoundRectCallout">
            <a:avLst/>
          </a:prstGeom>
          <a:solidFill>
            <a:srgbClr val="00ADA8"/>
          </a:solidFill>
          <a:ln>
            <a:solidFill>
              <a:srgbClr val="0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28">
            <a:extLst>
              <a:ext uri="{FF2B5EF4-FFF2-40B4-BE49-F238E27FC236}">
                <a16:creationId xmlns:a16="http://schemas.microsoft.com/office/drawing/2014/main" id="{1D62A58D-9D8B-6DD7-4043-05E48BC07F78}"/>
              </a:ext>
            </a:extLst>
          </p:cNvPr>
          <p:cNvSpPr txBox="1"/>
          <p:nvPr/>
        </p:nvSpPr>
        <p:spPr>
          <a:xfrm>
            <a:off x="12199318" y="7656454"/>
            <a:ext cx="3294340" cy="87126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Correlated with overall anxiety and depression.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7171" b="10367"/>
          <a:stretch>
            <a:fillRect/>
          </a:stretch>
        </p:blipFill>
        <p:spPr>
          <a:xfrm>
            <a:off x="-418835" y="1195612"/>
            <a:ext cx="18830660" cy="9086083"/>
          </a:xfrm>
          <a:prstGeom prst="rect">
            <a:avLst/>
          </a:prstGeom>
        </p:spPr>
      </p:pic>
      <p:grpSp>
        <p:nvGrpSpPr>
          <p:cNvPr id="3" name="Group 3"/>
          <p:cNvGrpSpPr/>
          <p:nvPr/>
        </p:nvGrpSpPr>
        <p:grpSpPr>
          <a:xfrm>
            <a:off x="-1095375" y="0"/>
            <a:ext cx="19507200" cy="1485900"/>
            <a:chOff x="0" y="0"/>
            <a:chExt cx="6598732" cy="502638"/>
          </a:xfrm>
        </p:grpSpPr>
        <p:sp>
          <p:nvSpPr>
            <p:cNvPr id="4" name="Freeform 4"/>
            <p:cNvSpPr/>
            <p:nvPr/>
          </p:nvSpPr>
          <p:spPr>
            <a:xfrm>
              <a:off x="0" y="0"/>
              <a:ext cx="6598732" cy="502638"/>
            </a:xfrm>
            <a:custGeom>
              <a:avLst/>
              <a:gdLst/>
              <a:ahLst/>
              <a:cxnLst/>
              <a:rect l="l" t="t" r="r" b="b"/>
              <a:pathLst>
                <a:path w="6598732" h="502638">
                  <a:moveTo>
                    <a:pt x="0" y="0"/>
                  </a:moveTo>
                  <a:lnTo>
                    <a:pt x="6598732" y="0"/>
                  </a:lnTo>
                  <a:lnTo>
                    <a:pt x="6598732" y="502638"/>
                  </a:lnTo>
                  <a:lnTo>
                    <a:pt x="0" y="502638"/>
                  </a:lnTo>
                  <a:close/>
                </a:path>
              </a:pathLst>
            </a:custGeom>
            <a:solidFill>
              <a:srgbClr val="002957"/>
            </a:solidFill>
          </p:spPr>
        </p:sp>
      </p:grpSp>
      <p:sp>
        <p:nvSpPr>
          <p:cNvPr id="5" name="TextBox 5"/>
          <p:cNvSpPr txBox="1"/>
          <p:nvPr/>
        </p:nvSpPr>
        <p:spPr>
          <a:xfrm>
            <a:off x="4074988" y="64042"/>
            <a:ext cx="10138023" cy="1226820"/>
          </a:xfrm>
          <a:prstGeom prst="rect">
            <a:avLst/>
          </a:prstGeom>
        </p:spPr>
        <p:txBody>
          <a:bodyPr lIns="0" tIns="0" rIns="0" bIns="0" rtlCol="0" anchor="t">
            <a:spAutoFit/>
          </a:bodyPr>
          <a:lstStyle/>
          <a:p>
            <a:pPr marL="0" marR="0" lvl="0" indent="0" algn="ctr" defTabSz="914400" rtl="0" eaLnBrk="1" fontAlgn="auto" latinLnBrk="0" hangingPunct="1">
              <a:lnSpc>
                <a:spcPts val="10080"/>
              </a:lnSpc>
              <a:spcBef>
                <a:spcPts val="0"/>
              </a:spcBef>
              <a:spcAft>
                <a:spcPts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Montserrat Semi-Bold"/>
                <a:ea typeface="+mn-ea"/>
                <a:cs typeface="+mn-cs"/>
              </a:rPr>
              <a:t>The 3 Realms of ACEs</a:t>
            </a:r>
          </a:p>
        </p:txBody>
      </p:sp>
      <p:sp>
        <p:nvSpPr>
          <p:cNvPr id="6" name="TextBox 5">
            <a:extLst>
              <a:ext uri="{FF2B5EF4-FFF2-40B4-BE49-F238E27FC236}">
                <a16:creationId xmlns:a16="http://schemas.microsoft.com/office/drawing/2014/main" id="{5A8A543C-9495-6090-245D-9EF308F2C962}"/>
              </a:ext>
            </a:extLst>
          </p:cNvPr>
          <p:cNvSpPr txBox="1"/>
          <p:nvPr/>
        </p:nvSpPr>
        <p:spPr>
          <a:xfrm>
            <a:off x="14994315" y="917002"/>
            <a:ext cx="3697164" cy="369332"/>
          </a:xfrm>
          <a:prstGeom prst="rect">
            <a:avLst/>
          </a:prstGeom>
          <a:noFill/>
        </p:spPr>
        <p:txBody>
          <a:bodyPr wrap="square" lIns="91440" tIns="45720" rIns="91440" bIns="45720" rtlCol="0" anchor="t">
            <a:spAutoFit/>
          </a:bodyPr>
          <a:lstStyle/>
          <a:p>
            <a:r>
              <a:rPr lang="en-US">
                <a:solidFill>
                  <a:schemeClr val="bg1"/>
                </a:solidFill>
                <a:latin typeface="Montserrat"/>
              </a:rPr>
              <a:t>Source: PACEs Connection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138" r="7590"/>
          <a:stretch>
            <a:fillRect/>
          </a:stretch>
        </p:blipFill>
        <p:spPr>
          <a:xfrm>
            <a:off x="6080418" y="1510176"/>
            <a:ext cx="11675651" cy="7760430"/>
          </a:xfrm>
          <a:prstGeom prst="rect">
            <a:avLst/>
          </a:prstGeom>
        </p:spPr>
      </p:pic>
      <p:grpSp>
        <p:nvGrpSpPr>
          <p:cNvPr id="3" name="Group 3"/>
          <p:cNvGrpSpPr/>
          <p:nvPr/>
        </p:nvGrpSpPr>
        <p:grpSpPr>
          <a:xfrm>
            <a:off x="11918244" y="1420928"/>
            <a:ext cx="5972350" cy="986146"/>
            <a:chOff x="0" y="0"/>
            <a:chExt cx="2020277" cy="333585"/>
          </a:xfrm>
        </p:grpSpPr>
        <p:sp>
          <p:nvSpPr>
            <p:cNvPr id="4" name="Freeform 4"/>
            <p:cNvSpPr/>
            <p:nvPr/>
          </p:nvSpPr>
          <p:spPr>
            <a:xfrm>
              <a:off x="0" y="0"/>
              <a:ext cx="2020276" cy="333585"/>
            </a:xfrm>
            <a:custGeom>
              <a:avLst/>
              <a:gdLst/>
              <a:ahLst/>
              <a:cxnLst/>
              <a:rect l="l" t="t" r="r" b="b"/>
              <a:pathLst>
                <a:path w="2020276" h="333585">
                  <a:moveTo>
                    <a:pt x="0" y="0"/>
                  </a:moveTo>
                  <a:lnTo>
                    <a:pt x="2020276" y="0"/>
                  </a:lnTo>
                  <a:lnTo>
                    <a:pt x="2020276" y="333585"/>
                  </a:lnTo>
                  <a:lnTo>
                    <a:pt x="0" y="333585"/>
                  </a:lnTo>
                  <a:close/>
                </a:path>
              </a:pathLst>
            </a:custGeom>
            <a:solidFill>
              <a:srgbClr val="FFFFFF"/>
            </a:solidFill>
          </p:spPr>
        </p:sp>
      </p:grpSp>
      <p:grpSp>
        <p:nvGrpSpPr>
          <p:cNvPr id="5" name="Group 5"/>
          <p:cNvGrpSpPr/>
          <p:nvPr/>
        </p:nvGrpSpPr>
        <p:grpSpPr>
          <a:xfrm>
            <a:off x="1028700" y="812131"/>
            <a:ext cx="16861895" cy="8862300"/>
            <a:chOff x="0" y="0"/>
            <a:chExt cx="20792596" cy="10928204"/>
          </a:xfrm>
        </p:grpSpPr>
        <p:sp>
          <p:nvSpPr>
            <p:cNvPr id="6" name="Freeform 6"/>
            <p:cNvSpPr/>
            <p:nvPr/>
          </p:nvSpPr>
          <p:spPr>
            <a:xfrm>
              <a:off x="0" y="0"/>
              <a:ext cx="20792596" cy="10928204"/>
            </a:xfrm>
            <a:custGeom>
              <a:avLst/>
              <a:gdLst/>
              <a:ahLst/>
              <a:cxnLst/>
              <a:rect l="l" t="t" r="r" b="b"/>
              <a:pathLst>
                <a:path w="20792596" h="10928204">
                  <a:moveTo>
                    <a:pt x="0" y="0"/>
                  </a:moveTo>
                  <a:lnTo>
                    <a:pt x="0" y="10928204"/>
                  </a:lnTo>
                  <a:lnTo>
                    <a:pt x="20792596" y="10928204"/>
                  </a:lnTo>
                  <a:lnTo>
                    <a:pt x="20792596" y="0"/>
                  </a:lnTo>
                  <a:lnTo>
                    <a:pt x="0" y="0"/>
                  </a:lnTo>
                  <a:close/>
                  <a:moveTo>
                    <a:pt x="20731635" y="10867244"/>
                  </a:moveTo>
                  <a:lnTo>
                    <a:pt x="59690" y="10867244"/>
                  </a:lnTo>
                  <a:lnTo>
                    <a:pt x="59690" y="59690"/>
                  </a:lnTo>
                  <a:lnTo>
                    <a:pt x="20731635" y="59690"/>
                  </a:lnTo>
                  <a:lnTo>
                    <a:pt x="20731635" y="10867244"/>
                  </a:lnTo>
                  <a:close/>
                </a:path>
              </a:pathLst>
            </a:custGeom>
            <a:solidFill>
              <a:srgbClr val="22A8A1"/>
            </a:solidFill>
          </p:spPr>
        </p:sp>
      </p:grpSp>
      <p:sp>
        <p:nvSpPr>
          <p:cNvPr id="7" name="AutoShape 7"/>
          <p:cNvSpPr/>
          <p:nvPr/>
        </p:nvSpPr>
        <p:spPr>
          <a:xfrm>
            <a:off x="-419393" y="-119032"/>
            <a:ext cx="6250976" cy="10525065"/>
          </a:xfrm>
          <a:prstGeom prst="rect">
            <a:avLst/>
          </a:prstGeom>
          <a:solidFill>
            <a:srgbClr val="002957"/>
          </a:solidFill>
        </p:spPr>
      </p:sp>
      <p:sp>
        <p:nvSpPr>
          <p:cNvPr id="8" name="TextBox 8"/>
          <p:cNvSpPr txBox="1"/>
          <p:nvPr/>
        </p:nvSpPr>
        <p:spPr>
          <a:xfrm>
            <a:off x="628147" y="1780651"/>
            <a:ext cx="4533365" cy="2503170"/>
          </a:xfrm>
          <a:prstGeom prst="rect">
            <a:avLst/>
          </a:prstGeom>
        </p:spPr>
        <p:txBody>
          <a:bodyPr lIns="0" tIns="0" rIns="0" bIns="0" rtlCol="0" anchor="t">
            <a:spAutoFit/>
          </a:bodyPr>
          <a:lstStyle/>
          <a:p>
            <a:pPr marL="0" marR="0" lvl="0" indent="0" algn="l" defTabSz="914400" rtl="0" eaLnBrk="1" fontAlgn="auto" latinLnBrk="0" hangingPunct="1">
              <a:lnSpc>
                <a:spcPts val="10080"/>
              </a:lnSpc>
              <a:spcBef>
                <a:spcPts val="0"/>
              </a:spcBef>
              <a:spcAft>
                <a:spcPts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Montserrat Semi-Bold"/>
                <a:ea typeface="+mn-ea"/>
                <a:cs typeface="+mn-cs"/>
              </a:rPr>
              <a:t>The</a:t>
            </a:r>
          </a:p>
          <a:p>
            <a:pPr marL="0" marR="0" lvl="0" indent="0" algn="l" defTabSz="914400" rtl="0" eaLnBrk="1" fontAlgn="auto" latinLnBrk="0" hangingPunct="1">
              <a:lnSpc>
                <a:spcPts val="10080"/>
              </a:lnSpc>
              <a:spcBef>
                <a:spcPts val="0"/>
              </a:spcBef>
              <a:spcAft>
                <a:spcPts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Montserrat Semi-Bold"/>
                <a:ea typeface="+mn-ea"/>
                <a:cs typeface="+mn-cs"/>
              </a:rPr>
              <a:t>Impacts</a:t>
            </a:r>
          </a:p>
        </p:txBody>
      </p:sp>
      <p:sp>
        <p:nvSpPr>
          <p:cNvPr id="9" name="TextBox 9"/>
          <p:cNvSpPr txBox="1"/>
          <p:nvPr/>
        </p:nvSpPr>
        <p:spPr>
          <a:xfrm>
            <a:off x="628147" y="4477471"/>
            <a:ext cx="4838206" cy="1455420"/>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2A8A1"/>
                </a:solidFill>
                <a:effectLst/>
                <a:uLnTx/>
                <a:uFillTx/>
                <a:latin typeface="Montserrat Classic Bold"/>
                <a:ea typeface="+mn-ea"/>
                <a:cs typeface="+mn-cs"/>
              </a:rPr>
              <a:t>ON THE </a:t>
            </a:r>
          </a:p>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2A8A1"/>
                </a:solidFill>
                <a:effectLst/>
                <a:uLnTx/>
                <a:uFillTx/>
                <a:latin typeface="Montserrat Classic Bold"/>
                <a:ea typeface="+mn-ea"/>
                <a:cs typeface="+mn-cs"/>
              </a:rPr>
              <a:t>INDIVIDUAL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6597"/>
            <a:ext cx="8210643" cy="10525065"/>
          </a:xfrm>
          <a:prstGeom prst="rect">
            <a:avLst/>
          </a:prstGeom>
          <a:solidFill>
            <a:srgbClr val="002957"/>
          </a:solidFill>
        </p:spPr>
      </p:sp>
      <p:grpSp>
        <p:nvGrpSpPr>
          <p:cNvPr id="3" name="Group 3"/>
          <p:cNvGrpSpPr/>
          <p:nvPr/>
        </p:nvGrpSpPr>
        <p:grpSpPr>
          <a:xfrm>
            <a:off x="-1485900" y="1028700"/>
            <a:ext cx="20242771" cy="8274470"/>
            <a:chOff x="0" y="0"/>
            <a:chExt cx="24961593" cy="10203344"/>
          </a:xfrm>
        </p:grpSpPr>
        <p:sp>
          <p:nvSpPr>
            <p:cNvPr id="4" name="Freeform 4"/>
            <p:cNvSpPr/>
            <p:nvPr/>
          </p:nvSpPr>
          <p:spPr>
            <a:xfrm>
              <a:off x="0" y="0"/>
              <a:ext cx="24961594" cy="10203344"/>
            </a:xfrm>
            <a:custGeom>
              <a:avLst/>
              <a:gdLst/>
              <a:ahLst/>
              <a:cxnLst/>
              <a:rect l="l" t="t" r="r" b="b"/>
              <a:pathLst>
                <a:path w="24961594" h="10203344">
                  <a:moveTo>
                    <a:pt x="0" y="0"/>
                  </a:moveTo>
                  <a:lnTo>
                    <a:pt x="0" y="10203344"/>
                  </a:lnTo>
                  <a:lnTo>
                    <a:pt x="24961594" y="10203344"/>
                  </a:lnTo>
                  <a:lnTo>
                    <a:pt x="24961594" y="0"/>
                  </a:lnTo>
                  <a:lnTo>
                    <a:pt x="0" y="0"/>
                  </a:lnTo>
                  <a:close/>
                  <a:moveTo>
                    <a:pt x="24900634" y="10142384"/>
                  </a:moveTo>
                  <a:lnTo>
                    <a:pt x="59690" y="10142384"/>
                  </a:lnTo>
                  <a:lnTo>
                    <a:pt x="59690" y="59690"/>
                  </a:lnTo>
                  <a:lnTo>
                    <a:pt x="24900634" y="59690"/>
                  </a:lnTo>
                  <a:lnTo>
                    <a:pt x="24900634" y="10142384"/>
                  </a:lnTo>
                  <a:close/>
                </a:path>
              </a:pathLst>
            </a:custGeom>
            <a:solidFill>
              <a:srgbClr val="22A8A1"/>
            </a:solidFill>
          </p:spPr>
        </p:sp>
      </p:grpSp>
      <p:sp>
        <p:nvSpPr>
          <p:cNvPr id="5" name="TextBox 5"/>
          <p:cNvSpPr txBox="1"/>
          <p:nvPr/>
        </p:nvSpPr>
        <p:spPr>
          <a:xfrm>
            <a:off x="385520" y="3522872"/>
            <a:ext cx="7649152" cy="3286125"/>
          </a:xfrm>
          <a:prstGeom prst="rect">
            <a:avLst/>
          </a:prstGeom>
        </p:spPr>
        <p:txBody>
          <a:bodyPr lIns="0" tIns="0" rIns="0" bIns="0" rtlCol="0" anchor="t">
            <a:spAutoFit/>
          </a:bodyPr>
          <a:lstStyle/>
          <a:p>
            <a:pPr marL="0" marR="0" lvl="0" indent="0" algn="just"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FFFFFF"/>
                </a:solidFill>
                <a:effectLst/>
                <a:uLnTx/>
                <a:uFillTx/>
                <a:latin typeface="Montserrat Semi-Bold Bold"/>
                <a:ea typeface="+mn-ea"/>
                <a:cs typeface="+mn-cs"/>
              </a:rPr>
              <a:t>Consequences</a:t>
            </a:r>
          </a:p>
          <a:p>
            <a:pPr marL="0" marR="0" lvl="0" indent="0" algn="just"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FFFFFF"/>
                </a:solidFill>
                <a:effectLst/>
                <a:uLnTx/>
                <a:uFillTx/>
                <a:latin typeface="Montserrat Semi-Bold Bold"/>
                <a:ea typeface="+mn-ea"/>
                <a:cs typeface="+mn-cs"/>
              </a:rPr>
              <a:t>of Trauma</a:t>
            </a:r>
          </a:p>
          <a:p>
            <a:pPr marL="0" marR="0" lvl="0" indent="0" algn="just"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FFFFFF"/>
                </a:solidFill>
                <a:effectLst/>
                <a:uLnTx/>
                <a:uFillTx/>
                <a:latin typeface="Montserrat Semi-Bold Bold"/>
                <a:ea typeface="+mn-ea"/>
                <a:cs typeface="+mn-cs"/>
              </a:rPr>
              <a:t>Exposure</a:t>
            </a:r>
          </a:p>
        </p:txBody>
      </p:sp>
      <p:sp>
        <p:nvSpPr>
          <p:cNvPr id="6" name="TextBox 6"/>
          <p:cNvSpPr txBox="1"/>
          <p:nvPr/>
        </p:nvSpPr>
        <p:spPr>
          <a:xfrm>
            <a:off x="8210643" y="1570673"/>
            <a:ext cx="9905907" cy="7164705"/>
          </a:xfrm>
          <a:prstGeom prst="rect">
            <a:avLst/>
          </a:prstGeom>
        </p:spPr>
        <p:txBody>
          <a:bodyPr lIns="0" tIns="0" rIns="0" bIns="0" rtlCol="0" anchor="t">
            <a:spAutoFit/>
          </a:bodyPr>
          <a:lstStyle/>
          <a:p>
            <a:pPr marL="906780" marR="0" lvl="1" indent="-453390" algn="l" defTabSz="914400" rtl="0" eaLnBrk="1" fontAlgn="auto" latinLnBrk="0" hangingPunct="1">
              <a:lnSpc>
                <a:spcPts val="630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002957"/>
                </a:solidFill>
                <a:effectLst/>
                <a:uLnTx/>
                <a:uFillTx/>
                <a:latin typeface="Montserrat Classic"/>
                <a:ea typeface="+mn-ea"/>
                <a:cs typeface="+mn-cs"/>
              </a:rPr>
              <a:t>Nightmares / Trouble Sleeping</a:t>
            </a:r>
          </a:p>
          <a:p>
            <a:pPr marL="906780" marR="0" lvl="1" indent="-453390" algn="l" defTabSz="914400" rtl="0" eaLnBrk="1" fontAlgn="auto" latinLnBrk="0" hangingPunct="1">
              <a:lnSpc>
                <a:spcPts val="630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002957"/>
                </a:solidFill>
                <a:effectLst/>
                <a:uLnTx/>
                <a:uFillTx/>
                <a:latin typeface="Montserrat Classic"/>
                <a:ea typeface="+mn-ea"/>
                <a:cs typeface="+mn-cs"/>
              </a:rPr>
              <a:t>Flashbacks</a:t>
            </a:r>
          </a:p>
          <a:p>
            <a:pPr marL="906780" marR="0" lvl="1" indent="-453390" algn="l" defTabSz="914400" rtl="0" eaLnBrk="1" fontAlgn="auto" latinLnBrk="0" hangingPunct="1">
              <a:lnSpc>
                <a:spcPts val="630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002957"/>
                </a:solidFill>
                <a:effectLst/>
                <a:uLnTx/>
                <a:uFillTx/>
                <a:latin typeface="Montserrat Classic"/>
                <a:ea typeface="+mn-ea"/>
                <a:cs typeface="+mn-cs"/>
              </a:rPr>
              <a:t>Hypervigilance</a:t>
            </a:r>
          </a:p>
          <a:p>
            <a:pPr marL="906780" marR="0" lvl="1" indent="-453390" algn="l" defTabSz="914400" rtl="0" eaLnBrk="1" fontAlgn="auto" latinLnBrk="0" hangingPunct="1">
              <a:lnSpc>
                <a:spcPts val="630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002957"/>
                </a:solidFill>
                <a:effectLst/>
                <a:uLnTx/>
                <a:uFillTx/>
                <a:latin typeface="Montserrat Classic"/>
                <a:ea typeface="+mn-ea"/>
                <a:cs typeface="+mn-cs"/>
              </a:rPr>
              <a:t>Constant Thinking About Trauma</a:t>
            </a:r>
          </a:p>
          <a:p>
            <a:pPr marL="906780" marR="0" lvl="1" indent="-453390" algn="l" defTabSz="914400" rtl="0" eaLnBrk="1" fontAlgn="auto" latinLnBrk="0" hangingPunct="1">
              <a:lnSpc>
                <a:spcPts val="630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002957"/>
                </a:solidFill>
                <a:effectLst/>
                <a:uLnTx/>
                <a:uFillTx/>
                <a:latin typeface="Montserrat Classic"/>
                <a:ea typeface="+mn-ea"/>
                <a:cs typeface="+mn-cs"/>
              </a:rPr>
              <a:t>Avoiding Reminders</a:t>
            </a:r>
          </a:p>
          <a:p>
            <a:pPr marL="906780" marR="0" lvl="1" indent="-453390" algn="l" defTabSz="914400" rtl="0" eaLnBrk="1" fontAlgn="auto" latinLnBrk="0" hangingPunct="1">
              <a:lnSpc>
                <a:spcPts val="630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002957"/>
                </a:solidFill>
                <a:effectLst/>
                <a:uLnTx/>
                <a:uFillTx/>
                <a:latin typeface="Montserrat Classic"/>
                <a:ea typeface="+mn-ea"/>
                <a:cs typeface="+mn-cs"/>
              </a:rPr>
              <a:t>Feeling Scared for "No Reason"</a:t>
            </a:r>
          </a:p>
          <a:p>
            <a:pPr marL="906780" marR="0" lvl="1" indent="-453390" algn="l" defTabSz="914400" rtl="0" eaLnBrk="1" fontAlgn="auto" latinLnBrk="0" hangingPunct="1">
              <a:lnSpc>
                <a:spcPts val="630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002957"/>
                </a:solidFill>
                <a:effectLst/>
                <a:uLnTx/>
                <a:uFillTx/>
                <a:latin typeface="Montserrat Classic"/>
                <a:ea typeface="+mn-ea"/>
                <a:cs typeface="+mn-cs"/>
              </a:rPr>
              <a:t>Feeling Angry, Guilty, Sad or Shameful</a:t>
            </a:r>
          </a:p>
          <a:p>
            <a:pPr marL="906780" marR="0" lvl="1" indent="-453390" algn="l" defTabSz="914400" rtl="0" eaLnBrk="1" fontAlgn="auto" latinLnBrk="0" hangingPunct="1">
              <a:lnSpc>
                <a:spcPts val="630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002957"/>
                </a:solidFill>
                <a:effectLst/>
                <a:uLnTx/>
                <a:uFillTx/>
                <a:latin typeface="Montserrat Classic"/>
                <a:ea typeface="+mn-ea"/>
                <a:cs typeface="+mn-cs"/>
              </a:rPr>
              <a:t>Physical Complaints &amp; Problems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265" y="1028700"/>
            <a:ext cx="9092735" cy="5408273"/>
            <a:chOff x="0" y="0"/>
            <a:chExt cx="11901419" cy="6669004"/>
          </a:xfrm>
        </p:grpSpPr>
        <p:sp>
          <p:nvSpPr>
            <p:cNvPr id="3" name="Freeform 3"/>
            <p:cNvSpPr/>
            <p:nvPr/>
          </p:nvSpPr>
          <p:spPr>
            <a:xfrm>
              <a:off x="0" y="0"/>
              <a:ext cx="11901419" cy="6669004"/>
            </a:xfrm>
            <a:custGeom>
              <a:avLst/>
              <a:gdLst/>
              <a:ahLst/>
              <a:cxnLst/>
              <a:rect l="l" t="t" r="r" b="b"/>
              <a:pathLst>
                <a:path w="11901419" h="6669004">
                  <a:moveTo>
                    <a:pt x="0" y="0"/>
                  </a:moveTo>
                  <a:lnTo>
                    <a:pt x="0" y="6669004"/>
                  </a:lnTo>
                  <a:lnTo>
                    <a:pt x="11901419" y="6669004"/>
                  </a:lnTo>
                  <a:lnTo>
                    <a:pt x="11901419" y="0"/>
                  </a:lnTo>
                  <a:lnTo>
                    <a:pt x="0" y="0"/>
                  </a:lnTo>
                  <a:close/>
                  <a:moveTo>
                    <a:pt x="11840459" y="6608044"/>
                  </a:moveTo>
                  <a:lnTo>
                    <a:pt x="59690" y="6608044"/>
                  </a:lnTo>
                  <a:lnTo>
                    <a:pt x="59690" y="59690"/>
                  </a:lnTo>
                  <a:lnTo>
                    <a:pt x="11840459" y="59690"/>
                  </a:lnTo>
                  <a:lnTo>
                    <a:pt x="11840459" y="6608044"/>
                  </a:lnTo>
                  <a:close/>
                </a:path>
              </a:pathLst>
            </a:custGeom>
            <a:solidFill>
              <a:srgbClr val="22A8A1"/>
            </a:solidFill>
          </p:spPr>
        </p:sp>
      </p:grpSp>
      <p:sp>
        <p:nvSpPr>
          <p:cNvPr id="4" name="TextBox 4"/>
          <p:cNvSpPr txBox="1"/>
          <p:nvPr/>
        </p:nvSpPr>
        <p:spPr>
          <a:xfrm>
            <a:off x="706644" y="1684962"/>
            <a:ext cx="7833842" cy="2190750"/>
          </a:xfrm>
          <a:prstGeom prst="rect">
            <a:avLst/>
          </a:prstGeom>
        </p:spPr>
        <p:txBody>
          <a:bodyPr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002957"/>
                </a:solidFill>
                <a:effectLst/>
                <a:uLnTx/>
                <a:uFillTx/>
                <a:latin typeface="Montserrat Semi-Bold Bold"/>
                <a:ea typeface="+mn-ea"/>
                <a:cs typeface="+mn-cs"/>
              </a:rPr>
              <a:t>Executive</a:t>
            </a:r>
          </a:p>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002957"/>
                </a:solidFill>
                <a:effectLst/>
                <a:uLnTx/>
                <a:uFillTx/>
                <a:latin typeface="Montserrat Semi-Bold Bold"/>
                <a:ea typeface="+mn-ea"/>
                <a:cs typeface="+mn-cs"/>
              </a:rPr>
              <a:t>Functioning</a:t>
            </a:r>
          </a:p>
        </p:txBody>
      </p:sp>
      <p:sp>
        <p:nvSpPr>
          <p:cNvPr id="5" name="AutoShape 5"/>
          <p:cNvSpPr/>
          <p:nvPr/>
        </p:nvSpPr>
        <p:spPr>
          <a:xfrm>
            <a:off x="9735725" y="-147371"/>
            <a:ext cx="8672960" cy="10581743"/>
          </a:xfrm>
          <a:prstGeom prst="rect">
            <a:avLst/>
          </a:prstGeom>
          <a:solidFill>
            <a:srgbClr val="002957"/>
          </a:solidFill>
        </p:spPr>
      </p:sp>
      <p:sp>
        <p:nvSpPr>
          <p:cNvPr id="6" name="TextBox 6"/>
          <p:cNvSpPr txBox="1"/>
          <p:nvPr/>
        </p:nvSpPr>
        <p:spPr>
          <a:xfrm>
            <a:off x="10335131" y="480441"/>
            <a:ext cx="7778948" cy="9049893"/>
          </a:xfrm>
          <a:prstGeom prst="rect">
            <a:avLst/>
          </a:prstGeom>
        </p:spPr>
        <p:txBody>
          <a:bodyPr lIns="0" tIns="0" rIns="0" bIns="0" rtlCol="0" anchor="t">
            <a:spAutoFit/>
          </a:bodyPr>
          <a:lstStyle/>
          <a:p>
            <a:pPr marL="777240" marR="0" lvl="1" indent="-388620" algn="l" defTabSz="914400" rtl="0" eaLnBrk="1" fontAlgn="auto" latinLnBrk="0" hangingPunct="1">
              <a:lnSpc>
                <a:spcPts val="7235"/>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FFFFFF"/>
                </a:solidFill>
                <a:effectLst/>
                <a:uLnTx/>
                <a:uFillTx/>
                <a:latin typeface="Montserrat"/>
                <a:ea typeface="+mn-ea"/>
                <a:cs typeface="+mn-cs"/>
              </a:rPr>
              <a:t>Impulse Control</a:t>
            </a:r>
          </a:p>
          <a:p>
            <a:pPr marL="777240" marR="0" lvl="1" indent="-388620" algn="l" defTabSz="914400" rtl="0" eaLnBrk="1" fontAlgn="auto" latinLnBrk="0" hangingPunct="1">
              <a:lnSpc>
                <a:spcPts val="7235"/>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FFFFFF"/>
                </a:solidFill>
                <a:effectLst/>
                <a:uLnTx/>
                <a:uFillTx/>
                <a:latin typeface="Montserrat"/>
                <a:ea typeface="+mn-ea"/>
                <a:cs typeface="+mn-cs"/>
              </a:rPr>
              <a:t>Emotional Regulation</a:t>
            </a:r>
          </a:p>
          <a:p>
            <a:pPr marL="777240" marR="0" lvl="1" indent="-388620" algn="l" defTabSz="914400" rtl="0" eaLnBrk="1" fontAlgn="auto" latinLnBrk="0" hangingPunct="1">
              <a:lnSpc>
                <a:spcPts val="7235"/>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FFFFFF"/>
                </a:solidFill>
                <a:effectLst/>
                <a:uLnTx/>
                <a:uFillTx/>
                <a:latin typeface="Montserrat"/>
                <a:ea typeface="+mn-ea"/>
                <a:cs typeface="+mn-cs"/>
              </a:rPr>
              <a:t>Flexible Thinking</a:t>
            </a:r>
          </a:p>
          <a:p>
            <a:pPr marL="777240" marR="0" lvl="1" indent="-388620" algn="l" defTabSz="914400" rtl="0" eaLnBrk="1" fontAlgn="auto" latinLnBrk="0" hangingPunct="1">
              <a:lnSpc>
                <a:spcPts val="7235"/>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FFFFFF"/>
                </a:solidFill>
                <a:effectLst/>
                <a:uLnTx/>
                <a:uFillTx/>
                <a:latin typeface="Montserrat"/>
                <a:ea typeface="+mn-ea"/>
                <a:cs typeface="+mn-cs"/>
              </a:rPr>
              <a:t>Self-Monitoring</a:t>
            </a:r>
          </a:p>
          <a:p>
            <a:pPr marL="777240" marR="0" lvl="1" indent="-388620" algn="l" defTabSz="914400" rtl="0" eaLnBrk="1" fontAlgn="auto" latinLnBrk="0" hangingPunct="1">
              <a:lnSpc>
                <a:spcPts val="7235"/>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FFFFFF"/>
                </a:solidFill>
                <a:effectLst/>
                <a:uLnTx/>
                <a:uFillTx/>
                <a:latin typeface="Montserrat"/>
                <a:ea typeface="+mn-ea"/>
                <a:cs typeface="+mn-cs"/>
              </a:rPr>
              <a:t>Social Skills</a:t>
            </a:r>
          </a:p>
          <a:p>
            <a:pPr marL="777240" marR="0" lvl="1" indent="-388620" algn="l" defTabSz="914400" rtl="0" eaLnBrk="1" fontAlgn="auto" latinLnBrk="0" hangingPunct="1">
              <a:lnSpc>
                <a:spcPts val="7235"/>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FFFFFF"/>
                </a:solidFill>
                <a:effectLst/>
                <a:uLnTx/>
                <a:uFillTx/>
                <a:latin typeface="Montserrat"/>
                <a:ea typeface="+mn-ea"/>
                <a:cs typeface="+mn-cs"/>
              </a:rPr>
              <a:t>Working Memory</a:t>
            </a:r>
          </a:p>
          <a:p>
            <a:pPr marL="777240" marR="0" lvl="1" indent="-388620" algn="l" defTabSz="914400" rtl="0" eaLnBrk="1" fontAlgn="auto" latinLnBrk="0" hangingPunct="1">
              <a:lnSpc>
                <a:spcPts val="7235"/>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FFFFFF"/>
                </a:solidFill>
                <a:effectLst/>
                <a:uLnTx/>
                <a:uFillTx/>
                <a:latin typeface="Montserrat"/>
                <a:ea typeface="+mn-ea"/>
                <a:cs typeface="+mn-cs"/>
              </a:rPr>
              <a:t>Planning / Prioritizing</a:t>
            </a:r>
          </a:p>
          <a:p>
            <a:pPr marL="777240" marR="0" lvl="1" indent="-388620" algn="l" defTabSz="914400" rtl="0" eaLnBrk="1" fontAlgn="auto" latinLnBrk="0" hangingPunct="1">
              <a:lnSpc>
                <a:spcPts val="7235"/>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FFFFFF"/>
                </a:solidFill>
                <a:effectLst/>
                <a:uLnTx/>
                <a:uFillTx/>
                <a:latin typeface="Montserrat"/>
                <a:ea typeface="+mn-ea"/>
                <a:cs typeface="+mn-cs"/>
              </a:rPr>
              <a:t>Task Initiation</a:t>
            </a:r>
          </a:p>
          <a:p>
            <a:pPr marL="777240" marR="0" lvl="1" indent="-388620" algn="l" defTabSz="914400" rtl="0" eaLnBrk="1" fontAlgn="auto" latinLnBrk="0" hangingPunct="1">
              <a:lnSpc>
                <a:spcPts val="7235"/>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FFFFFF"/>
                </a:solidFill>
                <a:effectLst/>
                <a:uLnTx/>
                <a:uFillTx/>
                <a:latin typeface="Montserrat"/>
                <a:ea typeface="+mn-ea"/>
                <a:cs typeface="+mn-cs"/>
              </a:rPr>
              <a:t>Comprehension</a:t>
            </a:r>
          </a:p>
          <a:p>
            <a:pPr marL="777240" marR="0" lvl="1" indent="-388620" algn="l" defTabSz="914400" rtl="0" eaLnBrk="1" fontAlgn="auto" latinLnBrk="0" hangingPunct="1">
              <a:lnSpc>
                <a:spcPts val="7235"/>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FFFFFF"/>
                </a:solidFill>
                <a:effectLst/>
                <a:uLnTx/>
                <a:uFillTx/>
                <a:latin typeface="Montserrat"/>
                <a:ea typeface="+mn-ea"/>
                <a:cs typeface="+mn-cs"/>
              </a:rPr>
              <a:t>Organization</a:t>
            </a:r>
          </a:p>
        </p:txBody>
      </p:sp>
      <p:sp>
        <p:nvSpPr>
          <p:cNvPr id="7" name="TextBox 7"/>
          <p:cNvSpPr txBox="1"/>
          <p:nvPr/>
        </p:nvSpPr>
        <p:spPr>
          <a:xfrm>
            <a:off x="706644" y="4199562"/>
            <a:ext cx="5048273" cy="1446743"/>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lang="en-US" sz="4200">
                <a:solidFill>
                  <a:srgbClr val="22A8A1"/>
                </a:solidFill>
                <a:latin typeface="Montserrat Classic Bold"/>
              </a:rPr>
              <a:t>SOCIETAL EXPECTATIONS</a:t>
            </a:r>
            <a:endParaRPr kumimoji="0" lang="en-US" sz="4200" b="0" i="0" u="none" strike="noStrike" kern="1200" cap="none" spc="0" normalizeH="0" baseline="0" noProof="0">
              <a:ln>
                <a:noFill/>
              </a:ln>
              <a:solidFill>
                <a:srgbClr val="22A8A1"/>
              </a:solidFill>
              <a:effectLst/>
              <a:uLnTx/>
              <a:uFillTx/>
              <a:latin typeface="Montserrat Classic Bold"/>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389" b="5389"/>
          <a:stretch/>
        </p:blipFill>
        <p:spPr>
          <a:xfrm>
            <a:off x="-1678675" y="2488912"/>
            <a:ext cx="7756810" cy="6960602"/>
          </a:xfrm>
          <a:prstGeom prst="rect">
            <a:avLst/>
          </a:prstGeom>
        </p:spPr>
      </p:pic>
      <p:sp>
        <p:nvSpPr>
          <p:cNvPr id="16" name="AutoShape 16"/>
          <p:cNvSpPr/>
          <p:nvPr/>
        </p:nvSpPr>
        <p:spPr>
          <a:xfrm>
            <a:off x="0" y="0"/>
            <a:ext cx="18288000" cy="0"/>
          </a:xfrm>
          <a:prstGeom prst="line">
            <a:avLst/>
          </a:prstGeom>
          <a:ln w="238125" cap="flat">
            <a:solidFill>
              <a:srgbClr val="00B0AB"/>
            </a:solidFill>
            <a:prstDash val="solid"/>
            <a:headEnd type="none" w="sm" len="sm"/>
            <a:tailEnd type="none" w="sm" len="sm"/>
          </a:ln>
        </p:spPr>
      </p:sp>
      <p:sp>
        <p:nvSpPr>
          <p:cNvPr id="18" name="AutoShape 18"/>
          <p:cNvSpPr/>
          <p:nvPr/>
        </p:nvSpPr>
        <p:spPr>
          <a:xfrm rot="10794488">
            <a:off x="6416821" y="2480980"/>
            <a:ext cx="10842433" cy="0"/>
          </a:xfrm>
          <a:prstGeom prst="line">
            <a:avLst/>
          </a:prstGeom>
          <a:ln w="66675" cap="flat">
            <a:solidFill>
              <a:srgbClr val="00B0AB"/>
            </a:solidFill>
            <a:prstDash val="solid"/>
            <a:headEnd type="none" w="sm" len="sm"/>
            <a:tailEnd type="none" w="sm" len="sm"/>
          </a:ln>
        </p:spPr>
      </p:sp>
      <p:sp>
        <p:nvSpPr>
          <p:cNvPr id="19" name="TextBox 19"/>
          <p:cNvSpPr txBox="1"/>
          <p:nvPr/>
        </p:nvSpPr>
        <p:spPr>
          <a:xfrm>
            <a:off x="6329078" y="614914"/>
            <a:ext cx="11090347" cy="1657350"/>
          </a:xfrm>
          <a:prstGeom prst="rect">
            <a:avLst/>
          </a:prstGeom>
        </p:spPr>
        <p:txBody>
          <a:bodyPr lIns="0" tIns="0" rIns="0" bIns="0" rtlCol="0" anchor="t">
            <a:spAutoFit/>
          </a:bodyPr>
          <a:lstStyle/>
          <a:p>
            <a:pPr marL="0" marR="0" lvl="0" indent="0" algn="l" defTabSz="914400" rtl="0" eaLnBrk="1" fontAlgn="auto" latinLnBrk="0" hangingPunct="1">
              <a:lnSpc>
                <a:spcPts val="12600"/>
              </a:lnSpc>
              <a:spcBef>
                <a:spcPts val="0"/>
              </a:spcBef>
              <a:spcAft>
                <a:spcPts val="0"/>
              </a:spcAft>
              <a:buClrTx/>
              <a:buSzTx/>
              <a:buFontTx/>
              <a:buNone/>
              <a:tabLst/>
              <a:defRPr/>
            </a:pPr>
            <a:r>
              <a:rPr kumimoji="0" lang="en-US" sz="12000" b="0" i="0" u="none" strike="noStrike" kern="1200" cap="none" spc="0" normalizeH="0" baseline="0" noProof="0">
                <a:ln>
                  <a:noFill/>
                </a:ln>
                <a:solidFill>
                  <a:srgbClr val="002957"/>
                </a:solidFill>
                <a:effectLst/>
                <a:uLnTx/>
                <a:uFillTx/>
                <a:latin typeface="Montserrat Extra-Bold"/>
                <a:ea typeface="+mn-ea"/>
                <a:cs typeface="+mn-cs"/>
              </a:rPr>
              <a:t>research says</a:t>
            </a:r>
          </a:p>
        </p:txBody>
      </p:sp>
      <p:sp>
        <p:nvSpPr>
          <p:cNvPr id="20" name="TextBox 20"/>
          <p:cNvSpPr txBox="1"/>
          <p:nvPr/>
        </p:nvSpPr>
        <p:spPr>
          <a:xfrm>
            <a:off x="6329078" y="2781332"/>
            <a:ext cx="11090347" cy="6410473"/>
          </a:xfrm>
          <a:prstGeom prst="rect">
            <a:avLst/>
          </a:prstGeom>
        </p:spPr>
        <p:txBody>
          <a:bodyPr wrap="square" lIns="0" tIns="0" rIns="0" bIns="0" rtlCol="0" anchor="t">
            <a:spAutoFit/>
          </a:bodyPr>
          <a:lstStyle/>
          <a:p>
            <a:pPr marL="571500" marR="0" lvl="0" indent="-571500" algn="l" defTabSz="914400" rtl="0" eaLnBrk="1" fontAlgn="auto" latinLnBrk="0" hangingPunct="1">
              <a:lnSpc>
                <a:spcPts val="5599"/>
              </a:lnSpc>
              <a:spcBef>
                <a:spcPct val="0"/>
              </a:spcBef>
              <a:spcAft>
                <a:spcPts val="0"/>
              </a:spcAft>
              <a:buClrTx/>
              <a:buSzTx/>
              <a:buFont typeface="Arial" panose="020B0604020202020204" pitchFamily="34" charset="0"/>
              <a:buChar char="•"/>
              <a:tabLst/>
              <a:defRPr/>
            </a:pPr>
            <a:r>
              <a:rPr kumimoji="0" lang="en-US" sz="3999" b="0" i="0" u="none" strike="noStrike" kern="1200" cap="none" spc="0" normalizeH="0" baseline="0" noProof="0">
                <a:ln>
                  <a:noFill/>
                </a:ln>
                <a:solidFill>
                  <a:srgbClr val="002957"/>
                </a:solidFill>
                <a:effectLst/>
                <a:uLnTx/>
                <a:uFillTx/>
                <a:latin typeface="Montserrat"/>
                <a:ea typeface="+mn-ea"/>
                <a:cs typeface="+mn-cs"/>
              </a:rPr>
              <a:t>Women diagnosed with PTSD in the year before birth were </a:t>
            </a:r>
            <a:r>
              <a:rPr kumimoji="0" lang="en-US" sz="3999" b="0" i="0" u="none" strike="noStrike" kern="1200" cap="none" spc="0" normalizeH="0" baseline="0" noProof="0">
                <a:ln>
                  <a:noFill/>
                </a:ln>
                <a:solidFill>
                  <a:srgbClr val="00ADA8"/>
                </a:solidFill>
                <a:effectLst/>
                <a:uLnTx/>
                <a:uFillTx/>
                <a:latin typeface="Montserrat"/>
                <a:ea typeface="+mn-ea"/>
                <a:cs typeface="+mn-cs"/>
              </a:rPr>
              <a:t>35% more likely </a:t>
            </a:r>
            <a:r>
              <a:rPr kumimoji="0" lang="en-US" sz="3999" b="0" i="0" u="none" strike="noStrike" kern="1200" cap="none" spc="0" normalizeH="0" baseline="0" noProof="0">
                <a:ln>
                  <a:noFill/>
                </a:ln>
                <a:solidFill>
                  <a:srgbClr val="002957"/>
                </a:solidFill>
                <a:effectLst/>
                <a:uLnTx/>
                <a:uFillTx/>
                <a:latin typeface="Montserrat"/>
                <a:ea typeface="+mn-ea"/>
                <a:cs typeface="+mn-cs"/>
              </a:rPr>
              <a:t>to go into labor and deliver prematurely.</a:t>
            </a:r>
          </a:p>
          <a:p>
            <a:pPr marL="571500" marR="0" lvl="0" indent="-571500" algn="l" defTabSz="914400" rtl="0" eaLnBrk="1" fontAlgn="auto" latinLnBrk="0" hangingPunct="1">
              <a:lnSpc>
                <a:spcPts val="5599"/>
              </a:lnSpc>
              <a:spcBef>
                <a:spcPct val="0"/>
              </a:spcBef>
              <a:spcAft>
                <a:spcPts val="0"/>
              </a:spcAft>
              <a:buClrTx/>
              <a:buSzTx/>
              <a:buFont typeface="Arial" panose="020B0604020202020204" pitchFamily="34" charset="0"/>
              <a:buChar char="•"/>
              <a:tabLst/>
              <a:defRPr/>
            </a:pPr>
            <a:r>
              <a:rPr lang="en-US" sz="3999">
                <a:solidFill>
                  <a:srgbClr val="002957"/>
                </a:solidFill>
                <a:latin typeface="Montserrat"/>
              </a:rPr>
              <a:t>High levels of stress can cause high blood pressure leading to premature labor and low-birth weights.</a:t>
            </a:r>
          </a:p>
          <a:p>
            <a:pPr marL="571500" marR="0" lvl="0" indent="-571500" algn="l" defTabSz="914400" rtl="0" eaLnBrk="1" fontAlgn="auto" latinLnBrk="0" hangingPunct="1">
              <a:lnSpc>
                <a:spcPts val="5599"/>
              </a:lnSpc>
              <a:spcBef>
                <a:spcPct val="0"/>
              </a:spcBef>
              <a:spcAft>
                <a:spcPts val="0"/>
              </a:spcAft>
              <a:buClrTx/>
              <a:buSzTx/>
              <a:buFont typeface="Arial" panose="020B0604020202020204" pitchFamily="34" charset="0"/>
              <a:buChar char="•"/>
              <a:tabLst/>
              <a:defRPr/>
            </a:pPr>
            <a:r>
              <a:rPr kumimoji="0" lang="en-US" sz="3999" b="0" i="0" u="none" strike="noStrike" kern="1200" cap="none" spc="0" normalizeH="0" baseline="0" noProof="0">
                <a:ln>
                  <a:noFill/>
                </a:ln>
                <a:solidFill>
                  <a:srgbClr val="002957"/>
                </a:solidFill>
                <a:effectLst/>
                <a:uLnTx/>
                <a:uFillTx/>
                <a:latin typeface="Montserrat"/>
                <a:ea typeface="+mn-ea"/>
                <a:cs typeface="+mn-cs"/>
              </a:rPr>
              <a:t>Black women are </a:t>
            </a:r>
            <a:r>
              <a:rPr kumimoji="0" lang="en-US" sz="3999" b="0" i="0" u="none" strike="noStrike" kern="1200" cap="none" spc="0" normalizeH="0" baseline="0" noProof="0">
                <a:ln>
                  <a:noFill/>
                </a:ln>
                <a:solidFill>
                  <a:srgbClr val="00ADA8"/>
                </a:solidFill>
                <a:effectLst/>
                <a:uLnTx/>
                <a:uFillTx/>
                <a:latin typeface="Montserrat"/>
                <a:ea typeface="+mn-ea"/>
                <a:cs typeface="+mn-cs"/>
              </a:rPr>
              <a:t>50% more likely </a:t>
            </a:r>
            <a:r>
              <a:rPr kumimoji="0" lang="en-US" sz="3999" b="0" i="0" u="none" strike="noStrike" kern="1200" cap="none" spc="0" normalizeH="0" baseline="0" noProof="0">
                <a:ln>
                  <a:noFill/>
                </a:ln>
                <a:solidFill>
                  <a:srgbClr val="002957"/>
                </a:solidFill>
                <a:effectLst/>
                <a:uLnTx/>
                <a:uFillTx/>
                <a:latin typeface="Montserrat"/>
                <a:ea typeface="+mn-ea"/>
                <a:cs typeface="+mn-cs"/>
              </a:rPr>
              <a:t>to have a premature baby than white </a:t>
            </a:r>
            <a:r>
              <a:rPr lang="en-US" sz="3999">
                <a:solidFill>
                  <a:srgbClr val="002957"/>
                </a:solidFill>
                <a:latin typeface="Montserrat"/>
              </a:rPr>
              <a:t>w</a:t>
            </a:r>
            <a:r>
              <a:rPr kumimoji="0" lang="en-US" sz="3999" b="0" i="0" u="none" strike="noStrike" kern="1200" cap="none" spc="0" normalizeH="0" baseline="0" noProof="0">
                <a:ln>
                  <a:noFill/>
                </a:ln>
                <a:solidFill>
                  <a:srgbClr val="002957"/>
                </a:solidFill>
                <a:effectLst/>
                <a:uLnTx/>
                <a:uFillTx/>
                <a:latin typeface="Montserrat"/>
                <a:ea typeface="+mn-ea"/>
                <a:cs typeface="+mn-cs"/>
              </a:rPr>
              <a:t>omen. </a:t>
            </a:r>
            <a:endParaRPr kumimoji="0" lang="en-US" sz="3999" b="0" i="0" u="none" strike="noStrike" kern="1200" cap="none" spc="0" normalizeH="0" baseline="0" noProof="0">
              <a:ln>
                <a:noFill/>
              </a:ln>
              <a:solidFill>
                <a:srgbClr val="002957"/>
              </a:solidFill>
              <a:effectLst/>
              <a:uLnTx/>
              <a:uFillTx/>
              <a:latin typeface="Montserrat Bold"/>
              <a:ea typeface="+mn-ea"/>
              <a:cs typeface="+mn-cs"/>
            </a:endParaRPr>
          </a:p>
        </p:txBody>
      </p:sp>
      <p:sp>
        <p:nvSpPr>
          <p:cNvPr id="21" name="Freeform 4">
            <a:extLst>
              <a:ext uri="{FF2B5EF4-FFF2-40B4-BE49-F238E27FC236}">
                <a16:creationId xmlns:a16="http://schemas.microsoft.com/office/drawing/2014/main" id="{42B754E7-039A-57BD-341E-7D8B41D59360}"/>
              </a:ext>
            </a:extLst>
          </p:cNvPr>
          <p:cNvSpPr/>
          <p:nvPr/>
        </p:nvSpPr>
        <p:spPr>
          <a:xfrm>
            <a:off x="0" y="9370905"/>
            <a:ext cx="18442627" cy="916095"/>
          </a:xfrm>
          <a:custGeom>
            <a:avLst/>
            <a:gdLst/>
            <a:ahLst/>
            <a:cxnLst/>
            <a:rect l="l" t="t" r="r" b="b"/>
            <a:pathLst>
              <a:path w="4857317" h="241276">
                <a:moveTo>
                  <a:pt x="0" y="0"/>
                </a:moveTo>
                <a:lnTo>
                  <a:pt x="4857317" y="0"/>
                </a:lnTo>
                <a:lnTo>
                  <a:pt x="4857317" y="241276"/>
                </a:lnTo>
                <a:lnTo>
                  <a:pt x="0" y="241276"/>
                </a:lnTo>
                <a:close/>
              </a:path>
            </a:pathLst>
          </a:custGeom>
          <a:solidFill>
            <a:srgbClr val="002957"/>
          </a:solidFill>
          <a:ln>
            <a:solidFill>
              <a:srgbClr val="002957"/>
            </a:solidFill>
          </a:ln>
        </p:spPr>
        <p:txBody>
          <a:bodyPr/>
          <a:lstStyle/>
          <a:p>
            <a:r>
              <a:rPr lang="en-US"/>
              <a:t>c</a:t>
            </a:r>
          </a:p>
        </p:txBody>
      </p:sp>
      <p:sp>
        <p:nvSpPr>
          <p:cNvPr id="22" name="TextBox 21">
            <a:extLst>
              <a:ext uri="{FF2B5EF4-FFF2-40B4-BE49-F238E27FC236}">
                <a16:creationId xmlns:a16="http://schemas.microsoft.com/office/drawing/2014/main" id="{50A98CE0-843D-1080-AB3D-CBC9624585CD}"/>
              </a:ext>
            </a:extLst>
          </p:cNvPr>
          <p:cNvSpPr txBox="1"/>
          <p:nvPr/>
        </p:nvSpPr>
        <p:spPr>
          <a:xfrm>
            <a:off x="9818583" y="9457013"/>
            <a:ext cx="8251053" cy="1369606"/>
          </a:xfrm>
          <a:prstGeom prst="rect">
            <a:avLst/>
          </a:prstGeom>
          <a:noFill/>
        </p:spPr>
        <p:txBody>
          <a:bodyPr wrap="square" rtlCol="0">
            <a:spAutoFit/>
          </a:bodyPr>
          <a:lstStyle/>
          <a:p>
            <a:r>
              <a:rPr lang="en-US" sz="900" b="0" i="0">
                <a:solidFill>
                  <a:schemeClr val="bg1"/>
                </a:solidFill>
                <a:effectLst/>
                <a:latin typeface="Montserrat" panose="00000500000000000000" pitchFamily="2" charset="0"/>
              </a:rPr>
              <a:t>National Institute of Mental Health. (n.d.). </a:t>
            </a:r>
            <a:r>
              <a:rPr lang="en-US" sz="900" b="0" i="1">
                <a:solidFill>
                  <a:schemeClr val="bg1"/>
                </a:solidFill>
                <a:effectLst/>
                <a:latin typeface="Montserrat" panose="00000500000000000000" pitchFamily="2" charset="0"/>
              </a:rPr>
              <a:t>Post-traumatic stress disorder (PTSD).</a:t>
            </a:r>
            <a:r>
              <a:rPr lang="en-US" sz="900" b="0" i="0">
                <a:solidFill>
                  <a:schemeClr val="bg1"/>
                </a:solidFill>
                <a:effectLst/>
                <a:latin typeface="Montserrat" panose="00000500000000000000" pitchFamily="2" charset="0"/>
              </a:rPr>
              <a:t> NIH Publication No. 08-6388. Retrieved January 6, 2016, from </a:t>
            </a:r>
            <a:r>
              <a:rPr lang="en-US" sz="900" b="0" i="0" u="sng">
                <a:solidFill>
                  <a:schemeClr val="bg1"/>
                </a:solidFill>
                <a:effectLst/>
                <a:latin typeface="Montserrat" panose="00000500000000000000" pitchFamily="2" charset="0"/>
                <a:hlinkClick r:id="rId5">
                  <a:extLst>
                    <a:ext uri="{A12FA001-AC4F-418D-AE19-62706E023703}">
                      <ahyp:hlinkClr xmlns:ahyp="http://schemas.microsoft.com/office/drawing/2018/hyperlinkcolor" val="tx"/>
                    </a:ext>
                  </a:extLst>
                </a:hlinkClick>
              </a:rPr>
              <a:t>http://www.nimh.nih.gov/health/publications/post-traumatic-stress-disorder-ptsd/index.shtml</a:t>
            </a:r>
            <a:endParaRPr lang="en-US" sz="900" b="0" i="0" u="sng">
              <a:solidFill>
                <a:schemeClr val="bg1"/>
              </a:solidFill>
              <a:effectLst/>
              <a:latin typeface="Montserrat" panose="00000500000000000000" pitchFamily="2" charset="0"/>
            </a:endParaRPr>
          </a:p>
          <a:p>
            <a:endParaRPr lang="en-US" sz="900" u="sng">
              <a:solidFill>
                <a:schemeClr val="bg1"/>
              </a:solidFill>
              <a:latin typeface="Montserrat" panose="00000500000000000000" pitchFamily="2" charset="0"/>
            </a:endParaRPr>
          </a:p>
          <a:p>
            <a:r>
              <a:rPr lang="en-US" sz="900" b="0" i="0">
                <a:solidFill>
                  <a:schemeClr val="bg1"/>
                </a:solidFill>
                <a:effectLst/>
                <a:latin typeface="Montserrat" panose="00000500000000000000" pitchFamily="2" charset="0"/>
              </a:rPr>
              <a:t>Shaw JG, Asch SM, </a:t>
            </a:r>
            <a:r>
              <a:rPr lang="en-US" sz="900" b="0" i="0" err="1">
                <a:solidFill>
                  <a:schemeClr val="bg1"/>
                </a:solidFill>
                <a:effectLst/>
                <a:latin typeface="Montserrat" panose="00000500000000000000" pitchFamily="2" charset="0"/>
              </a:rPr>
              <a:t>Kimerling</a:t>
            </a:r>
            <a:r>
              <a:rPr lang="en-US" sz="900" b="0" i="0">
                <a:solidFill>
                  <a:schemeClr val="bg1"/>
                </a:solidFill>
                <a:effectLst/>
                <a:latin typeface="Montserrat" panose="00000500000000000000" pitchFamily="2" charset="0"/>
              </a:rPr>
              <a:t> R, Frayne SM, Shaw KA, </a:t>
            </a:r>
            <a:r>
              <a:rPr lang="en-US" sz="900" b="0" i="0" err="1">
                <a:solidFill>
                  <a:schemeClr val="bg1"/>
                </a:solidFill>
                <a:effectLst/>
                <a:latin typeface="Montserrat" panose="00000500000000000000" pitchFamily="2" charset="0"/>
              </a:rPr>
              <a:t>Phibbs</a:t>
            </a:r>
            <a:r>
              <a:rPr lang="en-US" sz="900" b="0" i="0">
                <a:solidFill>
                  <a:schemeClr val="bg1"/>
                </a:solidFill>
                <a:effectLst/>
                <a:latin typeface="Montserrat" panose="00000500000000000000" pitchFamily="2" charset="0"/>
              </a:rPr>
              <a:t> CS. Posttraumatic stress disorder and risk of spontaneous preterm birth. </a:t>
            </a:r>
            <a:r>
              <a:rPr lang="en-US" sz="900" b="0" i="0" err="1">
                <a:solidFill>
                  <a:schemeClr val="bg1"/>
                </a:solidFill>
                <a:effectLst/>
                <a:latin typeface="Montserrat" panose="00000500000000000000" pitchFamily="2" charset="0"/>
              </a:rPr>
              <a:t>Obstet</a:t>
            </a:r>
            <a:r>
              <a:rPr lang="en-US" sz="900" b="0" i="0">
                <a:solidFill>
                  <a:schemeClr val="bg1"/>
                </a:solidFill>
                <a:effectLst/>
                <a:latin typeface="Montserrat" panose="00000500000000000000" pitchFamily="2" charset="0"/>
              </a:rPr>
              <a:t> Gynecol. 2014 Dec;124(6):1111-1119. </a:t>
            </a:r>
            <a:r>
              <a:rPr lang="en-US" sz="900" b="0" i="0" err="1">
                <a:solidFill>
                  <a:schemeClr val="bg1"/>
                </a:solidFill>
                <a:effectLst/>
                <a:latin typeface="Montserrat" panose="00000500000000000000" pitchFamily="2" charset="0"/>
              </a:rPr>
              <a:t>doi</a:t>
            </a:r>
            <a:r>
              <a:rPr lang="en-US" sz="900" b="0" i="0">
                <a:solidFill>
                  <a:schemeClr val="bg1"/>
                </a:solidFill>
                <a:effectLst/>
                <a:latin typeface="Montserrat" panose="00000500000000000000" pitchFamily="2" charset="0"/>
              </a:rPr>
              <a:t>: 10.1097/AOG.0000000000000542. PMID: 25415162.</a:t>
            </a:r>
            <a:endParaRPr lang="en-US" sz="1000" b="0" i="0" u="sng">
              <a:solidFill>
                <a:schemeClr val="bg1"/>
              </a:solidFill>
              <a:effectLst/>
              <a:latin typeface="Montserrat" panose="00000500000000000000" pitchFamily="2" charset="0"/>
            </a:endParaRPr>
          </a:p>
          <a:p>
            <a:endParaRPr lang="en-US" sz="1000" u="sng">
              <a:solidFill>
                <a:srgbClr val="3277B3"/>
              </a:solidFill>
              <a:latin typeface="Open Sans" panose="020B0606030504020204" pitchFamily="34" charset="0"/>
            </a:endParaRPr>
          </a:p>
          <a:p>
            <a:endParaRPr lang="en-US" sz="1000" b="0" i="0">
              <a:solidFill>
                <a:srgbClr val="222222"/>
              </a:solidFill>
              <a:effectLst/>
              <a:latin typeface="Open Sans" panose="020B0606030504020204" pitchFamily="34" charset="0"/>
            </a:endParaRPr>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6"/>
          <p:cNvSpPr/>
          <p:nvPr/>
        </p:nvSpPr>
        <p:spPr>
          <a:xfrm>
            <a:off x="0" y="0"/>
            <a:ext cx="18288000" cy="0"/>
          </a:xfrm>
          <a:prstGeom prst="line">
            <a:avLst/>
          </a:prstGeom>
          <a:ln w="238125" cap="flat">
            <a:solidFill>
              <a:srgbClr val="00B0AB"/>
            </a:solidFill>
            <a:prstDash val="solid"/>
            <a:headEnd type="none" w="sm" len="sm"/>
            <a:tailEnd type="none" w="sm" len="sm"/>
          </a:ln>
        </p:spPr>
      </p:sp>
      <p:pic>
        <p:nvPicPr>
          <p:cNvPr id="17" name="Picture 17"/>
          <p:cNvPicPr>
            <a:picLocks noChangeAspect="1"/>
          </p:cNvPicPr>
          <p:nvPr/>
        </p:nvPicPr>
        <p:blipFill>
          <a:blip r:embed="rId3"/>
          <a:srcRect l="7703" t="25384" r="5777"/>
          <a:stretch>
            <a:fillRect/>
          </a:stretch>
        </p:blipFill>
        <p:spPr>
          <a:xfrm>
            <a:off x="0" y="1395198"/>
            <a:ext cx="7751928" cy="6916466"/>
          </a:xfrm>
          <a:prstGeom prst="rect">
            <a:avLst/>
          </a:prstGeom>
        </p:spPr>
      </p:pic>
      <p:sp>
        <p:nvSpPr>
          <p:cNvPr id="18" name="AutoShape 18"/>
          <p:cNvSpPr/>
          <p:nvPr/>
        </p:nvSpPr>
        <p:spPr>
          <a:xfrm rot="10794488">
            <a:off x="6416821" y="2480980"/>
            <a:ext cx="10842433" cy="0"/>
          </a:xfrm>
          <a:prstGeom prst="line">
            <a:avLst/>
          </a:prstGeom>
          <a:ln w="66675" cap="flat">
            <a:solidFill>
              <a:srgbClr val="00B0AB"/>
            </a:solidFill>
            <a:prstDash val="solid"/>
            <a:headEnd type="none" w="sm" len="sm"/>
            <a:tailEnd type="none" w="sm" len="sm"/>
          </a:ln>
        </p:spPr>
      </p:sp>
      <p:sp>
        <p:nvSpPr>
          <p:cNvPr id="19" name="TextBox 19"/>
          <p:cNvSpPr txBox="1"/>
          <p:nvPr/>
        </p:nvSpPr>
        <p:spPr>
          <a:xfrm>
            <a:off x="6329078" y="614914"/>
            <a:ext cx="11090347" cy="1657350"/>
          </a:xfrm>
          <a:prstGeom prst="rect">
            <a:avLst/>
          </a:prstGeom>
        </p:spPr>
        <p:txBody>
          <a:bodyPr lIns="0" tIns="0" rIns="0" bIns="0" rtlCol="0" anchor="t">
            <a:spAutoFit/>
          </a:bodyPr>
          <a:lstStyle/>
          <a:p>
            <a:pPr marL="0" marR="0" lvl="0" indent="0" algn="l" defTabSz="914400" rtl="0" eaLnBrk="1" fontAlgn="auto" latinLnBrk="0" hangingPunct="1">
              <a:lnSpc>
                <a:spcPts val="12600"/>
              </a:lnSpc>
              <a:spcBef>
                <a:spcPts val="0"/>
              </a:spcBef>
              <a:spcAft>
                <a:spcPts val="0"/>
              </a:spcAft>
              <a:buClrTx/>
              <a:buSzTx/>
              <a:buFontTx/>
              <a:buNone/>
              <a:tabLst/>
              <a:defRPr/>
            </a:pPr>
            <a:r>
              <a:rPr kumimoji="0" lang="en-US" sz="12000" b="0" i="0" u="none" strike="noStrike" kern="1200" cap="none" spc="0" normalizeH="0" baseline="0" noProof="0">
                <a:ln>
                  <a:noFill/>
                </a:ln>
                <a:solidFill>
                  <a:srgbClr val="002957"/>
                </a:solidFill>
                <a:effectLst/>
                <a:uLnTx/>
                <a:uFillTx/>
                <a:latin typeface="Montserrat Extra-Bold"/>
                <a:ea typeface="+mn-ea"/>
                <a:cs typeface="+mn-cs"/>
              </a:rPr>
              <a:t>research says</a:t>
            </a:r>
          </a:p>
        </p:txBody>
      </p:sp>
      <p:sp>
        <p:nvSpPr>
          <p:cNvPr id="20" name="TextBox 20"/>
          <p:cNvSpPr txBox="1"/>
          <p:nvPr/>
        </p:nvSpPr>
        <p:spPr>
          <a:xfrm>
            <a:off x="7915701" y="2714909"/>
            <a:ext cx="9667497" cy="7128618"/>
          </a:xfrm>
          <a:prstGeom prst="rect">
            <a:avLst/>
          </a:prstGeom>
        </p:spPr>
        <p:txBody>
          <a:bodyPr wrap="square" lIns="0" tIns="0" rIns="0" bIns="0" rtlCol="0" anchor="t">
            <a:spAutoFit/>
          </a:bodyPr>
          <a:lstStyle/>
          <a:p>
            <a:pPr marL="571500" marR="0" lvl="0" indent="-571500" algn="l" defTabSz="914400" rtl="0" eaLnBrk="1" fontAlgn="auto" latinLnBrk="0" hangingPunct="1">
              <a:lnSpc>
                <a:spcPts val="5599"/>
              </a:lnSpc>
              <a:spcBef>
                <a:spcPct val="0"/>
              </a:spcBef>
              <a:spcAft>
                <a:spcPts val="0"/>
              </a:spcAft>
              <a:buClrTx/>
              <a:buSzTx/>
              <a:buFont typeface="Arial" panose="020B0604020202020204" pitchFamily="34" charset="0"/>
              <a:buChar char="•"/>
              <a:tabLst/>
              <a:defRPr/>
            </a:pPr>
            <a:r>
              <a:rPr kumimoji="0" lang="en-US" sz="3999" b="0" i="0" u="none" strike="noStrike" kern="1200" cap="none" spc="0" normalizeH="0" baseline="0" noProof="0">
                <a:ln>
                  <a:noFill/>
                </a:ln>
                <a:solidFill>
                  <a:srgbClr val="002957"/>
                </a:solidFill>
                <a:effectLst/>
                <a:uLnTx/>
                <a:uFillTx/>
                <a:latin typeface="Montserrat"/>
                <a:ea typeface="+mn-ea"/>
                <a:cs typeface="+mn-cs"/>
              </a:rPr>
              <a:t>Between 2017 and 2021, </a:t>
            </a:r>
            <a:r>
              <a:rPr kumimoji="0" lang="en-US" sz="3999" b="0" i="0" u="none" strike="noStrike" kern="1200" cap="none" spc="0" normalizeH="0" baseline="0" noProof="0">
                <a:ln>
                  <a:noFill/>
                </a:ln>
                <a:solidFill>
                  <a:srgbClr val="00ADA8"/>
                </a:solidFill>
                <a:effectLst/>
                <a:uLnTx/>
                <a:uFillTx/>
                <a:latin typeface="Montserrat"/>
                <a:ea typeface="+mn-ea"/>
                <a:cs typeface="+mn-cs"/>
              </a:rPr>
              <a:t>mental health conditions contributed to 46% of maternal deaths</a:t>
            </a:r>
          </a:p>
          <a:p>
            <a:pPr marL="571500" marR="0" lvl="0" indent="-571500" algn="l" defTabSz="914400" rtl="0" eaLnBrk="1" fontAlgn="auto" latinLnBrk="0" hangingPunct="1">
              <a:lnSpc>
                <a:spcPts val="5599"/>
              </a:lnSpc>
              <a:spcBef>
                <a:spcPct val="0"/>
              </a:spcBef>
              <a:spcAft>
                <a:spcPts val="0"/>
              </a:spcAft>
              <a:buClrTx/>
              <a:buSzTx/>
              <a:buFont typeface="Arial" panose="020B0604020202020204" pitchFamily="34" charset="0"/>
              <a:buChar char="•"/>
              <a:tabLst/>
              <a:defRPr/>
            </a:pPr>
            <a:r>
              <a:rPr lang="en-US" sz="3999">
                <a:solidFill>
                  <a:srgbClr val="002957"/>
                </a:solidFill>
                <a:latin typeface="Montserrat"/>
              </a:rPr>
              <a:t>Substance use contributed </a:t>
            </a:r>
            <a:r>
              <a:rPr lang="en-US" sz="3999">
                <a:solidFill>
                  <a:srgbClr val="00ADA8"/>
                </a:solidFill>
                <a:latin typeface="Montserrat"/>
              </a:rPr>
              <a:t>to 63% of maternal deaths</a:t>
            </a:r>
          </a:p>
          <a:p>
            <a:pPr marL="571500" marR="0" lvl="0" indent="-571500" algn="l" defTabSz="914400" rtl="0" eaLnBrk="1" fontAlgn="auto" latinLnBrk="0" hangingPunct="1">
              <a:lnSpc>
                <a:spcPts val="5599"/>
              </a:lnSpc>
              <a:spcBef>
                <a:spcPct val="0"/>
              </a:spcBef>
              <a:spcAft>
                <a:spcPts val="0"/>
              </a:spcAft>
              <a:buClrTx/>
              <a:buSzTx/>
              <a:buFont typeface="Arial" panose="020B0604020202020204" pitchFamily="34" charset="0"/>
              <a:buChar char="•"/>
              <a:tabLst/>
              <a:defRPr/>
            </a:pPr>
            <a:r>
              <a:rPr lang="en-US" sz="3999">
                <a:solidFill>
                  <a:srgbClr val="002957"/>
                </a:solidFill>
                <a:latin typeface="Montserrat"/>
              </a:rPr>
              <a:t>1 in 10 mothers who experienced 4+ ACEs with no known chronic conditions were </a:t>
            </a:r>
            <a:r>
              <a:rPr lang="en-US" sz="3999">
                <a:solidFill>
                  <a:srgbClr val="00ADA8"/>
                </a:solidFill>
                <a:latin typeface="Montserrat"/>
              </a:rPr>
              <a:t>4x more likely to give birth preterm.</a:t>
            </a:r>
          </a:p>
          <a:p>
            <a:pPr marL="571500" marR="0" lvl="0" indent="-571500" algn="l" defTabSz="914400" rtl="0" eaLnBrk="1" fontAlgn="auto" latinLnBrk="0" hangingPunct="1">
              <a:lnSpc>
                <a:spcPts val="5599"/>
              </a:lnSpc>
              <a:spcBef>
                <a:spcPct val="0"/>
              </a:spcBef>
              <a:spcAft>
                <a:spcPts val="0"/>
              </a:spcAft>
              <a:buClrTx/>
              <a:buSzTx/>
              <a:buFont typeface="Arial" panose="020B0604020202020204" pitchFamily="34" charset="0"/>
              <a:buChar char="•"/>
              <a:tabLst/>
              <a:defRPr/>
            </a:pPr>
            <a:endParaRPr kumimoji="0" lang="en-US" sz="3999" b="0" i="0" u="none" strike="noStrike" kern="1200" cap="none" spc="0" normalizeH="0" baseline="0" noProof="0">
              <a:ln>
                <a:noFill/>
              </a:ln>
              <a:solidFill>
                <a:srgbClr val="00529B"/>
              </a:solidFill>
              <a:effectLst/>
              <a:uLnTx/>
              <a:uFillTx/>
              <a:latin typeface="Montserrat Bold"/>
              <a:ea typeface="+mn-ea"/>
              <a:cs typeface="+mn-cs"/>
            </a:endParaRPr>
          </a:p>
        </p:txBody>
      </p:sp>
      <p:sp>
        <p:nvSpPr>
          <p:cNvPr id="21" name="Freeform 4">
            <a:extLst>
              <a:ext uri="{FF2B5EF4-FFF2-40B4-BE49-F238E27FC236}">
                <a16:creationId xmlns:a16="http://schemas.microsoft.com/office/drawing/2014/main" id="{185E4C9C-9EE1-F72E-6EE2-6812FE4B1B1B}"/>
              </a:ext>
            </a:extLst>
          </p:cNvPr>
          <p:cNvSpPr/>
          <p:nvPr/>
        </p:nvSpPr>
        <p:spPr>
          <a:xfrm>
            <a:off x="0" y="9370905"/>
            <a:ext cx="18442627" cy="916095"/>
          </a:xfrm>
          <a:custGeom>
            <a:avLst/>
            <a:gdLst/>
            <a:ahLst/>
            <a:cxnLst/>
            <a:rect l="l" t="t" r="r" b="b"/>
            <a:pathLst>
              <a:path w="4857317" h="241276">
                <a:moveTo>
                  <a:pt x="0" y="0"/>
                </a:moveTo>
                <a:lnTo>
                  <a:pt x="4857317" y="0"/>
                </a:lnTo>
                <a:lnTo>
                  <a:pt x="4857317" y="241276"/>
                </a:lnTo>
                <a:lnTo>
                  <a:pt x="0" y="241276"/>
                </a:lnTo>
                <a:close/>
              </a:path>
            </a:pathLst>
          </a:custGeom>
          <a:solidFill>
            <a:srgbClr val="002957"/>
          </a:solidFill>
          <a:ln>
            <a:solidFill>
              <a:srgbClr val="002957"/>
            </a:solidFill>
          </a:ln>
        </p:spPr>
      </p:sp>
      <p:sp>
        <p:nvSpPr>
          <p:cNvPr id="25" name="TextBox 24">
            <a:extLst>
              <a:ext uri="{FF2B5EF4-FFF2-40B4-BE49-F238E27FC236}">
                <a16:creationId xmlns:a16="http://schemas.microsoft.com/office/drawing/2014/main" id="{B1AB492D-B2AC-29FE-8087-0E13A6198507}"/>
              </a:ext>
            </a:extLst>
          </p:cNvPr>
          <p:cNvSpPr txBox="1"/>
          <p:nvPr/>
        </p:nvSpPr>
        <p:spPr>
          <a:xfrm>
            <a:off x="11566976" y="9575036"/>
            <a:ext cx="6537278" cy="507831"/>
          </a:xfrm>
          <a:prstGeom prst="rect">
            <a:avLst/>
          </a:prstGeom>
          <a:noFill/>
        </p:spPr>
        <p:txBody>
          <a:bodyPr wrap="square" rtlCol="0">
            <a:spAutoFit/>
          </a:bodyPr>
          <a:lstStyle/>
          <a:p>
            <a:r>
              <a:rPr lang="en-US" sz="900" b="0" i="0">
                <a:solidFill>
                  <a:schemeClr val="bg1"/>
                </a:solidFill>
                <a:effectLst/>
                <a:latin typeface="Montserrat" panose="00000500000000000000" pitchFamily="2" charset="0"/>
              </a:rPr>
              <a:t>Hardcastle, K., Ford, K. &amp; Bellis, M.A. Maternal adverse childhood experiences and their association with preterm birth: secondary analysis of data from universal health visiting. </a:t>
            </a:r>
            <a:r>
              <a:rPr lang="en-US" sz="900" b="0" i="1">
                <a:solidFill>
                  <a:schemeClr val="bg1"/>
                </a:solidFill>
                <a:effectLst/>
                <a:latin typeface="Montserrat" panose="00000500000000000000" pitchFamily="2" charset="0"/>
              </a:rPr>
              <a:t>BMC Pregnancy Childbirth</a:t>
            </a:r>
            <a:r>
              <a:rPr lang="en-US" sz="900" b="0" i="0">
                <a:solidFill>
                  <a:schemeClr val="bg1"/>
                </a:solidFill>
                <a:effectLst/>
                <a:latin typeface="Montserrat" panose="00000500000000000000" pitchFamily="2" charset="0"/>
              </a:rPr>
              <a:t> </a:t>
            </a:r>
            <a:r>
              <a:rPr lang="en-US" sz="900" b="1" i="0">
                <a:solidFill>
                  <a:schemeClr val="bg1"/>
                </a:solidFill>
                <a:effectLst/>
                <a:latin typeface="Montserrat" panose="00000500000000000000" pitchFamily="2" charset="0"/>
              </a:rPr>
              <a:t>22</a:t>
            </a:r>
            <a:r>
              <a:rPr lang="en-US" sz="900" b="0" i="0">
                <a:solidFill>
                  <a:schemeClr val="bg1"/>
                </a:solidFill>
                <a:effectLst/>
                <a:latin typeface="Montserrat" panose="00000500000000000000" pitchFamily="2" charset="0"/>
              </a:rPr>
              <a:t>, 129 (2022). https://doi.org/10.1186/s12884-022-04454-zv</a:t>
            </a:r>
            <a:endParaRPr lang="en-US" sz="900">
              <a:solidFill>
                <a:schemeClr val="bg1"/>
              </a:solidFill>
              <a:latin typeface="Montserrat" panose="000005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6"/>
          <p:cNvSpPr/>
          <p:nvPr/>
        </p:nvSpPr>
        <p:spPr>
          <a:xfrm>
            <a:off x="0" y="0"/>
            <a:ext cx="18288000" cy="0"/>
          </a:xfrm>
          <a:prstGeom prst="line">
            <a:avLst/>
          </a:prstGeom>
          <a:ln w="238125" cap="flat">
            <a:solidFill>
              <a:srgbClr val="00B0AB"/>
            </a:solidFill>
            <a:prstDash val="solid"/>
            <a:headEnd type="none" w="sm" len="sm"/>
            <a:tailEnd type="none" w="sm" len="sm"/>
          </a:ln>
        </p:spPr>
      </p:sp>
      <p:sp>
        <p:nvSpPr>
          <p:cNvPr id="17" name="AutoShape 17"/>
          <p:cNvSpPr/>
          <p:nvPr/>
        </p:nvSpPr>
        <p:spPr>
          <a:xfrm rot="-10795452">
            <a:off x="882499" y="2522632"/>
            <a:ext cx="12124527" cy="0"/>
          </a:xfrm>
          <a:prstGeom prst="line">
            <a:avLst/>
          </a:prstGeom>
          <a:ln w="66675" cap="flat">
            <a:solidFill>
              <a:srgbClr val="00B0AB"/>
            </a:solidFill>
            <a:prstDash val="solid"/>
            <a:headEnd type="none" w="sm" len="sm"/>
            <a:tailEnd type="none" w="sm" len="sm"/>
          </a:ln>
        </p:spPr>
      </p:sp>
      <p:sp>
        <p:nvSpPr>
          <p:cNvPr id="18" name="TextBox 18"/>
          <p:cNvSpPr txBox="1"/>
          <p:nvPr/>
        </p:nvSpPr>
        <p:spPr>
          <a:xfrm>
            <a:off x="882460" y="647712"/>
            <a:ext cx="14444554" cy="1657350"/>
          </a:xfrm>
          <a:prstGeom prst="rect">
            <a:avLst/>
          </a:prstGeom>
        </p:spPr>
        <p:txBody>
          <a:bodyPr lIns="0" tIns="0" rIns="0" bIns="0" rtlCol="0" anchor="t">
            <a:spAutoFit/>
          </a:bodyPr>
          <a:lstStyle/>
          <a:p>
            <a:pPr marL="0" marR="0" lvl="0" indent="0" algn="l" defTabSz="914400" rtl="0" eaLnBrk="1" fontAlgn="auto" latinLnBrk="0" hangingPunct="1">
              <a:lnSpc>
                <a:spcPts val="12600"/>
              </a:lnSpc>
              <a:spcBef>
                <a:spcPts val="0"/>
              </a:spcBef>
              <a:spcAft>
                <a:spcPts val="0"/>
              </a:spcAft>
              <a:buClrTx/>
              <a:buSzTx/>
              <a:buFontTx/>
              <a:buNone/>
              <a:tabLst/>
              <a:defRPr/>
            </a:pPr>
            <a:r>
              <a:rPr kumimoji="0" lang="en-US" sz="12000" b="0" i="0" u="none" strike="noStrike" kern="1200" cap="none" spc="0" normalizeH="0" baseline="0" noProof="0">
                <a:ln>
                  <a:noFill/>
                </a:ln>
                <a:solidFill>
                  <a:srgbClr val="002957"/>
                </a:solidFill>
                <a:effectLst/>
                <a:uLnTx/>
                <a:uFillTx/>
                <a:latin typeface="Montserrat Extra-Bold"/>
                <a:ea typeface="+mn-ea"/>
                <a:cs typeface="+mn-cs"/>
              </a:rPr>
              <a:t>the good news</a:t>
            </a:r>
          </a:p>
        </p:txBody>
      </p:sp>
      <p:sp>
        <p:nvSpPr>
          <p:cNvPr id="19" name="TextBox 19"/>
          <p:cNvSpPr txBox="1"/>
          <p:nvPr/>
        </p:nvSpPr>
        <p:spPr>
          <a:xfrm>
            <a:off x="882460" y="2912620"/>
            <a:ext cx="16321949" cy="1374775"/>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ct val="0"/>
              </a:spcBef>
              <a:spcAft>
                <a:spcPts val="0"/>
              </a:spcAft>
              <a:buClrTx/>
              <a:buSzTx/>
              <a:buFontTx/>
              <a:buNone/>
              <a:tabLst/>
              <a:defRPr/>
            </a:pPr>
            <a:r>
              <a:rPr kumimoji="0" lang="en-US" sz="3999" b="0" i="0" u="none" strike="noStrike" kern="1200" cap="none" spc="0" normalizeH="0" baseline="0" noProof="0">
                <a:ln>
                  <a:noFill/>
                </a:ln>
                <a:solidFill>
                  <a:srgbClr val="000000"/>
                </a:solidFill>
                <a:effectLst/>
                <a:uLnTx/>
                <a:uFillTx/>
                <a:latin typeface="Montserrat"/>
                <a:ea typeface="+mn-ea"/>
                <a:cs typeface="+mn-cs"/>
              </a:rPr>
              <a:t>The same research that helps us understand ACEs also provides the </a:t>
            </a:r>
            <a:r>
              <a:rPr kumimoji="0" lang="en-US" sz="3999" b="0" i="0" u="none" strike="noStrike" kern="1200" cap="none" spc="0" normalizeH="0" baseline="0" noProof="0">
                <a:ln>
                  <a:noFill/>
                </a:ln>
                <a:solidFill>
                  <a:srgbClr val="00529B"/>
                </a:solidFill>
                <a:effectLst/>
                <a:uLnTx/>
                <a:uFillTx/>
                <a:latin typeface="Montserrat Bold"/>
                <a:ea typeface="+mn-ea"/>
                <a:cs typeface="+mn-cs"/>
              </a:rPr>
              <a:t>strategies for prevention, intervention, and healing.</a:t>
            </a:r>
          </a:p>
        </p:txBody>
      </p:sp>
      <p:grpSp>
        <p:nvGrpSpPr>
          <p:cNvPr id="21" name="Group 21"/>
          <p:cNvGrpSpPr/>
          <p:nvPr/>
        </p:nvGrpSpPr>
        <p:grpSpPr>
          <a:xfrm>
            <a:off x="2298117" y="4769666"/>
            <a:ext cx="2127340" cy="2127340"/>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FCBD0"/>
            </a:solidFill>
          </p:spPr>
          <p:txBody>
            <a:bodyPr/>
            <a:lstStyle/>
            <a:p>
              <a:endParaRPr lang="en-US"/>
            </a:p>
          </p:txBody>
        </p:sp>
        <p:sp>
          <p:nvSpPr>
            <p:cNvPr id="23" name="TextBox 23"/>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4411081" y="5098785"/>
            <a:ext cx="1728464" cy="1853113"/>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7"/>
          <p:cNvGrpSpPr/>
          <p:nvPr/>
        </p:nvGrpSpPr>
        <p:grpSpPr>
          <a:xfrm>
            <a:off x="6149512" y="4768079"/>
            <a:ext cx="2127340" cy="2127340"/>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B0AB"/>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Group 30"/>
          <p:cNvGrpSpPr/>
          <p:nvPr/>
        </p:nvGrpSpPr>
        <p:grpSpPr>
          <a:xfrm>
            <a:off x="9841076" y="4768079"/>
            <a:ext cx="2127340" cy="2127340"/>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FCBD0"/>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3"/>
          <p:cNvGrpSpPr/>
          <p:nvPr/>
        </p:nvGrpSpPr>
        <p:grpSpPr>
          <a:xfrm>
            <a:off x="13647101" y="4768079"/>
            <a:ext cx="2127340" cy="2127340"/>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B0AB"/>
            </a:solidFill>
          </p:spPr>
        </p:sp>
        <p:sp>
          <p:nvSpPr>
            <p:cNvPr id="35" name="TextBox 35"/>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9" name="Picture 3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096262" y="5080869"/>
            <a:ext cx="1679914" cy="1560220"/>
          </a:xfrm>
          <a:prstGeom prst="rect">
            <a:avLst/>
          </a:prstGeom>
        </p:spPr>
      </p:pic>
      <p:pic>
        <p:nvPicPr>
          <p:cNvPr id="40" name="Picture 40" descr="Questions outline"/>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836572" y="4957550"/>
            <a:ext cx="1748399" cy="1748399"/>
          </a:xfrm>
          <a:prstGeom prst="rect">
            <a:avLst/>
          </a:prstGeom>
        </p:spPr>
      </p:pic>
      <p:pic>
        <p:nvPicPr>
          <p:cNvPr id="44" name="Picture 4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476014" y="5044162"/>
            <a:ext cx="1547568" cy="1596927"/>
          </a:xfrm>
          <a:prstGeom prst="rect">
            <a:avLst/>
          </a:prstGeom>
        </p:spPr>
      </p:pic>
      <p:sp>
        <p:nvSpPr>
          <p:cNvPr id="45" name="TextBox 45"/>
          <p:cNvSpPr txBox="1"/>
          <p:nvPr/>
        </p:nvSpPr>
        <p:spPr>
          <a:xfrm>
            <a:off x="1696624" y="7048648"/>
            <a:ext cx="3393379" cy="1762342"/>
          </a:xfrm>
          <a:prstGeom prst="rect">
            <a:avLst/>
          </a:prstGeom>
        </p:spPr>
        <p:txBody>
          <a:bodyPr wrap="square" lIns="0" tIns="0" rIns="0" bIns="0" rtlCol="0" anchor="t">
            <a:spAutoFit/>
          </a:bodyPr>
          <a:lstStyle/>
          <a:p>
            <a:pPr marL="0" marR="0" lvl="0" indent="0" algn="ctr"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0" normalizeH="0" baseline="0" noProof="0">
                <a:ln>
                  <a:noFill/>
                </a:ln>
                <a:solidFill>
                  <a:srgbClr val="000000"/>
                </a:solidFill>
                <a:effectLst/>
                <a:uLnTx/>
                <a:uFillTx/>
                <a:latin typeface="Montserrat"/>
                <a:ea typeface="+mn-ea"/>
                <a:cs typeface="+mn-cs"/>
              </a:rPr>
              <a:t>Prenatal screening for PTSD symptoms, mental health, and substance use</a:t>
            </a:r>
          </a:p>
        </p:txBody>
      </p:sp>
      <p:sp>
        <p:nvSpPr>
          <p:cNvPr id="47" name="TextBox 47"/>
          <p:cNvSpPr txBox="1"/>
          <p:nvPr/>
        </p:nvSpPr>
        <p:spPr>
          <a:xfrm>
            <a:off x="6107228" y="7104969"/>
            <a:ext cx="2207572" cy="1313501"/>
          </a:xfrm>
          <a:prstGeom prst="rect">
            <a:avLst/>
          </a:prstGeom>
        </p:spPr>
        <p:txBody>
          <a:bodyPr wrap="square" lIns="0" tIns="0" rIns="0" bIns="0" rtlCol="0" anchor="t">
            <a:spAutoFit/>
          </a:bodyPr>
          <a:lstStyle/>
          <a:p>
            <a:pPr marL="0" marR="0" lvl="0" indent="0" algn="ctr" defTabSz="914400" rtl="0" eaLnBrk="1" fontAlgn="auto" latinLnBrk="0" hangingPunct="1">
              <a:lnSpc>
                <a:spcPts val="3499"/>
              </a:lnSpc>
              <a:spcBef>
                <a:spcPts val="0"/>
              </a:spcBef>
              <a:spcAft>
                <a:spcPts val="0"/>
              </a:spcAft>
              <a:buClrTx/>
              <a:buSzTx/>
              <a:buFontTx/>
              <a:buNone/>
              <a:tabLst/>
              <a:defRPr/>
            </a:pPr>
            <a:r>
              <a:rPr lang="en-US" sz="2499">
                <a:solidFill>
                  <a:srgbClr val="000000"/>
                </a:solidFill>
                <a:latin typeface="Montserrat"/>
              </a:rPr>
              <a:t>Integrate Reproductive Life Plan</a:t>
            </a:r>
            <a:endParaRPr kumimoji="0" lang="en-US" sz="2499" b="0" i="0" u="none" strike="noStrike" kern="1200" cap="none" spc="0" normalizeH="0" baseline="0" noProof="0">
              <a:ln>
                <a:noFill/>
              </a:ln>
              <a:solidFill>
                <a:srgbClr val="000000"/>
              </a:solidFill>
              <a:effectLst/>
              <a:uLnTx/>
              <a:uFillTx/>
              <a:latin typeface="Montserrat"/>
              <a:ea typeface="+mn-ea"/>
              <a:cs typeface="+mn-cs"/>
            </a:endParaRPr>
          </a:p>
        </p:txBody>
      </p:sp>
      <p:sp>
        <p:nvSpPr>
          <p:cNvPr id="48" name="TextBox 48"/>
          <p:cNvSpPr txBox="1"/>
          <p:nvPr/>
        </p:nvSpPr>
        <p:spPr>
          <a:xfrm>
            <a:off x="9545726" y="7048648"/>
            <a:ext cx="2718035" cy="1762342"/>
          </a:xfrm>
          <a:prstGeom prst="rect">
            <a:avLst/>
          </a:prstGeom>
        </p:spPr>
        <p:txBody>
          <a:bodyPr wrap="square" lIns="0" tIns="0" rIns="0" bIns="0" rtlCol="0" anchor="t">
            <a:spAutoFit/>
          </a:bodyPr>
          <a:lstStyle/>
          <a:p>
            <a:pPr marL="0" marR="0" lvl="0" indent="0" algn="ctr"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0" normalizeH="0" baseline="0" noProof="0">
                <a:ln>
                  <a:noFill/>
                </a:ln>
                <a:solidFill>
                  <a:srgbClr val="000000"/>
                </a:solidFill>
                <a:effectLst/>
                <a:uLnTx/>
                <a:uFillTx/>
                <a:latin typeface="Montserrat"/>
                <a:ea typeface="+mn-ea"/>
                <a:cs typeface="+mn-cs"/>
              </a:rPr>
              <a:t>Provide quality, trauma and equity informed care for all</a:t>
            </a:r>
          </a:p>
        </p:txBody>
      </p:sp>
      <p:sp>
        <p:nvSpPr>
          <p:cNvPr id="49" name="TextBox 49"/>
          <p:cNvSpPr txBox="1"/>
          <p:nvPr/>
        </p:nvSpPr>
        <p:spPr>
          <a:xfrm>
            <a:off x="13431823" y="7104969"/>
            <a:ext cx="2718035" cy="1313501"/>
          </a:xfrm>
          <a:prstGeom prst="rect">
            <a:avLst/>
          </a:prstGeom>
        </p:spPr>
        <p:txBody>
          <a:bodyPr wrap="square" lIns="0" tIns="0" rIns="0" bIns="0" rtlCol="0" anchor="t">
            <a:spAutoFit/>
          </a:bodyPr>
          <a:lstStyle/>
          <a:p>
            <a:pPr marL="0" marR="0" lvl="0" indent="0" algn="ctr" defTabSz="914400" rtl="0" eaLnBrk="1" fontAlgn="auto" latinLnBrk="0" hangingPunct="1">
              <a:lnSpc>
                <a:spcPts val="3499"/>
              </a:lnSpc>
              <a:spcBef>
                <a:spcPts val="0"/>
              </a:spcBef>
              <a:spcAft>
                <a:spcPts val="0"/>
              </a:spcAft>
              <a:buClrTx/>
              <a:buSzTx/>
              <a:buFontTx/>
              <a:buNone/>
              <a:tabLst/>
              <a:defRPr/>
            </a:pPr>
            <a:r>
              <a:rPr lang="en-US" sz="2499">
                <a:solidFill>
                  <a:srgbClr val="000000"/>
                </a:solidFill>
                <a:latin typeface="Montserrat"/>
              </a:rPr>
              <a:t>Support access to education and information</a:t>
            </a:r>
            <a:endParaRPr kumimoji="0" lang="en-US" sz="2499" b="0" i="0" u="none" strike="noStrike" kern="1200" cap="none" spc="0" normalizeH="0" baseline="0" noProof="0">
              <a:ln>
                <a:noFill/>
              </a:ln>
              <a:solidFill>
                <a:srgbClr val="000000"/>
              </a:solidFill>
              <a:effectLst/>
              <a:uLnTx/>
              <a:uFillTx/>
              <a:latin typeface="Montserrat"/>
              <a:ea typeface="+mn-ea"/>
              <a:cs typeface="+mn-cs"/>
            </a:endParaRPr>
          </a:p>
        </p:txBody>
      </p:sp>
      <p:sp>
        <p:nvSpPr>
          <p:cNvPr id="50" name="TextBox 50"/>
          <p:cNvSpPr txBox="1"/>
          <p:nvPr/>
        </p:nvSpPr>
        <p:spPr>
          <a:xfrm>
            <a:off x="15026548" y="7298519"/>
            <a:ext cx="2820535" cy="415819"/>
          </a:xfrm>
          <a:prstGeom prst="rect">
            <a:avLst/>
          </a:prstGeom>
        </p:spPr>
        <p:txBody>
          <a:bodyPr lIns="0" tIns="0" rIns="0" bIns="0" rtlCol="0" anchor="t">
            <a:spAutoFit/>
          </a:bodyP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lang="en-US" sz="2499" b="0" i="0" u="none" strike="noStrike" kern="1200" cap="none" spc="0" normalizeH="0" baseline="0" noProof="0">
              <a:ln>
                <a:noFill/>
              </a:ln>
              <a:solidFill>
                <a:srgbClr val="000000"/>
              </a:solidFill>
              <a:effectLst/>
              <a:uLnTx/>
              <a:uFillTx/>
              <a:latin typeface="Montserrat"/>
              <a:ea typeface="+mn-ea"/>
              <a:cs typeface="+mn-cs"/>
            </a:endParaRPr>
          </a:p>
        </p:txBody>
      </p:sp>
      <p:sp>
        <p:nvSpPr>
          <p:cNvPr id="51" name="Freeform 4">
            <a:extLst>
              <a:ext uri="{FF2B5EF4-FFF2-40B4-BE49-F238E27FC236}">
                <a16:creationId xmlns:a16="http://schemas.microsoft.com/office/drawing/2014/main" id="{C0FF1E22-BEA2-A4B4-CC2E-D62472A3D93A}"/>
              </a:ext>
            </a:extLst>
          </p:cNvPr>
          <p:cNvSpPr/>
          <p:nvPr/>
        </p:nvSpPr>
        <p:spPr>
          <a:xfrm>
            <a:off x="0" y="9370905"/>
            <a:ext cx="18442627" cy="916095"/>
          </a:xfrm>
          <a:custGeom>
            <a:avLst/>
            <a:gdLst/>
            <a:ahLst/>
            <a:cxnLst/>
            <a:rect l="l" t="t" r="r" b="b"/>
            <a:pathLst>
              <a:path w="4857317" h="241276">
                <a:moveTo>
                  <a:pt x="0" y="0"/>
                </a:moveTo>
                <a:lnTo>
                  <a:pt x="4857317" y="0"/>
                </a:lnTo>
                <a:lnTo>
                  <a:pt x="4857317" y="241276"/>
                </a:lnTo>
                <a:lnTo>
                  <a:pt x="0" y="241276"/>
                </a:lnTo>
                <a:close/>
              </a:path>
            </a:pathLst>
          </a:custGeom>
          <a:solidFill>
            <a:srgbClr val="002957"/>
          </a:solidFill>
          <a:ln>
            <a:solidFill>
              <a:srgbClr val="002957"/>
            </a:solidFill>
          </a:ln>
        </p:spPr>
      </p:sp>
      <p:pic>
        <p:nvPicPr>
          <p:cNvPr id="52" name="Picture 42">
            <a:extLst>
              <a:ext uri="{FF2B5EF4-FFF2-40B4-BE49-F238E27FC236}">
                <a16:creationId xmlns:a16="http://schemas.microsoft.com/office/drawing/2014/main" id="{36EB5238-023D-6ABB-A3FB-3FC2108E6D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555515" y="5220571"/>
            <a:ext cx="1612539" cy="1225529"/>
          </a:xfrm>
          <a:prstGeom prst="rect">
            <a:avLst/>
          </a:prstGeom>
        </p:spPr>
      </p:pic>
      <p:sp>
        <p:nvSpPr>
          <p:cNvPr id="53" name="TextBox 52">
            <a:extLst>
              <a:ext uri="{FF2B5EF4-FFF2-40B4-BE49-F238E27FC236}">
                <a16:creationId xmlns:a16="http://schemas.microsoft.com/office/drawing/2014/main" id="{17964B49-9D0B-19AF-03B0-AEC8C767CFF6}"/>
              </a:ext>
            </a:extLst>
          </p:cNvPr>
          <p:cNvSpPr txBox="1"/>
          <p:nvPr/>
        </p:nvSpPr>
        <p:spPr>
          <a:xfrm>
            <a:off x="10822674" y="9596496"/>
            <a:ext cx="7342496" cy="507831"/>
          </a:xfrm>
          <a:prstGeom prst="rect">
            <a:avLst/>
          </a:prstGeom>
          <a:noFill/>
        </p:spPr>
        <p:txBody>
          <a:bodyPr wrap="square" rtlCol="0">
            <a:spAutoFit/>
          </a:bodyPr>
          <a:lstStyle/>
          <a:p>
            <a:r>
              <a:rPr lang="en-US" sz="900" b="0" i="0">
                <a:solidFill>
                  <a:schemeClr val="bg1"/>
                </a:solidFill>
                <a:effectLst/>
                <a:latin typeface="Montserrat" panose="00000500000000000000" pitchFamily="2" charset="0"/>
              </a:rPr>
              <a:t>McDonnell CG, Valentino K. Intergenerational Effects of Childhood Trauma: Evaluating Pathways Among Maternal ACEs, Perinatal Depressive Symptoms, and Infant Outcomes. Child Maltreat. 2016 Nov;21(4):317-326. </a:t>
            </a:r>
            <a:r>
              <a:rPr lang="en-US" sz="900" b="0" i="0" err="1">
                <a:solidFill>
                  <a:schemeClr val="bg1"/>
                </a:solidFill>
                <a:effectLst/>
                <a:latin typeface="Montserrat" panose="00000500000000000000" pitchFamily="2" charset="0"/>
              </a:rPr>
              <a:t>doi</a:t>
            </a:r>
            <a:r>
              <a:rPr lang="en-US" sz="900" b="0" i="0">
                <a:solidFill>
                  <a:schemeClr val="bg1"/>
                </a:solidFill>
                <a:effectLst/>
                <a:latin typeface="Montserrat" panose="00000500000000000000" pitchFamily="2" charset="0"/>
              </a:rPr>
              <a:t>: 10.1177/1077559516659556. </a:t>
            </a:r>
            <a:r>
              <a:rPr lang="en-US" sz="900" b="0" i="0" err="1">
                <a:solidFill>
                  <a:schemeClr val="bg1"/>
                </a:solidFill>
                <a:effectLst/>
                <a:latin typeface="Montserrat" panose="00000500000000000000" pitchFamily="2" charset="0"/>
              </a:rPr>
              <a:t>Epub</a:t>
            </a:r>
            <a:r>
              <a:rPr lang="en-US" sz="900" b="0" i="0">
                <a:solidFill>
                  <a:schemeClr val="bg1"/>
                </a:solidFill>
                <a:effectLst/>
                <a:latin typeface="Montserrat" panose="00000500000000000000" pitchFamily="2" charset="0"/>
              </a:rPr>
              <a:t> 2016 Jul 27. PMID: 27457410.</a:t>
            </a:r>
            <a:endParaRPr lang="en-US" sz="900">
              <a:solidFill>
                <a:schemeClr val="bg1"/>
              </a:solidFill>
              <a:latin typeface="Montserrat" panose="000005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rcRect t="7786" b="778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59239" y="1048774"/>
            <a:ext cx="16169522" cy="8189453"/>
            <a:chOff x="0" y="0"/>
            <a:chExt cx="19938823" cy="10098508"/>
          </a:xfrm>
        </p:grpSpPr>
        <p:sp>
          <p:nvSpPr>
            <p:cNvPr id="3" name="Freeform 3"/>
            <p:cNvSpPr/>
            <p:nvPr/>
          </p:nvSpPr>
          <p:spPr>
            <a:xfrm>
              <a:off x="0" y="0"/>
              <a:ext cx="19938823" cy="10098508"/>
            </a:xfrm>
            <a:custGeom>
              <a:avLst/>
              <a:gdLst/>
              <a:ahLst/>
              <a:cxnLst/>
              <a:rect l="l" t="t" r="r" b="b"/>
              <a:pathLst>
                <a:path w="19938823" h="10098508">
                  <a:moveTo>
                    <a:pt x="0" y="0"/>
                  </a:moveTo>
                  <a:lnTo>
                    <a:pt x="0" y="10098508"/>
                  </a:lnTo>
                  <a:lnTo>
                    <a:pt x="19938823" y="10098508"/>
                  </a:lnTo>
                  <a:lnTo>
                    <a:pt x="19938823" y="0"/>
                  </a:lnTo>
                  <a:lnTo>
                    <a:pt x="0" y="0"/>
                  </a:lnTo>
                  <a:close/>
                  <a:moveTo>
                    <a:pt x="19877863" y="10037549"/>
                  </a:moveTo>
                  <a:lnTo>
                    <a:pt x="59690" y="10037549"/>
                  </a:lnTo>
                  <a:lnTo>
                    <a:pt x="59690" y="59690"/>
                  </a:lnTo>
                  <a:lnTo>
                    <a:pt x="19877863" y="59690"/>
                  </a:lnTo>
                  <a:lnTo>
                    <a:pt x="19877863" y="10037549"/>
                  </a:lnTo>
                  <a:close/>
                </a:path>
              </a:pathLst>
            </a:custGeom>
            <a:solidFill>
              <a:srgbClr val="22A8A1"/>
            </a:solidFill>
          </p:spPr>
        </p:sp>
      </p:grpSp>
      <p:sp>
        <p:nvSpPr>
          <p:cNvPr id="4" name="AutoShape 4"/>
          <p:cNvSpPr/>
          <p:nvPr/>
        </p:nvSpPr>
        <p:spPr>
          <a:xfrm>
            <a:off x="-119033" y="1943100"/>
            <a:ext cx="18526065" cy="6095999"/>
          </a:xfrm>
          <a:prstGeom prst="rect">
            <a:avLst/>
          </a:prstGeom>
          <a:solidFill>
            <a:srgbClr val="002957"/>
          </a:solidFill>
        </p:spPr>
      </p:sp>
      <p:sp>
        <p:nvSpPr>
          <p:cNvPr id="5" name="TextBox 5"/>
          <p:cNvSpPr txBox="1"/>
          <p:nvPr/>
        </p:nvSpPr>
        <p:spPr>
          <a:xfrm>
            <a:off x="2170974" y="2916105"/>
            <a:ext cx="13946052" cy="4488408"/>
          </a:xfrm>
          <a:prstGeom prst="rect">
            <a:avLst/>
          </a:prstGeom>
        </p:spPr>
        <p:txBody>
          <a:bodyPr wrap="square" lIns="0" tIns="0" rIns="0" bIns="0" rtlCol="0" anchor="t">
            <a:spAutoFit/>
          </a:bodyPr>
          <a:lstStyle/>
          <a:p>
            <a:pPr marL="0" marR="0" lvl="0" indent="0" algn="ctr" defTabSz="914400" rtl="0" eaLnBrk="1" fontAlgn="auto" latinLnBrk="0" hangingPunct="1">
              <a:lnSpc>
                <a:spcPts val="5040"/>
              </a:lnSpc>
              <a:spcBef>
                <a:spcPts val="0"/>
              </a:spcBef>
              <a:spcAft>
                <a:spcPts val="0"/>
              </a:spcAft>
              <a:buClrTx/>
              <a:buSzTx/>
              <a:buFontTx/>
              <a:buNone/>
              <a:tabLst/>
              <a:defRPr/>
            </a:pPr>
            <a:r>
              <a:rPr kumimoji="0" lang="en-US" sz="7200" b="0" i="0" u="none" strike="noStrike" kern="1200" cap="none" spc="126" normalizeH="0" baseline="0" noProof="0">
                <a:ln>
                  <a:noFill/>
                </a:ln>
                <a:solidFill>
                  <a:srgbClr val="FFFFFF"/>
                </a:solidFill>
                <a:effectLst/>
                <a:uLnTx/>
                <a:uFillTx/>
                <a:latin typeface="Montserrat Semi-Bold Bold"/>
                <a:ea typeface="+mn-ea"/>
                <a:cs typeface="+mn-cs"/>
              </a:rPr>
              <a:t>What's WRONG with you?!</a:t>
            </a:r>
          </a:p>
          <a:p>
            <a:pPr marL="0" marR="0" lvl="0" indent="0" algn="ctr" defTabSz="914400" rtl="0" eaLnBrk="1" fontAlgn="auto" latinLnBrk="0" hangingPunct="1">
              <a:lnSpc>
                <a:spcPts val="5040"/>
              </a:lnSpc>
              <a:spcBef>
                <a:spcPts val="0"/>
              </a:spcBef>
              <a:spcAft>
                <a:spcPts val="0"/>
              </a:spcAft>
              <a:buClrTx/>
              <a:buSzTx/>
              <a:buFontTx/>
              <a:buNone/>
              <a:tabLst/>
              <a:defRPr/>
            </a:pPr>
            <a:endParaRPr kumimoji="0" lang="en-US" sz="7200" b="0" i="0" u="none" strike="noStrike" kern="1200" cap="none" spc="126" normalizeH="0" baseline="0" noProof="0">
              <a:ln>
                <a:noFill/>
              </a:ln>
              <a:solidFill>
                <a:srgbClr val="FFFFFF"/>
              </a:solidFill>
              <a:effectLst/>
              <a:uLnTx/>
              <a:uFillTx/>
              <a:latin typeface="Montserrat Semi-Bold Bold"/>
              <a:ea typeface="+mn-ea"/>
              <a:cs typeface="+mn-cs"/>
            </a:endParaRPr>
          </a:p>
          <a:p>
            <a:pPr marL="0" marR="0" lvl="0" indent="0" algn="ctr" defTabSz="914400" rtl="0" eaLnBrk="1" fontAlgn="auto" latinLnBrk="0" hangingPunct="1">
              <a:lnSpc>
                <a:spcPts val="5040"/>
              </a:lnSpc>
              <a:spcBef>
                <a:spcPts val="0"/>
              </a:spcBef>
              <a:spcAft>
                <a:spcPts val="0"/>
              </a:spcAft>
              <a:buClrTx/>
              <a:buSzTx/>
              <a:buFontTx/>
              <a:buNone/>
              <a:tabLst/>
              <a:defRPr/>
            </a:pPr>
            <a:r>
              <a:rPr kumimoji="0" lang="en-US" sz="7200" b="0" i="0" u="none" strike="noStrike" kern="1200" cap="none" spc="126" normalizeH="0" baseline="0" noProof="0">
                <a:ln>
                  <a:noFill/>
                </a:ln>
                <a:solidFill>
                  <a:srgbClr val="FFFFFF"/>
                </a:solidFill>
                <a:effectLst/>
                <a:uLnTx/>
                <a:uFillTx/>
                <a:latin typeface="Montserrat Semi-Bold Bold"/>
                <a:ea typeface="+mn-ea"/>
                <a:cs typeface="+mn-cs"/>
              </a:rPr>
              <a:t>What HAPPENED to you?</a:t>
            </a:r>
          </a:p>
          <a:p>
            <a:pPr marL="0" marR="0" lvl="0" indent="0" algn="ctr" defTabSz="914400" rtl="0" eaLnBrk="1" fontAlgn="auto" latinLnBrk="0" hangingPunct="1">
              <a:lnSpc>
                <a:spcPts val="5040"/>
              </a:lnSpc>
              <a:spcBef>
                <a:spcPts val="0"/>
              </a:spcBef>
              <a:spcAft>
                <a:spcPts val="0"/>
              </a:spcAft>
              <a:buClrTx/>
              <a:buSzTx/>
              <a:buFontTx/>
              <a:buNone/>
              <a:tabLst/>
              <a:defRPr/>
            </a:pPr>
            <a:endParaRPr kumimoji="0" lang="en-US" sz="7200" b="0" i="0" u="none" strike="noStrike" kern="1200" cap="none" spc="126" normalizeH="0" baseline="0" noProof="0">
              <a:ln>
                <a:noFill/>
              </a:ln>
              <a:solidFill>
                <a:srgbClr val="FFFFFF"/>
              </a:solidFill>
              <a:effectLst/>
              <a:uLnTx/>
              <a:uFillTx/>
              <a:latin typeface="Montserrat Semi-Bold Bold"/>
              <a:ea typeface="+mn-ea"/>
              <a:cs typeface="+mn-cs"/>
            </a:endParaRPr>
          </a:p>
          <a:p>
            <a:pPr marL="0" marR="0" lvl="0" indent="0" algn="ctr" defTabSz="914400" rtl="0" eaLnBrk="1" fontAlgn="auto" latinLnBrk="0" hangingPunct="1">
              <a:lnSpc>
                <a:spcPts val="5040"/>
              </a:lnSpc>
              <a:spcBef>
                <a:spcPts val="0"/>
              </a:spcBef>
              <a:spcAft>
                <a:spcPts val="0"/>
              </a:spcAft>
              <a:buClrTx/>
              <a:buSzTx/>
              <a:buFontTx/>
              <a:buNone/>
              <a:tabLst/>
              <a:defRPr/>
            </a:pPr>
            <a:r>
              <a:rPr kumimoji="0" lang="en-US" sz="7200" b="0" i="0" u="none" strike="noStrike" kern="1200" cap="none" spc="126" normalizeH="0" baseline="0" noProof="0">
                <a:ln>
                  <a:noFill/>
                </a:ln>
                <a:solidFill>
                  <a:srgbClr val="FFFFFF"/>
                </a:solidFill>
                <a:effectLst/>
                <a:uLnTx/>
                <a:uFillTx/>
                <a:latin typeface="Montserrat Semi-Bold Bold"/>
                <a:ea typeface="+mn-ea"/>
                <a:cs typeface="+mn-cs"/>
              </a:rPr>
              <a:t>WHAT'S</a:t>
            </a:r>
            <a:r>
              <a:rPr kumimoji="0" lang="en-US" sz="7200" b="0" i="0" u="none" strike="noStrike" kern="1200" cap="none" spc="126" normalizeH="0" baseline="0" noProof="0">
                <a:ln>
                  <a:noFill/>
                </a:ln>
                <a:solidFill>
                  <a:srgbClr val="22A8A1"/>
                </a:solidFill>
                <a:effectLst/>
                <a:uLnTx/>
                <a:uFillTx/>
                <a:latin typeface="Montserrat Semi-Bold Bold"/>
                <a:ea typeface="+mn-ea"/>
                <a:cs typeface="+mn-cs"/>
              </a:rPr>
              <a:t> </a:t>
            </a:r>
            <a:r>
              <a:rPr kumimoji="0" lang="en-US" sz="7200" b="0" i="0" u="sng" strike="noStrike" kern="1200" cap="none" spc="126" normalizeH="0" baseline="0" noProof="0">
                <a:ln>
                  <a:noFill/>
                </a:ln>
                <a:solidFill>
                  <a:srgbClr val="22A8A1"/>
                </a:solidFill>
                <a:effectLst/>
                <a:uLnTx/>
                <a:uFillTx/>
                <a:latin typeface="Montserrat Semi-Bold Bold"/>
                <a:ea typeface="+mn-ea"/>
                <a:cs typeface="+mn-cs"/>
              </a:rPr>
              <a:t>RIGHT</a:t>
            </a:r>
            <a:r>
              <a:rPr kumimoji="0" lang="en-US" sz="7200" b="0" i="0" u="none" strike="noStrike" kern="1200" cap="none" spc="126" normalizeH="0" baseline="0" noProof="0">
                <a:ln>
                  <a:noFill/>
                </a:ln>
                <a:solidFill>
                  <a:srgbClr val="FFFFFF"/>
                </a:solidFill>
                <a:effectLst/>
                <a:uLnTx/>
                <a:uFillTx/>
                <a:latin typeface="Montserrat Semi-Bold Bold"/>
                <a:ea typeface="+mn-ea"/>
                <a:cs typeface="+mn-cs"/>
              </a:rPr>
              <a:t> WITH YOU?</a:t>
            </a:r>
          </a:p>
          <a:p>
            <a:pPr marL="0" marR="0" lvl="0" indent="0" algn="ctr" defTabSz="914400" rtl="0" eaLnBrk="1" fontAlgn="auto" latinLnBrk="0" hangingPunct="1">
              <a:lnSpc>
                <a:spcPts val="5040"/>
              </a:lnSpc>
              <a:spcBef>
                <a:spcPts val="0"/>
              </a:spcBef>
              <a:spcAft>
                <a:spcPts val="0"/>
              </a:spcAft>
              <a:buClrTx/>
              <a:buSzTx/>
              <a:buFontTx/>
              <a:buNone/>
              <a:tabLst/>
              <a:defRPr/>
            </a:pPr>
            <a:endParaRPr kumimoji="0" lang="en-US" sz="7200" b="0" i="0" u="none" strike="noStrike" kern="1200" cap="none" spc="126" normalizeH="0" baseline="0" noProof="0">
              <a:ln>
                <a:noFill/>
              </a:ln>
              <a:solidFill>
                <a:srgbClr val="FFFFFF"/>
              </a:solidFill>
              <a:effectLst/>
              <a:uLnTx/>
              <a:uFillTx/>
              <a:latin typeface="Montserrat Semi-Bold Bold"/>
              <a:ea typeface="+mn-ea"/>
              <a:cs typeface="+mn-cs"/>
            </a:endParaRPr>
          </a:p>
          <a:p>
            <a:pPr marL="0" marR="0" lvl="0" indent="0" algn="ctr" defTabSz="914400" rtl="0" eaLnBrk="1" fontAlgn="auto" latinLnBrk="0" hangingPunct="1">
              <a:lnSpc>
                <a:spcPts val="5040"/>
              </a:lnSpc>
              <a:spcBef>
                <a:spcPts val="0"/>
              </a:spcBef>
              <a:spcAft>
                <a:spcPts val="0"/>
              </a:spcAft>
              <a:buClrTx/>
              <a:buSzTx/>
              <a:buFontTx/>
              <a:buNone/>
              <a:tabLst/>
              <a:defRPr/>
            </a:pPr>
            <a:r>
              <a:rPr kumimoji="0" lang="en-US" sz="7200" b="0" i="0" u="none" strike="noStrike" kern="1200" cap="none" spc="126" normalizeH="0" baseline="0" noProof="0">
                <a:ln>
                  <a:noFill/>
                </a:ln>
                <a:solidFill>
                  <a:srgbClr val="22A8A1"/>
                </a:solidFill>
                <a:effectLst/>
                <a:uLnTx/>
                <a:uFillTx/>
                <a:latin typeface="Montserrat Semi-Bold Bold"/>
                <a:ea typeface="+mn-ea"/>
                <a:cs typeface="+mn-cs"/>
              </a:rPr>
              <a:t>HOW CAN I HELP YOU?</a:t>
            </a:r>
          </a:p>
        </p:txBody>
      </p:sp>
      <p:grpSp>
        <p:nvGrpSpPr>
          <p:cNvPr id="6" name="Group 6"/>
          <p:cNvGrpSpPr/>
          <p:nvPr/>
        </p:nvGrpSpPr>
        <p:grpSpPr>
          <a:xfrm>
            <a:off x="2170974" y="2781300"/>
            <a:ext cx="14440626" cy="688425"/>
            <a:chOff x="0" y="0"/>
            <a:chExt cx="7417478" cy="571500"/>
          </a:xfrm>
        </p:grpSpPr>
        <p:sp>
          <p:nvSpPr>
            <p:cNvPr id="7" name="Freeform 7"/>
            <p:cNvSpPr/>
            <p:nvPr/>
          </p:nvSpPr>
          <p:spPr>
            <a:xfrm>
              <a:off x="0" y="255270"/>
              <a:ext cx="7417478" cy="69850"/>
            </a:xfrm>
            <a:custGeom>
              <a:avLst/>
              <a:gdLst/>
              <a:ahLst/>
              <a:cxnLst/>
              <a:rect l="l" t="t" r="r" b="b"/>
              <a:pathLst>
                <a:path w="7417478" h="69850">
                  <a:moveTo>
                    <a:pt x="7126648" y="0"/>
                  </a:moveTo>
                  <a:lnTo>
                    <a:pt x="0" y="0"/>
                  </a:lnTo>
                  <a:lnTo>
                    <a:pt x="0" y="69850"/>
                  </a:lnTo>
                  <a:lnTo>
                    <a:pt x="7417478" y="69850"/>
                  </a:lnTo>
                  <a:lnTo>
                    <a:pt x="7417478" y="0"/>
                  </a:lnTo>
                  <a:close/>
                </a:path>
              </a:pathLst>
            </a:custGeom>
            <a:solidFill>
              <a:srgbClr val="FF914D"/>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sp>
        <p:nvSpPr>
          <p:cNvPr id="2" name="AutoShape 2"/>
          <p:cNvSpPr/>
          <p:nvPr/>
        </p:nvSpPr>
        <p:spPr>
          <a:xfrm>
            <a:off x="0" y="-34015"/>
            <a:ext cx="11160150" cy="10355030"/>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707444" y="440870"/>
            <a:ext cx="18600372" cy="10498093"/>
            <a:chOff x="0" y="0"/>
            <a:chExt cx="22936332" cy="12945319"/>
          </a:xfrm>
        </p:grpSpPr>
        <p:sp>
          <p:nvSpPr>
            <p:cNvPr id="4" name="Freeform 4"/>
            <p:cNvSpPr/>
            <p:nvPr/>
          </p:nvSpPr>
          <p:spPr>
            <a:xfrm>
              <a:off x="0" y="0"/>
              <a:ext cx="22936332" cy="12945319"/>
            </a:xfrm>
            <a:custGeom>
              <a:avLst/>
              <a:gdLst/>
              <a:ahLst/>
              <a:cxnLst/>
              <a:rect l="l" t="t" r="r" b="b"/>
              <a:pathLst>
                <a:path w="22936332" h="12945319">
                  <a:moveTo>
                    <a:pt x="0" y="0"/>
                  </a:moveTo>
                  <a:lnTo>
                    <a:pt x="0" y="12945319"/>
                  </a:lnTo>
                  <a:lnTo>
                    <a:pt x="22936332" y="12945319"/>
                  </a:lnTo>
                  <a:lnTo>
                    <a:pt x="22936332" y="0"/>
                  </a:lnTo>
                  <a:lnTo>
                    <a:pt x="0" y="0"/>
                  </a:lnTo>
                  <a:close/>
                  <a:moveTo>
                    <a:pt x="22875373" y="12884359"/>
                  </a:moveTo>
                  <a:lnTo>
                    <a:pt x="59690" y="12884359"/>
                  </a:lnTo>
                  <a:lnTo>
                    <a:pt x="59690" y="59690"/>
                  </a:lnTo>
                  <a:lnTo>
                    <a:pt x="22875373" y="59690"/>
                  </a:lnTo>
                  <a:lnTo>
                    <a:pt x="22875373" y="12884359"/>
                  </a:lnTo>
                  <a:close/>
                </a:path>
              </a:pathLst>
            </a:custGeom>
            <a:solidFill>
              <a:srgbClr val="00B0AB"/>
            </a:solidFill>
          </p:spPr>
        </p:sp>
      </p:grpSp>
      <p:sp>
        <p:nvSpPr>
          <p:cNvPr id="5" name="TextBox 5"/>
          <p:cNvSpPr txBox="1"/>
          <p:nvPr/>
        </p:nvSpPr>
        <p:spPr>
          <a:xfrm>
            <a:off x="11535777" y="3990975"/>
            <a:ext cx="6161673" cy="229552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7500" b="0" i="0" u="none" strike="noStrike" kern="1200" cap="none" spc="225" normalizeH="0" baseline="0" noProof="0">
                <a:ln>
                  <a:noFill/>
                </a:ln>
                <a:solidFill>
                  <a:srgbClr val="00B0AB"/>
                </a:solidFill>
                <a:effectLst/>
                <a:uLnTx/>
                <a:uFillTx/>
                <a:latin typeface="Montserrat Semi-Bold Bold"/>
                <a:ea typeface="+mn-ea"/>
                <a:cs typeface="+mn-cs"/>
              </a:rPr>
              <a:t>Learning Objectives</a:t>
            </a:r>
          </a:p>
        </p:txBody>
      </p:sp>
      <p:sp>
        <p:nvSpPr>
          <p:cNvPr id="6" name="TextBox 6"/>
          <p:cNvSpPr txBox="1"/>
          <p:nvPr/>
        </p:nvSpPr>
        <p:spPr>
          <a:xfrm>
            <a:off x="135128" y="906271"/>
            <a:ext cx="10292434" cy="8461419"/>
          </a:xfrm>
          <a:prstGeom prst="rect">
            <a:avLst/>
          </a:prstGeom>
        </p:spPr>
        <p:txBody>
          <a:bodyPr lIns="0" tIns="0" rIns="0" bIns="0" rtlCol="0" anchor="t">
            <a:spAutoFit/>
          </a:bodyPr>
          <a:lstStyle/>
          <a:p>
            <a:pPr marL="906780" marR="0" lvl="1" indent="-453390" algn="l" defTabSz="914400" rtl="0" eaLnBrk="1" fontAlgn="auto" latinLnBrk="0" hangingPunct="1">
              <a:lnSpc>
                <a:spcPts val="5082"/>
              </a:lnSpc>
              <a:spcBef>
                <a:spcPts val="0"/>
              </a:spcBef>
              <a:spcAft>
                <a:spcPts val="0"/>
              </a:spcAft>
              <a:buClrTx/>
              <a:buSzTx/>
              <a:buFont typeface="Arial"/>
              <a:buChar char="•"/>
              <a:tabLst/>
              <a:defRPr/>
            </a:pPr>
            <a:r>
              <a:rPr kumimoji="0" lang="en-US" sz="4200" b="0" i="0" u="none" strike="noStrike" kern="1200" cap="none" spc="420" normalizeH="0" baseline="0" noProof="0">
                <a:ln>
                  <a:noFill/>
                </a:ln>
                <a:solidFill>
                  <a:srgbClr val="002957"/>
                </a:solidFill>
                <a:effectLst/>
                <a:uLnTx/>
                <a:uFillTx/>
                <a:latin typeface="Montserrat Classic"/>
                <a:ea typeface="+mn-ea"/>
                <a:cs typeface="+mn-cs"/>
              </a:rPr>
              <a:t>IDENTIFY</a:t>
            </a:r>
            <a:endParaRPr lang="en-US" sz="4200" spc="420">
              <a:solidFill>
                <a:srgbClr val="002957"/>
              </a:solidFill>
              <a:latin typeface="Montserrat Classic"/>
            </a:endParaRPr>
          </a:p>
          <a:p>
            <a:pPr marL="906780" marR="0" lvl="1" indent="-453390" algn="l" defTabSz="914400" rtl="0" eaLnBrk="1" fontAlgn="auto" latinLnBrk="0" hangingPunct="1">
              <a:lnSpc>
                <a:spcPts val="5082"/>
              </a:lnSpc>
              <a:spcBef>
                <a:spcPts val="0"/>
              </a:spcBef>
              <a:spcAft>
                <a:spcPts val="0"/>
              </a:spcAft>
              <a:buClrTx/>
              <a:buSzTx/>
              <a:buFont typeface="Arial"/>
              <a:buChar char="•"/>
              <a:tabLst/>
              <a:defRPr/>
            </a:pPr>
            <a:endParaRPr kumimoji="0" lang="en-US" sz="4200" b="0" i="0" u="none" strike="noStrike" kern="1200" cap="none" spc="420" normalizeH="0" baseline="0" noProof="0">
              <a:ln>
                <a:noFill/>
              </a:ln>
              <a:solidFill>
                <a:srgbClr val="002957"/>
              </a:solidFill>
              <a:effectLst/>
              <a:uLnTx/>
              <a:uFillTx/>
              <a:latin typeface="Montserrat Classic"/>
              <a:ea typeface="+mn-ea"/>
              <a:cs typeface="+mn-cs"/>
            </a:endParaRPr>
          </a:p>
          <a:p>
            <a:pPr marL="906780" marR="0" lvl="1" indent="-453390" algn="l" defTabSz="914400" rtl="0" eaLnBrk="1" fontAlgn="auto" latinLnBrk="0" hangingPunct="1">
              <a:lnSpc>
                <a:spcPts val="5082"/>
              </a:lnSpc>
              <a:spcBef>
                <a:spcPts val="0"/>
              </a:spcBef>
              <a:spcAft>
                <a:spcPts val="0"/>
              </a:spcAft>
              <a:buClrTx/>
              <a:buSzTx/>
              <a:buFont typeface="Arial"/>
              <a:buChar char="•"/>
              <a:tabLst/>
              <a:defRPr/>
            </a:pPr>
            <a:endParaRPr kumimoji="0" lang="en-US" sz="4200" b="0" i="0" u="none" strike="noStrike" kern="1200" cap="none" spc="420" normalizeH="0" baseline="0" noProof="0">
              <a:ln>
                <a:noFill/>
              </a:ln>
              <a:solidFill>
                <a:srgbClr val="002957"/>
              </a:solidFill>
              <a:effectLst/>
              <a:uLnTx/>
              <a:uFillTx/>
              <a:latin typeface="Montserrat Classic"/>
              <a:ea typeface="+mn-ea"/>
              <a:cs typeface="+mn-cs"/>
            </a:endParaRPr>
          </a:p>
          <a:p>
            <a:pPr marL="453390" marR="0" lvl="1" algn="l" defTabSz="914400" rtl="0" eaLnBrk="1" fontAlgn="auto" latinLnBrk="0" hangingPunct="1">
              <a:lnSpc>
                <a:spcPts val="5082"/>
              </a:lnSpc>
              <a:spcBef>
                <a:spcPts val="0"/>
              </a:spcBef>
              <a:spcAft>
                <a:spcPts val="0"/>
              </a:spcAft>
              <a:buClrTx/>
              <a:buSzTx/>
              <a:tabLst/>
              <a:defRPr/>
            </a:pPr>
            <a:endParaRPr kumimoji="0" lang="en-US" sz="4200" b="0" i="0" u="none" strike="noStrike" kern="1200" cap="none" spc="420" normalizeH="0" baseline="0" noProof="0">
              <a:ln>
                <a:noFill/>
              </a:ln>
              <a:solidFill>
                <a:srgbClr val="002957"/>
              </a:solidFill>
              <a:effectLst/>
              <a:uLnTx/>
              <a:uFillTx/>
              <a:latin typeface="Montserrat Classic"/>
              <a:ea typeface="+mn-ea"/>
              <a:cs typeface="+mn-cs"/>
            </a:endParaRPr>
          </a:p>
          <a:p>
            <a:pPr marL="906780" marR="0" lvl="1" indent="-453390" algn="l" defTabSz="914400" rtl="0" eaLnBrk="1" fontAlgn="auto" latinLnBrk="0" hangingPunct="1">
              <a:lnSpc>
                <a:spcPts val="5082"/>
              </a:lnSpc>
              <a:spcBef>
                <a:spcPts val="0"/>
              </a:spcBef>
              <a:spcAft>
                <a:spcPts val="0"/>
              </a:spcAft>
              <a:buClrTx/>
              <a:buSzTx/>
              <a:buFont typeface="Arial"/>
              <a:buChar char="•"/>
              <a:tabLst/>
              <a:defRPr/>
            </a:pPr>
            <a:r>
              <a:rPr kumimoji="0" lang="en-US" sz="4200" b="0" i="0" u="none" strike="noStrike" kern="1200" cap="none" spc="420" normalizeH="0" baseline="0" noProof="0">
                <a:ln>
                  <a:noFill/>
                </a:ln>
                <a:solidFill>
                  <a:srgbClr val="002957"/>
                </a:solidFill>
                <a:effectLst/>
                <a:uLnTx/>
                <a:uFillTx/>
                <a:latin typeface="Montserrat Classic"/>
                <a:ea typeface="+mn-ea"/>
                <a:cs typeface="+mn-cs"/>
              </a:rPr>
              <a:t>UNDERSTAND</a:t>
            </a:r>
          </a:p>
          <a:p>
            <a:pPr marL="0" marR="0" lvl="0" indent="0" algn="l" defTabSz="914400" rtl="0" eaLnBrk="1" fontAlgn="auto" latinLnBrk="0" hangingPunct="1">
              <a:lnSpc>
                <a:spcPts val="5082"/>
              </a:lnSpc>
              <a:spcBef>
                <a:spcPts val="0"/>
              </a:spcBef>
              <a:spcAft>
                <a:spcPts val="0"/>
              </a:spcAft>
              <a:buClrTx/>
              <a:buSzTx/>
              <a:buFontTx/>
              <a:buNone/>
              <a:tabLst/>
              <a:defRPr/>
            </a:pPr>
            <a:endParaRPr kumimoji="0" lang="en-US" sz="4200" b="0" i="0" u="none" strike="noStrike" kern="1200" cap="none" spc="420" normalizeH="0" baseline="0" noProof="0">
              <a:ln>
                <a:noFill/>
              </a:ln>
              <a:solidFill>
                <a:srgbClr val="002957"/>
              </a:solidFill>
              <a:effectLst/>
              <a:uLnTx/>
              <a:uFillTx/>
              <a:latin typeface="Montserrat Classic"/>
              <a:ea typeface="+mn-ea"/>
              <a:cs typeface="+mn-cs"/>
            </a:endParaRPr>
          </a:p>
          <a:p>
            <a:pPr marL="453390" marR="0" lvl="1" algn="l" defTabSz="914400" rtl="0" eaLnBrk="1" fontAlgn="auto" latinLnBrk="0" hangingPunct="1">
              <a:lnSpc>
                <a:spcPts val="5082"/>
              </a:lnSpc>
              <a:spcBef>
                <a:spcPts val="0"/>
              </a:spcBef>
              <a:spcAft>
                <a:spcPts val="0"/>
              </a:spcAft>
              <a:buClrTx/>
              <a:buSzTx/>
              <a:tabLst/>
              <a:defRPr/>
            </a:pPr>
            <a:endParaRPr kumimoji="0" lang="en-US" sz="4200" b="0" i="0" u="none" strike="noStrike" kern="1200" cap="none" spc="420" normalizeH="0" baseline="0" noProof="0">
              <a:ln>
                <a:noFill/>
              </a:ln>
              <a:solidFill>
                <a:srgbClr val="002957"/>
              </a:solidFill>
              <a:effectLst/>
              <a:uLnTx/>
              <a:uFillTx/>
              <a:latin typeface="Montserrat Classic"/>
              <a:ea typeface="+mn-ea"/>
              <a:cs typeface="+mn-cs"/>
            </a:endParaRPr>
          </a:p>
          <a:p>
            <a:pPr marL="906780" marR="0" lvl="1" indent="-453390" algn="l" defTabSz="914400" rtl="0" eaLnBrk="1" fontAlgn="auto" latinLnBrk="0" hangingPunct="1">
              <a:lnSpc>
                <a:spcPts val="5082"/>
              </a:lnSpc>
              <a:spcBef>
                <a:spcPts val="0"/>
              </a:spcBef>
              <a:spcAft>
                <a:spcPts val="0"/>
              </a:spcAft>
              <a:buClrTx/>
              <a:buSzTx/>
              <a:buFont typeface="Arial"/>
              <a:buChar char="•"/>
              <a:tabLst/>
              <a:defRPr/>
            </a:pPr>
            <a:r>
              <a:rPr kumimoji="0" lang="en-US" sz="4200" b="0" i="0" u="none" strike="noStrike" kern="1200" cap="none" spc="420" normalizeH="0" baseline="0" noProof="0">
                <a:ln>
                  <a:noFill/>
                </a:ln>
                <a:solidFill>
                  <a:srgbClr val="002957"/>
                </a:solidFill>
                <a:effectLst/>
                <a:uLnTx/>
                <a:uFillTx/>
                <a:latin typeface="Montserrat Classic"/>
                <a:ea typeface="+mn-ea"/>
                <a:cs typeface="+mn-cs"/>
              </a:rPr>
              <a:t>RECOGNIZE</a:t>
            </a:r>
          </a:p>
          <a:p>
            <a:pPr marL="0" marR="0" lvl="0" indent="0" algn="l" defTabSz="914400" rtl="0" eaLnBrk="1" fontAlgn="auto" latinLnBrk="0" hangingPunct="1">
              <a:lnSpc>
                <a:spcPts val="5082"/>
              </a:lnSpc>
              <a:spcBef>
                <a:spcPts val="0"/>
              </a:spcBef>
              <a:spcAft>
                <a:spcPts val="0"/>
              </a:spcAft>
              <a:buClrTx/>
              <a:buSzTx/>
              <a:buFontTx/>
              <a:buNone/>
              <a:tabLst/>
              <a:defRPr/>
            </a:pPr>
            <a:endParaRPr kumimoji="0" lang="en-US" sz="4200" b="0" i="0" u="none" strike="noStrike" kern="1200" cap="none" spc="420" normalizeH="0" baseline="0" noProof="0">
              <a:ln>
                <a:noFill/>
              </a:ln>
              <a:solidFill>
                <a:srgbClr val="002957"/>
              </a:solidFill>
              <a:effectLst/>
              <a:uLnTx/>
              <a:uFillTx/>
              <a:latin typeface="Montserrat Classic"/>
              <a:ea typeface="+mn-ea"/>
              <a:cs typeface="+mn-cs"/>
            </a:endParaRPr>
          </a:p>
          <a:p>
            <a:pPr marL="0" marR="0" lvl="0" indent="0" algn="l" defTabSz="914400" rtl="0" eaLnBrk="1" fontAlgn="auto" latinLnBrk="0" hangingPunct="1">
              <a:lnSpc>
                <a:spcPts val="5082"/>
              </a:lnSpc>
              <a:spcBef>
                <a:spcPts val="0"/>
              </a:spcBef>
              <a:spcAft>
                <a:spcPts val="0"/>
              </a:spcAft>
              <a:buClrTx/>
              <a:buSzTx/>
              <a:buFontTx/>
              <a:buNone/>
              <a:tabLst/>
              <a:defRPr/>
            </a:pPr>
            <a:endParaRPr kumimoji="0" lang="en-US" sz="4200" b="0" i="0" u="none" strike="noStrike" kern="1200" cap="none" spc="420" normalizeH="0" baseline="0" noProof="0">
              <a:ln>
                <a:noFill/>
              </a:ln>
              <a:solidFill>
                <a:srgbClr val="002957"/>
              </a:solidFill>
              <a:effectLst/>
              <a:uLnTx/>
              <a:uFillTx/>
              <a:latin typeface="Montserrat Classic"/>
              <a:ea typeface="+mn-ea"/>
              <a:cs typeface="+mn-cs"/>
            </a:endParaRPr>
          </a:p>
          <a:p>
            <a:pPr marL="906780" marR="0" lvl="1" indent="-453390" algn="l" defTabSz="914400" rtl="0" eaLnBrk="1" fontAlgn="auto" latinLnBrk="0" hangingPunct="1">
              <a:lnSpc>
                <a:spcPts val="5082"/>
              </a:lnSpc>
              <a:spcBef>
                <a:spcPts val="0"/>
              </a:spcBef>
              <a:spcAft>
                <a:spcPts val="0"/>
              </a:spcAft>
              <a:buClrTx/>
              <a:buSzTx/>
              <a:buFont typeface="Arial"/>
              <a:buChar char="•"/>
              <a:tabLst/>
              <a:defRPr/>
            </a:pPr>
            <a:r>
              <a:rPr kumimoji="0" lang="en-US" sz="4200" b="0" i="0" u="none" strike="noStrike" kern="1200" cap="none" spc="420" normalizeH="0" baseline="0" noProof="0">
                <a:ln>
                  <a:noFill/>
                </a:ln>
                <a:solidFill>
                  <a:srgbClr val="002957"/>
                </a:solidFill>
                <a:effectLst/>
                <a:uLnTx/>
                <a:uFillTx/>
                <a:latin typeface="Montserrat Classic"/>
                <a:ea typeface="+mn-ea"/>
                <a:cs typeface="+mn-cs"/>
              </a:rPr>
              <a:t>IDENTIFY	 </a:t>
            </a:r>
          </a:p>
          <a:p>
            <a:pPr marL="0" marR="0" lvl="0" indent="0" algn="l" defTabSz="914400" rtl="0" eaLnBrk="1" fontAlgn="auto" latinLnBrk="0" hangingPunct="1">
              <a:lnSpc>
                <a:spcPts val="5082"/>
              </a:lnSpc>
              <a:spcBef>
                <a:spcPts val="0"/>
              </a:spcBef>
              <a:spcAft>
                <a:spcPts val="0"/>
              </a:spcAft>
              <a:buClrTx/>
              <a:buSzTx/>
              <a:buFontTx/>
              <a:buNone/>
              <a:tabLst/>
              <a:defRPr/>
            </a:pPr>
            <a:endParaRPr kumimoji="0" lang="en-US" sz="4200" b="0" i="0" u="none" strike="noStrike" kern="1200" cap="none" spc="420" normalizeH="0" baseline="0" noProof="0">
              <a:ln>
                <a:noFill/>
              </a:ln>
              <a:solidFill>
                <a:srgbClr val="002957"/>
              </a:solidFill>
              <a:effectLst/>
              <a:uLnTx/>
              <a:uFillTx/>
              <a:latin typeface="Montserrat Classic"/>
              <a:ea typeface="+mn-ea"/>
              <a:cs typeface="+mn-cs"/>
            </a:endParaRPr>
          </a:p>
          <a:p>
            <a:pPr marL="0" marR="0" lvl="0" indent="0" algn="l" defTabSz="914400" rtl="0" eaLnBrk="1" fontAlgn="auto" latinLnBrk="0" hangingPunct="1">
              <a:lnSpc>
                <a:spcPts val="5082"/>
              </a:lnSpc>
              <a:spcBef>
                <a:spcPts val="0"/>
              </a:spcBef>
              <a:spcAft>
                <a:spcPts val="0"/>
              </a:spcAft>
              <a:buClrTx/>
              <a:buSzTx/>
              <a:buFontTx/>
              <a:buNone/>
              <a:tabLst/>
              <a:defRPr/>
            </a:pPr>
            <a:endParaRPr kumimoji="0" lang="en-US" sz="4200" b="0" i="0" u="none" strike="noStrike" kern="1200" cap="none" spc="420" normalizeH="0" baseline="0" noProof="0">
              <a:ln>
                <a:noFill/>
              </a:ln>
              <a:solidFill>
                <a:srgbClr val="002957"/>
              </a:solidFill>
              <a:effectLst/>
              <a:uLnTx/>
              <a:uFillTx/>
              <a:latin typeface="Montserrat Classic"/>
              <a:ea typeface="+mn-ea"/>
              <a:cs typeface="+mn-cs"/>
            </a:endParaRPr>
          </a:p>
        </p:txBody>
      </p:sp>
      <p:sp>
        <p:nvSpPr>
          <p:cNvPr id="7" name="TextBox 7"/>
          <p:cNvSpPr txBox="1"/>
          <p:nvPr/>
        </p:nvSpPr>
        <p:spPr>
          <a:xfrm>
            <a:off x="1073385" y="1351959"/>
            <a:ext cx="9354175" cy="1877373"/>
          </a:xfrm>
          <a:prstGeom prst="rect">
            <a:avLst/>
          </a:prstGeom>
        </p:spPr>
        <p:txBody>
          <a:bodyPr wrap="square"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AB"/>
                </a:solidFill>
                <a:effectLst/>
                <a:uLnTx/>
                <a:uFillTx/>
                <a:latin typeface="Montserrat" panose="00000500000000000000" pitchFamily="2" charset="0"/>
              </a:rPr>
              <a:t>The Role of the Brain and Stress Response System in Responding to Toxic Stress</a:t>
            </a:r>
          </a:p>
        </p:txBody>
      </p:sp>
      <p:sp>
        <p:nvSpPr>
          <p:cNvPr id="9" name="TextBox 9"/>
          <p:cNvSpPr txBox="1"/>
          <p:nvPr/>
        </p:nvSpPr>
        <p:spPr>
          <a:xfrm>
            <a:off x="1073384" y="4089965"/>
            <a:ext cx="9354175" cy="1236172"/>
          </a:xfrm>
          <a:prstGeom prst="rect">
            <a:avLst/>
          </a:prstGeom>
        </p:spPr>
        <p:txBody>
          <a:bodyPr wrap="square"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AB"/>
                </a:solidFill>
                <a:effectLst/>
                <a:uLnTx/>
                <a:uFillTx/>
                <a:latin typeface="Montserrat" panose="00000500000000000000" pitchFamily="2" charset="0"/>
              </a:rPr>
              <a:t>The Impact of Toxic Stress and ACEs on Maternal Health and Preterm Births</a:t>
            </a:r>
          </a:p>
        </p:txBody>
      </p:sp>
      <p:sp>
        <p:nvSpPr>
          <p:cNvPr id="11" name="TextBox 11"/>
          <p:cNvSpPr txBox="1"/>
          <p:nvPr/>
        </p:nvSpPr>
        <p:spPr>
          <a:xfrm>
            <a:off x="1073384" y="5998880"/>
            <a:ext cx="9354175" cy="1236172"/>
          </a:xfrm>
          <a:prstGeom prst="rect">
            <a:avLst/>
          </a:prstGeom>
        </p:spPr>
        <p:txBody>
          <a:bodyPr wrap="square"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AB"/>
                </a:solidFill>
                <a:effectLst/>
                <a:uLnTx/>
                <a:uFillTx/>
                <a:latin typeface="Montserrat" panose="00000500000000000000" pitchFamily="2" charset="0"/>
              </a:rPr>
              <a:t>The Impact of </a:t>
            </a:r>
            <a:r>
              <a:rPr lang="en-US" sz="3600">
                <a:solidFill>
                  <a:srgbClr val="00B0AB"/>
                </a:solidFill>
                <a:latin typeface="Montserrat" panose="00000500000000000000" pitchFamily="2" charset="0"/>
              </a:rPr>
              <a:t>Inequality and Disparity on Maternal Health</a:t>
            </a:r>
            <a:endParaRPr kumimoji="0" lang="en-US" sz="3600" b="0" i="0" u="none" strike="noStrike" kern="1200" cap="none" spc="0" normalizeH="0" baseline="0" noProof="0">
              <a:ln>
                <a:noFill/>
              </a:ln>
              <a:solidFill>
                <a:srgbClr val="00B0AB"/>
              </a:solidFill>
              <a:effectLst/>
              <a:uLnTx/>
              <a:uFillTx/>
              <a:latin typeface="Montserrat" panose="00000500000000000000" pitchFamily="2" charset="0"/>
            </a:endParaRPr>
          </a:p>
        </p:txBody>
      </p:sp>
      <p:sp>
        <p:nvSpPr>
          <p:cNvPr id="13" name="TextBox 13"/>
          <p:cNvSpPr txBox="1"/>
          <p:nvPr/>
        </p:nvSpPr>
        <p:spPr>
          <a:xfrm>
            <a:off x="1073384" y="7961330"/>
            <a:ext cx="9354175" cy="1877373"/>
          </a:xfrm>
          <a:prstGeom prst="rect">
            <a:avLst/>
          </a:prstGeom>
        </p:spPr>
        <p:txBody>
          <a:bodyPr wrap="square"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AB"/>
                </a:solidFill>
                <a:effectLst/>
                <a:uLnTx/>
                <a:uFillTx/>
                <a:latin typeface="Montserrat" panose="00000500000000000000" pitchFamily="2" charset="0"/>
              </a:rPr>
              <a:t>Resiliency Strategies to Mitigate Toxic Stress and Leveraging the Reproductive Life Plan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4132" y="649047"/>
            <a:ext cx="18272739" cy="9207920"/>
            <a:chOff x="0" y="0"/>
            <a:chExt cx="22532324" cy="11354392"/>
          </a:xfrm>
        </p:grpSpPr>
        <p:sp>
          <p:nvSpPr>
            <p:cNvPr id="3" name="Freeform 3"/>
            <p:cNvSpPr/>
            <p:nvPr/>
          </p:nvSpPr>
          <p:spPr>
            <a:xfrm>
              <a:off x="0" y="0"/>
              <a:ext cx="22532324" cy="11354392"/>
            </a:xfrm>
            <a:custGeom>
              <a:avLst/>
              <a:gdLst/>
              <a:ahLst/>
              <a:cxnLst/>
              <a:rect l="l" t="t" r="r" b="b"/>
              <a:pathLst>
                <a:path w="22532324" h="11354392">
                  <a:moveTo>
                    <a:pt x="0" y="0"/>
                  </a:moveTo>
                  <a:lnTo>
                    <a:pt x="0" y="11354392"/>
                  </a:lnTo>
                  <a:lnTo>
                    <a:pt x="22532324" y="11354392"/>
                  </a:lnTo>
                  <a:lnTo>
                    <a:pt x="22532324" y="0"/>
                  </a:lnTo>
                  <a:lnTo>
                    <a:pt x="0" y="0"/>
                  </a:lnTo>
                  <a:close/>
                  <a:moveTo>
                    <a:pt x="22471363" y="11293432"/>
                  </a:moveTo>
                  <a:lnTo>
                    <a:pt x="59690" y="11293432"/>
                  </a:lnTo>
                  <a:lnTo>
                    <a:pt x="59690" y="59690"/>
                  </a:lnTo>
                  <a:lnTo>
                    <a:pt x="22471365" y="59690"/>
                  </a:lnTo>
                  <a:lnTo>
                    <a:pt x="22471365" y="11293432"/>
                  </a:lnTo>
                  <a:close/>
                </a:path>
              </a:pathLst>
            </a:custGeom>
            <a:solidFill>
              <a:srgbClr val="22A8A1">
                <a:alpha val="97647"/>
              </a:srgbClr>
            </a:solidFill>
          </p:spPr>
        </p:sp>
      </p:grpSp>
      <p:sp>
        <p:nvSpPr>
          <p:cNvPr id="4" name="AutoShape 4"/>
          <p:cNvSpPr/>
          <p:nvPr/>
        </p:nvSpPr>
        <p:spPr>
          <a:xfrm>
            <a:off x="0" y="0"/>
            <a:ext cx="8210643" cy="10525065"/>
          </a:xfrm>
          <a:prstGeom prst="rect">
            <a:avLst/>
          </a:prstGeom>
          <a:solidFill>
            <a:srgbClr val="002957"/>
          </a:solidFill>
        </p:spPr>
      </p:sp>
      <p:sp>
        <p:nvSpPr>
          <p:cNvPr id="5" name="TextBox 5"/>
          <p:cNvSpPr txBox="1"/>
          <p:nvPr/>
        </p:nvSpPr>
        <p:spPr>
          <a:xfrm>
            <a:off x="1366119" y="2514600"/>
            <a:ext cx="5991802" cy="3448050"/>
          </a:xfrm>
          <a:prstGeom prst="rect">
            <a:avLst/>
          </a:prstGeom>
        </p:spPr>
        <p:txBody>
          <a:bodyPr lIns="0" tIns="0" rIns="0" bIns="0" rtlCol="0" anchor="t">
            <a:spAutoFit/>
          </a:bodyPr>
          <a:lstStyle/>
          <a:p>
            <a:pPr marL="0" marR="0" lvl="0" indent="0" algn="r" defTabSz="914400" rtl="0" eaLnBrk="1" fontAlgn="auto" latinLnBrk="0" hangingPunct="1">
              <a:lnSpc>
                <a:spcPts val="9000"/>
              </a:lnSpc>
              <a:spcBef>
                <a:spcPts val="0"/>
              </a:spcBef>
              <a:spcAft>
                <a:spcPts val="0"/>
              </a:spcAft>
              <a:buClrTx/>
              <a:buSzTx/>
              <a:buFontTx/>
              <a:buNone/>
              <a:tabLst/>
              <a:defRPr/>
            </a:pPr>
            <a:r>
              <a:rPr kumimoji="0" lang="en-US" sz="7500" b="0" i="0" u="none" strike="noStrike" kern="1200" cap="none" spc="225" normalizeH="0" baseline="0" noProof="0">
                <a:ln>
                  <a:noFill/>
                </a:ln>
                <a:solidFill>
                  <a:srgbClr val="FFFFFF"/>
                </a:solidFill>
                <a:effectLst/>
                <a:uLnTx/>
                <a:uFillTx/>
                <a:latin typeface="Raleway Bold"/>
                <a:ea typeface="+mn-ea"/>
                <a:cs typeface="+mn-cs"/>
              </a:rPr>
              <a:t>Learning</a:t>
            </a:r>
          </a:p>
          <a:p>
            <a:pPr marL="0" marR="0" lvl="0" indent="0" algn="r" defTabSz="914400" rtl="0" eaLnBrk="1" fontAlgn="auto" latinLnBrk="0" hangingPunct="1">
              <a:lnSpc>
                <a:spcPts val="9000"/>
              </a:lnSpc>
              <a:spcBef>
                <a:spcPts val="0"/>
              </a:spcBef>
              <a:spcAft>
                <a:spcPts val="0"/>
              </a:spcAft>
              <a:buClrTx/>
              <a:buSzTx/>
              <a:buFontTx/>
              <a:buNone/>
              <a:tabLst/>
              <a:defRPr/>
            </a:pPr>
            <a:r>
              <a:rPr kumimoji="0" lang="en-US" sz="7500" b="0" i="0" u="none" strike="noStrike" kern="1200" cap="none" spc="225" normalizeH="0" baseline="0" noProof="0">
                <a:ln>
                  <a:noFill/>
                </a:ln>
                <a:solidFill>
                  <a:srgbClr val="FFFFFF"/>
                </a:solidFill>
                <a:effectLst/>
                <a:uLnTx/>
                <a:uFillTx/>
                <a:latin typeface="Raleway Bold"/>
                <a:ea typeface="+mn-ea"/>
                <a:cs typeface="+mn-cs"/>
              </a:rPr>
              <a:t>to Self</a:t>
            </a:r>
          </a:p>
          <a:p>
            <a:pPr marL="0" marR="0" lvl="0" indent="0" algn="r" defTabSz="914400" rtl="0" eaLnBrk="1" fontAlgn="auto" latinLnBrk="0" hangingPunct="1">
              <a:lnSpc>
                <a:spcPts val="9000"/>
              </a:lnSpc>
              <a:spcBef>
                <a:spcPts val="0"/>
              </a:spcBef>
              <a:spcAft>
                <a:spcPts val="0"/>
              </a:spcAft>
              <a:buClrTx/>
              <a:buSzTx/>
              <a:buFontTx/>
              <a:buNone/>
              <a:tabLst/>
              <a:defRPr/>
            </a:pPr>
            <a:r>
              <a:rPr kumimoji="0" lang="en-US" sz="7500" b="0" i="0" u="none" strike="noStrike" kern="1200" cap="none" spc="225" normalizeH="0" baseline="0" noProof="0">
                <a:ln>
                  <a:noFill/>
                </a:ln>
                <a:solidFill>
                  <a:srgbClr val="FFFFFF"/>
                </a:solidFill>
                <a:effectLst/>
                <a:uLnTx/>
                <a:uFillTx/>
                <a:latin typeface="Raleway Bold"/>
                <a:ea typeface="+mn-ea"/>
                <a:cs typeface="+mn-cs"/>
              </a:rPr>
              <a:t>Regulate</a:t>
            </a:r>
          </a:p>
        </p:txBody>
      </p:sp>
      <p:sp>
        <p:nvSpPr>
          <p:cNvPr id="6" name="TextBox 6"/>
          <p:cNvSpPr txBox="1"/>
          <p:nvPr/>
        </p:nvSpPr>
        <p:spPr>
          <a:xfrm>
            <a:off x="484132" y="6243638"/>
            <a:ext cx="6873788" cy="1455420"/>
          </a:xfrm>
          <a:prstGeom prst="rect">
            <a:avLst/>
          </a:prstGeom>
        </p:spPr>
        <p:txBody>
          <a:bodyPr lIns="0" tIns="0" rIns="0" bIns="0" rtlCol="0" anchor="t">
            <a:spAutoFit/>
          </a:bodyPr>
          <a:lstStyle/>
          <a:p>
            <a:pPr marL="0" marR="0" lvl="0" indent="0" algn="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2A8A1"/>
                </a:solidFill>
                <a:effectLst/>
                <a:uLnTx/>
                <a:uFillTx/>
                <a:latin typeface="Montserrat Classic Bold"/>
                <a:ea typeface="+mn-ea"/>
                <a:cs typeface="+mn-cs"/>
              </a:rPr>
              <a:t>WHAT FIRES TOGETHER</a:t>
            </a:r>
          </a:p>
          <a:p>
            <a:pPr marL="0" marR="0" lvl="0" indent="0" algn="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2A8A1"/>
                </a:solidFill>
                <a:effectLst/>
                <a:uLnTx/>
                <a:uFillTx/>
                <a:latin typeface="Montserrat Classic Bold"/>
                <a:ea typeface="+mn-ea"/>
                <a:cs typeface="+mn-cs"/>
              </a:rPr>
              <a:t>WIRES TOGETHER</a:t>
            </a:r>
          </a:p>
        </p:txBody>
      </p:sp>
      <p:sp>
        <p:nvSpPr>
          <p:cNvPr id="7" name="TextBox 7"/>
          <p:cNvSpPr txBox="1"/>
          <p:nvPr/>
        </p:nvSpPr>
        <p:spPr>
          <a:xfrm>
            <a:off x="8628995" y="1612582"/>
            <a:ext cx="8935343" cy="6995160"/>
          </a:xfrm>
          <a:prstGeom prst="rect">
            <a:avLst/>
          </a:prstGeom>
        </p:spPr>
        <p:txBody>
          <a:bodyPr lIns="0" tIns="0" rIns="0" bIns="0" rtlCol="0" anchor="t">
            <a:spAutoFit/>
          </a:bodyPr>
          <a:lstStyle/>
          <a:p>
            <a:pPr marL="777240" marR="0" lvl="1" indent="-388620" algn="l" defTabSz="914400" rtl="0" eaLnBrk="1" fontAlgn="auto" latinLnBrk="0" hangingPunct="1">
              <a:lnSpc>
                <a:spcPts val="5040"/>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002957"/>
                </a:solidFill>
                <a:effectLst/>
                <a:uLnTx/>
                <a:uFillTx/>
                <a:latin typeface="Montserrat" panose="00000500000000000000" pitchFamily="2" charset="0"/>
              </a:rPr>
              <a:t>The brain is made of billions of neurons that connect with each other by firing, or sending electrical charges to one another.</a:t>
            </a:r>
          </a:p>
          <a:p>
            <a:pPr marL="0" marR="0" lvl="0" indent="0" algn="l" defTabSz="914400" rtl="0" eaLnBrk="1" fontAlgn="auto" latinLnBrk="0" hangingPunct="1">
              <a:lnSpc>
                <a:spcPts val="504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2957"/>
              </a:solidFill>
              <a:effectLst/>
              <a:uLnTx/>
              <a:uFillTx/>
              <a:latin typeface="Montserrat" panose="00000500000000000000" pitchFamily="2" charset="0"/>
            </a:endParaRPr>
          </a:p>
          <a:p>
            <a:pPr marL="777240" marR="0" lvl="1" indent="-388620" algn="l" defTabSz="914400" rtl="0" eaLnBrk="1" fontAlgn="auto" latinLnBrk="0" hangingPunct="1">
              <a:lnSpc>
                <a:spcPts val="5040"/>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002957"/>
                </a:solidFill>
                <a:effectLst/>
                <a:uLnTx/>
                <a:uFillTx/>
                <a:latin typeface="Montserrat" panose="00000500000000000000" pitchFamily="2" charset="0"/>
              </a:rPr>
              <a:t>Brains can create new pathways, adapting and changing throughout our life span.</a:t>
            </a:r>
          </a:p>
          <a:p>
            <a:pPr marL="0" marR="0" lvl="0" indent="0" algn="l" defTabSz="914400" rtl="0" eaLnBrk="1" fontAlgn="auto" latinLnBrk="0" hangingPunct="1">
              <a:lnSpc>
                <a:spcPts val="504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2957"/>
              </a:solidFill>
              <a:effectLst/>
              <a:uLnTx/>
              <a:uFillTx/>
              <a:latin typeface="Montserrat" panose="00000500000000000000" pitchFamily="2" charset="0"/>
            </a:endParaRPr>
          </a:p>
          <a:p>
            <a:pPr marL="777240" marR="0" lvl="1" indent="-388620" algn="l" defTabSz="914400" rtl="0" eaLnBrk="1" fontAlgn="auto" latinLnBrk="0" hangingPunct="1">
              <a:lnSpc>
                <a:spcPts val="5040"/>
              </a:lnSpc>
              <a:spcBef>
                <a:spcPts val="0"/>
              </a:spcBef>
              <a:spcAft>
                <a:spcPts val="0"/>
              </a:spcAft>
              <a:buClrTx/>
              <a:buSzTx/>
              <a:buFont typeface="Arial"/>
              <a:buChar char="•"/>
              <a:tabLst/>
              <a:defRPr/>
            </a:pPr>
            <a:r>
              <a:rPr kumimoji="0" lang="en-US" sz="3600" b="0" i="0" u="none" strike="noStrike" kern="1200" cap="none" spc="0" normalizeH="0" baseline="0" noProof="0">
                <a:ln>
                  <a:noFill/>
                </a:ln>
                <a:solidFill>
                  <a:srgbClr val="002957"/>
                </a:solidFill>
                <a:effectLst/>
                <a:uLnTx/>
                <a:uFillTx/>
                <a:latin typeface="Montserrat" panose="00000500000000000000" pitchFamily="2" charset="0"/>
              </a:rPr>
              <a:t>Pathways are created by repeating a pattern of thoughts or images.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8288000" cy="2705100"/>
          </a:xfrm>
          <a:prstGeom prst="rect">
            <a:avLst/>
          </a:prstGeom>
          <a:solidFill>
            <a:srgbClr val="00AD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2"/>
          <p:cNvGrpSpPr/>
          <p:nvPr/>
        </p:nvGrpSpPr>
        <p:grpSpPr>
          <a:xfrm>
            <a:off x="1186766" y="4605060"/>
            <a:ext cx="15914471" cy="5922327"/>
            <a:chOff x="0" y="0"/>
            <a:chExt cx="19624316" cy="7302889"/>
          </a:xfrm>
        </p:grpSpPr>
        <p:sp>
          <p:nvSpPr>
            <p:cNvPr id="3" name="Freeform 3"/>
            <p:cNvSpPr/>
            <p:nvPr/>
          </p:nvSpPr>
          <p:spPr>
            <a:xfrm>
              <a:off x="0" y="0"/>
              <a:ext cx="19624317" cy="7302889"/>
            </a:xfrm>
            <a:custGeom>
              <a:avLst/>
              <a:gdLst/>
              <a:ahLst/>
              <a:cxnLst/>
              <a:rect l="l" t="t" r="r" b="b"/>
              <a:pathLst>
                <a:path w="19624317" h="7302889">
                  <a:moveTo>
                    <a:pt x="0" y="0"/>
                  </a:moveTo>
                  <a:lnTo>
                    <a:pt x="0" y="7302889"/>
                  </a:lnTo>
                  <a:lnTo>
                    <a:pt x="19624317" y="7302889"/>
                  </a:lnTo>
                  <a:lnTo>
                    <a:pt x="19624317" y="0"/>
                  </a:lnTo>
                  <a:lnTo>
                    <a:pt x="0" y="0"/>
                  </a:lnTo>
                  <a:close/>
                  <a:moveTo>
                    <a:pt x="19563356" y="7241929"/>
                  </a:moveTo>
                  <a:lnTo>
                    <a:pt x="59690" y="7241929"/>
                  </a:lnTo>
                  <a:lnTo>
                    <a:pt x="59690" y="59690"/>
                  </a:lnTo>
                  <a:lnTo>
                    <a:pt x="19563356" y="59690"/>
                  </a:lnTo>
                  <a:lnTo>
                    <a:pt x="19563356" y="7241929"/>
                  </a:lnTo>
                  <a:close/>
                </a:path>
              </a:pathLst>
            </a:custGeom>
            <a:solidFill>
              <a:srgbClr val="00B0AB"/>
            </a:solidFill>
          </p:spPr>
        </p:sp>
      </p:grpSp>
      <p:sp>
        <p:nvSpPr>
          <p:cNvPr id="4" name="TextBox 4"/>
          <p:cNvSpPr txBox="1"/>
          <p:nvPr/>
        </p:nvSpPr>
        <p:spPr>
          <a:xfrm>
            <a:off x="1543001" y="1072920"/>
            <a:ext cx="15202001" cy="1102546"/>
          </a:xfrm>
          <a:prstGeom prst="rect">
            <a:avLst/>
          </a:prstGeom>
        </p:spPr>
        <p:txBody>
          <a:bodyPr lIns="0" tIns="0" rIns="0" bIns="0" rtlCol="0" anchor="t">
            <a:spAutoFit/>
          </a:bodyPr>
          <a:lstStyle/>
          <a:p>
            <a:pPr algn="ctr" defTabSz="1371600">
              <a:lnSpc>
                <a:spcPts val="9000"/>
              </a:lnSpc>
              <a:defRPr/>
            </a:pPr>
            <a:r>
              <a:rPr lang="en-US" sz="7200" b="1" spc="225">
                <a:solidFill>
                  <a:srgbClr val="002957"/>
                </a:solidFill>
                <a:latin typeface="Montserrat Semi-Bold Bold" panose="020B0604020202020204" charset="0"/>
                <a:cs typeface="Montserrat Semi-Bold Bold" panose="020B0604020202020204" charset="0"/>
              </a:rPr>
              <a:t>Techniques for Engagement</a:t>
            </a:r>
            <a:endParaRPr lang="en-US">
              <a:latin typeface="Montserrat Semi-Bold Bold" panose="020B0604020202020204" charset="0"/>
              <a:cs typeface="Montserrat Semi-Bold Bold" panose="020B0604020202020204" charset="0"/>
            </a:endParaRPr>
          </a:p>
        </p:txBody>
      </p:sp>
      <p:grpSp>
        <p:nvGrpSpPr>
          <p:cNvPr id="5" name="Group 5"/>
          <p:cNvGrpSpPr/>
          <p:nvPr/>
        </p:nvGrpSpPr>
        <p:grpSpPr>
          <a:xfrm>
            <a:off x="7683585" y="3326447"/>
            <a:ext cx="2920830" cy="292083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957"/>
            </a:solidFill>
          </p:spPr>
        </p:sp>
      </p:grpSp>
      <p:sp>
        <p:nvSpPr>
          <p:cNvPr id="7" name="TextBox 7"/>
          <p:cNvSpPr txBox="1"/>
          <p:nvPr/>
        </p:nvSpPr>
        <p:spPr>
          <a:xfrm>
            <a:off x="7423355" y="6820374"/>
            <a:ext cx="3441288" cy="531556"/>
          </a:xfrm>
          <a:prstGeom prst="rect">
            <a:avLst/>
          </a:prstGeom>
        </p:spPr>
        <p:txBody>
          <a:bodyPr lIns="0" tIns="0" rIns="0" bIns="0" rtlCol="0" anchor="t">
            <a:spAutoFit/>
          </a:bodyPr>
          <a:lstStyle/>
          <a:p>
            <a:pPr marL="0" marR="0" lvl="0" indent="0" algn="ctr" defTabSz="1371600" rtl="0" eaLnBrk="1" fontAlgn="auto" latinLnBrk="0" hangingPunct="1">
              <a:lnSpc>
                <a:spcPts val="4500"/>
              </a:lnSpc>
              <a:spcBef>
                <a:spcPts val="0"/>
              </a:spcBef>
              <a:spcAft>
                <a:spcPts val="0"/>
              </a:spcAft>
              <a:buClrTx/>
              <a:buSzTx/>
              <a:buFontTx/>
              <a:buNone/>
              <a:tabLst/>
              <a:defRPr/>
            </a:pPr>
            <a:r>
              <a:rPr kumimoji="0" lang="en-US" sz="3000" b="1" i="0" u="none" strike="noStrike" kern="1200" cap="none" spc="30" normalizeH="0" baseline="0" noProof="0">
                <a:ln>
                  <a:noFill/>
                </a:ln>
                <a:solidFill>
                  <a:srgbClr val="00ADA8"/>
                </a:solidFill>
                <a:effectLst/>
                <a:uLnTx/>
                <a:uFillTx/>
                <a:latin typeface="Montserrat Bold" panose="00000800000000000000" charset="0"/>
                <a:cs typeface="Montserrat Bold" panose="00000800000000000000" charset="0"/>
              </a:rPr>
              <a:t>Choice</a:t>
            </a:r>
            <a:endParaRPr kumimoji="0" lang="en-US" sz="27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endParaRPr>
          </a:p>
        </p:txBody>
      </p:sp>
      <p:grpSp>
        <p:nvGrpSpPr>
          <p:cNvPr id="8" name="Group 8"/>
          <p:cNvGrpSpPr/>
          <p:nvPr/>
        </p:nvGrpSpPr>
        <p:grpSpPr>
          <a:xfrm>
            <a:off x="3219287" y="3326447"/>
            <a:ext cx="2920830" cy="292083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957"/>
            </a:solidFill>
          </p:spPr>
        </p:sp>
      </p:grpSp>
      <p:sp>
        <p:nvSpPr>
          <p:cNvPr id="10" name="TextBox 10"/>
          <p:cNvSpPr txBox="1"/>
          <p:nvPr/>
        </p:nvSpPr>
        <p:spPr>
          <a:xfrm>
            <a:off x="2959058" y="6820374"/>
            <a:ext cx="3441288" cy="531556"/>
          </a:xfrm>
          <a:prstGeom prst="rect">
            <a:avLst/>
          </a:prstGeom>
        </p:spPr>
        <p:txBody>
          <a:bodyPr lIns="0" tIns="0" rIns="0" bIns="0" rtlCol="0" anchor="t">
            <a:spAutoFit/>
          </a:bodyPr>
          <a:lstStyle/>
          <a:p>
            <a:pPr marL="0" marR="0" lvl="0" indent="0" algn="ctr" defTabSz="1371600" rtl="0" eaLnBrk="1" fontAlgn="auto" latinLnBrk="0" hangingPunct="1">
              <a:lnSpc>
                <a:spcPts val="4500"/>
              </a:lnSpc>
              <a:spcBef>
                <a:spcPts val="0"/>
              </a:spcBef>
              <a:spcAft>
                <a:spcPts val="0"/>
              </a:spcAft>
              <a:buClrTx/>
              <a:buSzTx/>
              <a:buFontTx/>
              <a:buNone/>
              <a:tabLst/>
              <a:defRPr/>
            </a:pPr>
            <a:r>
              <a:rPr kumimoji="0" lang="en-US" sz="3000" b="1" i="0" u="none" strike="noStrike" kern="1200" cap="none" spc="30" normalizeH="0" baseline="0" noProof="0">
                <a:ln>
                  <a:noFill/>
                </a:ln>
                <a:solidFill>
                  <a:srgbClr val="00ADA8"/>
                </a:solidFill>
                <a:effectLst/>
                <a:uLnTx/>
                <a:uFillTx/>
                <a:latin typeface="Montserrat Bold" panose="00000800000000000000" charset="0"/>
                <a:cs typeface="Montserrat Bold" panose="00000800000000000000" charset="0"/>
              </a:rPr>
              <a:t>Connection</a:t>
            </a:r>
            <a:endParaRPr kumimoji="0" lang="en-US" sz="27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endParaRPr>
          </a:p>
        </p:txBody>
      </p:sp>
      <p:grpSp>
        <p:nvGrpSpPr>
          <p:cNvPr id="11" name="Group 11"/>
          <p:cNvGrpSpPr/>
          <p:nvPr/>
        </p:nvGrpSpPr>
        <p:grpSpPr>
          <a:xfrm>
            <a:off x="12147884" y="3326447"/>
            <a:ext cx="2920830" cy="292083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2957"/>
            </a:solidFill>
          </p:spPr>
        </p:sp>
      </p:grpSp>
      <p:sp>
        <p:nvSpPr>
          <p:cNvPr id="13" name="TextBox 13"/>
          <p:cNvSpPr txBox="1"/>
          <p:nvPr/>
        </p:nvSpPr>
        <p:spPr>
          <a:xfrm>
            <a:off x="11849553" y="6820374"/>
            <a:ext cx="3441288" cy="531556"/>
          </a:xfrm>
          <a:prstGeom prst="rect">
            <a:avLst/>
          </a:prstGeom>
        </p:spPr>
        <p:txBody>
          <a:bodyPr lIns="0" tIns="0" rIns="0" bIns="0" rtlCol="0" anchor="t">
            <a:spAutoFit/>
          </a:bodyPr>
          <a:lstStyle/>
          <a:p>
            <a:pPr marL="0" marR="0" lvl="0" indent="0" algn="ctr" defTabSz="1371600" rtl="0" eaLnBrk="1" fontAlgn="auto" latinLnBrk="0" hangingPunct="1">
              <a:lnSpc>
                <a:spcPts val="4500"/>
              </a:lnSpc>
              <a:spcBef>
                <a:spcPts val="0"/>
              </a:spcBef>
              <a:spcAft>
                <a:spcPts val="0"/>
              </a:spcAft>
              <a:buClrTx/>
              <a:buSzTx/>
              <a:buFontTx/>
              <a:buNone/>
              <a:tabLst/>
              <a:defRPr/>
            </a:pPr>
            <a:r>
              <a:rPr kumimoji="0" lang="en-US" sz="3000" b="1" i="0" u="none" strike="noStrike" kern="1200" cap="none" spc="30" normalizeH="0" baseline="0" noProof="0">
                <a:ln>
                  <a:noFill/>
                </a:ln>
                <a:solidFill>
                  <a:srgbClr val="00ADA8"/>
                </a:solidFill>
                <a:effectLst/>
                <a:uLnTx/>
                <a:uFillTx/>
                <a:latin typeface="Montserrat Bold" panose="00000800000000000000" charset="0"/>
                <a:cs typeface="Montserrat Bold" panose="00000800000000000000" charset="0"/>
              </a:rPr>
              <a:t>Context</a:t>
            </a:r>
            <a:endParaRPr kumimoji="0" lang="en-US" sz="27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endParaRPr>
          </a:p>
        </p:txBody>
      </p:sp>
      <p:sp>
        <p:nvSpPr>
          <p:cNvPr id="14" name="Rectangle 13"/>
          <p:cNvSpPr/>
          <p:nvPr/>
        </p:nvSpPr>
        <p:spPr>
          <a:xfrm>
            <a:off x="2774929" y="7734301"/>
            <a:ext cx="3809546" cy="2273699"/>
          </a:xfrm>
          <a:prstGeom prst="rect">
            <a:avLst/>
          </a:prstGeom>
        </p:spPr>
        <p:txBody>
          <a:bodyPr wrap="square" lIns="137160" tIns="68580" rIns="137160" bIns="68580" anchor="t">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75"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It is a biological imperative, competing with the desires to be safe right now.</a:t>
            </a:r>
          </a:p>
        </p:txBody>
      </p:sp>
      <p:sp>
        <p:nvSpPr>
          <p:cNvPr id="15" name="Rectangle 14"/>
          <p:cNvSpPr/>
          <p:nvPr/>
        </p:nvSpPr>
        <p:spPr>
          <a:xfrm>
            <a:off x="7143751" y="7811081"/>
            <a:ext cx="4000499" cy="1846659"/>
          </a:xfrm>
          <a:prstGeom prst="rect">
            <a:avLst/>
          </a:prstGeom>
        </p:spPr>
        <p:txBody>
          <a:bodyPr wrap="square" lIns="137160" tIns="68580" rIns="137160" bIns="68580" anchor="t">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75"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If we don't have enough choice, we can feel trapped and restricted.</a:t>
            </a:r>
          </a:p>
        </p:txBody>
      </p:sp>
      <p:sp>
        <p:nvSpPr>
          <p:cNvPr id="16" name="Rectangle 15"/>
          <p:cNvSpPr/>
          <p:nvPr/>
        </p:nvSpPr>
        <p:spPr>
          <a:xfrm>
            <a:off x="11716226" y="7734301"/>
            <a:ext cx="3994397" cy="2254463"/>
          </a:xfrm>
          <a:prstGeom prst="rect">
            <a:avLst/>
          </a:prstGeom>
        </p:spPr>
        <p:txBody>
          <a:bodyPr wrap="square" lIns="137160" tIns="68580" rIns="137160" bIns="68580" anchor="t">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50"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The ability to understand information provided to us and the world.</a:t>
            </a:r>
          </a:p>
        </p:txBody>
      </p:sp>
      <p:pic>
        <p:nvPicPr>
          <p:cNvPr id="18" name="Graphic 18" descr="Polaroid Pictures with solid fill">
            <a:extLst>
              <a:ext uri="{FF2B5EF4-FFF2-40B4-BE49-F238E27FC236}">
                <a16:creationId xmlns:a16="http://schemas.microsoft.com/office/drawing/2014/main" id="{295E14A9-324C-4144-8BB7-2B9CA881F8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2107" y="3832285"/>
            <a:ext cx="1932317" cy="1932317"/>
          </a:xfrm>
          <a:prstGeom prst="rect">
            <a:avLst/>
          </a:prstGeom>
        </p:spPr>
      </p:pic>
      <p:pic>
        <p:nvPicPr>
          <p:cNvPr id="19" name="Graphic 19" descr="Signpost with solid fill">
            <a:extLst>
              <a:ext uri="{FF2B5EF4-FFF2-40B4-BE49-F238E27FC236}">
                <a16:creationId xmlns:a16="http://schemas.microsoft.com/office/drawing/2014/main" id="{A5176592-A483-4FA5-9FE4-9FF0C2195D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9830" y="3573494"/>
            <a:ext cx="2449904" cy="2449904"/>
          </a:xfrm>
          <a:prstGeom prst="rect">
            <a:avLst/>
          </a:prstGeom>
        </p:spPr>
      </p:pic>
      <p:pic>
        <p:nvPicPr>
          <p:cNvPr id="20" name="Graphic 20" descr="Help with solid fill">
            <a:extLst>
              <a:ext uri="{FF2B5EF4-FFF2-40B4-BE49-F238E27FC236}">
                <a16:creationId xmlns:a16="http://schemas.microsoft.com/office/drawing/2014/main" id="{C5DBD6D8-1C90-47A2-A182-495C04B23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06709" y="3832284"/>
            <a:ext cx="1824486" cy="1824486"/>
          </a:xfrm>
          <a:prstGeom prst="rect">
            <a:avLst/>
          </a:prstGeom>
        </p:spPr>
      </p:pic>
    </p:spTree>
    <p:extLst>
      <p:ext uri="{BB962C8B-B14F-4D97-AF65-F5344CB8AC3E}">
        <p14:creationId xmlns:p14="http://schemas.microsoft.com/office/powerpoint/2010/main" val="310888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1" y="1028701"/>
            <a:ext cx="17728172" cy="8274470"/>
            <a:chOff x="0" y="0"/>
            <a:chExt cx="21860811" cy="10203344"/>
          </a:xfrm>
        </p:grpSpPr>
        <p:sp>
          <p:nvSpPr>
            <p:cNvPr id="3" name="Freeform 3"/>
            <p:cNvSpPr/>
            <p:nvPr/>
          </p:nvSpPr>
          <p:spPr>
            <a:xfrm>
              <a:off x="0" y="0"/>
              <a:ext cx="21860811" cy="10203344"/>
            </a:xfrm>
            <a:custGeom>
              <a:avLst/>
              <a:gdLst/>
              <a:ahLst/>
              <a:cxnLst/>
              <a:rect l="l" t="t" r="r" b="b"/>
              <a:pathLst>
                <a:path w="21860811" h="10203344">
                  <a:moveTo>
                    <a:pt x="0" y="0"/>
                  </a:moveTo>
                  <a:lnTo>
                    <a:pt x="0" y="10203344"/>
                  </a:lnTo>
                  <a:lnTo>
                    <a:pt x="21860811" y="10203344"/>
                  </a:lnTo>
                  <a:lnTo>
                    <a:pt x="21860811" y="0"/>
                  </a:lnTo>
                  <a:lnTo>
                    <a:pt x="0" y="0"/>
                  </a:lnTo>
                  <a:close/>
                  <a:moveTo>
                    <a:pt x="21799851" y="10142384"/>
                  </a:moveTo>
                  <a:lnTo>
                    <a:pt x="59690" y="10142384"/>
                  </a:lnTo>
                  <a:lnTo>
                    <a:pt x="59690" y="59690"/>
                  </a:lnTo>
                  <a:lnTo>
                    <a:pt x="21799851" y="59690"/>
                  </a:lnTo>
                  <a:lnTo>
                    <a:pt x="21799851" y="10142384"/>
                  </a:lnTo>
                  <a:close/>
                </a:path>
              </a:pathLst>
            </a:custGeom>
            <a:solidFill>
              <a:srgbClr val="00B0AB"/>
            </a:solidFill>
          </p:spPr>
        </p:sp>
      </p:grpSp>
      <p:sp>
        <p:nvSpPr>
          <p:cNvPr id="4" name="AutoShape 4"/>
          <p:cNvSpPr/>
          <p:nvPr/>
        </p:nvSpPr>
        <p:spPr>
          <a:xfrm>
            <a:off x="11381898" y="0"/>
            <a:ext cx="7067643" cy="10525065"/>
          </a:xfrm>
          <a:prstGeom prst="rect">
            <a:avLst/>
          </a:prstGeom>
          <a:solidFill>
            <a:srgbClr val="002957"/>
          </a:solidFill>
        </p:spPr>
      </p:sp>
      <p:sp>
        <p:nvSpPr>
          <p:cNvPr id="5" name="TextBox 5"/>
          <p:cNvSpPr txBox="1"/>
          <p:nvPr/>
        </p:nvSpPr>
        <p:spPr>
          <a:xfrm>
            <a:off x="11348318" y="3404253"/>
            <a:ext cx="5991803" cy="3462486"/>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ts val="9000"/>
              </a:lnSpc>
              <a:spcBef>
                <a:spcPts val="0"/>
              </a:spcBef>
              <a:spcAft>
                <a:spcPts val="0"/>
              </a:spcAft>
              <a:buClrTx/>
              <a:buSzTx/>
              <a:buFontTx/>
              <a:buNone/>
              <a:tabLst/>
              <a:defRPr/>
            </a:pPr>
            <a:r>
              <a:rPr kumimoji="0" lang="en-US" sz="7500" b="1" i="0" u="none" strike="noStrike" kern="1200" cap="none" spc="225" normalizeH="0" baseline="0" noProof="0">
                <a:ln>
                  <a:noFill/>
                </a:ln>
                <a:solidFill>
                  <a:srgbClr val="FFFFFF"/>
                </a:solidFill>
                <a:effectLst/>
                <a:uLnTx/>
                <a:uFillTx/>
                <a:latin typeface="Montserrat Semi-Bold Bold" panose="020B0604020202020204" charset="0"/>
                <a:cs typeface="Montserrat Semi-Bold Bold" panose="020B0604020202020204" charset="0"/>
              </a:rPr>
              <a:t>TRAUMA INFORMED PRACTICE</a:t>
            </a:r>
            <a:endParaRPr kumimoji="0" lang="en-US" sz="1800" b="0" i="0" u="none" strike="noStrike" kern="1200" cap="none" spc="0" normalizeH="0" baseline="0" noProof="0">
              <a:ln>
                <a:noFill/>
              </a:ln>
              <a:solidFill>
                <a:prstClr val="black"/>
              </a:solidFill>
              <a:effectLst/>
              <a:uLnTx/>
              <a:uFillTx/>
              <a:latin typeface="Montserrat Semi-Bold Bold" panose="020B0604020202020204" charset="0"/>
              <a:cs typeface="Montserrat Semi-Bold Bold" panose="020B0604020202020204" charset="0"/>
            </a:endParaRPr>
          </a:p>
        </p:txBody>
      </p:sp>
      <p:sp>
        <p:nvSpPr>
          <p:cNvPr id="7" name="TextBox 7"/>
          <p:cNvSpPr txBox="1"/>
          <p:nvPr/>
        </p:nvSpPr>
        <p:spPr>
          <a:xfrm>
            <a:off x="2256224" y="3412293"/>
            <a:ext cx="6898655" cy="573618"/>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ts val="4760"/>
              </a:lnSpc>
              <a:spcBef>
                <a:spcPts val="0"/>
              </a:spcBef>
              <a:spcAft>
                <a:spcPts val="0"/>
              </a:spcAft>
              <a:buClrTx/>
              <a:buSzTx/>
              <a:buFontTx/>
              <a:buNone/>
              <a:tabLst/>
              <a:defRPr/>
            </a:pPr>
            <a:r>
              <a:rPr kumimoji="0" lang="en-US" sz="3401" b="1" i="0" u="none" strike="noStrike" kern="1200" cap="none" spc="306" normalizeH="0" baseline="0" noProof="0">
                <a:ln>
                  <a:noFill/>
                </a:ln>
                <a:solidFill>
                  <a:srgbClr val="00ADA8"/>
                </a:solidFill>
                <a:effectLst/>
                <a:uLnTx/>
                <a:uFillTx/>
                <a:latin typeface="Montserrat Bold" panose="00000800000000000000" charset="0"/>
                <a:cs typeface="Montserrat Bold" panose="00000800000000000000" charset="0"/>
              </a:rPr>
              <a:t>RECOGNIZES</a:t>
            </a:r>
            <a:endParaRPr kumimoji="0" lang="en-US" sz="18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endParaRPr>
          </a:p>
        </p:txBody>
      </p:sp>
      <p:sp>
        <p:nvSpPr>
          <p:cNvPr id="8" name="TextBox 8"/>
          <p:cNvSpPr txBox="1"/>
          <p:nvPr/>
        </p:nvSpPr>
        <p:spPr>
          <a:xfrm>
            <a:off x="2256224" y="3962182"/>
            <a:ext cx="8300447" cy="1085938"/>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ts val="45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The signs and symptoms of trauma in clients, staff, and others involved in organizations</a:t>
            </a:r>
          </a:p>
        </p:txBody>
      </p:sp>
      <p:sp>
        <p:nvSpPr>
          <p:cNvPr id="9" name="TextBox 9"/>
          <p:cNvSpPr txBox="1"/>
          <p:nvPr/>
        </p:nvSpPr>
        <p:spPr>
          <a:xfrm>
            <a:off x="2256224" y="1700291"/>
            <a:ext cx="6898655" cy="573618"/>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ts val="4760"/>
              </a:lnSpc>
              <a:spcBef>
                <a:spcPts val="0"/>
              </a:spcBef>
              <a:spcAft>
                <a:spcPts val="0"/>
              </a:spcAft>
              <a:buClrTx/>
              <a:buSzTx/>
              <a:buFontTx/>
              <a:buNone/>
              <a:tabLst/>
              <a:defRPr/>
            </a:pPr>
            <a:r>
              <a:rPr kumimoji="0" lang="en-US" sz="3401" b="1" i="0" u="none" strike="noStrike" kern="1200" cap="none" spc="306" normalizeH="0" baseline="0" noProof="0">
                <a:ln>
                  <a:noFill/>
                </a:ln>
                <a:solidFill>
                  <a:srgbClr val="00ADA8"/>
                </a:solidFill>
                <a:effectLst/>
                <a:uLnTx/>
                <a:uFillTx/>
                <a:latin typeface="Montserrat Bold" panose="00000800000000000000" charset="0"/>
                <a:cs typeface="Montserrat Bold" panose="00000800000000000000" charset="0"/>
              </a:rPr>
              <a:t>REALIZES</a:t>
            </a:r>
            <a:endParaRPr kumimoji="0" lang="en-US" sz="18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endParaRPr>
          </a:p>
        </p:txBody>
      </p:sp>
      <p:sp>
        <p:nvSpPr>
          <p:cNvPr id="10" name="TextBox 10"/>
          <p:cNvSpPr txBox="1"/>
          <p:nvPr/>
        </p:nvSpPr>
        <p:spPr>
          <a:xfrm>
            <a:off x="2234657" y="2200063"/>
            <a:ext cx="8171051" cy="1085938"/>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ts val="45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The prevalence of ACEs and the impact of trauma and potential paths for recovery</a:t>
            </a:r>
            <a:endParaRPr kumimoji="0" lang="en-US" sz="24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endParaRPr>
          </a:p>
        </p:txBody>
      </p:sp>
      <p:sp>
        <p:nvSpPr>
          <p:cNvPr id="11" name="TextBox 11"/>
          <p:cNvSpPr txBox="1"/>
          <p:nvPr/>
        </p:nvSpPr>
        <p:spPr>
          <a:xfrm>
            <a:off x="2234657" y="5253692"/>
            <a:ext cx="6898655" cy="573618"/>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ts val="4760"/>
              </a:lnSpc>
              <a:spcBef>
                <a:spcPts val="0"/>
              </a:spcBef>
              <a:spcAft>
                <a:spcPts val="0"/>
              </a:spcAft>
              <a:buClrTx/>
              <a:buSzTx/>
              <a:buFontTx/>
              <a:buNone/>
              <a:tabLst/>
              <a:defRPr/>
            </a:pPr>
            <a:r>
              <a:rPr kumimoji="0" lang="en-US" sz="3401" b="1" i="0" u="none" strike="noStrike" kern="1200" cap="none" spc="306" normalizeH="0" baseline="0" noProof="0">
                <a:ln>
                  <a:noFill/>
                </a:ln>
                <a:solidFill>
                  <a:srgbClr val="00ADA8"/>
                </a:solidFill>
                <a:effectLst/>
                <a:uLnTx/>
                <a:uFillTx/>
                <a:latin typeface="Montserrat Bold" panose="00000800000000000000" charset="0"/>
                <a:cs typeface="Montserrat Bold" panose="00000800000000000000" charset="0"/>
              </a:rPr>
              <a:t>RESPONDS</a:t>
            </a:r>
            <a:endParaRPr kumimoji="0" lang="en-US" sz="18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endParaRPr>
          </a:p>
        </p:txBody>
      </p:sp>
      <p:sp>
        <p:nvSpPr>
          <p:cNvPr id="12" name="TextBox 12"/>
          <p:cNvSpPr txBox="1"/>
          <p:nvPr/>
        </p:nvSpPr>
        <p:spPr>
          <a:xfrm>
            <a:off x="2234657" y="5823715"/>
            <a:ext cx="8667071" cy="1085938"/>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ts val="45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By integrating knowledge about trauma throughout agency's policies and practices</a:t>
            </a:r>
            <a:endParaRPr kumimoji="0" lang="en-US" sz="24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endParaRPr>
          </a:p>
        </p:txBody>
      </p:sp>
      <p:sp>
        <p:nvSpPr>
          <p:cNvPr id="14" name="TextBox 11">
            <a:extLst>
              <a:ext uri="{FF2B5EF4-FFF2-40B4-BE49-F238E27FC236}">
                <a16:creationId xmlns:a16="http://schemas.microsoft.com/office/drawing/2014/main" id="{21522704-FA13-49CB-BDB1-8A7FDA98F43C}"/>
              </a:ext>
            </a:extLst>
          </p:cNvPr>
          <p:cNvSpPr txBox="1"/>
          <p:nvPr/>
        </p:nvSpPr>
        <p:spPr>
          <a:xfrm>
            <a:off x="2256224" y="7097904"/>
            <a:ext cx="6898655" cy="573618"/>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ts val="4760"/>
              </a:lnSpc>
              <a:spcBef>
                <a:spcPts val="0"/>
              </a:spcBef>
              <a:spcAft>
                <a:spcPts val="0"/>
              </a:spcAft>
              <a:buClrTx/>
              <a:buSzTx/>
              <a:buFontTx/>
              <a:buNone/>
              <a:tabLst/>
              <a:defRPr/>
            </a:pPr>
            <a:r>
              <a:rPr kumimoji="0" lang="en-US" sz="3401" b="1" i="0" u="none" strike="noStrike" kern="1200" cap="none" spc="306" normalizeH="0" baseline="0" noProof="0">
                <a:ln>
                  <a:noFill/>
                </a:ln>
                <a:solidFill>
                  <a:srgbClr val="00ADA8"/>
                </a:solidFill>
                <a:effectLst/>
                <a:uLnTx/>
                <a:uFillTx/>
                <a:latin typeface="Montserrat Bold" panose="00000800000000000000" charset="0"/>
                <a:cs typeface="Montserrat Bold" panose="00000800000000000000" charset="0"/>
              </a:rPr>
              <a:t>RESISTS</a:t>
            </a:r>
            <a:endParaRPr kumimoji="0" lang="en-US" sz="18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endParaRPr>
          </a:p>
        </p:txBody>
      </p:sp>
      <p:sp>
        <p:nvSpPr>
          <p:cNvPr id="13" name="TextBox 12">
            <a:extLst>
              <a:ext uri="{FF2B5EF4-FFF2-40B4-BE49-F238E27FC236}">
                <a16:creationId xmlns:a16="http://schemas.microsoft.com/office/drawing/2014/main" id="{2AE0C300-E0E7-43CD-8989-FA563E7AA2A0}"/>
              </a:ext>
            </a:extLst>
          </p:cNvPr>
          <p:cNvSpPr txBox="1"/>
          <p:nvPr/>
        </p:nvSpPr>
        <p:spPr>
          <a:xfrm>
            <a:off x="2234657" y="7678394"/>
            <a:ext cx="8667071" cy="1115210"/>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ts val="45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957"/>
                </a:solidFill>
                <a:effectLst/>
                <a:uLnTx/>
                <a:uFillTx/>
                <a:latin typeface="Montserrat Bold" panose="00000800000000000000" charset="0"/>
                <a:cs typeface="Montserrat Bold" panose="00000800000000000000" charset="0"/>
              </a:rPr>
              <a:t>Actively resists re-traumatization of everyone involved in the system</a:t>
            </a:r>
            <a:endParaRPr kumimoji="0" lang="en-US" sz="24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endParaRPr>
          </a:p>
        </p:txBody>
      </p:sp>
    </p:spTree>
    <p:extLst>
      <p:ext uri="{BB962C8B-B14F-4D97-AF65-F5344CB8AC3E}">
        <p14:creationId xmlns:p14="http://schemas.microsoft.com/office/powerpoint/2010/main" val="1017167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duotone>
              <a:schemeClr val="accent5">
                <a:shade val="45000"/>
                <a:satMod val="135000"/>
              </a:schemeClr>
              <a:prstClr val="white"/>
            </a:duotone>
          </a:blip>
          <a:srcRect/>
          <a:stretch>
            <a:fillRect/>
          </a:stretch>
        </p:blipFill>
        <p:spPr>
          <a:xfrm>
            <a:off x="4649321" y="648821"/>
            <a:ext cx="8989359" cy="8989359"/>
          </a:xfrm>
          <a:prstGeom prst="rect">
            <a:avLst/>
          </a:prstGeom>
        </p:spPr>
      </p:pic>
      <p:pic>
        <p:nvPicPr>
          <p:cNvPr id="3" name="Picture 3"/>
          <p:cNvPicPr>
            <a:picLocks noChangeAspect="1"/>
          </p:cNvPicPr>
          <p:nvPr/>
        </p:nvPicPr>
        <p:blipFill>
          <a:blip r:embed="rId4"/>
          <a:srcRect/>
          <a:stretch>
            <a:fillRect/>
          </a:stretch>
        </p:blipFill>
        <p:spPr>
          <a:xfrm>
            <a:off x="7366637" y="3366137"/>
            <a:ext cx="3554725" cy="3554725"/>
          </a:xfrm>
          <a:prstGeom prst="rect">
            <a:avLst/>
          </a:prstGeom>
        </p:spPr>
      </p:pic>
      <p:pic>
        <p:nvPicPr>
          <p:cNvPr id="4" name="Picture 4"/>
          <p:cNvPicPr>
            <a:picLocks noChangeAspect="1"/>
          </p:cNvPicPr>
          <p:nvPr/>
        </p:nvPicPr>
        <p:blipFill>
          <a:blip r:embed="rId5"/>
          <a:srcRect/>
          <a:stretch>
            <a:fillRect/>
          </a:stretch>
        </p:blipFill>
        <p:spPr>
          <a:xfrm>
            <a:off x="7887711" y="25774"/>
            <a:ext cx="2512578" cy="2512578"/>
          </a:xfrm>
          <a:prstGeom prst="rect">
            <a:avLst/>
          </a:prstGeom>
        </p:spPr>
      </p:pic>
      <p:pic>
        <p:nvPicPr>
          <p:cNvPr id="5" name="Picture 5"/>
          <p:cNvPicPr>
            <a:picLocks noChangeAspect="1"/>
          </p:cNvPicPr>
          <p:nvPr/>
        </p:nvPicPr>
        <p:blipFill>
          <a:blip r:embed="rId5"/>
          <a:srcRect/>
          <a:stretch>
            <a:fillRect/>
          </a:stretch>
        </p:blipFill>
        <p:spPr>
          <a:xfrm>
            <a:off x="11126101" y="1028700"/>
            <a:ext cx="2512578" cy="2512578"/>
          </a:xfrm>
          <a:prstGeom prst="rect">
            <a:avLst/>
          </a:prstGeom>
        </p:spPr>
      </p:pic>
      <p:pic>
        <p:nvPicPr>
          <p:cNvPr id="6" name="Picture 6"/>
          <p:cNvPicPr>
            <a:picLocks noChangeAspect="1"/>
          </p:cNvPicPr>
          <p:nvPr/>
        </p:nvPicPr>
        <p:blipFill>
          <a:blip r:embed="rId5"/>
          <a:srcRect/>
          <a:stretch>
            <a:fillRect/>
          </a:stretch>
        </p:blipFill>
        <p:spPr>
          <a:xfrm>
            <a:off x="12166093" y="4211161"/>
            <a:ext cx="2512578" cy="2512578"/>
          </a:xfrm>
          <a:prstGeom prst="rect">
            <a:avLst/>
          </a:prstGeom>
        </p:spPr>
      </p:pic>
      <p:pic>
        <p:nvPicPr>
          <p:cNvPr id="7" name="Picture 7"/>
          <p:cNvPicPr>
            <a:picLocks noChangeAspect="1"/>
          </p:cNvPicPr>
          <p:nvPr/>
        </p:nvPicPr>
        <p:blipFill>
          <a:blip r:embed="rId5"/>
          <a:srcRect/>
          <a:stretch>
            <a:fillRect/>
          </a:stretch>
        </p:blipFill>
        <p:spPr>
          <a:xfrm>
            <a:off x="5779872" y="7516553"/>
            <a:ext cx="2512578" cy="2512578"/>
          </a:xfrm>
          <a:prstGeom prst="rect">
            <a:avLst/>
          </a:prstGeom>
        </p:spPr>
      </p:pic>
      <p:pic>
        <p:nvPicPr>
          <p:cNvPr id="8" name="Picture 8"/>
          <p:cNvPicPr>
            <a:picLocks noChangeAspect="1"/>
          </p:cNvPicPr>
          <p:nvPr/>
        </p:nvPicPr>
        <p:blipFill>
          <a:blip r:embed="rId5"/>
          <a:srcRect/>
          <a:stretch>
            <a:fillRect/>
          </a:stretch>
        </p:blipFill>
        <p:spPr>
          <a:xfrm>
            <a:off x="4492231" y="1039334"/>
            <a:ext cx="2512578" cy="2512578"/>
          </a:xfrm>
          <a:prstGeom prst="rect">
            <a:avLst/>
          </a:prstGeom>
        </p:spPr>
      </p:pic>
      <p:pic>
        <p:nvPicPr>
          <p:cNvPr id="9" name="Picture 9"/>
          <p:cNvPicPr>
            <a:picLocks noChangeAspect="1"/>
          </p:cNvPicPr>
          <p:nvPr/>
        </p:nvPicPr>
        <p:blipFill>
          <a:blip r:embed="rId5"/>
          <a:srcRect/>
          <a:stretch>
            <a:fillRect/>
          </a:stretch>
        </p:blipFill>
        <p:spPr>
          <a:xfrm>
            <a:off x="3640682" y="4453890"/>
            <a:ext cx="2512578" cy="2512578"/>
          </a:xfrm>
          <a:prstGeom prst="rect">
            <a:avLst/>
          </a:prstGeom>
        </p:spPr>
      </p:pic>
      <p:pic>
        <p:nvPicPr>
          <p:cNvPr id="10" name="Picture 10"/>
          <p:cNvPicPr>
            <a:picLocks noChangeAspect="1"/>
          </p:cNvPicPr>
          <p:nvPr/>
        </p:nvPicPr>
        <p:blipFill>
          <a:blip r:embed="rId5"/>
          <a:srcRect/>
          <a:stretch>
            <a:fillRect/>
          </a:stretch>
        </p:blipFill>
        <p:spPr>
          <a:xfrm>
            <a:off x="10400289" y="7516553"/>
            <a:ext cx="2512578" cy="2512578"/>
          </a:xfrm>
          <a:prstGeom prst="rect">
            <a:avLst/>
          </a:prstGeom>
        </p:spPr>
      </p:pic>
      <p:sp>
        <p:nvSpPr>
          <p:cNvPr id="11" name="TextBox 11"/>
          <p:cNvSpPr txBox="1"/>
          <p:nvPr/>
        </p:nvSpPr>
        <p:spPr>
          <a:xfrm>
            <a:off x="7523522" y="4377690"/>
            <a:ext cx="3240956" cy="1455420"/>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FFFFFF"/>
                </a:solidFill>
                <a:effectLst/>
                <a:uLnTx/>
                <a:uFillTx/>
                <a:latin typeface="Montserrat Classic Bold"/>
                <a:ea typeface="+mn-ea"/>
                <a:cs typeface="+mn-cs"/>
              </a:rPr>
              <a:t>CORE</a:t>
            </a:r>
          </a:p>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FFFFFF"/>
                </a:solidFill>
                <a:effectLst/>
                <a:uLnTx/>
                <a:uFillTx/>
                <a:latin typeface="Montserrat Classic Bold"/>
                <a:ea typeface="+mn-ea"/>
                <a:cs typeface="+mn-cs"/>
              </a:rPr>
              <a:t>PRINCIPLES</a:t>
            </a:r>
          </a:p>
        </p:txBody>
      </p:sp>
      <p:sp>
        <p:nvSpPr>
          <p:cNvPr id="12" name="TextBox 12"/>
          <p:cNvSpPr txBox="1"/>
          <p:nvPr/>
        </p:nvSpPr>
        <p:spPr>
          <a:xfrm>
            <a:off x="7004809" y="486093"/>
            <a:ext cx="4278382" cy="542608"/>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ontserrat Bold"/>
                <a:ea typeface="+mn-ea"/>
                <a:cs typeface="+mn-cs"/>
              </a:rPr>
              <a:t>Acknowledgement</a:t>
            </a:r>
          </a:p>
        </p:txBody>
      </p:sp>
      <p:sp>
        <p:nvSpPr>
          <p:cNvPr id="13" name="TextBox 13"/>
          <p:cNvSpPr txBox="1"/>
          <p:nvPr/>
        </p:nvSpPr>
        <p:spPr>
          <a:xfrm>
            <a:off x="10400289" y="1995744"/>
            <a:ext cx="4278382" cy="542608"/>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ontserrat Bold"/>
                <a:ea typeface="+mn-ea"/>
                <a:cs typeface="+mn-cs"/>
              </a:rPr>
              <a:t>Safety</a:t>
            </a:r>
          </a:p>
        </p:txBody>
      </p:sp>
      <p:sp>
        <p:nvSpPr>
          <p:cNvPr id="14" name="TextBox 14"/>
          <p:cNvSpPr txBox="1"/>
          <p:nvPr/>
        </p:nvSpPr>
        <p:spPr>
          <a:xfrm>
            <a:off x="11283191" y="5167572"/>
            <a:ext cx="4278382" cy="542608"/>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ontserrat Bold"/>
                <a:ea typeface="+mn-ea"/>
                <a:cs typeface="+mn-cs"/>
              </a:rPr>
              <a:t>Trust</a:t>
            </a:r>
          </a:p>
        </p:txBody>
      </p:sp>
      <p:sp>
        <p:nvSpPr>
          <p:cNvPr id="15" name="TextBox 15"/>
          <p:cNvSpPr txBox="1"/>
          <p:nvPr/>
        </p:nvSpPr>
        <p:spPr>
          <a:xfrm>
            <a:off x="9517387" y="8148955"/>
            <a:ext cx="4278382" cy="11093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ontserrat Bold"/>
                <a:ea typeface="+mn-ea"/>
                <a:cs typeface="+mn-cs"/>
              </a:rPr>
              <a:t>Choice </a:t>
            </a:r>
          </a:p>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ontserrat Bold"/>
                <a:ea typeface="+mn-ea"/>
                <a:cs typeface="+mn-cs"/>
              </a:rPr>
              <a:t>&amp; Control</a:t>
            </a:r>
          </a:p>
        </p:txBody>
      </p:sp>
      <p:sp>
        <p:nvSpPr>
          <p:cNvPr id="16" name="TextBox 16"/>
          <p:cNvSpPr txBox="1"/>
          <p:nvPr/>
        </p:nvSpPr>
        <p:spPr>
          <a:xfrm>
            <a:off x="4865618" y="8472964"/>
            <a:ext cx="4278382" cy="542608"/>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ontserrat Bold"/>
                <a:ea typeface="+mn-ea"/>
                <a:cs typeface="+mn-cs"/>
              </a:rPr>
              <a:t>Compassion</a:t>
            </a:r>
          </a:p>
        </p:txBody>
      </p:sp>
      <p:sp>
        <p:nvSpPr>
          <p:cNvPr id="17" name="TextBox 17"/>
          <p:cNvSpPr txBox="1"/>
          <p:nvPr/>
        </p:nvSpPr>
        <p:spPr>
          <a:xfrm>
            <a:off x="2757780" y="5410300"/>
            <a:ext cx="4278382" cy="542608"/>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ontserrat Bold"/>
                <a:ea typeface="+mn-ea"/>
                <a:cs typeface="+mn-cs"/>
              </a:rPr>
              <a:t>Collaboration</a:t>
            </a:r>
          </a:p>
        </p:txBody>
      </p:sp>
      <p:sp>
        <p:nvSpPr>
          <p:cNvPr id="18" name="TextBox 18"/>
          <p:cNvSpPr txBox="1"/>
          <p:nvPr/>
        </p:nvSpPr>
        <p:spPr>
          <a:xfrm>
            <a:off x="3609329" y="1701742"/>
            <a:ext cx="4278382" cy="11093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ontserrat Bold"/>
                <a:ea typeface="+mn-ea"/>
                <a:cs typeface="+mn-cs"/>
              </a:rPr>
              <a:t>Strengths</a:t>
            </a:r>
          </a:p>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Montserrat Bold"/>
                <a:ea typeface="+mn-ea"/>
                <a:cs typeface="+mn-cs"/>
              </a:rPr>
              <a:t>Based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grpSp>
        <p:nvGrpSpPr>
          <p:cNvPr id="3" name="Group 3"/>
          <p:cNvGrpSpPr/>
          <p:nvPr/>
        </p:nvGrpSpPr>
        <p:grpSpPr>
          <a:xfrm>
            <a:off x="-274897" y="-240385"/>
            <a:ext cx="10377902" cy="6284346"/>
            <a:chOff x="0" y="0"/>
            <a:chExt cx="11377241" cy="7349472"/>
          </a:xfrm>
        </p:grpSpPr>
        <p:sp>
          <p:nvSpPr>
            <p:cNvPr id="4" name="Freeform 4"/>
            <p:cNvSpPr/>
            <p:nvPr/>
          </p:nvSpPr>
          <p:spPr>
            <a:xfrm>
              <a:off x="0" y="0"/>
              <a:ext cx="11377240" cy="7349472"/>
            </a:xfrm>
            <a:custGeom>
              <a:avLst/>
              <a:gdLst/>
              <a:ahLst/>
              <a:cxnLst/>
              <a:rect l="l" t="t" r="r" b="b"/>
              <a:pathLst>
                <a:path w="11377240" h="7349472">
                  <a:moveTo>
                    <a:pt x="0" y="0"/>
                  </a:moveTo>
                  <a:lnTo>
                    <a:pt x="0" y="7349472"/>
                  </a:lnTo>
                  <a:lnTo>
                    <a:pt x="11377240" y="7349472"/>
                  </a:lnTo>
                  <a:lnTo>
                    <a:pt x="11377240" y="0"/>
                  </a:lnTo>
                  <a:lnTo>
                    <a:pt x="0" y="0"/>
                  </a:lnTo>
                  <a:close/>
                  <a:moveTo>
                    <a:pt x="11316281" y="7288512"/>
                  </a:moveTo>
                  <a:lnTo>
                    <a:pt x="59690" y="7288512"/>
                  </a:lnTo>
                  <a:lnTo>
                    <a:pt x="59690" y="59690"/>
                  </a:lnTo>
                  <a:lnTo>
                    <a:pt x="11316281" y="59690"/>
                  </a:lnTo>
                  <a:lnTo>
                    <a:pt x="11316281" y="7288512"/>
                  </a:lnTo>
                  <a:close/>
                </a:path>
              </a:pathLst>
            </a:custGeom>
            <a:solidFill>
              <a:srgbClr val="00B0AB"/>
            </a:solidFill>
          </p:spPr>
        </p:sp>
      </p:grpSp>
      <p:sp>
        <p:nvSpPr>
          <p:cNvPr id="5" name="TextBox 5"/>
          <p:cNvSpPr txBox="1"/>
          <p:nvPr/>
        </p:nvSpPr>
        <p:spPr>
          <a:xfrm>
            <a:off x="-369021" y="1937661"/>
            <a:ext cx="11265621" cy="2308324"/>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7500" b="1" i="0" u="none" strike="noStrike" kern="1200" cap="none" spc="225" normalizeH="0" baseline="0" noProof="0">
                <a:ln>
                  <a:noFill/>
                </a:ln>
                <a:solidFill>
                  <a:srgbClr val="FFFFFF"/>
                </a:solidFill>
                <a:effectLst/>
                <a:uLnTx/>
                <a:uFillTx/>
                <a:latin typeface="Montserrat SemiBold" panose="00000700000000000000" pitchFamily="2" charset="0"/>
              </a:rPr>
              <a:t>REPRODUCTIVE</a:t>
            </a:r>
          </a:p>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7500" b="1" i="0" u="none" strike="noStrike" kern="1200" cap="none" spc="225" normalizeH="0" baseline="0" noProof="0">
                <a:ln>
                  <a:noFill/>
                </a:ln>
                <a:solidFill>
                  <a:srgbClr val="FFFFFF"/>
                </a:solidFill>
                <a:effectLst/>
                <a:uLnTx/>
                <a:uFillTx/>
                <a:latin typeface="Montserrat SemiBold" panose="00000700000000000000" pitchFamily="2" charset="0"/>
              </a:rPr>
              <a:t>LIFE</a:t>
            </a:r>
            <a:r>
              <a:rPr lang="en-US" sz="7500" b="1" spc="225">
                <a:solidFill>
                  <a:srgbClr val="FFFFFF"/>
                </a:solidFill>
                <a:latin typeface="Montserrat SemiBold" panose="00000700000000000000" pitchFamily="2" charset="0"/>
              </a:rPr>
              <a:t> </a:t>
            </a:r>
            <a:r>
              <a:rPr kumimoji="0" lang="en-US" sz="7500" b="1" i="0" u="none" strike="noStrike" kern="1200" cap="none" spc="225" normalizeH="0" baseline="0" noProof="0">
                <a:ln>
                  <a:noFill/>
                </a:ln>
                <a:solidFill>
                  <a:srgbClr val="FFFFFF"/>
                </a:solidFill>
                <a:effectLst/>
                <a:uLnTx/>
                <a:uFillTx/>
                <a:latin typeface="Montserrat SemiBold" panose="00000700000000000000" pitchFamily="2" charset="0"/>
              </a:rPr>
              <a:t>PLAN</a:t>
            </a:r>
          </a:p>
        </p:txBody>
      </p:sp>
      <p:pic>
        <p:nvPicPr>
          <p:cNvPr id="11" name="Picture 10" descr="A person standing in front of a poster&#10;&#10;Description automatically generated with low confidence">
            <a:extLst>
              <a:ext uri="{FF2B5EF4-FFF2-40B4-BE49-F238E27FC236}">
                <a16:creationId xmlns:a16="http://schemas.microsoft.com/office/drawing/2014/main" id="{182265BF-4F53-1D9F-7B5C-C6D01D541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600" y="400050"/>
            <a:ext cx="6135864" cy="9486900"/>
          </a:xfrm>
          <a:prstGeom prst="rect">
            <a:avLst/>
          </a:prstGeom>
        </p:spPr>
      </p:pic>
    </p:spTree>
    <p:extLst>
      <p:ext uri="{BB962C8B-B14F-4D97-AF65-F5344CB8AC3E}">
        <p14:creationId xmlns:p14="http://schemas.microsoft.com/office/powerpoint/2010/main" val="104869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1919" y="1028700"/>
            <a:ext cx="19371837" cy="8274470"/>
            <a:chOff x="0" y="0"/>
            <a:chExt cx="23887635" cy="10203344"/>
          </a:xfrm>
        </p:grpSpPr>
        <p:sp>
          <p:nvSpPr>
            <p:cNvPr id="3" name="Freeform 3"/>
            <p:cNvSpPr/>
            <p:nvPr/>
          </p:nvSpPr>
          <p:spPr>
            <a:xfrm>
              <a:off x="0" y="0"/>
              <a:ext cx="23887635" cy="10203344"/>
            </a:xfrm>
            <a:custGeom>
              <a:avLst/>
              <a:gdLst/>
              <a:ahLst/>
              <a:cxnLst/>
              <a:rect l="l" t="t" r="r" b="b"/>
              <a:pathLst>
                <a:path w="23887635" h="10203344">
                  <a:moveTo>
                    <a:pt x="0" y="0"/>
                  </a:moveTo>
                  <a:lnTo>
                    <a:pt x="0" y="10203344"/>
                  </a:lnTo>
                  <a:lnTo>
                    <a:pt x="23887635" y="10203344"/>
                  </a:lnTo>
                  <a:lnTo>
                    <a:pt x="23887635" y="0"/>
                  </a:lnTo>
                  <a:lnTo>
                    <a:pt x="0" y="0"/>
                  </a:lnTo>
                  <a:close/>
                  <a:moveTo>
                    <a:pt x="23826674" y="10142384"/>
                  </a:moveTo>
                  <a:lnTo>
                    <a:pt x="59690" y="10142384"/>
                  </a:lnTo>
                  <a:lnTo>
                    <a:pt x="59690" y="59690"/>
                  </a:lnTo>
                  <a:lnTo>
                    <a:pt x="23826674" y="59690"/>
                  </a:lnTo>
                  <a:lnTo>
                    <a:pt x="23826674" y="10142384"/>
                  </a:lnTo>
                  <a:close/>
                </a:path>
              </a:pathLst>
            </a:custGeom>
            <a:solidFill>
              <a:srgbClr val="00B0AB"/>
            </a:solidFill>
          </p:spPr>
        </p:sp>
      </p:grpSp>
      <p:grpSp>
        <p:nvGrpSpPr>
          <p:cNvPr id="4" name="Group 4"/>
          <p:cNvGrpSpPr/>
          <p:nvPr/>
        </p:nvGrpSpPr>
        <p:grpSpPr>
          <a:xfrm>
            <a:off x="1028700" y="0"/>
            <a:ext cx="8115300" cy="7772400"/>
            <a:chOff x="0" y="0"/>
            <a:chExt cx="10820400" cy="10363199"/>
          </a:xfrm>
        </p:grpSpPr>
        <p:sp>
          <p:nvSpPr>
            <p:cNvPr id="5" name="AutoShape 5"/>
            <p:cNvSpPr/>
            <p:nvPr/>
          </p:nvSpPr>
          <p:spPr>
            <a:xfrm>
              <a:off x="0" y="0"/>
              <a:ext cx="10820400" cy="10363199"/>
            </a:xfrm>
            <a:prstGeom prst="rect">
              <a:avLst/>
            </a:prstGeom>
            <a:solidFill>
              <a:srgbClr val="002957"/>
            </a:solidFill>
          </p:spPr>
        </p:sp>
        <p:sp>
          <p:nvSpPr>
            <p:cNvPr id="6" name="TextBox 6"/>
            <p:cNvSpPr txBox="1"/>
            <p:nvPr/>
          </p:nvSpPr>
          <p:spPr>
            <a:xfrm>
              <a:off x="493663" y="1446421"/>
              <a:ext cx="8782562" cy="7694414"/>
            </a:xfrm>
            <a:prstGeom prst="rect">
              <a:avLst/>
            </a:prstGeom>
          </p:spPr>
          <p:txBody>
            <a:bodyPr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7500" b="1" i="0" u="none" strike="noStrike" kern="1200" cap="none" spc="225" normalizeH="0" baseline="0" noProof="0">
                  <a:ln>
                    <a:noFill/>
                  </a:ln>
                  <a:solidFill>
                    <a:srgbClr val="FFFFFF"/>
                  </a:solidFill>
                  <a:effectLst/>
                  <a:uLnTx/>
                  <a:uFillTx/>
                  <a:latin typeface="Montserrat SemiBold" panose="00000700000000000000" pitchFamily="2" charset="0"/>
                </a:rPr>
                <a:t>What do you want your life to look like in 5 years?</a:t>
              </a:r>
              <a:endParaRPr kumimoji="0" lang="en-US" sz="7500" b="0" i="0" u="none" strike="noStrike" kern="1200" cap="none" spc="225" normalizeH="0" baseline="0" noProof="0">
                <a:ln>
                  <a:noFill/>
                </a:ln>
                <a:solidFill>
                  <a:srgbClr val="FFFFFF"/>
                </a:solidFill>
                <a:effectLst/>
                <a:uLnTx/>
                <a:uFillTx/>
                <a:latin typeface="Montserrat SemiBold" panose="00000700000000000000" pitchFamily="2" charset="0"/>
              </a:endParaRPr>
            </a:p>
          </p:txBody>
        </p:sp>
      </p:grpSp>
      <p:pic>
        <p:nvPicPr>
          <p:cNvPr id="8" name="Picture 7" descr="A cross with a person's face on it&#10;&#10;Description automatically generated with medium confidence">
            <a:extLst>
              <a:ext uri="{FF2B5EF4-FFF2-40B4-BE49-F238E27FC236}">
                <a16:creationId xmlns:a16="http://schemas.microsoft.com/office/drawing/2014/main" id="{AF9E41C7-576D-951A-265C-F4BB7D3E9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4247" y="2393131"/>
            <a:ext cx="8771845" cy="49286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1958"/>
            <a:ext cx="17068800" cy="1714500"/>
          </a:xfrm>
        </p:spPr>
        <p:txBody>
          <a:bodyPr>
            <a:noAutofit/>
          </a:bodyPr>
          <a:lstStyle/>
          <a:p>
            <a:r>
              <a:rPr lang="en-US" sz="7200">
                <a:solidFill>
                  <a:schemeClr val="tx2">
                    <a:lumMod val="75000"/>
                  </a:schemeClr>
                </a:solidFill>
                <a:latin typeface="Montserrat SemiBold" panose="00000700000000000000" pitchFamily="2" charset="0"/>
              </a:rPr>
              <a:t>Choose the Words that Describe Your Future</a:t>
            </a:r>
          </a:p>
        </p:txBody>
      </p:sp>
      <p:sp>
        <p:nvSpPr>
          <p:cNvPr id="3" name="Content Placeholder 2"/>
          <p:cNvSpPr>
            <a:spLocks noGrp="1"/>
          </p:cNvSpPr>
          <p:nvPr>
            <p:ph idx="1"/>
          </p:nvPr>
        </p:nvSpPr>
        <p:spPr>
          <a:xfrm>
            <a:off x="304800" y="2759143"/>
            <a:ext cx="5638800" cy="7935188"/>
          </a:xfrm>
        </p:spPr>
        <p:txBody>
          <a:bodyPr>
            <a:normAutofit/>
          </a:bodyPr>
          <a:lstStyle/>
          <a:p>
            <a:pPr marL="0" indent="0">
              <a:buNone/>
            </a:pPr>
            <a:r>
              <a:rPr lang="en-US" sz="4200">
                <a:solidFill>
                  <a:srgbClr val="00ADA8"/>
                </a:solidFill>
                <a:latin typeface="Montserrat Bold" panose="00000800000000000000" charset="0"/>
                <a:cs typeface="Montserrat Bold" panose="00000800000000000000" charset="0"/>
              </a:rPr>
              <a:t>Satisfying</a:t>
            </a:r>
          </a:p>
          <a:p>
            <a:pPr marL="0" indent="0">
              <a:buNone/>
            </a:pPr>
            <a:r>
              <a:rPr lang="en-US" sz="4200">
                <a:latin typeface="Montserrat Bold" panose="00000800000000000000" charset="0"/>
                <a:cs typeface="Montserrat Bold" panose="00000800000000000000" charset="0"/>
              </a:rPr>
              <a:t>Career</a:t>
            </a:r>
          </a:p>
          <a:p>
            <a:pPr marL="0" indent="0">
              <a:buNone/>
            </a:pPr>
            <a:r>
              <a:rPr lang="en-US" sz="4200">
                <a:solidFill>
                  <a:srgbClr val="00ADA8"/>
                </a:solidFill>
                <a:latin typeface="Montserrat Bold" panose="00000800000000000000" charset="0"/>
                <a:cs typeface="Montserrat Bold" panose="00000800000000000000" charset="0"/>
              </a:rPr>
              <a:t>Goals</a:t>
            </a:r>
          </a:p>
          <a:p>
            <a:pPr marL="0" indent="0">
              <a:buNone/>
            </a:pPr>
            <a:r>
              <a:rPr lang="en-US" sz="4200">
                <a:latin typeface="Montserrat Bold" panose="00000800000000000000" charset="0"/>
                <a:cs typeface="Montserrat Bold" panose="00000800000000000000" charset="0"/>
              </a:rPr>
              <a:t>Healthy</a:t>
            </a:r>
          </a:p>
          <a:p>
            <a:pPr marL="0" indent="0">
              <a:buNone/>
            </a:pPr>
            <a:r>
              <a:rPr lang="en-US" sz="4200">
                <a:solidFill>
                  <a:srgbClr val="00ADA8"/>
                </a:solidFill>
                <a:latin typeface="Montserrat Bold" panose="00000800000000000000" charset="0"/>
                <a:cs typeface="Montserrat Bold" panose="00000800000000000000" charset="0"/>
              </a:rPr>
              <a:t>Happy</a:t>
            </a:r>
          </a:p>
          <a:p>
            <a:pPr marL="0" indent="0">
              <a:buNone/>
            </a:pPr>
            <a:r>
              <a:rPr lang="en-US" sz="4200">
                <a:latin typeface="Montserrat Bold" panose="00000800000000000000" charset="0"/>
                <a:cs typeface="Montserrat Bold" panose="00000800000000000000" charset="0"/>
              </a:rPr>
              <a:t>Enthusiastic</a:t>
            </a:r>
          </a:p>
          <a:p>
            <a:pPr marL="0" indent="0">
              <a:buNone/>
            </a:pPr>
            <a:r>
              <a:rPr lang="en-US" sz="4200">
                <a:solidFill>
                  <a:srgbClr val="00ADA8"/>
                </a:solidFill>
                <a:latin typeface="Montserrat Bold" panose="00000800000000000000" charset="0"/>
                <a:cs typeface="Montserrat Bold" panose="00000800000000000000" charset="0"/>
              </a:rPr>
              <a:t>Children</a:t>
            </a:r>
          </a:p>
          <a:p>
            <a:pPr marL="0" indent="0">
              <a:buNone/>
            </a:pPr>
            <a:r>
              <a:rPr lang="en-US" sz="4200">
                <a:latin typeface="Montserrat Bold" panose="00000800000000000000" charset="0"/>
                <a:cs typeface="Montserrat Bold" panose="00000800000000000000" charset="0"/>
              </a:rPr>
              <a:t>Going places</a:t>
            </a:r>
          </a:p>
          <a:p>
            <a:pPr marL="0" indent="0">
              <a:buNone/>
            </a:pPr>
            <a:endParaRPr lang="en-US" sz="4200"/>
          </a:p>
        </p:txBody>
      </p:sp>
      <p:sp>
        <p:nvSpPr>
          <p:cNvPr id="5" name="TextBox 4"/>
          <p:cNvSpPr txBox="1"/>
          <p:nvPr/>
        </p:nvSpPr>
        <p:spPr>
          <a:xfrm>
            <a:off x="4218609" y="2759143"/>
            <a:ext cx="3873176" cy="65556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Serious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Relationship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Responsible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Dating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Married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Own a 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Independent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Friendships</a:t>
            </a:r>
          </a:p>
        </p:txBody>
      </p:sp>
      <p:sp>
        <p:nvSpPr>
          <p:cNvPr id="6" name="TextBox 5"/>
          <p:cNvSpPr txBox="1"/>
          <p:nvPr/>
        </p:nvSpPr>
        <p:spPr>
          <a:xfrm>
            <a:off x="9144000" y="2759143"/>
            <a:ext cx="5334000"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Calm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Make my 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decisions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Parenting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My 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apartment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Love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Active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Single</a:t>
            </a:r>
          </a:p>
        </p:txBody>
      </p:sp>
      <p:sp>
        <p:nvSpPr>
          <p:cNvPr id="7" name="TextBox 6"/>
          <p:cNvSpPr txBox="1"/>
          <p:nvPr/>
        </p:nvSpPr>
        <p:spPr>
          <a:xfrm>
            <a:off x="14077826" y="2744571"/>
            <a:ext cx="3272050" cy="59093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Travel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Exciting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Successful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Volunteer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Easy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Relaxing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Leader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srgbClr val="00ADA8"/>
                </a:solidFill>
                <a:effectLst/>
                <a:uLnTx/>
                <a:uFillTx/>
                <a:latin typeface="Montserrat Bold" panose="00000800000000000000" charset="0"/>
                <a:cs typeface="Montserrat Bold" panose="00000800000000000000" charset="0"/>
              </a:rPr>
              <a:t>Stable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noFill/>
                </a:ln>
                <a:solidFill>
                  <a:prstClr val="black"/>
                </a:solidFill>
                <a:effectLst/>
                <a:uLnTx/>
                <a:uFillTx/>
                <a:latin typeface="Montserrat Bold" panose="00000800000000000000" charset="0"/>
                <a:cs typeface="Montserrat Bold" panose="00000800000000000000" charset="0"/>
              </a:rPr>
              <a:t>Spirituality</a:t>
            </a:r>
          </a:p>
        </p:txBody>
      </p:sp>
    </p:spTree>
    <p:extLst>
      <p:ext uri="{BB962C8B-B14F-4D97-AF65-F5344CB8AC3E}">
        <p14:creationId xmlns:p14="http://schemas.microsoft.com/office/powerpoint/2010/main" val="37290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Premium Royalty Free Image - ID: 259787">
            <a:extLst>
              <a:ext uri="{FF2B5EF4-FFF2-40B4-BE49-F238E27FC236}">
                <a16:creationId xmlns:a16="http://schemas.microsoft.com/office/drawing/2014/main" id="{92772388-F0F5-A2B0-B0BB-02115E52F962}"/>
              </a:ext>
            </a:extLst>
          </p:cNvPr>
          <p:cNvPicPr>
            <a:picLocks noChangeAspect="1"/>
          </p:cNvPicPr>
          <p:nvPr/>
        </p:nvPicPr>
        <p:blipFill rotWithShape="1">
          <a:blip r:embed="rId3"/>
          <a:srcRect l="4350" r="1533"/>
          <a:stretch/>
        </p:blipFill>
        <p:spPr>
          <a:xfrm>
            <a:off x="1" y="10"/>
            <a:ext cx="14504463" cy="10286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DFF695-6608-4E2B-AA7E-42755232E064}"/>
              </a:ext>
            </a:extLst>
          </p:cNvPr>
          <p:cNvSpPr txBox="1"/>
          <p:nvPr/>
        </p:nvSpPr>
        <p:spPr>
          <a:xfrm>
            <a:off x="10656364" y="2381301"/>
            <a:ext cx="7696199" cy="7575489"/>
          </a:xfrm>
          <a:prstGeom prst="rect">
            <a:avLst/>
          </a:prstGeom>
        </p:spPr>
        <p:txBody>
          <a:bodyPr vert="horz" lIns="91440" tIns="45720" rIns="91440" bIns="45720" rtlCol="0">
            <a:norm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defTabSz="914400">
              <a:lnSpc>
                <a:spcPct val="90000"/>
              </a:lnSpc>
              <a:spcAft>
                <a:spcPts val="3600"/>
              </a:spcAft>
            </a:pPr>
            <a:r>
              <a:rPr lang="en-US" sz="4800" b="1">
                <a:solidFill>
                  <a:srgbClr val="002957"/>
                </a:solidFill>
                <a:latin typeface="Montserrat" panose="00000500000000000000" pitchFamily="2" charset="0"/>
              </a:rPr>
              <a:t>CLINICAL EMPATHY</a:t>
            </a:r>
          </a:p>
          <a:p>
            <a:pPr marL="457200" indent="-228600" defTabSz="914400">
              <a:lnSpc>
                <a:spcPct val="90000"/>
              </a:lnSpc>
              <a:spcAft>
                <a:spcPts val="3600"/>
              </a:spcAft>
              <a:buFont typeface="Arial" panose="020B0604020202020204" pitchFamily="34" charset="0"/>
              <a:buChar char="•"/>
            </a:pPr>
            <a:r>
              <a:rPr lang="en-US" sz="2600" i="1">
                <a:solidFill>
                  <a:srgbClr val="002957"/>
                </a:solidFill>
                <a:latin typeface="Montserrat" panose="00000500000000000000" pitchFamily="2" charset="0"/>
              </a:rPr>
              <a:t>Eye contact</a:t>
            </a:r>
          </a:p>
          <a:p>
            <a:pPr marL="457200" indent="-228600" defTabSz="914400">
              <a:lnSpc>
                <a:spcPct val="90000"/>
              </a:lnSpc>
              <a:spcAft>
                <a:spcPts val="3600"/>
              </a:spcAft>
              <a:buFont typeface="Arial" panose="020B0604020202020204" pitchFamily="34" charset="0"/>
              <a:buChar char="•"/>
            </a:pPr>
            <a:r>
              <a:rPr lang="en-US" sz="2600" i="1">
                <a:solidFill>
                  <a:srgbClr val="002957"/>
                </a:solidFill>
                <a:latin typeface="Montserrat" panose="00000500000000000000" pitchFamily="2" charset="0"/>
              </a:rPr>
              <a:t>Let patient know that you're listening</a:t>
            </a:r>
          </a:p>
          <a:p>
            <a:pPr marL="457200" indent="-228600" defTabSz="914400">
              <a:lnSpc>
                <a:spcPct val="90000"/>
              </a:lnSpc>
              <a:spcAft>
                <a:spcPts val="3600"/>
              </a:spcAft>
              <a:buFont typeface="Arial" panose="020B0604020202020204" pitchFamily="34" charset="0"/>
              <a:buChar char="•"/>
            </a:pPr>
            <a:r>
              <a:rPr lang="en-US" sz="2600" i="1">
                <a:solidFill>
                  <a:srgbClr val="002957"/>
                </a:solidFill>
                <a:latin typeface="Montserrat" panose="00000500000000000000" pitchFamily="2" charset="0"/>
              </a:rPr>
              <a:t>Be aware of your body language</a:t>
            </a:r>
          </a:p>
          <a:p>
            <a:pPr marL="457200" indent="-228600" defTabSz="914400">
              <a:lnSpc>
                <a:spcPct val="90000"/>
              </a:lnSpc>
              <a:buFont typeface="Arial" panose="020B0604020202020204" pitchFamily="34" charset="0"/>
              <a:buChar char="•"/>
            </a:pPr>
            <a:r>
              <a:rPr lang="en-US" sz="2600" i="1">
                <a:solidFill>
                  <a:srgbClr val="002957"/>
                </a:solidFill>
                <a:latin typeface="Montserrat" panose="00000500000000000000" pitchFamily="2" charset="0"/>
              </a:rPr>
              <a:t>Be curious about your patient</a:t>
            </a:r>
          </a:p>
          <a:p>
            <a:pPr indent="-228600" defTabSz="914400">
              <a:lnSpc>
                <a:spcPct val="90000"/>
              </a:lnSpc>
              <a:buFont typeface="Arial" panose="020B0604020202020204" pitchFamily="34" charset="0"/>
              <a:buChar char="•"/>
            </a:pPr>
            <a:endParaRPr lang="en-US" sz="2600" i="1">
              <a:solidFill>
                <a:srgbClr val="002957"/>
              </a:solidFill>
              <a:latin typeface="Montserrat" panose="00000500000000000000" pitchFamily="2" charset="0"/>
            </a:endParaRPr>
          </a:p>
          <a:p>
            <a:pPr marL="457200" indent="-228600" defTabSz="914400">
              <a:lnSpc>
                <a:spcPct val="90000"/>
              </a:lnSpc>
              <a:buFont typeface="Arial" panose="020B0604020202020204" pitchFamily="34" charset="0"/>
              <a:buChar char="•"/>
            </a:pPr>
            <a:r>
              <a:rPr lang="en-US" sz="2600" i="1">
                <a:solidFill>
                  <a:srgbClr val="002957"/>
                </a:solidFill>
                <a:latin typeface="Montserrat" panose="00000500000000000000" pitchFamily="2" charset="0"/>
              </a:rPr>
              <a:t>Record details that humanize your patient</a:t>
            </a:r>
          </a:p>
          <a:p>
            <a:pPr indent="-228600" defTabSz="914400">
              <a:lnSpc>
                <a:spcPct val="90000"/>
              </a:lnSpc>
              <a:buFont typeface="Arial" panose="020B0604020202020204" pitchFamily="34" charset="0"/>
              <a:buChar char="•"/>
            </a:pPr>
            <a:endParaRPr lang="en-US" sz="2600" i="1">
              <a:solidFill>
                <a:srgbClr val="002957"/>
              </a:solidFill>
              <a:latin typeface="Montserrat" panose="00000500000000000000" pitchFamily="2" charset="0"/>
            </a:endParaRPr>
          </a:p>
          <a:p>
            <a:pPr marL="457200" indent="-228600" defTabSz="914400">
              <a:lnSpc>
                <a:spcPct val="90000"/>
              </a:lnSpc>
              <a:buFont typeface="Arial" panose="020B0604020202020204" pitchFamily="34" charset="0"/>
              <a:buChar char="•"/>
            </a:pPr>
            <a:r>
              <a:rPr lang="en-US" sz="2600" i="1">
                <a:solidFill>
                  <a:srgbClr val="002957"/>
                </a:solidFill>
                <a:latin typeface="Montserrat" panose="00000500000000000000" pitchFamily="2" charset="0"/>
              </a:rPr>
              <a:t>Show support to your patient</a:t>
            </a:r>
          </a:p>
          <a:p>
            <a:pPr indent="-228600" defTabSz="914400">
              <a:lnSpc>
                <a:spcPct val="90000"/>
              </a:lnSpc>
              <a:buFont typeface="Arial" panose="020B0604020202020204" pitchFamily="34" charset="0"/>
              <a:buChar char="•"/>
            </a:pPr>
            <a:endParaRPr lang="en-US" sz="2600" i="1">
              <a:solidFill>
                <a:srgbClr val="002957"/>
              </a:solidFill>
              <a:latin typeface="Montserrat" panose="00000500000000000000" pitchFamily="2" charset="0"/>
            </a:endParaRPr>
          </a:p>
          <a:p>
            <a:pPr marL="457200" indent="-228600" defTabSz="914400">
              <a:lnSpc>
                <a:spcPct val="90000"/>
              </a:lnSpc>
              <a:buFont typeface="Arial" panose="020B0604020202020204" pitchFamily="34" charset="0"/>
              <a:buChar char="•"/>
            </a:pPr>
            <a:r>
              <a:rPr lang="en-US" sz="2600" i="1">
                <a:solidFill>
                  <a:srgbClr val="002957"/>
                </a:solidFill>
                <a:latin typeface="Montserrat" panose="00000500000000000000" pitchFamily="2" charset="0"/>
              </a:rPr>
              <a:t>Look for deeper ways to empathize with your patient</a:t>
            </a:r>
          </a:p>
          <a:p>
            <a:pPr marL="457200" indent="-228600" defTabSz="914400">
              <a:lnSpc>
                <a:spcPct val="90000"/>
              </a:lnSpc>
              <a:buClr>
                <a:srgbClr val="93CDDD"/>
              </a:buClr>
              <a:buFont typeface="Arial" panose="020B0604020202020204" pitchFamily="34" charset="0"/>
              <a:buChar char="•"/>
            </a:pPr>
            <a:endParaRPr lang="en-US" sz="2100" i="1"/>
          </a:p>
        </p:txBody>
      </p:sp>
    </p:spTree>
    <p:extLst>
      <p:ext uri="{BB962C8B-B14F-4D97-AF65-F5344CB8AC3E}">
        <p14:creationId xmlns:p14="http://schemas.microsoft.com/office/powerpoint/2010/main" val="2523440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sp>
        <p:nvSpPr>
          <p:cNvPr id="2" name="AutoShape 2"/>
          <p:cNvSpPr/>
          <p:nvPr/>
        </p:nvSpPr>
        <p:spPr>
          <a:xfrm>
            <a:off x="-331575" y="-170034"/>
            <a:ext cx="18951151" cy="4630538"/>
          </a:xfrm>
          <a:prstGeom prst="rect">
            <a:avLst/>
          </a:prstGeom>
          <a:solidFill>
            <a:srgbClr val="FFFFFF"/>
          </a:solidFill>
        </p:spPr>
      </p:sp>
      <p:sp>
        <p:nvSpPr>
          <p:cNvPr id="5" name="TextBox 5"/>
          <p:cNvSpPr txBox="1"/>
          <p:nvPr/>
        </p:nvSpPr>
        <p:spPr>
          <a:xfrm>
            <a:off x="1188760" y="1196509"/>
            <a:ext cx="15910480" cy="961802"/>
          </a:xfrm>
          <a:prstGeom prst="rect">
            <a:avLst/>
          </a:prstGeom>
        </p:spPr>
        <p:txBody>
          <a:bodyPr lIns="0" tIns="0" rIns="0" bIns="0" rtlCol="0" anchor="t">
            <a:spAutoFit/>
          </a:bodyPr>
          <a:lstStyle/>
          <a:p>
            <a:pPr marL="0" marR="0" lvl="0" indent="0" algn="ctr" defTabSz="914400" rtl="0" eaLnBrk="1" fontAlgn="auto" latinLnBrk="0" hangingPunct="1">
              <a:lnSpc>
                <a:spcPts val="7500"/>
              </a:lnSpc>
              <a:spcBef>
                <a:spcPts val="0"/>
              </a:spcBef>
              <a:spcAft>
                <a:spcPts val="0"/>
              </a:spcAft>
              <a:buClrTx/>
              <a:buSzTx/>
              <a:buFontTx/>
              <a:buNone/>
              <a:tabLst/>
              <a:defRPr/>
            </a:pPr>
            <a:r>
              <a:rPr kumimoji="0" lang="en-US" sz="7500" b="1" i="0" u="none" strike="noStrike" kern="1200" cap="none" spc="240" normalizeH="0" baseline="0" noProof="0">
                <a:ln>
                  <a:noFill/>
                </a:ln>
                <a:solidFill>
                  <a:srgbClr val="002957"/>
                </a:solidFill>
                <a:effectLst/>
                <a:uLnTx/>
                <a:uFillTx/>
                <a:latin typeface="Montserrat SemiBold" panose="00000700000000000000" pitchFamily="2" charset="0"/>
              </a:rPr>
              <a:t>RLP Discussion Points</a:t>
            </a:r>
          </a:p>
        </p:txBody>
      </p:sp>
      <p:sp>
        <p:nvSpPr>
          <p:cNvPr id="7" name="TextBox 7"/>
          <p:cNvSpPr txBox="1"/>
          <p:nvPr/>
        </p:nvSpPr>
        <p:spPr>
          <a:xfrm>
            <a:off x="1139169" y="7282179"/>
            <a:ext cx="4518173" cy="1792927"/>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400" b="1" i="0" u="none" strike="noStrike" kern="1200" cap="none" spc="306" normalizeH="0" baseline="0" noProof="0">
                <a:ln>
                  <a:noFill/>
                </a:ln>
                <a:solidFill>
                  <a:srgbClr val="00ADA8"/>
                </a:solidFill>
                <a:effectLst/>
                <a:uLnTx/>
                <a:uFillTx/>
                <a:latin typeface="Montserrat" panose="00000500000000000000" pitchFamily="2" charset="0"/>
              </a:rPr>
              <a:t>What do your want your life to look like?</a:t>
            </a:r>
          </a:p>
        </p:txBody>
      </p:sp>
      <p:sp>
        <p:nvSpPr>
          <p:cNvPr id="10" name="TextBox 10"/>
          <p:cNvSpPr txBox="1"/>
          <p:nvPr/>
        </p:nvSpPr>
        <p:spPr>
          <a:xfrm>
            <a:off x="6884912" y="7282179"/>
            <a:ext cx="4518173" cy="1792927"/>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400" b="1" i="0" u="none" strike="noStrike" kern="1200" cap="none" spc="306" normalizeH="0" baseline="0" noProof="0">
                <a:ln>
                  <a:noFill/>
                </a:ln>
                <a:solidFill>
                  <a:srgbClr val="00ADA8"/>
                </a:solidFill>
                <a:effectLst/>
                <a:uLnTx/>
                <a:uFillTx/>
                <a:latin typeface="Montserrat" panose="00000500000000000000" pitchFamily="2" charset="0"/>
              </a:rPr>
              <a:t> Do you want to have children?  birth spacing</a:t>
            </a:r>
          </a:p>
        </p:txBody>
      </p:sp>
      <p:sp>
        <p:nvSpPr>
          <p:cNvPr id="13" name="TextBox 13"/>
          <p:cNvSpPr txBox="1"/>
          <p:nvPr/>
        </p:nvSpPr>
        <p:spPr>
          <a:xfrm>
            <a:off x="12716262" y="7216971"/>
            <a:ext cx="4518173" cy="2416046"/>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400" b="1" i="0" u="none" strike="noStrike" kern="1200" cap="none" spc="306" normalizeH="0" baseline="0" noProof="0">
                <a:ln>
                  <a:noFill/>
                </a:ln>
                <a:solidFill>
                  <a:srgbClr val="00ADA8"/>
                </a:solidFill>
                <a:effectLst/>
                <a:uLnTx/>
                <a:uFillTx/>
                <a:latin typeface="Trebuchet MS" panose="020B0603020202020204" pitchFamily="34" charset="0"/>
                <a:ea typeface="+mn-ea"/>
                <a:cs typeface="+mn-cs"/>
              </a:rPr>
              <a:t> </a:t>
            </a:r>
            <a:r>
              <a:rPr kumimoji="0" lang="en-US" sz="3400" b="1" i="0" u="none" strike="noStrike" kern="1200" cap="none" spc="306" normalizeH="0" baseline="0" noProof="0">
                <a:ln>
                  <a:noFill/>
                </a:ln>
                <a:solidFill>
                  <a:srgbClr val="00ADA8"/>
                </a:solidFill>
                <a:effectLst/>
                <a:uLnTx/>
                <a:uFillTx/>
                <a:latin typeface="Montserrat" panose="00000500000000000000" pitchFamily="2" charset="0"/>
              </a:rPr>
              <a:t>What healthy habits are in place or could be added</a:t>
            </a:r>
          </a:p>
        </p:txBody>
      </p:sp>
      <p:pic>
        <p:nvPicPr>
          <p:cNvPr id="20" name="Picture 19">
            <a:extLst>
              <a:ext uri="{FF2B5EF4-FFF2-40B4-BE49-F238E27FC236}">
                <a16:creationId xmlns:a16="http://schemas.microsoft.com/office/drawing/2014/main" id="{FD6BFC07-5A73-E0A0-BFF9-03A8938FDA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66802" y="2454971"/>
            <a:ext cx="2926221" cy="4522343"/>
          </a:xfrm>
          <a:prstGeom prst="rect">
            <a:avLst/>
          </a:prstGeom>
        </p:spPr>
      </p:pic>
      <p:pic>
        <p:nvPicPr>
          <p:cNvPr id="22" name="Picture 21">
            <a:extLst>
              <a:ext uri="{FF2B5EF4-FFF2-40B4-BE49-F238E27FC236}">
                <a16:creationId xmlns:a16="http://schemas.microsoft.com/office/drawing/2014/main" id="{F22E7FA0-991D-8D88-8929-F960BCBA64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30567" y="2401790"/>
            <a:ext cx="2928862" cy="4526423"/>
          </a:xfrm>
          <a:prstGeom prst="rect">
            <a:avLst/>
          </a:prstGeom>
        </p:spPr>
      </p:pic>
      <p:pic>
        <p:nvPicPr>
          <p:cNvPr id="24" name="Picture 23">
            <a:extLst>
              <a:ext uri="{FF2B5EF4-FFF2-40B4-BE49-F238E27FC236}">
                <a16:creationId xmlns:a16="http://schemas.microsoft.com/office/drawing/2014/main" id="{34740579-9221-B0F5-924B-B0607646882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301065" y="2487628"/>
            <a:ext cx="2924929" cy="452136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sp>
        <p:nvSpPr>
          <p:cNvPr id="2" name="AutoShape 2"/>
          <p:cNvSpPr/>
          <p:nvPr/>
        </p:nvSpPr>
        <p:spPr>
          <a:xfrm>
            <a:off x="-331575" y="-170034"/>
            <a:ext cx="18951151" cy="4630538"/>
          </a:xfrm>
          <a:prstGeom prst="rect">
            <a:avLst/>
          </a:prstGeom>
          <a:solidFill>
            <a:srgbClr val="FFFFFF"/>
          </a:solidFill>
        </p:spPr>
      </p:sp>
      <p:sp>
        <p:nvSpPr>
          <p:cNvPr id="5" name="TextBox 5"/>
          <p:cNvSpPr txBox="1"/>
          <p:nvPr/>
        </p:nvSpPr>
        <p:spPr>
          <a:xfrm>
            <a:off x="1188760" y="1196509"/>
            <a:ext cx="15910480" cy="961802"/>
          </a:xfrm>
          <a:prstGeom prst="rect">
            <a:avLst/>
          </a:prstGeom>
        </p:spPr>
        <p:txBody>
          <a:bodyPr lIns="0" tIns="0" rIns="0" bIns="0" rtlCol="0" anchor="t">
            <a:spAutoFit/>
          </a:bodyPr>
          <a:lstStyle/>
          <a:p>
            <a:pPr marL="0" marR="0" lvl="0" indent="0" algn="ctr" defTabSz="914400" rtl="0" eaLnBrk="1" fontAlgn="auto" latinLnBrk="0" hangingPunct="1">
              <a:lnSpc>
                <a:spcPts val="7500"/>
              </a:lnSpc>
              <a:spcBef>
                <a:spcPts val="0"/>
              </a:spcBef>
              <a:spcAft>
                <a:spcPts val="0"/>
              </a:spcAft>
              <a:buClrTx/>
              <a:buSzTx/>
              <a:buFontTx/>
              <a:buNone/>
              <a:tabLst/>
              <a:defRPr/>
            </a:pPr>
            <a:r>
              <a:rPr kumimoji="0" lang="en-US" sz="7500" b="1" i="0" u="none" strike="noStrike" kern="1200" cap="none" spc="240" normalizeH="0" baseline="0" noProof="0">
                <a:ln>
                  <a:noFill/>
                </a:ln>
                <a:solidFill>
                  <a:srgbClr val="002957"/>
                </a:solidFill>
                <a:effectLst/>
                <a:uLnTx/>
                <a:uFillTx/>
                <a:latin typeface="Montserrat SemiBold" panose="00000700000000000000" pitchFamily="2" charset="0"/>
              </a:rPr>
              <a:t>RLP Discussion Points</a:t>
            </a:r>
          </a:p>
        </p:txBody>
      </p:sp>
      <p:sp>
        <p:nvSpPr>
          <p:cNvPr id="7" name="TextBox 7"/>
          <p:cNvSpPr txBox="1"/>
          <p:nvPr/>
        </p:nvSpPr>
        <p:spPr>
          <a:xfrm>
            <a:off x="1188760" y="7307253"/>
            <a:ext cx="4518173" cy="1792927"/>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400" b="1" i="0" u="none" strike="noStrike" kern="1200" cap="none" spc="306" normalizeH="0" baseline="0" noProof="0">
                <a:ln>
                  <a:noFill/>
                </a:ln>
                <a:solidFill>
                  <a:srgbClr val="00ADA8"/>
                </a:solidFill>
                <a:effectLst/>
                <a:uLnTx/>
                <a:uFillTx/>
                <a:latin typeface="Montserrat" panose="00000500000000000000" pitchFamily="2" charset="0"/>
              </a:rPr>
              <a:t>What Chronic Conditions affect you? </a:t>
            </a:r>
          </a:p>
        </p:txBody>
      </p:sp>
      <p:sp>
        <p:nvSpPr>
          <p:cNvPr id="10" name="TextBox 10"/>
          <p:cNvSpPr txBox="1"/>
          <p:nvPr/>
        </p:nvSpPr>
        <p:spPr>
          <a:xfrm>
            <a:off x="6884913" y="7316667"/>
            <a:ext cx="4518173" cy="1177374"/>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400" b="1" i="0" u="none" strike="noStrike" kern="1200" cap="none" spc="306" normalizeH="0" baseline="0" noProof="0">
                <a:ln>
                  <a:noFill/>
                </a:ln>
                <a:solidFill>
                  <a:srgbClr val="00ADA8"/>
                </a:solidFill>
                <a:effectLst/>
                <a:uLnTx/>
                <a:uFillTx/>
                <a:latin typeface="Montserrat" panose="00000500000000000000" pitchFamily="2" charset="0"/>
              </a:rPr>
              <a:t>Genetic /Family Health Factors </a:t>
            </a:r>
          </a:p>
        </p:txBody>
      </p:sp>
      <p:sp>
        <p:nvSpPr>
          <p:cNvPr id="13" name="TextBox 13"/>
          <p:cNvSpPr txBox="1"/>
          <p:nvPr/>
        </p:nvSpPr>
        <p:spPr>
          <a:xfrm>
            <a:off x="12447814" y="7307253"/>
            <a:ext cx="4518174" cy="1792927"/>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400" b="1" i="0" u="none" strike="noStrike" kern="1200" cap="none" spc="306" normalizeH="0" baseline="0" noProof="0">
                <a:ln>
                  <a:noFill/>
                </a:ln>
                <a:solidFill>
                  <a:srgbClr val="00ADA8"/>
                </a:solidFill>
                <a:effectLst/>
                <a:uLnTx/>
                <a:uFillTx/>
                <a:latin typeface="Montserrat" panose="00000500000000000000" pitchFamily="2" charset="0"/>
              </a:rPr>
              <a:t>Your Emotional Well being and Mental Health</a:t>
            </a:r>
          </a:p>
        </p:txBody>
      </p:sp>
      <p:pic>
        <p:nvPicPr>
          <p:cNvPr id="20" name="Picture 19">
            <a:extLst>
              <a:ext uri="{FF2B5EF4-FFF2-40B4-BE49-F238E27FC236}">
                <a16:creationId xmlns:a16="http://schemas.microsoft.com/office/drawing/2014/main" id="{8DD8A7B1-98E2-221C-12DF-8936EB52FD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1690" y="2450858"/>
            <a:ext cx="3005352" cy="4644634"/>
          </a:xfrm>
          <a:prstGeom prst="rect">
            <a:avLst/>
          </a:prstGeom>
        </p:spPr>
      </p:pic>
      <p:pic>
        <p:nvPicPr>
          <p:cNvPr id="22" name="Picture 21">
            <a:extLst>
              <a:ext uri="{FF2B5EF4-FFF2-40B4-BE49-F238E27FC236}">
                <a16:creationId xmlns:a16="http://schemas.microsoft.com/office/drawing/2014/main" id="{0F23915E-A77E-A073-0493-1444C228C9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26468" y="2640334"/>
            <a:ext cx="2862322" cy="4423588"/>
          </a:xfrm>
          <a:prstGeom prst="rect">
            <a:avLst/>
          </a:prstGeom>
        </p:spPr>
      </p:pic>
      <p:pic>
        <p:nvPicPr>
          <p:cNvPr id="24" name="Picture 23">
            <a:extLst>
              <a:ext uri="{FF2B5EF4-FFF2-40B4-BE49-F238E27FC236}">
                <a16:creationId xmlns:a16="http://schemas.microsoft.com/office/drawing/2014/main" id="{50A7621C-B1FA-AA1B-B5AA-E937ED667E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030037" y="2450328"/>
            <a:ext cx="3005352" cy="4644634"/>
          </a:xfrm>
          <a:prstGeom prst="rect">
            <a:avLst/>
          </a:prstGeom>
        </p:spPr>
      </p:pic>
    </p:spTree>
    <p:extLst>
      <p:ext uri="{BB962C8B-B14F-4D97-AF65-F5344CB8AC3E}">
        <p14:creationId xmlns:p14="http://schemas.microsoft.com/office/powerpoint/2010/main" val="143328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rcRect t="6647" b="6647"/>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35217" y="3992467"/>
            <a:ext cx="17024083" cy="3421380"/>
          </a:xfrm>
          <a:prstGeom prst="rect">
            <a:avLst/>
          </a:prstGeom>
        </p:spPr>
        <p:txBody>
          <a:bodyPr lIns="0" tIns="0" rIns="0" bIns="0" rtlCol="0" anchor="t">
            <a:spAutoFit/>
          </a:bodyPr>
          <a:lstStyle/>
          <a:p>
            <a:pPr marL="0" marR="0" lvl="0" indent="0" algn="r" defTabSz="914400" rtl="0" eaLnBrk="1" fontAlgn="auto" latinLnBrk="0" hangingPunct="1">
              <a:lnSpc>
                <a:spcPts val="9000"/>
              </a:lnSpc>
              <a:spcBef>
                <a:spcPts val="0"/>
              </a:spcBef>
              <a:spcAft>
                <a:spcPts val="0"/>
              </a:spcAft>
              <a:buClrTx/>
              <a:buSzTx/>
              <a:buFontTx/>
              <a:buNone/>
              <a:tabLst/>
              <a:defRPr/>
            </a:pPr>
            <a:r>
              <a:rPr kumimoji="0" lang="en-US" sz="7200" b="0" i="0" u="none" strike="noStrike" kern="1200" cap="none" spc="288" normalizeH="0" baseline="0" noProof="0">
                <a:ln>
                  <a:noFill/>
                </a:ln>
                <a:solidFill>
                  <a:srgbClr val="FFFFFF"/>
                </a:solidFill>
                <a:effectLst/>
                <a:uLnTx/>
                <a:uFillTx/>
                <a:latin typeface="Montserrat Semi-Bold Bold"/>
                <a:ea typeface="+mn-ea"/>
                <a:cs typeface="+mn-cs"/>
              </a:rPr>
              <a:t>MINDFULNESS ISN'T DIFFICULT. WE JUST NEED TO </a:t>
            </a:r>
          </a:p>
          <a:p>
            <a:pPr marL="0" marR="0" lvl="0" indent="0" algn="r" defTabSz="914400" rtl="0" eaLnBrk="1" fontAlgn="auto" latinLnBrk="0" hangingPunct="1">
              <a:lnSpc>
                <a:spcPts val="9000"/>
              </a:lnSpc>
              <a:spcBef>
                <a:spcPts val="0"/>
              </a:spcBef>
              <a:spcAft>
                <a:spcPts val="0"/>
              </a:spcAft>
              <a:buClrTx/>
              <a:buSzTx/>
              <a:buFontTx/>
              <a:buNone/>
              <a:tabLst/>
              <a:defRPr/>
            </a:pPr>
            <a:r>
              <a:rPr kumimoji="0" lang="en-US" sz="7200" b="0" i="0" u="none" strike="noStrike" kern="1200" cap="none" spc="288" normalizeH="0" baseline="0" noProof="0">
                <a:ln>
                  <a:noFill/>
                </a:ln>
                <a:solidFill>
                  <a:srgbClr val="FFFFFF"/>
                </a:solidFill>
                <a:effectLst/>
                <a:uLnTx/>
                <a:uFillTx/>
                <a:latin typeface="Montserrat Semi-Bold Bold"/>
                <a:ea typeface="+mn-ea"/>
                <a:cs typeface="+mn-cs"/>
              </a:rPr>
              <a:t>REMEMBER TO DO IT.</a:t>
            </a:r>
          </a:p>
        </p:txBody>
      </p:sp>
      <p:grpSp>
        <p:nvGrpSpPr>
          <p:cNvPr id="3" name="Group 3"/>
          <p:cNvGrpSpPr/>
          <p:nvPr/>
        </p:nvGrpSpPr>
        <p:grpSpPr>
          <a:xfrm>
            <a:off x="10285704" y="7925015"/>
            <a:ext cx="6959324" cy="1333285"/>
            <a:chOff x="0" y="0"/>
            <a:chExt cx="8581622" cy="1644089"/>
          </a:xfrm>
        </p:grpSpPr>
        <p:sp>
          <p:nvSpPr>
            <p:cNvPr id="4" name="Freeform 4"/>
            <p:cNvSpPr/>
            <p:nvPr/>
          </p:nvSpPr>
          <p:spPr>
            <a:xfrm>
              <a:off x="0" y="0"/>
              <a:ext cx="8581622" cy="1644089"/>
            </a:xfrm>
            <a:custGeom>
              <a:avLst/>
              <a:gdLst/>
              <a:ahLst/>
              <a:cxnLst/>
              <a:rect l="l" t="t" r="r" b="b"/>
              <a:pathLst>
                <a:path w="8581622" h="1644089">
                  <a:moveTo>
                    <a:pt x="0" y="0"/>
                  </a:moveTo>
                  <a:lnTo>
                    <a:pt x="0" y="1644089"/>
                  </a:lnTo>
                  <a:lnTo>
                    <a:pt x="8581622" y="1644089"/>
                  </a:lnTo>
                  <a:lnTo>
                    <a:pt x="8581622" y="0"/>
                  </a:lnTo>
                  <a:lnTo>
                    <a:pt x="0" y="0"/>
                  </a:lnTo>
                  <a:close/>
                  <a:moveTo>
                    <a:pt x="8520662" y="1583129"/>
                  </a:moveTo>
                  <a:lnTo>
                    <a:pt x="59690" y="1583129"/>
                  </a:lnTo>
                  <a:lnTo>
                    <a:pt x="59690" y="59690"/>
                  </a:lnTo>
                  <a:lnTo>
                    <a:pt x="8520662" y="59690"/>
                  </a:lnTo>
                  <a:lnTo>
                    <a:pt x="8520662" y="1583129"/>
                  </a:lnTo>
                  <a:close/>
                </a:path>
              </a:pathLst>
            </a:custGeom>
            <a:solidFill>
              <a:srgbClr val="00B0AB"/>
            </a:solidFill>
          </p:spPr>
        </p:sp>
      </p:grpSp>
      <p:sp>
        <p:nvSpPr>
          <p:cNvPr id="5" name="TextBox 5"/>
          <p:cNvSpPr txBox="1"/>
          <p:nvPr/>
        </p:nvSpPr>
        <p:spPr>
          <a:xfrm>
            <a:off x="10627768" y="8254751"/>
            <a:ext cx="6275196" cy="613410"/>
          </a:xfrm>
          <a:prstGeom prst="rect">
            <a:avLst/>
          </a:prstGeom>
        </p:spPr>
        <p:txBody>
          <a:bodyPr lIns="0" tIns="0" rIns="0" bIns="0" rtlCol="0" anchor="t">
            <a:spAutoFit/>
          </a:bodyPr>
          <a:lstStyle/>
          <a:p>
            <a:pPr marL="0" marR="0" lvl="0" indent="0" algn="r"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324" normalizeH="0" baseline="0" noProof="0">
                <a:ln>
                  <a:noFill/>
                </a:ln>
                <a:solidFill>
                  <a:srgbClr val="FFFFFF"/>
                </a:solidFill>
                <a:effectLst/>
                <a:uLnTx/>
                <a:uFillTx/>
                <a:latin typeface="Montserrat Bold"/>
                <a:ea typeface="+mn-ea"/>
                <a:cs typeface="+mn-cs"/>
              </a:rPr>
              <a:t>- SHARON SALZBERG</a:t>
            </a:r>
          </a:p>
        </p:txBody>
      </p:sp>
      <p:sp>
        <p:nvSpPr>
          <p:cNvPr id="6" name="AutoShape 6"/>
          <p:cNvSpPr/>
          <p:nvPr/>
        </p:nvSpPr>
        <p:spPr>
          <a:xfrm>
            <a:off x="1028700" y="0"/>
            <a:ext cx="2032725" cy="1796631"/>
          </a:xfrm>
          <a:prstGeom prst="rect">
            <a:avLst/>
          </a:prstGeom>
          <a:solidFill>
            <a:srgbClr val="FFFFFF"/>
          </a:solidFill>
        </p:spPr>
      </p:sp>
      <p:pic>
        <p:nvPicPr>
          <p:cNvPr id="7" name="Picture 7"/>
          <p:cNvPicPr>
            <a:picLocks noChangeAspect="1"/>
          </p:cNvPicPr>
          <p:nvPr/>
        </p:nvPicPr>
        <p:blipFill>
          <a:blip r:embed="rId4"/>
          <a:srcRect/>
          <a:stretch>
            <a:fillRect/>
          </a:stretch>
        </p:blipFill>
        <p:spPr>
          <a:xfrm>
            <a:off x="1634020" y="585923"/>
            <a:ext cx="822085" cy="6247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grpSp>
        <p:nvGrpSpPr>
          <p:cNvPr id="3" name="Group 3"/>
          <p:cNvGrpSpPr/>
          <p:nvPr/>
        </p:nvGrpSpPr>
        <p:grpSpPr>
          <a:xfrm>
            <a:off x="-274897" y="-240385"/>
            <a:ext cx="9226449" cy="5460085"/>
            <a:chOff x="0" y="0"/>
            <a:chExt cx="11377241" cy="7349472"/>
          </a:xfrm>
        </p:grpSpPr>
        <p:sp>
          <p:nvSpPr>
            <p:cNvPr id="4" name="Freeform 4"/>
            <p:cNvSpPr/>
            <p:nvPr/>
          </p:nvSpPr>
          <p:spPr>
            <a:xfrm>
              <a:off x="0" y="0"/>
              <a:ext cx="11377240" cy="7349472"/>
            </a:xfrm>
            <a:custGeom>
              <a:avLst/>
              <a:gdLst/>
              <a:ahLst/>
              <a:cxnLst/>
              <a:rect l="l" t="t" r="r" b="b"/>
              <a:pathLst>
                <a:path w="11377240" h="7349472">
                  <a:moveTo>
                    <a:pt x="0" y="0"/>
                  </a:moveTo>
                  <a:lnTo>
                    <a:pt x="0" y="7349472"/>
                  </a:lnTo>
                  <a:lnTo>
                    <a:pt x="11377240" y="7349472"/>
                  </a:lnTo>
                  <a:lnTo>
                    <a:pt x="11377240" y="0"/>
                  </a:lnTo>
                  <a:lnTo>
                    <a:pt x="0" y="0"/>
                  </a:lnTo>
                  <a:close/>
                  <a:moveTo>
                    <a:pt x="11316281" y="7288512"/>
                  </a:moveTo>
                  <a:lnTo>
                    <a:pt x="59690" y="7288512"/>
                  </a:lnTo>
                  <a:lnTo>
                    <a:pt x="59690" y="59690"/>
                  </a:lnTo>
                  <a:lnTo>
                    <a:pt x="11316281" y="59690"/>
                  </a:lnTo>
                  <a:lnTo>
                    <a:pt x="11316281" y="7288512"/>
                  </a:lnTo>
                  <a:close/>
                </a:path>
              </a:pathLst>
            </a:custGeom>
            <a:solidFill>
              <a:srgbClr val="00B0AB"/>
            </a:solidFill>
          </p:spPr>
        </p:sp>
      </p:grpSp>
      <p:sp>
        <p:nvSpPr>
          <p:cNvPr id="5" name="TextBox 5"/>
          <p:cNvSpPr txBox="1"/>
          <p:nvPr/>
        </p:nvSpPr>
        <p:spPr>
          <a:xfrm>
            <a:off x="1028700" y="1176151"/>
            <a:ext cx="6586923" cy="2308324"/>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7500" b="1" i="0" u="none" strike="noStrike" kern="1200" cap="none" spc="225" normalizeH="0" baseline="0" noProof="0">
                <a:ln>
                  <a:noFill/>
                </a:ln>
                <a:solidFill>
                  <a:srgbClr val="FFFFFF"/>
                </a:solidFill>
                <a:effectLst/>
                <a:uLnTx/>
                <a:uFillTx/>
                <a:latin typeface="Montserrat" panose="00000500000000000000" pitchFamily="2" charset="0"/>
              </a:rPr>
              <a:t>HEALTHY</a:t>
            </a:r>
          </a:p>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7500" b="1" i="0" u="none" strike="noStrike" kern="1200" cap="none" spc="225" normalizeH="0" baseline="0" noProof="0">
                <a:ln>
                  <a:noFill/>
                </a:ln>
                <a:solidFill>
                  <a:srgbClr val="FFFFFF"/>
                </a:solidFill>
                <a:effectLst/>
                <a:uLnTx/>
                <a:uFillTx/>
                <a:latin typeface="Montserrat" panose="00000500000000000000" pitchFamily="2" charset="0"/>
              </a:rPr>
              <a:t>CHECKLIST</a:t>
            </a:r>
          </a:p>
        </p:txBody>
      </p:sp>
      <p:pic>
        <p:nvPicPr>
          <p:cNvPr id="10" name="Picture 9">
            <a:extLst>
              <a:ext uri="{FF2B5EF4-FFF2-40B4-BE49-F238E27FC236}">
                <a16:creationId xmlns:a16="http://schemas.microsoft.com/office/drawing/2014/main" id="{0987B3B8-236D-DC17-07C2-DF28E2F911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36551" y="0"/>
            <a:ext cx="7122749" cy="11007884"/>
          </a:xfrm>
          <a:prstGeom prst="rect">
            <a:avLst/>
          </a:prstGeom>
        </p:spPr>
      </p:pic>
    </p:spTree>
    <p:extLst>
      <p:ext uri="{BB962C8B-B14F-4D97-AF65-F5344CB8AC3E}">
        <p14:creationId xmlns:p14="http://schemas.microsoft.com/office/powerpoint/2010/main" val="3691847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sp>
        <p:nvSpPr>
          <p:cNvPr id="2" name="TextBox 2"/>
          <p:cNvSpPr txBox="1"/>
          <p:nvPr/>
        </p:nvSpPr>
        <p:spPr>
          <a:xfrm>
            <a:off x="1571337" y="1239018"/>
            <a:ext cx="15145325" cy="961802"/>
          </a:xfrm>
          <a:prstGeom prst="rect">
            <a:avLst/>
          </a:prstGeom>
        </p:spPr>
        <p:txBody>
          <a:bodyPr lIns="0" tIns="0" rIns="0" bIns="0" rtlCol="0" anchor="t">
            <a:spAutoFit/>
          </a:bodyPr>
          <a:lstStyle/>
          <a:p>
            <a:pPr marL="0" marR="0" lvl="0" indent="0" algn="ctr" defTabSz="914400" rtl="0" eaLnBrk="1" fontAlgn="auto" latinLnBrk="0" hangingPunct="1">
              <a:lnSpc>
                <a:spcPts val="7500"/>
              </a:lnSpc>
              <a:spcBef>
                <a:spcPts val="0"/>
              </a:spcBef>
              <a:spcAft>
                <a:spcPts val="0"/>
              </a:spcAft>
              <a:buClrTx/>
              <a:buSzTx/>
              <a:buFontTx/>
              <a:buNone/>
              <a:tabLst/>
              <a:defRPr/>
            </a:pPr>
            <a:r>
              <a:rPr kumimoji="0" lang="en-US" sz="7500" b="1" i="0" u="none" strike="noStrike" kern="1200" cap="none" spc="240" normalizeH="0" baseline="0" noProof="0">
                <a:ln>
                  <a:noFill/>
                </a:ln>
                <a:solidFill>
                  <a:srgbClr val="FFFFFF"/>
                </a:solidFill>
                <a:effectLst/>
                <a:uLnTx/>
                <a:uFillTx/>
                <a:latin typeface="Trebuchet MS" panose="020B0603020202020204" pitchFamily="34" charset="0"/>
                <a:ea typeface="+mn-ea"/>
                <a:cs typeface="+mn-cs"/>
              </a:rPr>
              <a:t>RLP Implementation</a:t>
            </a:r>
          </a:p>
        </p:txBody>
      </p:sp>
      <p:grpSp>
        <p:nvGrpSpPr>
          <p:cNvPr id="3" name="Group 3"/>
          <p:cNvGrpSpPr/>
          <p:nvPr/>
        </p:nvGrpSpPr>
        <p:grpSpPr>
          <a:xfrm>
            <a:off x="9285694" y="3457825"/>
            <a:ext cx="4323790" cy="7395959"/>
            <a:chOff x="0" y="0"/>
            <a:chExt cx="5331715" cy="9120042"/>
          </a:xfrm>
        </p:grpSpPr>
        <p:sp>
          <p:nvSpPr>
            <p:cNvPr id="4" name="Freeform 4"/>
            <p:cNvSpPr/>
            <p:nvPr/>
          </p:nvSpPr>
          <p:spPr>
            <a:xfrm>
              <a:off x="0" y="0"/>
              <a:ext cx="5331715" cy="9120042"/>
            </a:xfrm>
            <a:custGeom>
              <a:avLst/>
              <a:gdLst/>
              <a:ahLst/>
              <a:cxnLst/>
              <a:rect l="l" t="t" r="r" b="b"/>
              <a:pathLst>
                <a:path w="5331715" h="9120042">
                  <a:moveTo>
                    <a:pt x="0" y="0"/>
                  </a:moveTo>
                  <a:lnTo>
                    <a:pt x="0" y="9120042"/>
                  </a:lnTo>
                  <a:lnTo>
                    <a:pt x="5331715" y="9120042"/>
                  </a:lnTo>
                  <a:lnTo>
                    <a:pt x="5331715" y="0"/>
                  </a:lnTo>
                  <a:lnTo>
                    <a:pt x="0" y="0"/>
                  </a:lnTo>
                  <a:close/>
                  <a:moveTo>
                    <a:pt x="5270755" y="9059082"/>
                  </a:moveTo>
                  <a:lnTo>
                    <a:pt x="59690" y="9059082"/>
                  </a:lnTo>
                  <a:lnTo>
                    <a:pt x="59690" y="59690"/>
                  </a:lnTo>
                  <a:lnTo>
                    <a:pt x="5270755" y="59690"/>
                  </a:lnTo>
                  <a:lnTo>
                    <a:pt x="5270755" y="9059082"/>
                  </a:lnTo>
                  <a:close/>
                </a:path>
              </a:pathLst>
            </a:custGeom>
            <a:solidFill>
              <a:srgbClr val="00B0AB"/>
            </a:solidFill>
          </p:spPr>
        </p:sp>
      </p:grpSp>
      <p:grpSp>
        <p:nvGrpSpPr>
          <p:cNvPr id="5" name="Group 5"/>
          <p:cNvGrpSpPr/>
          <p:nvPr/>
        </p:nvGrpSpPr>
        <p:grpSpPr>
          <a:xfrm>
            <a:off x="9542741" y="4130704"/>
            <a:ext cx="3809696" cy="3235405"/>
            <a:chOff x="0" y="-85725"/>
            <a:chExt cx="5079595" cy="4313875"/>
          </a:xfrm>
        </p:grpSpPr>
        <p:sp>
          <p:nvSpPr>
            <p:cNvPr id="6" name="TextBox 6"/>
            <p:cNvSpPr txBox="1"/>
            <p:nvPr/>
          </p:nvSpPr>
          <p:spPr>
            <a:xfrm>
              <a:off x="0" y="-85725"/>
              <a:ext cx="5079595" cy="749093"/>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400" b="1" i="0" u="none" strike="noStrike" kern="1200" cap="none" spc="306" normalizeH="0" baseline="0" noProof="0">
                  <a:ln>
                    <a:noFill/>
                  </a:ln>
                  <a:solidFill>
                    <a:srgbClr val="00ADA8"/>
                  </a:solidFill>
                  <a:effectLst/>
                  <a:uLnTx/>
                  <a:uFillTx/>
                  <a:latin typeface="Trebuchet MS" panose="020B0603020202020204" pitchFamily="34" charset="0"/>
                  <a:ea typeface="+mn-ea"/>
                  <a:cs typeface="+mn-cs"/>
                </a:rPr>
                <a:t>WHAT</a:t>
              </a:r>
            </a:p>
          </p:txBody>
        </p:sp>
        <p:sp>
          <p:nvSpPr>
            <p:cNvPr id="7" name="TextBox 7"/>
            <p:cNvSpPr txBox="1"/>
            <p:nvPr/>
          </p:nvSpPr>
          <p:spPr>
            <a:xfrm>
              <a:off x="0" y="1031889"/>
              <a:ext cx="5079595" cy="3196261"/>
            </a:xfrm>
            <a:prstGeom prst="rect">
              <a:avLst/>
            </a:prstGeom>
          </p:spPr>
          <p:txBody>
            <a:bodyPr lIns="0" tIns="0" rIns="0" bIns="0" rtlCol="0" anchor="t">
              <a:spAutoFit/>
            </a:bodyPr>
            <a:lstStyle/>
            <a:p>
              <a:pPr marL="457200" marR="0" lvl="0" indent="-457200" algn="ctr" defTabSz="914400" rtl="0" eaLnBrk="1" fontAlgn="auto" latinLnBrk="0" hangingPunct="1">
                <a:lnSpc>
                  <a:spcPts val="3750"/>
                </a:lnSpc>
                <a:spcBef>
                  <a:spcPts val="0"/>
                </a:spcBef>
                <a:spcAft>
                  <a:spcPts val="0"/>
                </a:spcAft>
                <a:buClrTx/>
                <a:buSzTx/>
                <a:buFont typeface="Arial" panose="020B0604020202020204" pitchFamily="34" charset="0"/>
                <a:buChar char="•"/>
                <a:tabLst/>
                <a:defRPr/>
              </a:pPr>
              <a:r>
                <a:rPr kumimoji="0" lang="en-US" sz="2800" b="0" i="0" u="none" strike="noStrike" kern="1200" cap="none" spc="30" normalizeH="0" baseline="0" noProof="0">
                  <a:ln>
                    <a:noFill/>
                  </a:ln>
                  <a:solidFill>
                    <a:srgbClr val="FFFFFF"/>
                  </a:solidFill>
                  <a:effectLst/>
                  <a:uLnTx/>
                  <a:uFillTx/>
                  <a:latin typeface="Trebuchet MS" panose="020B0603020202020204" pitchFamily="34" charset="0"/>
                  <a:ea typeface="+mn-ea"/>
                  <a:cs typeface="+mn-cs"/>
                </a:rPr>
                <a:t>Develop a protocol around where patients will be screened and what tools will be used.</a:t>
              </a:r>
              <a:endParaRPr kumimoji="0" lang="en-US" sz="2500" b="0" i="0" u="none" strike="noStrike" kern="1200" cap="none" spc="25"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8" name="Group 8"/>
          <p:cNvGrpSpPr/>
          <p:nvPr/>
        </p:nvGrpSpPr>
        <p:grpSpPr>
          <a:xfrm>
            <a:off x="13892873" y="3457825"/>
            <a:ext cx="4550503" cy="7225924"/>
            <a:chOff x="0" y="0"/>
            <a:chExt cx="5611277" cy="8910370"/>
          </a:xfrm>
        </p:grpSpPr>
        <p:sp>
          <p:nvSpPr>
            <p:cNvPr id="9" name="Freeform 9"/>
            <p:cNvSpPr/>
            <p:nvPr/>
          </p:nvSpPr>
          <p:spPr>
            <a:xfrm>
              <a:off x="0" y="0"/>
              <a:ext cx="5611277" cy="8910370"/>
            </a:xfrm>
            <a:custGeom>
              <a:avLst/>
              <a:gdLst/>
              <a:ahLst/>
              <a:cxnLst/>
              <a:rect l="l" t="t" r="r" b="b"/>
              <a:pathLst>
                <a:path w="5611277" h="8910370">
                  <a:moveTo>
                    <a:pt x="0" y="0"/>
                  </a:moveTo>
                  <a:lnTo>
                    <a:pt x="0" y="8910370"/>
                  </a:lnTo>
                  <a:lnTo>
                    <a:pt x="5611277" y="8910370"/>
                  </a:lnTo>
                  <a:lnTo>
                    <a:pt x="5611277" y="0"/>
                  </a:lnTo>
                  <a:lnTo>
                    <a:pt x="0" y="0"/>
                  </a:lnTo>
                  <a:close/>
                  <a:moveTo>
                    <a:pt x="5550317" y="8849410"/>
                  </a:moveTo>
                  <a:lnTo>
                    <a:pt x="59690" y="8849410"/>
                  </a:lnTo>
                  <a:lnTo>
                    <a:pt x="59690" y="59690"/>
                  </a:lnTo>
                  <a:lnTo>
                    <a:pt x="5550317" y="59690"/>
                  </a:lnTo>
                  <a:lnTo>
                    <a:pt x="5550317" y="8849410"/>
                  </a:lnTo>
                  <a:close/>
                </a:path>
              </a:pathLst>
            </a:custGeom>
            <a:solidFill>
              <a:srgbClr val="00B0AB"/>
            </a:solidFill>
          </p:spPr>
        </p:sp>
      </p:grpSp>
      <p:grpSp>
        <p:nvGrpSpPr>
          <p:cNvPr id="10" name="Group 10"/>
          <p:cNvGrpSpPr/>
          <p:nvPr/>
        </p:nvGrpSpPr>
        <p:grpSpPr>
          <a:xfrm>
            <a:off x="14149919" y="4130704"/>
            <a:ext cx="3809696" cy="3722718"/>
            <a:chOff x="0" y="-85725"/>
            <a:chExt cx="5079595" cy="4963622"/>
          </a:xfrm>
        </p:grpSpPr>
        <p:sp>
          <p:nvSpPr>
            <p:cNvPr id="11" name="TextBox 11"/>
            <p:cNvSpPr txBox="1"/>
            <p:nvPr/>
          </p:nvSpPr>
          <p:spPr>
            <a:xfrm>
              <a:off x="0" y="-85725"/>
              <a:ext cx="5079595" cy="749093"/>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400" b="1" i="0" u="none" strike="noStrike" kern="1200" cap="none" spc="306" normalizeH="0" baseline="0" noProof="0">
                  <a:ln>
                    <a:noFill/>
                  </a:ln>
                  <a:solidFill>
                    <a:srgbClr val="00ADA8"/>
                  </a:solidFill>
                  <a:effectLst/>
                  <a:uLnTx/>
                  <a:uFillTx/>
                  <a:latin typeface="Trebuchet MS" panose="020B0603020202020204" pitchFamily="34" charset="0"/>
                  <a:ea typeface="+mn-ea"/>
                  <a:cs typeface="+mn-cs"/>
                </a:rPr>
                <a:t>IDENTIFY</a:t>
              </a:r>
            </a:p>
          </p:txBody>
        </p:sp>
        <p:sp>
          <p:nvSpPr>
            <p:cNvPr id="12" name="TextBox 12"/>
            <p:cNvSpPr txBox="1"/>
            <p:nvPr/>
          </p:nvSpPr>
          <p:spPr>
            <a:xfrm>
              <a:off x="0" y="1031888"/>
              <a:ext cx="5079595" cy="3846009"/>
            </a:xfrm>
            <a:prstGeom prst="rect">
              <a:avLst/>
            </a:prstGeom>
          </p:spPr>
          <p:txBody>
            <a:bodyPr lIns="0" tIns="0" rIns="0" bIns="0" rtlCol="0" anchor="t">
              <a:spAutoFit/>
            </a:bodyPr>
            <a:lstStyle/>
            <a:p>
              <a:pPr marL="457200" indent="-457200" algn="ctr">
                <a:lnSpc>
                  <a:spcPts val="3750"/>
                </a:lnSpc>
                <a:buFont typeface="Arial" panose="020B0604020202020204" pitchFamily="34" charset="0"/>
                <a:buChar char="•"/>
                <a:defRPr/>
              </a:pPr>
              <a:r>
                <a:rPr kumimoji="0" lang="en-US" sz="2800" b="0" i="0" u="none" strike="noStrike" kern="1200" cap="none" spc="30" normalizeH="0" baseline="0" noProof="0">
                  <a:ln>
                    <a:noFill/>
                  </a:ln>
                  <a:solidFill>
                    <a:srgbClr val="FFFFFF"/>
                  </a:solidFill>
                  <a:effectLst/>
                  <a:uLnTx/>
                  <a:uFillTx/>
                  <a:latin typeface="Trebuchet MS"/>
                </a:rPr>
                <a:t>Referral </a:t>
              </a:r>
              <a:r>
                <a:rPr lang="en-US" sz="2800" spc="30">
                  <a:solidFill>
                    <a:srgbClr val="FFFFFF"/>
                  </a:solidFill>
                  <a:latin typeface="Trebuchet MS"/>
                </a:rPr>
                <a:t>resources for </a:t>
              </a:r>
              <a:r>
                <a:rPr kumimoji="0" lang="en-US" sz="2800" b="0" i="0" u="none" strike="noStrike" kern="1200" cap="none" spc="30" normalizeH="0" baseline="0" noProof="0">
                  <a:ln>
                    <a:noFill/>
                  </a:ln>
                  <a:solidFill>
                    <a:srgbClr val="FFFFFF"/>
                  </a:solidFill>
                  <a:effectLst/>
                  <a:uLnTx/>
                  <a:uFillTx/>
                  <a:latin typeface="Trebuchet MS"/>
                </a:rPr>
                <a:t>the</a:t>
              </a:r>
              <a:r>
                <a:rPr lang="en-US" sz="2800" spc="30">
                  <a:solidFill>
                    <a:srgbClr val="FFFFFF"/>
                  </a:solidFill>
                  <a:latin typeface="Trebuchet MS"/>
                </a:rPr>
                <a:t> patients identified needs</a:t>
              </a:r>
              <a:endParaRPr kumimoji="0" lang="en-US" sz="2800" b="0" i="0" u="none" strike="noStrike" kern="1200" cap="none" spc="30" normalizeH="0" baseline="0" noProof="0">
                <a:ln>
                  <a:noFill/>
                </a:ln>
                <a:solidFill>
                  <a:srgbClr val="FFFFFF"/>
                </a:solidFill>
                <a:effectLst/>
                <a:uLnTx/>
                <a:uFillTx/>
                <a:latin typeface="Trebuchet MS"/>
              </a:endParaRPr>
            </a:p>
            <a:p>
              <a:pPr marL="457200" indent="-457200" algn="ctr">
                <a:lnSpc>
                  <a:spcPts val="3750"/>
                </a:lnSpc>
                <a:buFont typeface="Arial" panose="020B0604020202020204" pitchFamily="34" charset="0"/>
                <a:buChar char="•"/>
                <a:defRPr/>
              </a:pPr>
              <a:r>
                <a:rPr lang="en-US" sz="2800" spc="30">
                  <a:solidFill>
                    <a:srgbClr val="FFFFFF"/>
                  </a:solidFill>
                  <a:latin typeface="Trebuchet MS"/>
                </a:rPr>
                <a:t>Areas needed for training.</a:t>
              </a:r>
              <a:endParaRPr lang="en-US">
                <a:latin typeface="Trebuchet MS"/>
              </a:endParaRPr>
            </a:p>
            <a:p>
              <a:pPr marL="457200" marR="0" lvl="0" indent="-457200" algn="ctr" defTabSz="914400" rtl="0" eaLnBrk="1" fontAlgn="auto" latinLnBrk="0" hangingPunct="1">
                <a:lnSpc>
                  <a:spcPts val="3750"/>
                </a:lnSpc>
                <a:spcBef>
                  <a:spcPts val="0"/>
                </a:spcBef>
                <a:spcAft>
                  <a:spcPts val="0"/>
                </a:spcAft>
                <a:buClrTx/>
                <a:buSzTx/>
                <a:buFont typeface="Arial" panose="020B0604020202020204" pitchFamily="34" charset="0"/>
                <a:buChar char="•"/>
                <a:tabLst/>
                <a:defRPr/>
              </a:pPr>
              <a:endParaRPr kumimoji="0" lang="en-US" sz="2800" b="0" i="0" u="none" strike="noStrike" kern="1200" cap="none" spc="3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13" name="Group 13"/>
          <p:cNvGrpSpPr/>
          <p:nvPr/>
        </p:nvGrpSpPr>
        <p:grpSpPr>
          <a:xfrm>
            <a:off x="-183714" y="3457825"/>
            <a:ext cx="4578842" cy="7254263"/>
            <a:chOff x="0" y="0"/>
            <a:chExt cx="5646222" cy="8945316"/>
          </a:xfrm>
        </p:grpSpPr>
        <p:sp>
          <p:nvSpPr>
            <p:cNvPr id="14" name="Freeform 14"/>
            <p:cNvSpPr/>
            <p:nvPr/>
          </p:nvSpPr>
          <p:spPr>
            <a:xfrm>
              <a:off x="0" y="0"/>
              <a:ext cx="5646222" cy="8945315"/>
            </a:xfrm>
            <a:custGeom>
              <a:avLst/>
              <a:gdLst/>
              <a:ahLst/>
              <a:cxnLst/>
              <a:rect l="l" t="t" r="r" b="b"/>
              <a:pathLst>
                <a:path w="5646222" h="8945315">
                  <a:moveTo>
                    <a:pt x="0" y="0"/>
                  </a:moveTo>
                  <a:lnTo>
                    <a:pt x="0" y="8945315"/>
                  </a:lnTo>
                  <a:lnTo>
                    <a:pt x="5646222" y="8945315"/>
                  </a:lnTo>
                  <a:lnTo>
                    <a:pt x="5646222" y="0"/>
                  </a:lnTo>
                  <a:lnTo>
                    <a:pt x="0" y="0"/>
                  </a:lnTo>
                  <a:close/>
                  <a:moveTo>
                    <a:pt x="5585262" y="8884355"/>
                  </a:moveTo>
                  <a:lnTo>
                    <a:pt x="59690" y="8884355"/>
                  </a:lnTo>
                  <a:lnTo>
                    <a:pt x="59690" y="59690"/>
                  </a:lnTo>
                  <a:lnTo>
                    <a:pt x="5585262" y="59690"/>
                  </a:lnTo>
                  <a:lnTo>
                    <a:pt x="5585262" y="8884355"/>
                  </a:lnTo>
                  <a:close/>
                </a:path>
              </a:pathLst>
            </a:custGeom>
            <a:solidFill>
              <a:srgbClr val="00B0AB"/>
            </a:solidFill>
          </p:spPr>
        </p:sp>
      </p:grpSp>
      <p:grpSp>
        <p:nvGrpSpPr>
          <p:cNvPr id="15" name="Group 15"/>
          <p:cNvGrpSpPr/>
          <p:nvPr/>
        </p:nvGrpSpPr>
        <p:grpSpPr>
          <a:xfrm>
            <a:off x="328384" y="4130704"/>
            <a:ext cx="3809696" cy="3713869"/>
            <a:chOff x="0" y="-85725"/>
            <a:chExt cx="5079595" cy="4951824"/>
          </a:xfrm>
        </p:grpSpPr>
        <p:sp>
          <p:nvSpPr>
            <p:cNvPr id="16" name="TextBox 16"/>
            <p:cNvSpPr txBox="1"/>
            <p:nvPr/>
          </p:nvSpPr>
          <p:spPr>
            <a:xfrm>
              <a:off x="0" y="-85725"/>
              <a:ext cx="5079595" cy="749093"/>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400" b="1" i="0" u="none" strike="noStrike" kern="1200" cap="none" spc="306" normalizeH="0" baseline="0" noProof="0">
                  <a:ln>
                    <a:noFill/>
                  </a:ln>
                  <a:solidFill>
                    <a:srgbClr val="00ADA8"/>
                  </a:solidFill>
                  <a:effectLst/>
                  <a:uLnTx/>
                  <a:uFillTx/>
                  <a:latin typeface="Trebuchet MS" panose="020B0603020202020204" pitchFamily="34" charset="0"/>
                  <a:ea typeface="+mn-ea"/>
                  <a:cs typeface="+mn-cs"/>
                </a:rPr>
                <a:t>WHO</a:t>
              </a:r>
            </a:p>
          </p:txBody>
        </p:sp>
        <p:sp>
          <p:nvSpPr>
            <p:cNvPr id="17" name="TextBox 17"/>
            <p:cNvSpPr txBox="1"/>
            <p:nvPr/>
          </p:nvSpPr>
          <p:spPr>
            <a:xfrm>
              <a:off x="0" y="1031888"/>
              <a:ext cx="5079595" cy="3834211"/>
            </a:xfrm>
            <a:prstGeom prst="rect">
              <a:avLst/>
            </a:prstGeom>
          </p:spPr>
          <p:txBody>
            <a:bodyPr lIns="0" tIns="0" rIns="0" bIns="0" rtlCol="0" anchor="t">
              <a:spAutoFit/>
            </a:bodyPr>
            <a:lstStyle/>
            <a:p>
              <a:pPr marL="342900" marR="0" lvl="0" indent="-342900" algn="ctr" defTabSz="914400" rtl="0" eaLnBrk="1" fontAlgn="auto" latinLnBrk="0" hangingPunct="1">
                <a:lnSpc>
                  <a:spcPts val="3750"/>
                </a:lnSpc>
                <a:spcBef>
                  <a:spcPts val="0"/>
                </a:spcBef>
                <a:spcAft>
                  <a:spcPts val="0"/>
                </a:spcAft>
                <a:buClrTx/>
                <a:buSzTx/>
                <a:buFont typeface="Arial" panose="020B0604020202020204" pitchFamily="34" charset="0"/>
                <a:buChar char="•"/>
                <a:tabLst/>
                <a:defRPr/>
              </a:pPr>
              <a:r>
                <a:rPr kumimoji="0" lang="en-US" sz="2800" b="0" i="0" u="none" strike="noStrike" kern="1200" cap="none" spc="30" normalizeH="0" baseline="0" noProof="0">
                  <a:ln>
                    <a:noFill/>
                  </a:ln>
                  <a:solidFill>
                    <a:srgbClr val="FFFFFF"/>
                  </a:solidFill>
                  <a:effectLst/>
                  <a:uLnTx/>
                  <a:uFillTx/>
                  <a:latin typeface="Trebuchet MS" panose="020B0603020202020204" pitchFamily="34" charset="0"/>
                  <a:ea typeface="+mn-ea"/>
                  <a:cs typeface="+mn-cs"/>
                </a:rPr>
                <a:t>Will receive training on </a:t>
              </a:r>
              <a:r>
                <a:rPr lang="en-US" sz="2800" spc="30">
                  <a:solidFill>
                    <a:srgbClr val="FFFFFF"/>
                  </a:solidFill>
                  <a:latin typeface="Trebuchet MS" panose="020B0603020202020204" pitchFamily="34" charset="0"/>
                </a:rPr>
                <a:t>RLP </a:t>
              </a:r>
              <a:r>
                <a:rPr kumimoji="0" lang="en-US" sz="2800" b="0" i="0" u="none" strike="noStrike" kern="1200" cap="none" spc="30" normalizeH="0" baseline="0" noProof="0">
                  <a:ln>
                    <a:noFill/>
                  </a:ln>
                  <a:solidFill>
                    <a:srgbClr val="FFFFFF"/>
                  </a:solidFill>
                  <a:effectLst/>
                  <a:uLnTx/>
                  <a:uFillTx/>
                  <a:latin typeface="Trebuchet MS" panose="020B0603020202020204" pitchFamily="34" charset="0"/>
                  <a:ea typeface="+mn-ea"/>
                  <a:cs typeface="+mn-cs"/>
                </a:rPr>
                <a:t>and complete the screenings?</a:t>
              </a:r>
            </a:p>
            <a:p>
              <a:pPr marL="342900" marR="0" lvl="0" indent="-342900" algn="ctr" defTabSz="914400" rtl="0" eaLnBrk="1" fontAlgn="auto" latinLnBrk="0" hangingPunct="1">
                <a:lnSpc>
                  <a:spcPts val="3750"/>
                </a:lnSpc>
                <a:spcBef>
                  <a:spcPts val="0"/>
                </a:spcBef>
                <a:spcAft>
                  <a:spcPts val="0"/>
                </a:spcAft>
                <a:buClrTx/>
                <a:buSzTx/>
                <a:buFont typeface="Arial" panose="020B0604020202020204" pitchFamily="34" charset="0"/>
                <a:buChar char="•"/>
                <a:tabLst/>
                <a:defRPr/>
              </a:pPr>
              <a:r>
                <a:rPr kumimoji="0" lang="en-US" sz="2800" b="0" i="0" u="none" strike="noStrike" kern="1200" cap="none" spc="30" normalizeH="0" baseline="0" noProof="0">
                  <a:ln>
                    <a:noFill/>
                  </a:ln>
                  <a:solidFill>
                    <a:srgbClr val="FFFFFF"/>
                  </a:solidFill>
                  <a:effectLst/>
                  <a:uLnTx/>
                  <a:uFillTx/>
                  <a:latin typeface="Trebuchet MS" panose="020B0603020202020204" pitchFamily="34" charset="0"/>
                  <a:ea typeface="+mn-ea"/>
                  <a:cs typeface="+mn-cs"/>
                </a:rPr>
                <a:t>Who will be screened?</a:t>
              </a:r>
            </a:p>
            <a:p>
              <a:pPr marL="342900" marR="0" lvl="0" indent="-342900" algn="ctr" defTabSz="914400" rtl="0" eaLnBrk="1" fontAlgn="auto" latinLnBrk="0" hangingPunct="1">
                <a:lnSpc>
                  <a:spcPts val="3750"/>
                </a:lnSpc>
                <a:spcBef>
                  <a:spcPts val="0"/>
                </a:spcBef>
                <a:spcAft>
                  <a:spcPts val="0"/>
                </a:spcAft>
                <a:buClrTx/>
                <a:buSzTx/>
                <a:buFont typeface="Arial" panose="020B0604020202020204" pitchFamily="34" charset="0"/>
                <a:buChar char="•"/>
                <a:tabLst/>
                <a:defRPr/>
              </a:pPr>
              <a:endParaRPr kumimoji="0" lang="en-US" sz="2500" b="0" i="0" u="none" strike="noStrike" kern="1200" cap="none" spc="25"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18" name="Group 18"/>
          <p:cNvGrpSpPr/>
          <p:nvPr/>
        </p:nvGrpSpPr>
        <p:grpSpPr>
          <a:xfrm>
            <a:off x="4678516" y="3457825"/>
            <a:ext cx="4323790" cy="7254263"/>
            <a:chOff x="0" y="0"/>
            <a:chExt cx="5331715" cy="8945316"/>
          </a:xfrm>
        </p:grpSpPr>
        <p:sp>
          <p:nvSpPr>
            <p:cNvPr id="19" name="Freeform 19"/>
            <p:cNvSpPr/>
            <p:nvPr/>
          </p:nvSpPr>
          <p:spPr>
            <a:xfrm>
              <a:off x="0" y="0"/>
              <a:ext cx="5331715" cy="8945315"/>
            </a:xfrm>
            <a:custGeom>
              <a:avLst/>
              <a:gdLst/>
              <a:ahLst/>
              <a:cxnLst/>
              <a:rect l="l" t="t" r="r" b="b"/>
              <a:pathLst>
                <a:path w="5331715" h="8945315">
                  <a:moveTo>
                    <a:pt x="0" y="0"/>
                  </a:moveTo>
                  <a:lnTo>
                    <a:pt x="0" y="8945315"/>
                  </a:lnTo>
                  <a:lnTo>
                    <a:pt x="5331715" y="8945315"/>
                  </a:lnTo>
                  <a:lnTo>
                    <a:pt x="5331715" y="0"/>
                  </a:lnTo>
                  <a:lnTo>
                    <a:pt x="0" y="0"/>
                  </a:lnTo>
                  <a:close/>
                  <a:moveTo>
                    <a:pt x="5270755" y="8884355"/>
                  </a:moveTo>
                  <a:lnTo>
                    <a:pt x="59690" y="8884355"/>
                  </a:lnTo>
                  <a:lnTo>
                    <a:pt x="59690" y="59690"/>
                  </a:lnTo>
                  <a:lnTo>
                    <a:pt x="5270755" y="59690"/>
                  </a:lnTo>
                  <a:lnTo>
                    <a:pt x="5270755" y="8884355"/>
                  </a:lnTo>
                  <a:close/>
                </a:path>
              </a:pathLst>
            </a:custGeom>
            <a:solidFill>
              <a:srgbClr val="00B0AB"/>
            </a:solidFill>
          </p:spPr>
        </p:sp>
      </p:grpSp>
      <p:grpSp>
        <p:nvGrpSpPr>
          <p:cNvPr id="20" name="Group 20"/>
          <p:cNvGrpSpPr/>
          <p:nvPr/>
        </p:nvGrpSpPr>
        <p:grpSpPr>
          <a:xfrm>
            <a:off x="4935563" y="4130704"/>
            <a:ext cx="3809696" cy="3722718"/>
            <a:chOff x="0" y="-85725"/>
            <a:chExt cx="5079595" cy="4963622"/>
          </a:xfrm>
        </p:grpSpPr>
        <p:sp>
          <p:nvSpPr>
            <p:cNvPr id="21" name="TextBox 21"/>
            <p:cNvSpPr txBox="1"/>
            <p:nvPr/>
          </p:nvSpPr>
          <p:spPr>
            <a:xfrm>
              <a:off x="0" y="-85725"/>
              <a:ext cx="5079595" cy="749093"/>
            </a:xfrm>
            <a:prstGeom prst="rect">
              <a:avLst/>
            </a:prstGeom>
          </p:spPr>
          <p:txBody>
            <a:bodyPr lIns="0" tIns="0" rIns="0" bIns="0" rtlCol="0" anchor="t">
              <a:spAutoFit/>
            </a:bodyPr>
            <a:lstStyle/>
            <a:p>
              <a:pPr marL="0" marR="0" lvl="0" indent="0" algn="ctr" defTabSz="914400" rtl="0" eaLnBrk="1" fontAlgn="auto" latinLnBrk="0" hangingPunct="1">
                <a:lnSpc>
                  <a:spcPts val="4759"/>
                </a:lnSpc>
                <a:spcBef>
                  <a:spcPts val="0"/>
                </a:spcBef>
                <a:spcAft>
                  <a:spcPts val="0"/>
                </a:spcAft>
                <a:buClrTx/>
                <a:buSzTx/>
                <a:buFontTx/>
                <a:buNone/>
                <a:tabLst/>
                <a:defRPr/>
              </a:pPr>
              <a:r>
                <a:rPr kumimoji="0" lang="en-US" sz="3400" b="1" i="0" u="none" strike="noStrike" kern="1200" cap="none" spc="306" normalizeH="0" baseline="0" noProof="0">
                  <a:ln>
                    <a:noFill/>
                  </a:ln>
                  <a:solidFill>
                    <a:srgbClr val="00ADA8"/>
                  </a:solidFill>
                  <a:effectLst/>
                  <a:uLnTx/>
                  <a:uFillTx/>
                  <a:latin typeface="Trebuchet MS" panose="020B0603020202020204" pitchFamily="34" charset="0"/>
                  <a:ea typeface="+mn-ea"/>
                  <a:cs typeface="+mn-cs"/>
                </a:rPr>
                <a:t>HOW</a:t>
              </a:r>
            </a:p>
          </p:txBody>
        </p:sp>
        <p:sp>
          <p:nvSpPr>
            <p:cNvPr id="22" name="TextBox 22"/>
            <p:cNvSpPr txBox="1"/>
            <p:nvPr/>
          </p:nvSpPr>
          <p:spPr>
            <a:xfrm>
              <a:off x="0" y="1031888"/>
              <a:ext cx="5079595" cy="3846009"/>
            </a:xfrm>
            <a:prstGeom prst="rect">
              <a:avLst/>
            </a:prstGeom>
          </p:spPr>
          <p:txBody>
            <a:bodyPr lIns="0" tIns="0" rIns="0" bIns="0" rtlCol="0" anchor="t">
              <a:spAutoFit/>
            </a:bodyPr>
            <a:lstStyle/>
            <a:p>
              <a:pPr marL="457200" indent="-457200" algn="ctr">
                <a:lnSpc>
                  <a:spcPts val="3750"/>
                </a:lnSpc>
                <a:buFont typeface="Arial" panose="020B0604020202020204" pitchFamily="34" charset="0"/>
                <a:buChar char="•"/>
                <a:defRPr/>
              </a:pPr>
              <a:r>
                <a:rPr kumimoji="0" lang="en-US" sz="2800" b="0" i="0" u="none" strike="noStrike" kern="1200" cap="none" spc="30" normalizeH="0" baseline="0" noProof="0">
                  <a:ln>
                    <a:noFill/>
                  </a:ln>
                  <a:solidFill>
                    <a:srgbClr val="FFFFFF"/>
                  </a:solidFill>
                  <a:effectLst/>
                  <a:uLnTx/>
                  <a:uFillTx/>
                  <a:latin typeface="Trebuchet MS"/>
                </a:rPr>
                <a:t>How will you </a:t>
              </a:r>
              <a:r>
                <a:rPr lang="en-US" sz="2800" spc="30">
                  <a:solidFill>
                    <a:srgbClr val="FFFFFF"/>
                  </a:solidFill>
                  <a:latin typeface="Trebuchet MS"/>
                </a:rPr>
                <a:t>integrate the RLP with your clients?</a:t>
              </a:r>
            </a:p>
            <a:p>
              <a:pPr algn="ctr">
                <a:lnSpc>
                  <a:spcPts val="3750"/>
                </a:lnSpc>
                <a:defRPr/>
              </a:pPr>
              <a:r>
                <a:rPr lang="en-US" sz="2800" spc="30">
                  <a:solidFill>
                    <a:srgbClr val="FFFFFF"/>
                  </a:solidFill>
                  <a:latin typeface="Trebuchet MS"/>
                </a:rPr>
                <a:t>For example, at what visits will you use the RLP?</a:t>
              </a:r>
              <a:endParaRPr lang="en-US" sz="2800" spc="30">
                <a:solidFill>
                  <a:srgbClr val="FFFFFF"/>
                </a:solidFill>
                <a:latin typeface="Trebuchet MS" panose="020B0603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grpSp>
        <p:nvGrpSpPr>
          <p:cNvPr id="2" name="Group 2"/>
          <p:cNvGrpSpPr/>
          <p:nvPr/>
        </p:nvGrpSpPr>
        <p:grpSpPr>
          <a:xfrm>
            <a:off x="-238115" y="3600450"/>
            <a:ext cx="19145250" cy="6000750"/>
            <a:chOff x="0" y="0"/>
            <a:chExt cx="6476294" cy="2029883"/>
          </a:xfrm>
        </p:grpSpPr>
        <p:sp>
          <p:nvSpPr>
            <p:cNvPr id="3" name="Freeform 3"/>
            <p:cNvSpPr/>
            <p:nvPr/>
          </p:nvSpPr>
          <p:spPr>
            <a:xfrm>
              <a:off x="0" y="0"/>
              <a:ext cx="6476294" cy="2029883"/>
            </a:xfrm>
            <a:custGeom>
              <a:avLst/>
              <a:gdLst/>
              <a:ahLst/>
              <a:cxnLst/>
              <a:rect l="l" t="t" r="r" b="b"/>
              <a:pathLst>
                <a:path w="6476294" h="2029883">
                  <a:moveTo>
                    <a:pt x="0" y="0"/>
                  </a:moveTo>
                  <a:lnTo>
                    <a:pt x="6476294" y="0"/>
                  </a:lnTo>
                  <a:lnTo>
                    <a:pt x="6476294" y="2029883"/>
                  </a:lnTo>
                  <a:lnTo>
                    <a:pt x="0" y="2029883"/>
                  </a:lnTo>
                  <a:close/>
                </a:path>
              </a:pathLst>
            </a:custGeom>
            <a:solidFill>
              <a:srgbClr val="22A8A1"/>
            </a:solidFill>
          </p:spPr>
        </p:sp>
      </p:grpSp>
      <p:pic>
        <p:nvPicPr>
          <p:cNvPr id="4" name="Picture 4"/>
          <p:cNvPicPr>
            <a:picLocks noChangeAspect="1"/>
          </p:cNvPicPr>
          <p:nvPr/>
        </p:nvPicPr>
        <p:blipFill>
          <a:blip r:embed="rId3">
            <a:duotone>
              <a:schemeClr val="accent1">
                <a:shade val="45000"/>
                <a:satMod val="135000"/>
              </a:schemeClr>
              <a:prstClr val="white"/>
            </a:duotone>
          </a:blip>
          <a:srcRect/>
          <a:stretch>
            <a:fillRect/>
          </a:stretch>
        </p:blipFill>
        <p:spPr>
          <a:xfrm>
            <a:off x="552450" y="4034105"/>
            <a:ext cx="2200962" cy="2566721"/>
          </a:xfrm>
          <a:prstGeom prst="rect">
            <a:avLst/>
          </a:prstGeom>
        </p:spPr>
      </p:pic>
      <p:pic>
        <p:nvPicPr>
          <p:cNvPr id="5" name="Picture 5"/>
          <p:cNvPicPr>
            <a:picLocks noChangeAspect="1"/>
          </p:cNvPicPr>
          <p:nvPr/>
        </p:nvPicPr>
        <p:blipFill>
          <a:blip r:embed="rId4">
            <a:duotone>
              <a:schemeClr val="accent1">
                <a:shade val="45000"/>
                <a:satMod val="135000"/>
              </a:schemeClr>
              <a:prstClr val="white"/>
            </a:duotone>
          </a:blip>
          <a:srcRect/>
          <a:stretch>
            <a:fillRect/>
          </a:stretch>
        </p:blipFill>
        <p:spPr>
          <a:xfrm>
            <a:off x="7841459" y="3991628"/>
            <a:ext cx="2725011" cy="2609198"/>
          </a:xfrm>
          <a:prstGeom prst="rect">
            <a:avLst/>
          </a:prstGeom>
        </p:spPr>
      </p:pic>
      <p:pic>
        <p:nvPicPr>
          <p:cNvPr id="6" name="Picture 6"/>
          <p:cNvPicPr>
            <a:picLocks noChangeAspect="1"/>
          </p:cNvPicPr>
          <p:nvPr/>
        </p:nvPicPr>
        <p:blipFill>
          <a:blip r:embed="rId5">
            <a:duotone>
              <a:schemeClr val="accent1">
                <a:shade val="45000"/>
                <a:satMod val="135000"/>
              </a:schemeClr>
              <a:prstClr val="white"/>
            </a:duotone>
          </a:blip>
          <a:srcRect/>
          <a:stretch>
            <a:fillRect/>
          </a:stretch>
        </p:blipFill>
        <p:spPr>
          <a:xfrm>
            <a:off x="12104276" y="4051077"/>
            <a:ext cx="2461727" cy="2723901"/>
          </a:xfrm>
          <a:prstGeom prst="rect">
            <a:avLst/>
          </a:prstGeom>
        </p:spPr>
      </p:pic>
      <p:pic>
        <p:nvPicPr>
          <p:cNvPr id="7" name="Picture 7"/>
          <p:cNvPicPr>
            <a:picLocks noChangeAspect="1"/>
          </p:cNvPicPr>
          <p:nvPr/>
        </p:nvPicPr>
        <p:blipFill>
          <a:blip r:embed="rId6">
            <a:duotone>
              <a:schemeClr val="accent1">
                <a:shade val="45000"/>
                <a:satMod val="135000"/>
              </a:schemeClr>
              <a:prstClr val="white"/>
            </a:duotone>
          </a:blip>
          <a:srcRect/>
          <a:stretch>
            <a:fillRect/>
          </a:stretch>
        </p:blipFill>
        <p:spPr>
          <a:xfrm>
            <a:off x="15452842" y="4015493"/>
            <a:ext cx="2428346" cy="2759484"/>
          </a:xfrm>
          <a:prstGeom prst="rect">
            <a:avLst/>
          </a:prstGeom>
        </p:spPr>
      </p:pic>
      <p:sp>
        <p:nvSpPr>
          <p:cNvPr id="9" name="TextBox 9"/>
          <p:cNvSpPr txBox="1"/>
          <p:nvPr/>
        </p:nvSpPr>
        <p:spPr>
          <a:xfrm>
            <a:off x="857252" y="762001"/>
            <a:ext cx="6039425" cy="1075807"/>
          </a:xfrm>
          <a:prstGeom prst="rect">
            <a:avLst/>
          </a:prstGeom>
        </p:spPr>
        <p:txBody>
          <a:bodyPr lIns="0" tIns="0" rIns="0" bIns="0" rtlCol="0" anchor="t">
            <a:spAutoFit/>
          </a:bodyPr>
          <a:lstStyle/>
          <a:p>
            <a:pPr marL="0" marR="0" lvl="0" indent="0" algn="l" defTabSz="914445" rtl="0" eaLnBrk="1" fontAlgn="auto" latinLnBrk="0" hangingPunct="1">
              <a:lnSpc>
                <a:spcPts val="9000"/>
              </a:lnSpc>
              <a:spcBef>
                <a:spcPts val="0"/>
              </a:spcBef>
              <a:spcAft>
                <a:spcPts val="0"/>
              </a:spcAft>
              <a:buClrTx/>
              <a:buSzTx/>
              <a:buFontTx/>
              <a:buNone/>
              <a:tabLst/>
              <a:defRPr/>
            </a:pPr>
            <a:r>
              <a:rPr kumimoji="0" lang="en-US" sz="7200" b="0" i="0" u="none" strike="noStrike" kern="1200" cap="none" spc="288" normalizeH="0" baseline="0" noProof="0">
                <a:ln>
                  <a:noFill/>
                </a:ln>
                <a:solidFill>
                  <a:srgbClr val="FFFFFF"/>
                </a:solidFill>
                <a:effectLst/>
                <a:uLnTx/>
                <a:uFillTx/>
                <a:latin typeface="Montserrat Semi-Bold Bold"/>
                <a:ea typeface="+mn-ea"/>
                <a:cs typeface="+mn-cs"/>
              </a:rPr>
              <a:t>FEEDBACK</a:t>
            </a:r>
          </a:p>
        </p:txBody>
      </p:sp>
      <p:sp>
        <p:nvSpPr>
          <p:cNvPr id="10" name="TextBox 10"/>
          <p:cNvSpPr txBox="1"/>
          <p:nvPr/>
        </p:nvSpPr>
        <p:spPr>
          <a:xfrm>
            <a:off x="350390" y="7350857"/>
            <a:ext cx="2605085" cy="1877373"/>
          </a:xfrm>
          <a:prstGeom prst="rect">
            <a:avLst/>
          </a:prstGeom>
        </p:spPr>
        <p:txBody>
          <a:bodyPr lIns="0" tIns="0" rIns="0" bIns="0" rtlCol="0" anchor="t">
            <a:spAutoFit/>
          </a:bodyPr>
          <a:lstStyle/>
          <a:p>
            <a:pPr marL="0" marR="0" lvl="0" indent="0" algn="ctr" defTabSz="914445"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Montserrat Bold"/>
                <a:ea typeface="+mn-ea"/>
                <a:cs typeface="+mn-cs"/>
              </a:rPr>
              <a:t>Something You Learned?</a:t>
            </a:r>
          </a:p>
        </p:txBody>
      </p:sp>
      <p:sp>
        <p:nvSpPr>
          <p:cNvPr id="11" name="TextBox 11"/>
          <p:cNvSpPr txBox="1"/>
          <p:nvPr/>
        </p:nvSpPr>
        <p:spPr>
          <a:xfrm>
            <a:off x="4078015" y="7368540"/>
            <a:ext cx="2605085" cy="1877373"/>
          </a:xfrm>
          <a:prstGeom prst="rect">
            <a:avLst/>
          </a:prstGeom>
        </p:spPr>
        <p:txBody>
          <a:bodyPr lIns="0" tIns="0" rIns="0" bIns="0" rtlCol="0" anchor="t">
            <a:spAutoFit/>
          </a:bodyPr>
          <a:lstStyle/>
          <a:p>
            <a:pPr marL="0" marR="0" lvl="0" indent="0" algn="ctr" defTabSz="914445"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Montserrat Bold"/>
                <a:ea typeface="+mn-ea"/>
                <a:cs typeface="+mn-cs"/>
              </a:rPr>
              <a:t>Emotions to the Topics?</a:t>
            </a:r>
          </a:p>
        </p:txBody>
      </p:sp>
      <p:sp>
        <p:nvSpPr>
          <p:cNvPr id="12" name="TextBox 12"/>
          <p:cNvSpPr txBox="1"/>
          <p:nvPr/>
        </p:nvSpPr>
        <p:spPr>
          <a:xfrm>
            <a:off x="7841459" y="7368541"/>
            <a:ext cx="2605085" cy="1877373"/>
          </a:xfrm>
          <a:prstGeom prst="rect">
            <a:avLst/>
          </a:prstGeom>
        </p:spPr>
        <p:txBody>
          <a:bodyPr lIns="0" tIns="0" rIns="0" bIns="0" rtlCol="0" anchor="t">
            <a:spAutoFit/>
          </a:bodyPr>
          <a:lstStyle/>
          <a:p>
            <a:pPr marL="0" marR="0" lvl="0" indent="0" algn="ctr" defTabSz="914445"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Montserrat Bold"/>
                <a:ea typeface="+mn-ea"/>
                <a:cs typeface="+mn-cs"/>
              </a:rPr>
              <a:t>What You Liked Today?</a:t>
            </a:r>
          </a:p>
        </p:txBody>
      </p:sp>
      <p:sp>
        <p:nvSpPr>
          <p:cNvPr id="13" name="TextBox 13"/>
          <p:cNvSpPr txBox="1"/>
          <p:nvPr/>
        </p:nvSpPr>
        <p:spPr>
          <a:xfrm>
            <a:off x="11960918" y="7368541"/>
            <a:ext cx="2605085" cy="1877373"/>
          </a:xfrm>
          <a:prstGeom prst="rect">
            <a:avLst/>
          </a:prstGeom>
        </p:spPr>
        <p:txBody>
          <a:bodyPr lIns="0" tIns="0" rIns="0" bIns="0" rtlCol="0" anchor="t">
            <a:spAutoFit/>
          </a:bodyPr>
          <a:lstStyle/>
          <a:p>
            <a:pPr marL="0" marR="0" lvl="0" indent="0" algn="ctr" defTabSz="914445"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Montserrat Bold"/>
                <a:ea typeface="+mn-ea"/>
                <a:cs typeface="+mn-cs"/>
              </a:rPr>
              <a:t>What Didn't Work?</a:t>
            </a:r>
          </a:p>
        </p:txBody>
      </p:sp>
      <p:sp>
        <p:nvSpPr>
          <p:cNvPr id="14" name="TextBox 14"/>
          <p:cNvSpPr txBox="1"/>
          <p:nvPr/>
        </p:nvSpPr>
        <p:spPr>
          <a:xfrm>
            <a:off x="15452842" y="7368540"/>
            <a:ext cx="2605085" cy="1877373"/>
          </a:xfrm>
          <a:prstGeom prst="rect">
            <a:avLst/>
          </a:prstGeom>
        </p:spPr>
        <p:txBody>
          <a:bodyPr lIns="0" tIns="0" rIns="0" bIns="0" rtlCol="0" anchor="t">
            <a:spAutoFit/>
          </a:bodyPr>
          <a:lstStyle/>
          <a:p>
            <a:pPr marL="0" marR="0" lvl="0" indent="0" algn="ctr" defTabSz="914445"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Montserrat Bold"/>
                <a:ea typeface="+mn-ea"/>
                <a:cs typeface="+mn-cs"/>
              </a:rPr>
              <a:t>What Did You Take Away?</a:t>
            </a:r>
          </a:p>
        </p:txBody>
      </p:sp>
      <p:sp>
        <p:nvSpPr>
          <p:cNvPr id="15" name="Heart 14"/>
          <p:cNvSpPr/>
          <p:nvPr/>
        </p:nvSpPr>
        <p:spPr>
          <a:xfrm>
            <a:off x="3938535" y="4283549"/>
            <a:ext cx="2667000" cy="2317277"/>
          </a:xfrm>
          <a:prstGeom prst="hear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2506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grpSp>
        <p:nvGrpSpPr>
          <p:cNvPr id="2" name="Group 2"/>
          <p:cNvGrpSpPr/>
          <p:nvPr/>
        </p:nvGrpSpPr>
        <p:grpSpPr>
          <a:xfrm>
            <a:off x="2008598" y="276225"/>
            <a:ext cx="14270804" cy="1875304"/>
            <a:chOff x="0" y="0"/>
            <a:chExt cx="17597493" cy="2620228"/>
          </a:xfrm>
        </p:grpSpPr>
        <p:sp>
          <p:nvSpPr>
            <p:cNvPr id="3" name="Freeform 3"/>
            <p:cNvSpPr/>
            <p:nvPr/>
          </p:nvSpPr>
          <p:spPr>
            <a:xfrm>
              <a:off x="0" y="0"/>
              <a:ext cx="17597493" cy="2620228"/>
            </a:xfrm>
            <a:custGeom>
              <a:avLst/>
              <a:gdLst/>
              <a:ahLst/>
              <a:cxnLst/>
              <a:rect l="l" t="t" r="r" b="b"/>
              <a:pathLst>
                <a:path w="17597493" h="2620228">
                  <a:moveTo>
                    <a:pt x="0" y="0"/>
                  </a:moveTo>
                  <a:lnTo>
                    <a:pt x="0" y="2620228"/>
                  </a:lnTo>
                  <a:lnTo>
                    <a:pt x="17597493" y="2620228"/>
                  </a:lnTo>
                  <a:lnTo>
                    <a:pt x="17597493" y="0"/>
                  </a:lnTo>
                  <a:lnTo>
                    <a:pt x="0" y="0"/>
                  </a:lnTo>
                  <a:close/>
                  <a:moveTo>
                    <a:pt x="17536533" y="2559268"/>
                  </a:moveTo>
                  <a:lnTo>
                    <a:pt x="59690" y="2559268"/>
                  </a:lnTo>
                  <a:lnTo>
                    <a:pt x="59690" y="59690"/>
                  </a:lnTo>
                  <a:lnTo>
                    <a:pt x="17536533" y="59690"/>
                  </a:lnTo>
                  <a:lnTo>
                    <a:pt x="17536533" y="2559268"/>
                  </a:lnTo>
                  <a:close/>
                </a:path>
              </a:pathLst>
            </a:custGeom>
            <a:solidFill>
              <a:srgbClr val="00B0AB"/>
            </a:solidFill>
          </p:spPr>
        </p:sp>
      </p:grpSp>
      <p:sp>
        <p:nvSpPr>
          <p:cNvPr id="4" name="TextBox 4"/>
          <p:cNvSpPr txBox="1"/>
          <p:nvPr/>
        </p:nvSpPr>
        <p:spPr>
          <a:xfrm>
            <a:off x="2237306" y="691963"/>
            <a:ext cx="13246604" cy="1162050"/>
          </a:xfrm>
          <a:prstGeom prst="rect">
            <a:avLst/>
          </a:prstGeom>
        </p:spPr>
        <p:txBody>
          <a:bodyPr lIns="0" tIns="0" rIns="0" bIns="0" rtlCol="0" anchor="t">
            <a:spAutoFit/>
          </a:bodyPr>
          <a:lstStyle/>
          <a:p>
            <a:pPr algn="ctr">
              <a:lnSpc>
                <a:spcPts val="9000"/>
              </a:lnSpc>
            </a:pPr>
            <a:r>
              <a:rPr lang="en-US" sz="7500" b="1" spc="225">
                <a:solidFill>
                  <a:srgbClr val="FFFFFF"/>
                </a:solidFill>
                <a:latin typeface="Trebuchet MS" panose="020B0603020202020204" pitchFamily="34" charset="0"/>
              </a:rPr>
              <a:t>Resources</a:t>
            </a:r>
          </a:p>
        </p:txBody>
      </p:sp>
      <p:sp>
        <p:nvSpPr>
          <p:cNvPr id="5" name="TextBox 5"/>
          <p:cNvSpPr txBox="1"/>
          <p:nvPr/>
        </p:nvSpPr>
        <p:spPr>
          <a:xfrm>
            <a:off x="867526" y="3341254"/>
            <a:ext cx="17091211" cy="7110601"/>
          </a:xfrm>
          <a:prstGeom prst="rect">
            <a:avLst/>
          </a:prstGeom>
        </p:spPr>
        <p:txBody>
          <a:bodyPr wrap="square" lIns="0" tIns="0" rIns="0" bIns="0" rtlCol="0" anchor="t">
            <a:spAutoFit/>
          </a:bodyPr>
          <a:lstStyle/>
          <a:p>
            <a:r>
              <a:rPr lang="en-US" sz="1100" b="0" i="0">
                <a:solidFill>
                  <a:schemeClr val="bg1"/>
                </a:solidFill>
                <a:effectLst/>
                <a:latin typeface="Montserrat" panose="00000500000000000000" pitchFamily="2" charset="0"/>
              </a:rPr>
              <a:t>American Psychological Association (2012). </a:t>
            </a:r>
            <a:r>
              <a:rPr lang="en-US" sz="1100" b="0" i="1">
                <a:solidFill>
                  <a:schemeClr val="bg1"/>
                </a:solidFill>
                <a:effectLst/>
                <a:latin typeface="Montserrat" panose="00000500000000000000" pitchFamily="2" charset="0"/>
              </a:rPr>
              <a:t>Building your resilience.</a:t>
            </a:r>
            <a:r>
              <a:rPr lang="en-US" sz="1100" b="0" i="0">
                <a:solidFill>
                  <a:schemeClr val="bg1"/>
                </a:solidFill>
                <a:effectLst/>
                <a:latin typeface="Montserrat" panose="00000500000000000000" pitchFamily="2" charset="0"/>
              </a:rPr>
              <a:t> </a:t>
            </a:r>
            <a:r>
              <a:rPr lang="en-US" sz="1100" b="0" i="0" u="sng" strike="noStrike">
                <a:solidFill>
                  <a:schemeClr val="bg1"/>
                </a:solidFill>
                <a:effectLst/>
                <a:latin typeface="Montserrat" panose="00000500000000000000" pitchFamily="2" charset="0"/>
                <a:hlinkClick r:id="rId3">
                  <a:extLst>
                    <a:ext uri="{A12FA001-AC4F-418D-AE19-62706E023703}">
                      <ahyp:hlinkClr xmlns:ahyp="http://schemas.microsoft.com/office/drawing/2018/hyperlinkcolor" val="tx"/>
                    </a:ext>
                  </a:extLst>
                </a:hlinkClick>
              </a:rPr>
              <a:t>https://www.apa.org/topics/resilience</a:t>
            </a:r>
            <a:r>
              <a:rPr lang="en-US" sz="1100" b="0" i="0">
                <a:solidFill>
                  <a:schemeClr val="bg1"/>
                </a:solidFill>
                <a:effectLst/>
                <a:latin typeface="Montserrat" panose="00000500000000000000" pitchFamily="2" charset="0"/>
              </a:rPr>
              <a:t> </a:t>
            </a:r>
          </a:p>
          <a:p>
            <a:endParaRPr lang="en-US" sz="1100">
              <a:solidFill>
                <a:schemeClr val="bg1"/>
              </a:solidFill>
              <a:latin typeface="Montserrat" panose="00000500000000000000" pitchFamily="2" charset="0"/>
            </a:endParaRPr>
          </a:p>
          <a:p>
            <a:pPr algn="l" rtl="0" fontAlgn="base"/>
            <a:r>
              <a:rPr lang="en-US" sz="1100" b="0" i="0">
                <a:solidFill>
                  <a:schemeClr val="bg1"/>
                </a:solidFill>
                <a:effectLst/>
                <a:latin typeface="Montserrat" panose="00000500000000000000" pitchFamily="2" charset="0"/>
              </a:rPr>
              <a:t>Center on the Developing Child. (n.d.). Toxic stress. Harvard University.  </a:t>
            </a:r>
          </a:p>
          <a:p>
            <a:pPr algn="l" rtl="0" fontAlgn="base"/>
            <a:r>
              <a:rPr lang="en-US" sz="1100" b="0" i="0" u="sng" strike="noStrike">
                <a:solidFill>
                  <a:schemeClr val="bg1"/>
                </a:solidFill>
                <a:effectLst/>
                <a:latin typeface="Montserrat" panose="00000500000000000000" pitchFamily="2" charset="0"/>
                <a:hlinkClick r:id="rId4">
                  <a:extLst>
                    <a:ext uri="{A12FA001-AC4F-418D-AE19-62706E023703}">
                      <ahyp:hlinkClr xmlns:ahyp="http://schemas.microsoft.com/office/drawing/2018/hyperlinkcolor" val="tx"/>
                    </a:ext>
                  </a:extLst>
                </a:hlinkClick>
              </a:rPr>
              <a:t>https://developingchild.harvard.edu/science/key-concepts/toxic-stress/</a:t>
            </a:r>
            <a:r>
              <a:rPr lang="en-US" sz="1100" b="0" i="0">
                <a:solidFill>
                  <a:schemeClr val="bg1"/>
                </a:solidFill>
                <a:effectLst/>
                <a:latin typeface="Montserrat" panose="00000500000000000000" pitchFamily="2" charset="0"/>
              </a:rPr>
              <a:t>  </a:t>
            </a:r>
          </a:p>
          <a:p>
            <a:pPr algn="l" rtl="0" fontAlgn="base"/>
            <a:endParaRPr lang="en-US" sz="1100">
              <a:solidFill>
                <a:schemeClr val="bg1"/>
              </a:solidFill>
              <a:latin typeface="Montserrat" panose="00000500000000000000" pitchFamily="2" charset="0"/>
            </a:endParaRPr>
          </a:p>
          <a:p>
            <a:pPr algn="l" rtl="0" fontAlgn="base"/>
            <a:r>
              <a:rPr lang="en-US" sz="1100" b="0" i="0">
                <a:solidFill>
                  <a:schemeClr val="bg1"/>
                </a:solidFill>
                <a:effectLst/>
                <a:latin typeface="Montserrat" panose="00000500000000000000" pitchFamily="2" charset="0"/>
              </a:rPr>
              <a:t>Centers for Disease Control and Prevention, Kaiser Permanente. The ACE Study Survey Data [Unpublished Data]. Atlanta, Georgia: U.S. Department of Health and Human Services, Centers for Disease Control and Prevention; 2016.  </a:t>
            </a:r>
          </a:p>
          <a:p>
            <a:endParaRPr lang="en-US" sz="1100">
              <a:solidFill>
                <a:schemeClr val="bg1"/>
              </a:solidFill>
              <a:latin typeface="Montserrat" panose="00000500000000000000" pitchFamily="2" charset="0"/>
            </a:endParaRPr>
          </a:p>
          <a:p>
            <a:r>
              <a:rPr lang="en-US" sz="1100" b="0" i="0">
                <a:solidFill>
                  <a:schemeClr val="bg1"/>
                </a:solidFill>
                <a:effectLst/>
                <a:latin typeface="Montserrat" panose="00000500000000000000" pitchFamily="2" charset="0"/>
              </a:rPr>
              <a:t>Dana, Deb. (2021). </a:t>
            </a:r>
            <a:r>
              <a:rPr lang="en-US" sz="1100" b="0" i="1">
                <a:solidFill>
                  <a:schemeClr val="bg1"/>
                </a:solidFill>
                <a:effectLst/>
                <a:latin typeface="Montserrat" panose="00000500000000000000" pitchFamily="2" charset="0"/>
              </a:rPr>
              <a:t>Safe and Connected: A polyvagal guided path for re-imagining our world </a:t>
            </a:r>
            <a:r>
              <a:rPr lang="en-US" sz="1100" b="0" i="0">
                <a:solidFill>
                  <a:schemeClr val="bg1"/>
                </a:solidFill>
                <a:effectLst/>
                <a:latin typeface="Montserrat" panose="00000500000000000000" pitchFamily="2" charset="0"/>
              </a:rPr>
              <a:t>[PowerPoint slides]. PESI  </a:t>
            </a:r>
          </a:p>
          <a:p>
            <a:endParaRPr lang="en-US" sz="1100" b="0" i="0">
              <a:solidFill>
                <a:schemeClr val="bg1"/>
              </a:solidFill>
              <a:effectLst/>
              <a:latin typeface="Montserrat" panose="00000500000000000000" pitchFamily="2" charset="0"/>
            </a:endParaRPr>
          </a:p>
          <a:p>
            <a:r>
              <a:rPr lang="en-US" sz="1100" b="0" i="0">
                <a:solidFill>
                  <a:schemeClr val="bg1"/>
                </a:solidFill>
                <a:effectLst/>
                <a:latin typeface="Montserrat" panose="00000500000000000000" pitchFamily="2" charset="0"/>
              </a:rPr>
              <a:t>Dong, T.S., et al. (2022). How discrimination gets under the skin: Biological determinants of discrimination associated with dysregulation of the brain-gut microbiome system and psychological symptoms. </a:t>
            </a:r>
            <a:r>
              <a:rPr lang="en-US" sz="1100" b="0" i="1">
                <a:solidFill>
                  <a:schemeClr val="bg1"/>
                </a:solidFill>
                <a:effectLst/>
                <a:latin typeface="Montserrat" panose="00000500000000000000" pitchFamily="2" charset="0"/>
              </a:rPr>
              <a:t>Biol Psychiatry</a:t>
            </a:r>
            <a:r>
              <a:rPr lang="en-US" sz="1100" b="0">
                <a:solidFill>
                  <a:schemeClr val="bg1"/>
                </a:solidFill>
                <a:effectLst/>
                <a:latin typeface="Montserrat" panose="00000500000000000000" pitchFamily="2" charset="0"/>
              </a:rPr>
              <a:t>. Doi: 10.1016/j.biopsych.2022.10.011</a:t>
            </a:r>
            <a:endParaRPr lang="en-US" sz="1100" b="0" i="0">
              <a:solidFill>
                <a:schemeClr val="bg1"/>
              </a:solidFill>
              <a:effectLst/>
              <a:latin typeface="Montserrat" panose="00000500000000000000" pitchFamily="2" charset="0"/>
            </a:endParaRPr>
          </a:p>
          <a:p>
            <a:endParaRPr lang="en-US" sz="1100">
              <a:solidFill>
                <a:schemeClr val="bg1"/>
              </a:solidFill>
              <a:latin typeface="Montserrat" panose="00000500000000000000" pitchFamily="2" charset="0"/>
            </a:endParaRPr>
          </a:p>
          <a:p>
            <a:r>
              <a:rPr lang="en-US" sz="1100">
                <a:solidFill>
                  <a:schemeClr val="bg1"/>
                </a:solidFill>
                <a:latin typeface="Montserrat"/>
                <a:ea typeface="+mn-lt"/>
                <a:cs typeface="+mn-lt"/>
              </a:rPr>
              <a:t>Gough, N.R., 2019).  Neuron and Glia Remodeling Contribute to Male Behavior. </a:t>
            </a:r>
            <a:r>
              <a:rPr lang="en-US" sz="1100" i="1" err="1">
                <a:solidFill>
                  <a:schemeClr val="bg1"/>
                </a:solidFill>
                <a:latin typeface="Montserrat"/>
                <a:ea typeface="+mn-lt"/>
                <a:cs typeface="+mn-lt"/>
              </a:rPr>
              <a:t>BioSerendipity</a:t>
            </a:r>
            <a:r>
              <a:rPr lang="en-US" sz="1100">
                <a:solidFill>
                  <a:schemeClr val="bg1"/>
                </a:solidFill>
                <a:latin typeface="Montserrat"/>
                <a:ea typeface="+mn-lt"/>
                <a:cs typeface="+mn-lt"/>
              </a:rPr>
              <a:t> . </a:t>
            </a:r>
            <a:r>
              <a:rPr lang="en-US" sz="1100">
                <a:solidFill>
                  <a:schemeClr val="bg1"/>
                </a:solidFill>
                <a:latin typeface="Montserrat"/>
                <a:ea typeface="+mn-lt"/>
                <a:cs typeface="+mn-lt"/>
                <a:hlinkClick r:id="rId5">
                  <a:extLst>
                    <a:ext uri="{A12FA001-AC4F-418D-AE19-62706E023703}">
                      <ahyp:hlinkClr xmlns:ahyp="http://schemas.microsoft.com/office/drawing/2018/hyperlinkcolor" val="tx"/>
                    </a:ext>
                  </a:extLst>
                </a:hlinkClick>
              </a:rPr>
              <a:t>https://www.bioserendipity.com/neuron-and-glia-remodeling-contribute-to-male-behavior/</a:t>
            </a:r>
            <a:r>
              <a:rPr lang="en-US" sz="1100">
                <a:solidFill>
                  <a:schemeClr val="bg1"/>
                </a:solidFill>
                <a:latin typeface="Montserrat"/>
                <a:ea typeface="+mn-lt"/>
                <a:cs typeface="+mn-lt"/>
              </a:rPr>
              <a:t>.﻿</a:t>
            </a:r>
            <a:endParaRPr lang="en-US">
              <a:solidFill>
                <a:schemeClr val="bg1"/>
              </a:solidFill>
              <a:latin typeface="Montserrat"/>
            </a:endParaRPr>
          </a:p>
          <a:p>
            <a:endParaRPr lang="en-US" sz="1100">
              <a:solidFill>
                <a:schemeClr val="bg1"/>
              </a:solidFill>
              <a:latin typeface="Montserrat" panose="00000500000000000000" pitchFamily="2" charset="0"/>
            </a:endParaRPr>
          </a:p>
          <a:p>
            <a:r>
              <a:rPr lang="en-US" sz="1100" b="0" i="0">
                <a:solidFill>
                  <a:schemeClr val="bg1"/>
                </a:solidFill>
                <a:effectLst/>
                <a:latin typeface="Montserrat" panose="00000500000000000000" pitchFamily="2" charset="0"/>
              </a:rPr>
              <a:t>Hardcastle, K., Ford, K. &amp; Bellis, M.A. (2022). Maternal adverse childhood experiences and their association with preterm birth: secondary analysis of data from universal health visiting. </a:t>
            </a:r>
            <a:r>
              <a:rPr lang="en-US" sz="1100" b="0" i="1">
                <a:solidFill>
                  <a:schemeClr val="bg1"/>
                </a:solidFill>
                <a:effectLst/>
                <a:latin typeface="Montserrat" panose="00000500000000000000" pitchFamily="2" charset="0"/>
              </a:rPr>
              <a:t>BMC Pregnancy Childbirth</a:t>
            </a:r>
            <a:r>
              <a:rPr lang="en-US" sz="1100" b="0" i="0">
                <a:solidFill>
                  <a:schemeClr val="bg1"/>
                </a:solidFill>
                <a:effectLst/>
                <a:latin typeface="Montserrat" panose="00000500000000000000" pitchFamily="2" charset="0"/>
              </a:rPr>
              <a:t> </a:t>
            </a:r>
            <a:r>
              <a:rPr lang="en-US" sz="1100" i="1">
                <a:solidFill>
                  <a:schemeClr val="bg1"/>
                </a:solidFill>
                <a:effectLst/>
                <a:latin typeface="Montserrat" panose="00000500000000000000" pitchFamily="2" charset="0"/>
              </a:rPr>
              <a:t>22</a:t>
            </a:r>
            <a:r>
              <a:rPr lang="en-US" sz="1100" b="0" i="1">
                <a:solidFill>
                  <a:schemeClr val="bg1"/>
                </a:solidFill>
                <a:effectLst/>
                <a:latin typeface="Montserrat" panose="00000500000000000000" pitchFamily="2" charset="0"/>
              </a:rPr>
              <a:t> </a:t>
            </a:r>
            <a:r>
              <a:rPr lang="en-US" sz="1100" b="0">
                <a:solidFill>
                  <a:schemeClr val="bg1"/>
                </a:solidFill>
                <a:effectLst/>
                <a:latin typeface="Montserrat" panose="00000500000000000000" pitchFamily="2" charset="0"/>
              </a:rPr>
              <a:t>(129). </a:t>
            </a:r>
            <a:r>
              <a:rPr lang="en-US" sz="1100" b="0" i="0">
                <a:solidFill>
                  <a:schemeClr val="bg1"/>
                </a:solidFill>
                <a:effectLst/>
                <a:latin typeface="Montserrat" panose="00000500000000000000" pitchFamily="2" charset="0"/>
              </a:rPr>
              <a:t> https://doi.org/10.1186/s12884-022-04454-zv</a:t>
            </a:r>
            <a:endParaRPr lang="en-US" sz="1100">
              <a:solidFill>
                <a:schemeClr val="bg1"/>
              </a:solidFill>
              <a:latin typeface="Montserrat" panose="00000500000000000000" pitchFamily="2" charset="0"/>
            </a:endParaRPr>
          </a:p>
          <a:p>
            <a:endParaRPr lang="en-US" sz="1100" b="0" i="0">
              <a:solidFill>
                <a:schemeClr val="bg1"/>
              </a:solidFill>
              <a:effectLst/>
              <a:latin typeface="Montserrat" panose="00000500000000000000" pitchFamily="2" charset="0"/>
            </a:endParaRPr>
          </a:p>
          <a:p>
            <a:r>
              <a:rPr lang="en-US" sz="1100" b="0" i="0">
                <a:solidFill>
                  <a:schemeClr val="bg1"/>
                </a:solidFill>
                <a:effectLst/>
                <a:latin typeface="Montserrat" panose="00000500000000000000" pitchFamily="2" charset="0"/>
              </a:rPr>
              <a:t>McDonnell CG, Valentino K. Intergenerational Effects of Childhood Trauma: Evaluating Pathways Among Maternal ACEs, Perinatal Depressive Symptoms, and Infant Outcomes. Child Maltreat. 2016 Nov;21(4):317-326. </a:t>
            </a:r>
            <a:r>
              <a:rPr lang="en-US" sz="1100" b="0" i="0" err="1">
                <a:solidFill>
                  <a:schemeClr val="bg1"/>
                </a:solidFill>
                <a:effectLst/>
                <a:latin typeface="Montserrat" panose="00000500000000000000" pitchFamily="2" charset="0"/>
              </a:rPr>
              <a:t>doi</a:t>
            </a:r>
            <a:r>
              <a:rPr lang="en-US" sz="1100" b="0" i="0">
                <a:solidFill>
                  <a:schemeClr val="bg1"/>
                </a:solidFill>
                <a:effectLst/>
                <a:latin typeface="Montserrat" panose="00000500000000000000" pitchFamily="2" charset="0"/>
              </a:rPr>
              <a:t>: 10.1177/1077559516659556. </a:t>
            </a:r>
            <a:r>
              <a:rPr lang="en-US" sz="1100" b="0" i="0" err="1">
                <a:solidFill>
                  <a:schemeClr val="bg1"/>
                </a:solidFill>
                <a:effectLst/>
                <a:latin typeface="Montserrat" panose="00000500000000000000" pitchFamily="2" charset="0"/>
              </a:rPr>
              <a:t>Epub</a:t>
            </a:r>
            <a:r>
              <a:rPr lang="en-US" sz="1100" b="0" i="0">
                <a:solidFill>
                  <a:schemeClr val="bg1"/>
                </a:solidFill>
                <a:effectLst/>
                <a:latin typeface="Montserrat" panose="00000500000000000000" pitchFamily="2" charset="0"/>
              </a:rPr>
              <a:t> 2016 Jul 27. PMID: 27457410.</a:t>
            </a:r>
          </a:p>
          <a:p>
            <a:endParaRPr lang="en-US" sz="1100">
              <a:solidFill>
                <a:schemeClr val="bg1"/>
              </a:solidFill>
              <a:latin typeface="Montserrat" panose="00000500000000000000" pitchFamily="2" charset="0"/>
            </a:endParaRPr>
          </a:p>
          <a:p>
            <a:r>
              <a:rPr lang="en-US" sz="1100" b="0" i="0">
                <a:solidFill>
                  <a:schemeClr val="bg1"/>
                </a:solidFill>
                <a:effectLst/>
                <a:latin typeface="Montserrat"/>
              </a:rPr>
              <a:t>Molenaar NM, Tiemeier H, van Rossum EFC, </a:t>
            </a:r>
            <a:r>
              <a:rPr lang="en-US" sz="1100" b="0" i="0" err="1">
                <a:solidFill>
                  <a:schemeClr val="bg1"/>
                </a:solidFill>
                <a:effectLst/>
                <a:latin typeface="Montserrat"/>
              </a:rPr>
              <a:t>Hillegers</a:t>
            </a:r>
            <a:r>
              <a:rPr lang="en-US" sz="1100" b="0" i="0">
                <a:solidFill>
                  <a:schemeClr val="bg1"/>
                </a:solidFill>
                <a:effectLst/>
                <a:latin typeface="Montserrat"/>
              </a:rPr>
              <a:t> MHJ, Bockting CLH, </a:t>
            </a:r>
            <a:r>
              <a:rPr lang="en-US" sz="1100" b="0" i="0" err="1">
                <a:solidFill>
                  <a:schemeClr val="bg1"/>
                </a:solidFill>
                <a:effectLst/>
                <a:latin typeface="Montserrat"/>
              </a:rPr>
              <a:t>Hoogendijk</a:t>
            </a:r>
            <a:r>
              <a:rPr lang="en-US" sz="1100" b="0" i="0">
                <a:solidFill>
                  <a:schemeClr val="bg1"/>
                </a:solidFill>
                <a:effectLst/>
                <a:latin typeface="Montserrat"/>
              </a:rPr>
              <a:t> WJG, van den Akker EL, </a:t>
            </a:r>
            <a:r>
              <a:rPr lang="en-US" sz="1100" b="0" i="0" err="1">
                <a:solidFill>
                  <a:schemeClr val="bg1"/>
                </a:solidFill>
                <a:effectLst/>
                <a:latin typeface="Montserrat"/>
              </a:rPr>
              <a:t>Lambregtse</a:t>
            </a:r>
            <a:r>
              <a:rPr lang="en-US" sz="1100" b="0" i="0">
                <a:solidFill>
                  <a:schemeClr val="bg1"/>
                </a:solidFill>
                <a:effectLst/>
                <a:latin typeface="Montserrat"/>
              </a:rPr>
              <a:t>-van den Berg MP, El </a:t>
            </a:r>
            <a:r>
              <a:rPr lang="en-US" sz="1100" b="0" i="0" err="1">
                <a:solidFill>
                  <a:schemeClr val="bg1"/>
                </a:solidFill>
                <a:effectLst/>
                <a:latin typeface="Montserrat"/>
              </a:rPr>
              <a:t>Marroun</a:t>
            </a:r>
            <a:r>
              <a:rPr lang="en-US" sz="1100" b="0" i="0">
                <a:solidFill>
                  <a:schemeClr val="bg1"/>
                </a:solidFill>
                <a:effectLst/>
                <a:latin typeface="Montserrat"/>
              </a:rPr>
              <a:t> H. (2018). Prenatal maternal psychopathology and stress and offspring HPA axis function at 6 years. </a:t>
            </a:r>
            <a:r>
              <a:rPr lang="en-US" sz="1100" b="0" i="1" err="1">
                <a:solidFill>
                  <a:schemeClr val="bg1"/>
                </a:solidFill>
                <a:effectLst/>
                <a:latin typeface="Montserrat"/>
              </a:rPr>
              <a:t>Psychoneuroendocrinology</a:t>
            </a:r>
            <a:r>
              <a:rPr lang="en-US" sz="1100" b="0" i="1">
                <a:solidFill>
                  <a:schemeClr val="bg1"/>
                </a:solidFill>
                <a:effectLst/>
                <a:latin typeface="Montserrat"/>
              </a:rPr>
              <a:t>, </a:t>
            </a:r>
            <a:r>
              <a:rPr lang="en-US" sz="1100" i="1">
                <a:solidFill>
                  <a:schemeClr val="bg1"/>
                </a:solidFill>
                <a:latin typeface="Montserrat"/>
              </a:rPr>
              <a:t>99 </a:t>
            </a:r>
            <a:r>
              <a:rPr lang="en-US" sz="1100">
                <a:solidFill>
                  <a:schemeClr val="bg1"/>
                </a:solidFill>
                <a:latin typeface="Montserrat"/>
              </a:rPr>
              <a:t>(120-127)</a:t>
            </a:r>
            <a:r>
              <a:rPr lang="en-US" sz="1100" i="1">
                <a:solidFill>
                  <a:schemeClr val="bg1"/>
                </a:solidFill>
                <a:latin typeface="Montserrat"/>
              </a:rPr>
              <a:t>.</a:t>
            </a:r>
            <a:r>
              <a:rPr lang="en-US" sz="1100" b="0" i="0">
                <a:solidFill>
                  <a:schemeClr val="bg1"/>
                </a:solidFill>
                <a:effectLst/>
                <a:latin typeface="Montserrat"/>
              </a:rPr>
              <a:t> </a:t>
            </a:r>
            <a:r>
              <a:rPr lang="en-US" sz="1100" b="0" i="0" err="1">
                <a:solidFill>
                  <a:schemeClr val="bg1"/>
                </a:solidFill>
                <a:effectLst/>
                <a:latin typeface="Montserrat"/>
              </a:rPr>
              <a:t>doi</a:t>
            </a:r>
            <a:r>
              <a:rPr lang="en-US" sz="1100" b="0" i="0">
                <a:solidFill>
                  <a:schemeClr val="bg1"/>
                </a:solidFill>
                <a:effectLst/>
                <a:latin typeface="Montserrat"/>
              </a:rPr>
              <a:t>: 10.1016/j.psyneuen.2018.09.003.</a:t>
            </a:r>
            <a:r>
              <a:rPr lang="en-US" sz="1100">
                <a:solidFill>
                  <a:schemeClr val="bg1"/>
                </a:solidFill>
                <a:latin typeface="Montserrat"/>
              </a:rPr>
              <a:t> </a:t>
            </a:r>
            <a:endParaRPr lang="en-US" sz="1100" b="0" i="0">
              <a:solidFill>
                <a:schemeClr val="bg1"/>
              </a:solidFill>
              <a:effectLst/>
              <a:latin typeface="Montserrat" panose="00000500000000000000" pitchFamily="2" charset="0"/>
            </a:endParaRPr>
          </a:p>
          <a:p>
            <a:endParaRPr lang="en-US" sz="1100" b="0" i="0">
              <a:solidFill>
                <a:schemeClr val="bg1"/>
              </a:solidFill>
              <a:effectLst/>
              <a:latin typeface="Montserrat" panose="00000500000000000000" pitchFamily="2" charset="0"/>
            </a:endParaRPr>
          </a:p>
          <a:p>
            <a:r>
              <a:rPr lang="en-US" sz="1100" b="0" i="0">
                <a:solidFill>
                  <a:schemeClr val="bg1"/>
                </a:solidFill>
                <a:effectLst/>
                <a:latin typeface="Montserrat" panose="00000500000000000000" pitchFamily="2" charset="0"/>
              </a:rPr>
              <a:t>National Institute of Mental Health. (n.d.). </a:t>
            </a:r>
            <a:r>
              <a:rPr lang="en-US" sz="1100" b="0" i="1">
                <a:solidFill>
                  <a:schemeClr val="bg1"/>
                </a:solidFill>
                <a:effectLst/>
                <a:latin typeface="Montserrat" panose="00000500000000000000" pitchFamily="2" charset="0"/>
              </a:rPr>
              <a:t>Post-traumatic stress disorder (PTSD).</a:t>
            </a:r>
            <a:r>
              <a:rPr lang="en-US" sz="1100" b="0" i="0">
                <a:solidFill>
                  <a:schemeClr val="bg1"/>
                </a:solidFill>
                <a:effectLst/>
                <a:latin typeface="Montserrat" panose="00000500000000000000" pitchFamily="2" charset="0"/>
              </a:rPr>
              <a:t> NIH Publication No. 08-6388. Retrieved January 6, 2016, from </a:t>
            </a:r>
            <a:r>
              <a:rPr lang="en-US" sz="1100" b="0" i="0" u="sng">
                <a:solidFill>
                  <a:schemeClr val="bg1"/>
                </a:solidFill>
                <a:effectLst/>
                <a:latin typeface="Montserrat" panose="00000500000000000000" pitchFamily="2" charset="0"/>
                <a:hlinkClick r:id="rId6">
                  <a:extLst>
                    <a:ext uri="{A12FA001-AC4F-418D-AE19-62706E023703}">
                      <ahyp:hlinkClr xmlns:ahyp="http://schemas.microsoft.com/office/drawing/2018/hyperlinkcolor" val="tx"/>
                    </a:ext>
                  </a:extLst>
                </a:hlinkClick>
              </a:rPr>
              <a:t>http://www.nimh.nih.gov/health/publications/post-traumatic-stress-disorder-ptsd/index.shtml</a:t>
            </a:r>
            <a:endParaRPr lang="en-US" sz="1100" b="0" i="0" u="sng">
              <a:solidFill>
                <a:schemeClr val="bg1"/>
              </a:solidFill>
              <a:effectLst/>
              <a:latin typeface="Montserrat" panose="00000500000000000000" pitchFamily="2" charset="0"/>
            </a:endParaRPr>
          </a:p>
          <a:p>
            <a:endParaRPr lang="en-US" sz="1100" b="0" i="0" u="sng">
              <a:solidFill>
                <a:schemeClr val="bg1"/>
              </a:solidFill>
              <a:effectLst/>
              <a:latin typeface="Montserrat" panose="00000500000000000000" pitchFamily="2" charset="0"/>
            </a:endParaRPr>
          </a:p>
          <a:p>
            <a:r>
              <a:rPr lang="en-US" sz="1100" err="1">
                <a:solidFill>
                  <a:schemeClr val="bg1"/>
                </a:solidFill>
                <a:latin typeface="Montserrat" panose="00000500000000000000" pitchFamily="2" charset="0"/>
              </a:rPr>
              <a:t>Onyebuchie</a:t>
            </a:r>
            <a:r>
              <a:rPr lang="en-US" sz="1100">
                <a:solidFill>
                  <a:schemeClr val="bg1"/>
                </a:solidFill>
                <a:latin typeface="Montserrat" panose="00000500000000000000" pitchFamily="2" charset="0"/>
              </a:rPr>
              <a:t>, O., et. al. (2022). Indirect effects of racial discrimination on health outcomes through prefrontal cortical white matter integrity. </a:t>
            </a:r>
            <a:r>
              <a:rPr lang="en-US" sz="1100" i="1">
                <a:solidFill>
                  <a:schemeClr val="bg1"/>
                </a:solidFill>
                <a:latin typeface="Montserrat" panose="00000500000000000000" pitchFamily="2" charset="0"/>
              </a:rPr>
              <a:t>Biological Psychiatry: Cognitive Neuroscience and Neuroimaging</a:t>
            </a:r>
            <a:r>
              <a:rPr lang="en-US" sz="1100">
                <a:solidFill>
                  <a:schemeClr val="bg1"/>
                </a:solidFill>
                <a:latin typeface="Montserrat" panose="00000500000000000000" pitchFamily="2" charset="0"/>
              </a:rPr>
              <a:t>. doi:10.1016/j.bpsc.2022.05.004</a:t>
            </a:r>
          </a:p>
          <a:p>
            <a:endParaRPr lang="en-US" sz="1100" b="0" i="0">
              <a:solidFill>
                <a:schemeClr val="bg1"/>
              </a:solidFill>
              <a:effectLst/>
              <a:latin typeface="Montserrat" panose="00000500000000000000" pitchFamily="2" charset="0"/>
            </a:endParaRPr>
          </a:p>
          <a:p>
            <a:r>
              <a:rPr lang="en-US" sz="1100" b="0" i="0">
                <a:solidFill>
                  <a:schemeClr val="bg1"/>
                </a:solidFill>
                <a:effectLst/>
                <a:latin typeface="Montserrat"/>
              </a:rPr>
              <a:t>Samantha Artiga </a:t>
            </a:r>
            <a:r>
              <a:rPr lang="en-US" sz="1100" b="0" i="1">
                <a:solidFill>
                  <a:schemeClr val="bg1"/>
                </a:solidFill>
                <a:effectLst/>
                <a:latin typeface="Montserrat"/>
              </a:rPr>
              <a:t>et al., </a:t>
            </a:r>
            <a:r>
              <a:rPr lang="en-US" sz="1100" b="0" i="0">
                <a:solidFill>
                  <a:schemeClr val="bg1"/>
                </a:solidFill>
                <a:effectLst/>
                <a:latin typeface="Montserrat"/>
              </a:rPr>
              <a:t>“Racial Disparities in Maternal and Infant Health: An Overview,” Kaiser Family Foundation, November 10, 2020, </a:t>
            </a:r>
            <a:r>
              <a:rPr lang="en-US" sz="1100" b="0" i="0" u="sng" strike="noStrike">
                <a:solidFill>
                  <a:schemeClr val="bg1"/>
                </a:solidFill>
                <a:effectLst/>
                <a:latin typeface="Montserrat"/>
                <a:hlinkClick r:id="rId7">
                  <a:extLst>
                    <a:ext uri="{A12FA001-AC4F-418D-AE19-62706E023703}">
                      <ahyp:hlinkClr xmlns:ahyp="http://schemas.microsoft.com/office/drawing/2018/hyperlinkcolor" val="tx"/>
                    </a:ext>
                  </a:extLst>
                </a:hlinkClick>
              </a:rPr>
              <a:t>https://www.kff.org/report-section/racial-disparities-in-maternal-and-infant-health-an-overview-issue-brief/</a:t>
            </a:r>
            <a:r>
              <a:rPr lang="en-US" sz="1100" b="0" i="0">
                <a:solidFill>
                  <a:schemeClr val="bg1"/>
                </a:solidFill>
                <a:effectLst/>
                <a:latin typeface="Montserrat"/>
              </a:rPr>
              <a:t>.  </a:t>
            </a:r>
          </a:p>
          <a:p>
            <a:endParaRPr lang="en-US" sz="1100" b="0" i="0" u="sng">
              <a:solidFill>
                <a:schemeClr val="bg1"/>
              </a:solidFill>
              <a:effectLst/>
              <a:latin typeface="Montserrat" panose="00000500000000000000" pitchFamily="2" charset="0"/>
            </a:endParaRPr>
          </a:p>
          <a:p>
            <a:r>
              <a:rPr lang="en-US" sz="1100" b="0" i="0">
                <a:solidFill>
                  <a:schemeClr val="bg1"/>
                </a:solidFill>
                <a:effectLst/>
                <a:latin typeface="Montserrat"/>
              </a:rPr>
              <a:t>Shaw JG, Asch SM, Kimerling R, Frayne SM, Shaw KA, Phibbs CS. Posttraumatic stress disorder and risk of spontaneous preterm birth. </a:t>
            </a:r>
            <a:r>
              <a:rPr lang="en-US" sz="1100" b="0" i="0" err="1">
                <a:solidFill>
                  <a:schemeClr val="bg1"/>
                </a:solidFill>
                <a:effectLst/>
                <a:latin typeface="Montserrat"/>
              </a:rPr>
              <a:t>Obstet</a:t>
            </a:r>
            <a:r>
              <a:rPr lang="en-US" sz="1100" b="0" i="0">
                <a:solidFill>
                  <a:schemeClr val="bg1"/>
                </a:solidFill>
                <a:effectLst/>
                <a:latin typeface="Montserrat"/>
              </a:rPr>
              <a:t> Gynecol. 2014 Dec;124(6):1111-1119. </a:t>
            </a:r>
            <a:r>
              <a:rPr lang="en-US" sz="1100" b="0" i="0" err="1">
                <a:solidFill>
                  <a:schemeClr val="bg1"/>
                </a:solidFill>
                <a:effectLst/>
                <a:latin typeface="Montserrat"/>
              </a:rPr>
              <a:t>doi</a:t>
            </a:r>
            <a:r>
              <a:rPr lang="en-US" sz="1100" b="0" i="0">
                <a:solidFill>
                  <a:schemeClr val="bg1"/>
                </a:solidFill>
                <a:effectLst/>
                <a:latin typeface="Montserrat"/>
              </a:rPr>
              <a:t>: 10.1097/AOG.0000000000000542. PMID: 25415162.</a:t>
            </a:r>
          </a:p>
          <a:p>
            <a:endParaRPr lang="en-US" sz="1100" u="sng">
              <a:solidFill>
                <a:schemeClr val="bg1"/>
              </a:solidFill>
              <a:latin typeface="Montserrat" panose="00000500000000000000" pitchFamily="2" charset="0"/>
            </a:endParaRPr>
          </a:p>
          <a:p>
            <a:pPr algn="l"/>
            <a:r>
              <a:rPr lang="en-US" sz="1100" b="0" i="0">
                <a:solidFill>
                  <a:schemeClr val="bg1"/>
                </a:solidFill>
                <a:effectLst/>
                <a:latin typeface="Montserrat"/>
              </a:rPr>
              <a:t>Shah NS, Wang MC, Kandula NR, </a:t>
            </a:r>
            <a:r>
              <a:rPr lang="en-US" sz="1100" b="0" i="0" err="1">
                <a:solidFill>
                  <a:schemeClr val="bg1"/>
                </a:solidFill>
                <a:effectLst/>
                <a:latin typeface="Montserrat"/>
              </a:rPr>
              <a:t>Carnethon</a:t>
            </a:r>
            <a:r>
              <a:rPr lang="en-US" sz="1100" b="0" i="0">
                <a:solidFill>
                  <a:schemeClr val="bg1"/>
                </a:solidFill>
                <a:effectLst/>
                <a:latin typeface="Montserrat"/>
              </a:rPr>
              <a:t> MR, Gunderson EP, Grobman WA, Khan SS. (2022). Gestational diabetes and </a:t>
            </a:r>
            <a:r>
              <a:rPr lang="en-US" sz="1100">
                <a:solidFill>
                  <a:schemeClr val="bg1"/>
                </a:solidFill>
                <a:latin typeface="Montserrat"/>
              </a:rPr>
              <a:t>h</a:t>
            </a:r>
            <a:r>
              <a:rPr lang="en-US" sz="1100" b="0" i="0">
                <a:solidFill>
                  <a:schemeClr val="bg1"/>
                </a:solidFill>
                <a:effectLst/>
                <a:latin typeface="Montserrat"/>
              </a:rPr>
              <a:t>ypertensive disorders of pregnancy by maternal </a:t>
            </a:r>
            <a:r>
              <a:rPr lang="en-US" sz="1100">
                <a:solidFill>
                  <a:schemeClr val="bg1"/>
                </a:solidFill>
                <a:latin typeface="Montserrat"/>
              </a:rPr>
              <a:t>b</a:t>
            </a:r>
            <a:r>
              <a:rPr lang="en-US" sz="1100" b="0" i="0">
                <a:solidFill>
                  <a:schemeClr val="bg1"/>
                </a:solidFill>
                <a:effectLst/>
                <a:latin typeface="Montserrat"/>
              </a:rPr>
              <a:t>irthplace. Am J Prev Med. </a:t>
            </a:r>
            <a:r>
              <a:rPr lang="en-US" sz="1100" b="0" i="0" err="1">
                <a:solidFill>
                  <a:schemeClr val="bg1"/>
                </a:solidFill>
                <a:effectLst/>
                <a:latin typeface="Montserrat"/>
              </a:rPr>
              <a:t>doi</a:t>
            </a:r>
            <a:r>
              <a:rPr lang="en-US" sz="1100" b="0" i="0">
                <a:solidFill>
                  <a:schemeClr val="bg1"/>
                </a:solidFill>
                <a:effectLst/>
                <a:latin typeface="Montserrat"/>
              </a:rPr>
              <a:t>: 10.1016/j.amepre.2021.10.007. </a:t>
            </a:r>
            <a:br>
              <a:rPr lang="en-US" sz="1100" b="0" i="0">
                <a:effectLst/>
                <a:latin typeface="Montserrat" panose="00000500000000000000" pitchFamily="2" charset="0"/>
              </a:rPr>
            </a:br>
            <a:endParaRPr lang="en-US" sz="1100" b="0" i="0">
              <a:solidFill>
                <a:schemeClr val="bg1"/>
              </a:solidFill>
              <a:effectLst/>
              <a:latin typeface="Montserrat" panose="00000500000000000000" pitchFamily="2" charset="0"/>
            </a:endParaRPr>
          </a:p>
          <a:p>
            <a:pPr algn="l"/>
            <a:r>
              <a:rPr lang="en-US" sz="1100" b="0" i="0">
                <a:solidFill>
                  <a:schemeClr val="bg1"/>
                </a:solidFill>
                <a:effectLst/>
                <a:latin typeface="Montserrat" panose="00000500000000000000" pitchFamily="2" charset="0"/>
              </a:rPr>
              <a:t>Starting Strong. (n.d.). </a:t>
            </a:r>
            <a:r>
              <a:rPr lang="en-US" sz="1100" b="0" i="1">
                <a:solidFill>
                  <a:schemeClr val="bg1"/>
                </a:solidFill>
                <a:effectLst/>
                <a:latin typeface="Montserrat" panose="00000500000000000000" pitchFamily="2" charset="0"/>
              </a:rPr>
              <a:t>Types of stress: Positive, tolerable, and toxic stress. </a:t>
            </a:r>
            <a:r>
              <a:rPr lang="en-US" sz="1100" b="0" i="0">
                <a:solidFill>
                  <a:schemeClr val="bg1"/>
                </a:solidFill>
                <a:effectLst/>
                <a:latin typeface="Montserrat" panose="00000500000000000000" pitchFamily="2" charset="0"/>
              </a:rPr>
              <a:t>University of Oregon.</a:t>
            </a:r>
            <a:endParaRPr lang="en-US" sz="1100" b="0" i="0" u="sng">
              <a:solidFill>
                <a:schemeClr val="bg1"/>
              </a:solidFill>
              <a:effectLst/>
              <a:latin typeface="Montserrat" panose="00000500000000000000" pitchFamily="2" charset="0"/>
            </a:endParaRPr>
          </a:p>
          <a:p>
            <a:endParaRPr lang="en-US" sz="1100" b="0" i="0" u="sng">
              <a:solidFill>
                <a:schemeClr val="bg1"/>
              </a:solidFill>
              <a:effectLst/>
              <a:latin typeface="Montserrat" panose="00000500000000000000" pitchFamily="2" charset="0"/>
            </a:endParaRPr>
          </a:p>
          <a:p>
            <a:endParaRPr lang="en-US" sz="1100" b="0" i="0">
              <a:solidFill>
                <a:schemeClr val="bg1"/>
              </a:solidFill>
              <a:effectLst/>
              <a:latin typeface="Montserrat" panose="00000500000000000000" pitchFamily="2" charset="0"/>
            </a:endParaRPr>
          </a:p>
          <a:p>
            <a:endParaRPr lang="en-US" sz="1100">
              <a:solidFill>
                <a:schemeClr val="bg1"/>
              </a:solidFill>
              <a:latin typeface="Montserrat" panose="00000500000000000000" pitchFamily="2" charset="0"/>
            </a:endParaRPr>
          </a:p>
          <a:p>
            <a:endParaRPr lang="en-US" sz="1100">
              <a:solidFill>
                <a:schemeClr val="bg1"/>
              </a:solidFill>
              <a:latin typeface="Montserrat" panose="00000500000000000000" pitchFamily="2" charset="0"/>
            </a:endParaRPr>
          </a:p>
          <a:p>
            <a:pPr>
              <a:lnSpc>
                <a:spcPts val="4759"/>
              </a:lnSpc>
            </a:pPr>
            <a:endParaRPr lang="en-US" sz="1600" b="1" spc="306">
              <a:solidFill>
                <a:srgbClr val="FFFFFF"/>
              </a:solidFill>
              <a:latin typeface="Trebuchet MS" panose="020B0603020202020204" pitchFamily="34" charset="0"/>
            </a:endParaRPr>
          </a:p>
        </p:txBody>
      </p:sp>
    </p:spTree>
    <p:extLst>
      <p:ext uri="{BB962C8B-B14F-4D97-AF65-F5344CB8AC3E}">
        <p14:creationId xmlns:p14="http://schemas.microsoft.com/office/powerpoint/2010/main" val="3830520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grpSp>
        <p:nvGrpSpPr>
          <p:cNvPr id="2" name="Group 2"/>
          <p:cNvGrpSpPr/>
          <p:nvPr/>
        </p:nvGrpSpPr>
        <p:grpSpPr>
          <a:xfrm>
            <a:off x="2008598" y="1485900"/>
            <a:ext cx="14270804" cy="3581400"/>
            <a:chOff x="0" y="0"/>
            <a:chExt cx="17597493" cy="2620228"/>
          </a:xfrm>
        </p:grpSpPr>
        <p:sp>
          <p:nvSpPr>
            <p:cNvPr id="3" name="Freeform 3"/>
            <p:cNvSpPr/>
            <p:nvPr/>
          </p:nvSpPr>
          <p:spPr>
            <a:xfrm>
              <a:off x="0" y="0"/>
              <a:ext cx="17597493" cy="2620228"/>
            </a:xfrm>
            <a:custGeom>
              <a:avLst/>
              <a:gdLst/>
              <a:ahLst/>
              <a:cxnLst/>
              <a:rect l="l" t="t" r="r" b="b"/>
              <a:pathLst>
                <a:path w="17597493" h="2620228">
                  <a:moveTo>
                    <a:pt x="0" y="0"/>
                  </a:moveTo>
                  <a:lnTo>
                    <a:pt x="0" y="2620228"/>
                  </a:lnTo>
                  <a:lnTo>
                    <a:pt x="17597493" y="2620228"/>
                  </a:lnTo>
                  <a:lnTo>
                    <a:pt x="17597493" y="0"/>
                  </a:lnTo>
                  <a:lnTo>
                    <a:pt x="0" y="0"/>
                  </a:lnTo>
                  <a:close/>
                  <a:moveTo>
                    <a:pt x="17536533" y="2559268"/>
                  </a:moveTo>
                  <a:lnTo>
                    <a:pt x="59690" y="2559268"/>
                  </a:lnTo>
                  <a:lnTo>
                    <a:pt x="59690" y="59690"/>
                  </a:lnTo>
                  <a:lnTo>
                    <a:pt x="17536533" y="59690"/>
                  </a:lnTo>
                  <a:lnTo>
                    <a:pt x="17536533" y="2559268"/>
                  </a:lnTo>
                  <a:close/>
                </a:path>
              </a:pathLst>
            </a:custGeom>
            <a:solidFill>
              <a:srgbClr val="00B0AB"/>
            </a:solidFill>
          </p:spPr>
        </p:sp>
      </p:grpSp>
      <p:sp>
        <p:nvSpPr>
          <p:cNvPr id="4" name="TextBox 4"/>
          <p:cNvSpPr txBox="1"/>
          <p:nvPr/>
        </p:nvSpPr>
        <p:spPr>
          <a:xfrm>
            <a:off x="2520698" y="2695575"/>
            <a:ext cx="13246604" cy="1162050"/>
          </a:xfrm>
          <a:prstGeom prst="rect">
            <a:avLst/>
          </a:prstGeom>
        </p:spPr>
        <p:txBody>
          <a:bodyPr lIns="0" tIns="0" rIns="0" bIns="0" rtlCol="0" anchor="t">
            <a:spAutoFit/>
          </a:bodyPr>
          <a:lstStyle/>
          <a:p>
            <a:pPr algn="ctr">
              <a:lnSpc>
                <a:spcPts val="9000"/>
              </a:lnSpc>
            </a:pPr>
            <a:r>
              <a:rPr lang="en-US" sz="7500" b="1" spc="225">
                <a:solidFill>
                  <a:srgbClr val="FFFFFF"/>
                </a:solidFill>
                <a:latin typeface="Trebuchet MS" panose="020B0603020202020204" pitchFamily="34" charset="0"/>
              </a:rPr>
              <a:t>CONTACT INFORMATION</a:t>
            </a:r>
          </a:p>
        </p:txBody>
      </p:sp>
      <p:sp>
        <p:nvSpPr>
          <p:cNvPr id="5" name="TextBox 5"/>
          <p:cNvSpPr txBox="1"/>
          <p:nvPr/>
        </p:nvSpPr>
        <p:spPr>
          <a:xfrm>
            <a:off x="2237306" y="6175001"/>
            <a:ext cx="13813389" cy="2408480"/>
          </a:xfrm>
          <a:prstGeom prst="rect">
            <a:avLst/>
          </a:prstGeom>
        </p:spPr>
        <p:txBody>
          <a:bodyPr lIns="0" tIns="0" rIns="0" bIns="0" rtlCol="0" anchor="t">
            <a:spAutoFit/>
          </a:bodyPr>
          <a:lstStyle/>
          <a:p>
            <a:pPr algn="ctr">
              <a:lnSpc>
                <a:spcPts val="4759"/>
              </a:lnSpc>
            </a:pPr>
            <a:r>
              <a:rPr lang="en-US" sz="3400" b="1" spc="306">
                <a:solidFill>
                  <a:srgbClr val="FFFFFF"/>
                </a:solidFill>
                <a:latin typeface="Trebuchet MS" panose="020B0603020202020204" pitchFamily="34" charset="0"/>
              </a:rPr>
              <a:t>Kiera McGillivray: </a:t>
            </a:r>
            <a:r>
              <a:rPr lang="en-US" sz="3400" b="1" spc="306">
                <a:solidFill>
                  <a:srgbClr val="FFFFFF"/>
                </a:solidFill>
                <a:latin typeface="Trebuchet MS" panose="020B0603020202020204" pitchFamily="34" charset="0"/>
                <a:hlinkClick r:id="rId3"/>
              </a:rPr>
              <a:t>kiera.mcgillivray@cffde.org</a:t>
            </a:r>
            <a:endParaRPr lang="en-US" sz="3400" b="1" spc="306">
              <a:solidFill>
                <a:srgbClr val="FFFFFF"/>
              </a:solidFill>
              <a:latin typeface="Trebuchet MS" panose="020B0603020202020204" pitchFamily="34" charset="0"/>
            </a:endParaRPr>
          </a:p>
          <a:p>
            <a:pPr algn="ctr">
              <a:lnSpc>
                <a:spcPts val="4759"/>
              </a:lnSpc>
            </a:pPr>
            <a:r>
              <a:rPr lang="en-US" sz="3400" b="1" spc="306">
                <a:solidFill>
                  <a:srgbClr val="FFFFFF"/>
                </a:solidFill>
                <a:latin typeface="Trebuchet MS" panose="020B0603020202020204" pitchFamily="34" charset="0"/>
              </a:rPr>
              <a:t>Shannon Fisch: </a:t>
            </a:r>
            <a:r>
              <a:rPr lang="en-US" sz="3400" b="1" spc="306">
                <a:solidFill>
                  <a:srgbClr val="FFFFFF"/>
                </a:solidFill>
                <a:latin typeface="Trebuchet MS" panose="020B0603020202020204" pitchFamily="34" charset="0"/>
                <a:hlinkClick r:id="rId4"/>
              </a:rPr>
              <a:t>Shannon.fisch@cffde.org</a:t>
            </a:r>
            <a:endParaRPr lang="en-US" sz="3400" b="1" spc="306">
              <a:solidFill>
                <a:srgbClr val="FFFFFF"/>
              </a:solidFill>
              <a:latin typeface="Trebuchet MS" panose="020B0603020202020204" pitchFamily="34" charset="0"/>
            </a:endParaRPr>
          </a:p>
          <a:p>
            <a:pPr algn="ctr">
              <a:lnSpc>
                <a:spcPts val="4759"/>
              </a:lnSpc>
            </a:pPr>
            <a:r>
              <a:rPr lang="en-US" sz="3400" b="1" spc="306">
                <a:solidFill>
                  <a:srgbClr val="FFFFFF"/>
                </a:solidFill>
                <a:latin typeface="Trebuchet MS" panose="020B0603020202020204" pitchFamily="34" charset="0"/>
              </a:rPr>
              <a:t>Philinda Mindler: </a:t>
            </a:r>
            <a:r>
              <a:rPr lang="en-US" sz="3400" b="1" spc="306">
                <a:solidFill>
                  <a:srgbClr val="FFFFFF"/>
                </a:solidFill>
                <a:latin typeface="Trebuchet MS" panose="020B0603020202020204" pitchFamily="34" charset="0"/>
                <a:hlinkClick r:id="rId5"/>
              </a:rPr>
              <a:t>Philinda.mindler@cffde.org</a:t>
            </a:r>
            <a:endParaRPr lang="en-US" sz="3400" b="1" spc="306">
              <a:solidFill>
                <a:srgbClr val="FFFFFF"/>
              </a:solidFill>
              <a:latin typeface="Trebuchet MS" panose="020B0603020202020204" pitchFamily="34" charset="0"/>
            </a:endParaRPr>
          </a:p>
          <a:p>
            <a:pPr algn="ctr">
              <a:lnSpc>
                <a:spcPts val="4759"/>
              </a:lnSpc>
            </a:pPr>
            <a:endParaRPr lang="en-US" sz="3400" b="1" spc="306">
              <a:solidFill>
                <a:srgbClr val="FFFFFF"/>
              </a:solidFill>
              <a:latin typeface="Trebuchet MS" panose="020B0603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1919" y="1028700"/>
            <a:ext cx="19371837" cy="8274470"/>
            <a:chOff x="0" y="0"/>
            <a:chExt cx="23887635" cy="10203344"/>
          </a:xfrm>
        </p:grpSpPr>
        <p:sp>
          <p:nvSpPr>
            <p:cNvPr id="3" name="Freeform 3"/>
            <p:cNvSpPr/>
            <p:nvPr/>
          </p:nvSpPr>
          <p:spPr>
            <a:xfrm>
              <a:off x="0" y="0"/>
              <a:ext cx="23887635" cy="10203344"/>
            </a:xfrm>
            <a:custGeom>
              <a:avLst/>
              <a:gdLst/>
              <a:ahLst/>
              <a:cxnLst/>
              <a:rect l="l" t="t" r="r" b="b"/>
              <a:pathLst>
                <a:path w="23887635" h="10203344">
                  <a:moveTo>
                    <a:pt x="0" y="0"/>
                  </a:moveTo>
                  <a:lnTo>
                    <a:pt x="0" y="10203344"/>
                  </a:lnTo>
                  <a:lnTo>
                    <a:pt x="23887635" y="10203344"/>
                  </a:lnTo>
                  <a:lnTo>
                    <a:pt x="23887635" y="0"/>
                  </a:lnTo>
                  <a:lnTo>
                    <a:pt x="0" y="0"/>
                  </a:lnTo>
                  <a:close/>
                  <a:moveTo>
                    <a:pt x="23826674" y="10142384"/>
                  </a:moveTo>
                  <a:lnTo>
                    <a:pt x="59690" y="10142384"/>
                  </a:lnTo>
                  <a:lnTo>
                    <a:pt x="59690" y="59690"/>
                  </a:lnTo>
                  <a:lnTo>
                    <a:pt x="23826674" y="59690"/>
                  </a:lnTo>
                  <a:lnTo>
                    <a:pt x="23826674" y="10142384"/>
                  </a:lnTo>
                  <a:close/>
                </a:path>
              </a:pathLst>
            </a:custGeom>
            <a:solidFill>
              <a:srgbClr val="00B0AB"/>
            </a:solidFill>
          </p:spPr>
        </p:sp>
      </p:grpSp>
      <p:sp>
        <p:nvSpPr>
          <p:cNvPr id="4" name="AutoShape 4"/>
          <p:cNvSpPr/>
          <p:nvPr/>
        </p:nvSpPr>
        <p:spPr>
          <a:xfrm>
            <a:off x="572358" y="-604157"/>
            <a:ext cx="6786177" cy="6500917"/>
          </a:xfrm>
          <a:prstGeom prst="rect">
            <a:avLst/>
          </a:prstGeom>
          <a:solidFill>
            <a:srgbClr val="002957"/>
          </a:solidFill>
        </p:spPr>
      </p:sp>
      <p:sp>
        <p:nvSpPr>
          <p:cNvPr id="5" name="TextBox 5"/>
          <p:cNvSpPr txBox="1"/>
          <p:nvPr/>
        </p:nvSpPr>
        <p:spPr>
          <a:xfrm>
            <a:off x="1028700" y="2952750"/>
            <a:ext cx="6329835" cy="2190750"/>
          </a:xfrm>
          <a:prstGeom prst="rect">
            <a:avLst/>
          </a:prstGeom>
        </p:spPr>
        <p:txBody>
          <a:bodyPr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FFFFFF"/>
                </a:solidFill>
                <a:effectLst/>
                <a:uLnTx/>
                <a:uFillTx/>
                <a:latin typeface="Montserrat Semi-Bold Bold"/>
                <a:ea typeface="+mn-ea"/>
                <a:cs typeface="+mn-cs"/>
              </a:rPr>
              <a:t>What is </a:t>
            </a:r>
          </a:p>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FFFFFF"/>
                </a:solidFill>
                <a:effectLst/>
                <a:uLnTx/>
                <a:uFillTx/>
                <a:latin typeface="Montserrat Semi-Bold Bold"/>
                <a:ea typeface="+mn-ea"/>
                <a:cs typeface="+mn-cs"/>
              </a:rPr>
              <a:t>Trauma?</a:t>
            </a:r>
          </a:p>
        </p:txBody>
      </p:sp>
      <p:sp>
        <p:nvSpPr>
          <p:cNvPr id="6" name="TextBox 6"/>
          <p:cNvSpPr txBox="1"/>
          <p:nvPr/>
        </p:nvSpPr>
        <p:spPr>
          <a:xfrm>
            <a:off x="7775194" y="2452688"/>
            <a:ext cx="9141206" cy="3847207"/>
          </a:xfrm>
          <a:prstGeom prst="rect">
            <a:avLst/>
          </a:prstGeom>
        </p:spPr>
        <p:txBody>
          <a:bodyPr wrap="square"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4200" b="0" i="0" u="none" strike="noStrike" kern="1200" cap="none" spc="420" normalizeH="0" baseline="0" noProof="0">
                <a:ln>
                  <a:noFill/>
                </a:ln>
                <a:solidFill>
                  <a:srgbClr val="002957"/>
                </a:solidFill>
                <a:effectLst/>
                <a:uLnTx/>
                <a:uFillTx/>
                <a:latin typeface="Montserrat Classic"/>
                <a:ea typeface="+mn-ea"/>
                <a:cs typeface="+mn-cs"/>
              </a:rPr>
              <a:t>A threat or series of threats that overwhelms our nervous system, and impacts our mental, physical, social, emotional and spiritual well-being.</a:t>
            </a:r>
          </a:p>
        </p:txBody>
      </p:sp>
      <p:sp>
        <p:nvSpPr>
          <p:cNvPr id="7" name="TextBox 7"/>
          <p:cNvSpPr txBox="1"/>
          <p:nvPr/>
        </p:nvSpPr>
        <p:spPr>
          <a:xfrm>
            <a:off x="0" y="7580402"/>
            <a:ext cx="18288000" cy="712470"/>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00B0AB"/>
                </a:solidFill>
                <a:effectLst/>
                <a:uLnTx/>
                <a:uFillTx/>
                <a:latin typeface="Montserrat Classic Bold"/>
                <a:ea typeface="+mn-ea"/>
                <a:cs typeface="+mn-cs"/>
              </a:rPr>
              <a:t>ACUTE   </a:t>
            </a:r>
            <a:r>
              <a:rPr kumimoji="0" lang="en-US" sz="4200" b="0" i="0" u="none" strike="noStrike" kern="1200" cap="none" spc="0" normalizeH="0" baseline="0" noProof="0">
                <a:ln>
                  <a:noFill/>
                </a:ln>
                <a:solidFill>
                  <a:srgbClr val="002957"/>
                </a:solidFill>
                <a:effectLst/>
                <a:uLnTx/>
                <a:uFillTx/>
                <a:latin typeface="Montserrat Classic Bold"/>
                <a:ea typeface="+mn-ea"/>
                <a:cs typeface="+mn-cs"/>
              </a:rPr>
              <a:t>|</a:t>
            </a:r>
            <a:r>
              <a:rPr kumimoji="0" lang="en-US" sz="4200" b="0" i="0" u="none" strike="noStrike" kern="1200" cap="none" spc="0" normalizeH="0" baseline="0" noProof="0">
                <a:ln>
                  <a:noFill/>
                </a:ln>
                <a:solidFill>
                  <a:srgbClr val="00B0AB"/>
                </a:solidFill>
                <a:effectLst/>
                <a:uLnTx/>
                <a:uFillTx/>
                <a:latin typeface="Montserrat Classic Bold"/>
                <a:ea typeface="+mn-ea"/>
                <a:cs typeface="+mn-cs"/>
              </a:rPr>
              <a:t>   CHRONIC   </a:t>
            </a:r>
            <a:r>
              <a:rPr kumimoji="0" lang="en-US" sz="4200" b="0" i="0" u="none" strike="noStrike" kern="1200" cap="none" spc="0" normalizeH="0" baseline="0" noProof="0">
                <a:ln>
                  <a:noFill/>
                </a:ln>
                <a:solidFill>
                  <a:srgbClr val="002957"/>
                </a:solidFill>
                <a:effectLst/>
                <a:uLnTx/>
                <a:uFillTx/>
                <a:latin typeface="Montserrat Classic Bold"/>
                <a:ea typeface="+mn-ea"/>
                <a:cs typeface="+mn-cs"/>
              </a:rPr>
              <a:t>|</a:t>
            </a:r>
            <a:r>
              <a:rPr kumimoji="0" lang="en-US" sz="4200" b="0" i="0" u="none" strike="noStrike" kern="1200" cap="none" spc="0" normalizeH="0" baseline="0" noProof="0">
                <a:ln>
                  <a:noFill/>
                </a:ln>
                <a:solidFill>
                  <a:srgbClr val="00B0AB"/>
                </a:solidFill>
                <a:effectLst/>
                <a:uLnTx/>
                <a:uFillTx/>
                <a:latin typeface="Montserrat Classic Bold"/>
                <a:ea typeface="+mn-ea"/>
                <a:cs typeface="+mn-cs"/>
              </a:rPr>
              <a:t>   COMPLEX  </a:t>
            </a:r>
            <a:r>
              <a:rPr kumimoji="0" lang="en-US" sz="4200" b="0" i="0" u="none" strike="noStrike" kern="1200" cap="none" spc="0" normalizeH="0" baseline="0" noProof="0">
                <a:ln>
                  <a:noFill/>
                </a:ln>
                <a:solidFill>
                  <a:srgbClr val="002957"/>
                </a:solidFill>
                <a:effectLst/>
                <a:uLnTx/>
                <a:uFillTx/>
                <a:latin typeface="Montserrat Classic Bold"/>
                <a:ea typeface="+mn-ea"/>
                <a:cs typeface="+mn-cs"/>
              </a:rPr>
              <a:t> |</a:t>
            </a:r>
            <a:r>
              <a:rPr kumimoji="0" lang="en-US" sz="4200" b="0" i="0" u="none" strike="noStrike" kern="1200" cap="none" spc="0" normalizeH="0" baseline="0" noProof="0">
                <a:ln>
                  <a:noFill/>
                </a:ln>
                <a:solidFill>
                  <a:srgbClr val="00B0AB"/>
                </a:solidFill>
                <a:effectLst/>
                <a:uLnTx/>
                <a:uFillTx/>
                <a:latin typeface="Montserrat Classic Bold"/>
                <a:ea typeface="+mn-ea"/>
                <a:cs typeface="+mn-cs"/>
              </a:rPr>
              <a:t>   HISTORICAL   </a:t>
            </a:r>
            <a:r>
              <a:rPr kumimoji="0" lang="en-US" sz="4200" b="0" i="0" u="none" strike="noStrike" kern="1200" cap="none" spc="0" normalizeH="0" baseline="0" noProof="0">
                <a:ln>
                  <a:noFill/>
                </a:ln>
                <a:solidFill>
                  <a:srgbClr val="002957"/>
                </a:solidFill>
                <a:effectLst/>
                <a:uLnTx/>
                <a:uFillTx/>
                <a:latin typeface="Montserrat Classic Bold"/>
                <a:ea typeface="+mn-ea"/>
                <a:cs typeface="+mn-cs"/>
              </a:rPr>
              <a:t>|</a:t>
            </a:r>
            <a:r>
              <a:rPr kumimoji="0" lang="en-US" sz="4200" b="0" i="0" u="none" strike="noStrike" kern="1200" cap="none" spc="0" normalizeH="0" baseline="0" noProof="0">
                <a:ln>
                  <a:noFill/>
                </a:ln>
                <a:solidFill>
                  <a:srgbClr val="00B0AB"/>
                </a:solidFill>
                <a:effectLst/>
                <a:uLnTx/>
                <a:uFillTx/>
                <a:latin typeface="Montserrat Classic Bold"/>
                <a:ea typeface="+mn-ea"/>
                <a:cs typeface="+mn-cs"/>
              </a:rPr>
              <a:t>  VICARIOUS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rcRect t="7786" b="7786"/>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96220" y="2746108"/>
            <a:ext cx="18951151" cy="7555931"/>
          </a:xfrm>
          <a:prstGeom prst="rect">
            <a:avLst/>
          </a:prstGeom>
          <a:solidFill>
            <a:srgbClr val="FFFFFF"/>
          </a:solidFill>
        </p:spPr>
      </p:sp>
      <p:grpSp>
        <p:nvGrpSpPr>
          <p:cNvPr id="3" name="Group 3"/>
          <p:cNvGrpSpPr/>
          <p:nvPr/>
        </p:nvGrpSpPr>
        <p:grpSpPr>
          <a:xfrm rot="-5400000">
            <a:off x="-489457" y="3538306"/>
            <a:ext cx="1969602" cy="355128"/>
            <a:chOff x="0" y="0"/>
            <a:chExt cx="2951282" cy="532130"/>
          </a:xfrm>
        </p:grpSpPr>
        <p:sp>
          <p:nvSpPr>
            <p:cNvPr id="4" name="Freeform 4"/>
            <p:cNvSpPr/>
            <p:nvPr/>
          </p:nvSpPr>
          <p:spPr>
            <a:xfrm>
              <a:off x="0" y="0"/>
              <a:ext cx="2950012" cy="533400"/>
            </a:xfrm>
            <a:custGeom>
              <a:avLst/>
              <a:gdLst/>
              <a:ahLst/>
              <a:cxnLst/>
              <a:rect l="l" t="t" r="r" b="b"/>
              <a:pathLst>
                <a:path w="2950012" h="533400">
                  <a:moveTo>
                    <a:pt x="2872542" y="198120"/>
                  </a:moveTo>
                  <a:lnTo>
                    <a:pt x="523240" y="198120"/>
                  </a:lnTo>
                  <a:cubicBezTo>
                    <a:pt x="492760" y="83820"/>
                    <a:pt x="389890" y="0"/>
                    <a:pt x="266700" y="0"/>
                  </a:cubicBezTo>
                  <a:cubicBezTo>
                    <a:pt x="119380" y="0"/>
                    <a:pt x="0" y="119380"/>
                    <a:pt x="0" y="266700"/>
                  </a:cubicBezTo>
                  <a:cubicBezTo>
                    <a:pt x="0" y="414020"/>
                    <a:pt x="119380" y="533400"/>
                    <a:pt x="266700" y="533400"/>
                  </a:cubicBezTo>
                  <a:cubicBezTo>
                    <a:pt x="389890" y="533400"/>
                    <a:pt x="494030" y="449580"/>
                    <a:pt x="523240" y="335280"/>
                  </a:cubicBezTo>
                  <a:lnTo>
                    <a:pt x="2872542" y="335280"/>
                  </a:lnTo>
                  <a:cubicBezTo>
                    <a:pt x="2915722" y="335280"/>
                    <a:pt x="2950012" y="304800"/>
                    <a:pt x="2950012" y="266700"/>
                  </a:cubicBezTo>
                  <a:cubicBezTo>
                    <a:pt x="2950012" y="228600"/>
                    <a:pt x="2915722" y="198120"/>
                    <a:pt x="2872542" y="198120"/>
                  </a:cubicBezTo>
                  <a:close/>
                </a:path>
              </a:pathLst>
            </a:custGeom>
            <a:solidFill>
              <a:srgbClr val="00B0AB"/>
            </a:solidFill>
          </p:spPr>
        </p:sp>
      </p:grpSp>
      <p:sp>
        <p:nvSpPr>
          <p:cNvPr id="5" name="TextBox 5"/>
          <p:cNvSpPr txBox="1"/>
          <p:nvPr/>
        </p:nvSpPr>
        <p:spPr>
          <a:xfrm>
            <a:off x="1231270" y="737642"/>
            <a:ext cx="15825460" cy="1095375"/>
          </a:xfrm>
          <a:prstGeom prst="rect">
            <a:avLst/>
          </a:prstGeom>
        </p:spPr>
        <p:txBody>
          <a:bodyPr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FFFFFF"/>
                </a:solidFill>
                <a:effectLst/>
                <a:uLnTx/>
                <a:uFillTx/>
                <a:latin typeface="Montserrat Semi-Bold Bold"/>
                <a:ea typeface="+mn-ea"/>
                <a:cs typeface="+mn-cs"/>
              </a:rPr>
              <a:t>Types of Stress Response</a:t>
            </a:r>
          </a:p>
        </p:txBody>
      </p:sp>
      <p:grpSp>
        <p:nvGrpSpPr>
          <p:cNvPr id="6" name="Group 6"/>
          <p:cNvGrpSpPr/>
          <p:nvPr/>
        </p:nvGrpSpPr>
        <p:grpSpPr>
          <a:xfrm rot="-5400000">
            <a:off x="4712225" y="3838887"/>
            <a:ext cx="2748292" cy="495530"/>
            <a:chOff x="0" y="0"/>
            <a:chExt cx="2951282" cy="532130"/>
          </a:xfrm>
        </p:grpSpPr>
        <p:sp>
          <p:nvSpPr>
            <p:cNvPr id="7" name="Freeform 7"/>
            <p:cNvSpPr/>
            <p:nvPr/>
          </p:nvSpPr>
          <p:spPr>
            <a:xfrm>
              <a:off x="0" y="0"/>
              <a:ext cx="2950012" cy="533400"/>
            </a:xfrm>
            <a:custGeom>
              <a:avLst/>
              <a:gdLst/>
              <a:ahLst/>
              <a:cxnLst/>
              <a:rect l="l" t="t" r="r" b="b"/>
              <a:pathLst>
                <a:path w="2950012" h="533400">
                  <a:moveTo>
                    <a:pt x="2872542" y="198120"/>
                  </a:moveTo>
                  <a:lnTo>
                    <a:pt x="523240" y="198120"/>
                  </a:lnTo>
                  <a:cubicBezTo>
                    <a:pt x="492760" y="83820"/>
                    <a:pt x="389890" y="0"/>
                    <a:pt x="266700" y="0"/>
                  </a:cubicBezTo>
                  <a:cubicBezTo>
                    <a:pt x="119380" y="0"/>
                    <a:pt x="0" y="119380"/>
                    <a:pt x="0" y="266700"/>
                  </a:cubicBezTo>
                  <a:cubicBezTo>
                    <a:pt x="0" y="414020"/>
                    <a:pt x="119380" y="533400"/>
                    <a:pt x="266700" y="533400"/>
                  </a:cubicBezTo>
                  <a:cubicBezTo>
                    <a:pt x="389890" y="533400"/>
                    <a:pt x="494030" y="449580"/>
                    <a:pt x="523240" y="335280"/>
                  </a:cubicBezTo>
                  <a:lnTo>
                    <a:pt x="2872542" y="335280"/>
                  </a:lnTo>
                  <a:cubicBezTo>
                    <a:pt x="2915722" y="335280"/>
                    <a:pt x="2950012" y="304800"/>
                    <a:pt x="2950012" y="266700"/>
                  </a:cubicBezTo>
                  <a:cubicBezTo>
                    <a:pt x="2950012" y="228600"/>
                    <a:pt x="2915722" y="198120"/>
                    <a:pt x="2872542" y="198120"/>
                  </a:cubicBezTo>
                  <a:close/>
                </a:path>
              </a:pathLst>
            </a:custGeom>
            <a:solidFill>
              <a:srgbClr val="FF914D"/>
            </a:solidFill>
          </p:spPr>
        </p:sp>
      </p:grpSp>
      <p:grpSp>
        <p:nvGrpSpPr>
          <p:cNvPr id="8" name="Group 8"/>
          <p:cNvGrpSpPr/>
          <p:nvPr/>
        </p:nvGrpSpPr>
        <p:grpSpPr>
          <a:xfrm rot="-5400000">
            <a:off x="10513759" y="4279460"/>
            <a:ext cx="3777965" cy="681185"/>
            <a:chOff x="0" y="0"/>
            <a:chExt cx="2951282" cy="532130"/>
          </a:xfrm>
        </p:grpSpPr>
        <p:sp>
          <p:nvSpPr>
            <p:cNvPr id="9" name="Freeform 9"/>
            <p:cNvSpPr/>
            <p:nvPr/>
          </p:nvSpPr>
          <p:spPr>
            <a:xfrm>
              <a:off x="0" y="0"/>
              <a:ext cx="2950012" cy="533400"/>
            </a:xfrm>
            <a:custGeom>
              <a:avLst/>
              <a:gdLst/>
              <a:ahLst/>
              <a:cxnLst/>
              <a:rect l="l" t="t" r="r" b="b"/>
              <a:pathLst>
                <a:path w="2950012" h="533400">
                  <a:moveTo>
                    <a:pt x="2872542" y="198120"/>
                  </a:moveTo>
                  <a:lnTo>
                    <a:pt x="523240" y="198120"/>
                  </a:lnTo>
                  <a:cubicBezTo>
                    <a:pt x="492760" y="83820"/>
                    <a:pt x="389890" y="0"/>
                    <a:pt x="266700" y="0"/>
                  </a:cubicBezTo>
                  <a:cubicBezTo>
                    <a:pt x="119380" y="0"/>
                    <a:pt x="0" y="119380"/>
                    <a:pt x="0" y="266700"/>
                  </a:cubicBezTo>
                  <a:cubicBezTo>
                    <a:pt x="0" y="414020"/>
                    <a:pt x="119380" y="533400"/>
                    <a:pt x="266700" y="533400"/>
                  </a:cubicBezTo>
                  <a:cubicBezTo>
                    <a:pt x="389890" y="533400"/>
                    <a:pt x="494030" y="449580"/>
                    <a:pt x="523240" y="335280"/>
                  </a:cubicBezTo>
                  <a:lnTo>
                    <a:pt x="2872542" y="335280"/>
                  </a:lnTo>
                  <a:cubicBezTo>
                    <a:pt x="2915722" y="335280"/>
                    <a:pt x="2950012" y="304800"/>
                    <a:pt x="2950012" y="266700"/>
                  </a:cubicBezTo>
                  <a:cubicBezTo>
                    <a:pt x="2950012" y="228600"/>
                    <a:pt x="2915722" y="198120"/>
                    <a:pt x="2872542" y="198120"/>
                  </a:cubicBezTo>
                  <a:close/>
                </a:path>
              </a:pathLst>
            </a:custGeom>
            <a:solidFill>
              <a:srgbClr val="FC0303"/>
            </a:solidFill>
          </p:spPr>
        </p:sp>
      </p:grpSp>
      <p:sp>
        <p:nvSpPr>
          <p:cNvPr id="10" name="TextBox 10"/>
          <p:cNvSpPr txBox="1"/>
          <p:nvPr/>
        </p:nvSpPr>
        <p:spPr>
          <a:xfrm>
            <a:off x="864807" y="4152038"/>
            <a:ext cx="3591347" cy="638175"/>
          </a:xfrm>
          <a:prstGeom prst="rect">
            <a:avLst/>
          </a:prstGeom>
        </p:spPr>
        <p:txBody>
          <a:bodyPr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4200" b="0" i="0" u="none" strike="noStrike" kern="1200" cap="none" spc="126" normalizeH="0" baseline="0" noProof="0">
                <a:ln>
                  <a:noFill/>
                </a:ln>
                <a:solidFill>
                  <a:srgbClr val="00B0AB"/>
                </a:solidFill>
                <a:effectLst/>
                <a:uLnTx/>
                <a:uFillTx/>
                <a:latin typeface="Montserrat Classic Bold"/>
                <a:ea typeface="+mn-ea"/>
                <a:cs typeface="+mn-cs"/>
              </a:rPr>
              <a:t>POSITIVE</a:t>
            </a:r>
          </a:p>
        </p:txBody>
      </p:sp>
      <p:sp>
        <p:nvSpPr>
          <p:cNvPr id="11" name="TextBox 11"/>
          <p:cNvSpPr txBox="1"/>
          <p:nvPr/>
        </p:nvSpPr>
        <p:spPr>
          <a:xfrm>
            <a:off x="864807" y="4790213"/>
            <a:ext cx="4813418" cy="3166110"/>
          </a:xfrm>
          <a:prstGeom prst="rect">
            <a:avLst/>
          </a:prstGeom>
        </p:spPr>
        <p:txBody>
          <a:bodyPr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324" normalizeH="0" baseline="0" noProof="0">
                <a:ln>
                  <a:noFill/>
                </a:ln>
                <a:solidFill>
                  <a:srgbClr val="002957"/>
                </a:solidFill>
                <a:effectLst/>
                <a:uLnTx/>
                <a:uFillTx/>
                <a:latin typeface="Montserrat Bold"/>
                <a:ea typeface="+mn-ea"/>
                <a:cs typeface="+mn-cs"/>
              </a:rPr>
              <a:t>Brief increases in heart rate, mild elevations in stress hormone levels</a:t>
            </a:r>
          </a:p>
        </p:txBody>
      </p:sp>
      <p:sp>
        <p:nvSpPr>
          <p:cNvPr id="12" name="TextBox 12"/>
          <p:cNvSpPr txBox="1"/>
          <p:nvPr/>
        </p:nvSpPr>
        <p:spPr>
          <a:xfrm>
            <a:off x="6597112" y="4856799"/>
            <a:ext cx="4767007" cy="638175"/>
          </a:xfrm>
          <a:prstGeom prst="rect">
            <a:avLst/>
          </a:prstGeom>
        </p:spPr>
        <p:txBody>
          <a:bodyPr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4200" b="0" i="0" u="none" strike="noStrike" kern="1200" cap="none" spc="126" normalizeH="0" baseline="0" noProof="0">
                <a:ln>
                  <a:noFill/>
                </a:ln>
                <a:solidFill>
                  <a:srgbClr val="FF914D"/>
                </a:solidFill>
                <a:effectLst/>
                <a:uLnTx/>
                <a:uFillTx/>
                <a:latin typeface="Montserrat Classic Bold"/>
                <a:ea typeface="+mn-ea"/>
                <a:cs typeface="+mn-cs"/>
              </a:rPr>
              <a:t>TOLERABLE</a:t>
            </a:r>
          </a:p>
        </p:txBody>
      </p:sp>
      <p:sp>
        <p:nvSpPr>
          <p:cNvPr id="13" name="TextBox 13"/>
          <p:cNvSpPr txBox="1"/>
          <p:nvPr/>
        </p:nvSpPr>
        <p:spPr>
          <a:xfrm>
            <a:off x="6597112" y="5494974"/>
            <a:ext cx="5619729" cy="3166110"/>
          </a:xfrm>
          <a:prstGeom prst="rect">
            <a:avLst/>
          </a:prstGeom>
        </p:spPr>
        <p:txBody>
          <a:bodyPr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324" normalizeH="0" baseline="0" noProof="0">
                <a:ln>
                  <a:noFill/>
                </a:ln>
                <a:solidFill>
                  <a:srgbClr val="002957"/>
                </a:solidFill>
                <a:effectLst/>
                <a:uLnTx/>
                <a:uFillTx/>
                <a:latin typeface="Montserrat Bold"/>
                <a:ea typeface="+mn-ea"/>
                <a:cs typeface="+mn-cs"/>
              </a:rPr>
              <a:t>Serious, temporary stress responses buffered by supportive relationships</a:t>
            </a:r>
          </a:p>
        </p:txBody>
      </p:sp>
      <p:sp>
        <p:nvSpPr>
          <p:cNvPr id="14" name="TextBox 14"/>
          <p:cNvSpPr txBox="1"/>
          <p:nvPr/>
        </p:nvSpPr>
        <p:spPr>
          <a:xfrm>
            <a:off x="12936476" y="5844252"/>
            <a:ext cx="6190176" cy="638175"/>
          </a:xfrm>
          <a:prstGeom prst="rect">
            <a:avLst/>
          </a:prstGeom>
        </p:spPr>
        <p:txBody>
          <a:bodyPr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4200" b="0" i="0" u="none" strike="noStrike" kern="1200" cap="none" spc="126" normalizeH="0" baseline="0" noProof="0">
                <a:ln>
                  <a:noFill/>
                </a:ln>
                <a:solidFill>
                  <a:srgbClr val="FC0303"/>
                </a:solidFill>
                <a:effectLst/>
                <a:uLnTx/>
                <a:uFillTx/>
                <a:latin typeface="Montserrat Classic Bold"/>
                <a:ea typeface="+mn-ea"/>
                <a:cs typeface="+mn-cs"/>
              </a:rPr>
              <a:t>TOXIC</a:t>
            </a:r>
          </a:p>
        </p:txBody>
      </p:sp>
      <p:sp>
        <p:nvSpPr>
          <p:cNvPr id="15" name="TextBox 15"/>
          <p:cNvSpPr txBox="1"/>
          <p:nvPr/>
        </p:nvSpPr>
        <p:spPr>
          <a:xfrm>
            <a:off x="12936476" y="6482427"/>
            <a:ext cx="4844356" cy="3166110"/>
          </a:xfrm>
          <a:prstGeom prst="rect">
            <a:avLst/>
          </a:prstGeom>
        </p:spPr>
        <p:txBody>
          <a:bodyPr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324" normalizeH="0" baseline="0" noProof="0">
                <a:ln>
                  <a:noFill/>
                </a:ln>
                <a:solidFill>
                  <a:srgbClr val="002957"/>
                </a:solidFill>
                <a:effectLst/>
                <a:uLnTx/>
                <a:uFillTx/>
                <a:latin typeface="Montserrat Bold"/>
                <a:ea typeface="+mn-ea"/>
                <a:cs typeface="+mn-cs"/>
              </a:rPr>
              <a:t>Prolonged activation of stress responses, absent protective relationships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231851" cy="10349354"/>
            <a:chOff x="0" y="0"/>
            <a:chExt cx="2784601" cy="3500893"/>
          </a:xfrm>
        </p:grpSpPr>
        <p:sp>
          <p:nvSpPr>
            <p:cNvPr id="3" name="Freeform 3"/>
            <p:cNvSpPr/>
            <p:nvPr/>
          </p:nvSpPr>
          <p:spPr>
            <a:xfrm>
              <a:off x="0" y="0"/>
              <a:ext cx="2784601" cy="3500893"/>
            </a:xfrm>
            <a:custGeom>
              <a:avLst/>
              <a:gdLst/>
              <a:ahLst/>
              <a:cxnLst/>
              <a:rect l="l" t="t" r="r" b="b"/>
              <a:pathLst>
                <a:path w="2784601" h="3500893">
                  <a:moveTo>
                    <a:pt x="0" y="0"/>
                  </a:moveTo>
                  <a:lnTo>
                    <a:pt x="2784601" y="0"/>
                  </a:lnTo>
                  <a:lnTo>
                    <a:pt x="2784601" y="3500893"/>
                  </a:lnTo>
                  <a:lnTo>
                    <a:pt x="0" y="3500893"/>
                  </a:lnTo>
                  <a:close/>
                </a:path>
              </a:pathLst>
            </a:custGeom>
            <a:solidFill>
              <a:srgbClr val="002957">
                <a:alpha val="19607"/>
              </a:srgbClr>
            </a:solidFill>
          </p:spPr>
        </p:sp>
      </p:grpSp>
      <p:pic>
        <p:nvPicPr>
          <p:cNvPr id="4" name="Picture 4"/>
          <p:cNvPicPr>
            <a:picLocks noChangeAspect="1"/>
          </p:cNvPicPr>
          <p:nvPr/>
        </p:nvPicPr>
        <p:blipFill>
          <a:blip r:embed="rId3"/>
          <a:srcRect l="10240" r="10240"/>
          <a:stretch>
            <a:fillRect/>
          </a:stretch>
        </p:blipFill>
        <p:spPr>
          <a:xfrm>
            <a:off x="-6174451" y="-31177"/>
            <a:ext cx="14406302" cy="10349354"/>
          </a:xfrm>
          <a:prstGeom prst="rect">
            <a:avLst/>
          </a:prstGeom>
        </p:spPr>
      </p:pic>
      <p:sp>
        <p:nvSpPr>
          <p:cNvPr id="5" name="TextBox 5"/>
          <p:cNvSpPr txBox="1"/>
          <p:nvPr/>
        </p:nvSpPr>
        <p:spPr>
          <a:xfrm>
            <a:off x="688377" y="6416380"/>
            <a:ext cx="7660188" cy="3286125"/>
          </a:xfrm>
          <a:prstGeom prst="rect">
            <a:avLst/>
          </a:prstGeom>
        </p:spPr>
        <p:txBody>
          <a:bodyPr lIns="0" tIns="0" rIns="0" bIns="0" rtlCol="0" anchor="t">
            <a:spAutoFit/>
          </a:bodyPr>
          <a:lstStyle/>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FFFFFF"/>
                </a:solidFill>
                <a:effectLst/>
                <a:uLnTx/>
                <a:uFillTx/>
                <a:latin typeface="Montserrat Semi-Bold Bold"/>
                <a:ea typeface="+mn-ea"/>
                <a:cs typeface="+mn-cs"/>
              </a:rPr>
              <a:t>Toxic Stress </a:t>
            </a:r>
          </a:p>
          <a:p>
            <a:pPr marL="0" marR="0" lvl="0" indent="0" algn="l"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FFFFFF"/>
                </a:solidFill>
                <a:effectLst/>
                <a:uLnTx/>
                <a:uFillTx/>
                <a:latin typeface="Montserrat Semi-Bold Bold"/>
                <a:ea typeface="+mn-ea"/>
                <a:cs typeface="+mn-cs"/>
              </a:rPr>
              <a:t>&amp; The Brain's Role </a:t>
            </a:r>
          </a:p>
        </p:txBody>
      </p:sp>
      <p:grpSp>
        <p:nvGrpSpPr>
          <p:cNvPr id="6" name="Group 6"/>
          <p:cNvGrpSpPr/>
          <p:nvPr/>
        </p:nvGrpSpPr>
        <p:grpSpPr>
          <a:xfrm>
            <a:off x="8348565" y="1028700"/>
            <a:ext cx="11914688" cy="3244215"/>
            <a:chOff x="0" y="0"/>
            <a:chExt cx="15886251" cy="4325620"/>
          </a:xfrm>
        </p:grpSpPr>
        <p:sp>
          <p:nvSpPr>
            <p:cNvPr id="7" name="TextBox 7"/>
            <p:cNvSpPr txBox="1"/>
            <p:nvPr/>
          </p:nvSpPr>
          <p:spPr>
            <a:xfrm>
              <a:off x="474389" y="0"/>
              <a:ext cx="12648028" cy="850900"/>
            </a:xfrm>
            <a:prstGeom prst="rect">
              <a:avLst/>
            </a:prstGeom>
          </p:spPr>
          <p:txBody>
            <a:bodyPr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4200" b="0" i="0" u="none" strike="noStrike" kern="1200" cap="none" spc="420" normalizeH="0" baseline="0" noProof="0">
                  <a:ln>
                    <a:noFill/>
                  </a:ln>
                  <a:solidFill>
                    <a:srgbClr val="00B0AB"/>
                  </a:solidFill>
                  <a:effectLst/>
                  <a:uLnTx/>
                  <a:uFillTx/>
                  <a:latin typeface="Montserrat Classic Bold"/>
                  <a:ea typeface="+mn-ea"/>
                  <a:cs typeface="+mn-cs"/>
                </a:rPr>
                <a:t>UPSTAIRS: "RATIONAL"</a:t>
              </a:r>
            </a:p>
          </p:txBody>
        </p:sp>
        <p:sp>
          <p:nvSpPr>
            <p:cNvPr id="8" name="TextBox 8"/>
            <p:cNvSpPr txBox="1"/>
            <p:nvPr/>
          </p:nvSpPr>
          <p:spPr>
            <a:xfrm>
              <a:off x="0" y="746125"/>
              <a:ext cx="15886251" cy="3579495"/>
            </a:xfrm>
            <a:prstGeom prst="rect">
              <a:avLst/>
            </a:prstGeom>
          </p:spPr>
          <p:txBody>
            <a:bodyPr lIns="0" tIns="0" rIns="0" bIns="0" rtlCol="0" anchor="t">
              <a:spAutoFit/>
            </a:bodyPr>
            <a:lstStyle/>
            <a:p>
              <a:pPr marL="777240" marR="0" lvl="1" indent="-388620" algn="l" defTabSz="914400" rtl="0" eaLnBrk="1" fontAlgn="auto" latinLnBrk="0" hangingPunct="1">
                <a:lnSpc>
                  <a:spcPts val="5400"/>
                </a:lnSpc>
                <a:spcBef>
                  <a:spcPts val="0"/>
                </a:spcBef>
                <a:spcAft>
                  <a:spcPts val="0"/>
                </a:spcAft>
                <a:buClrTx/>
                <a:buSzTx/>
                <a:buFont typeface="Arial"/>
                <a:buChar char="•"/>
                <a:tabLst/>
                <a:defRPr/>
              </a:pPr>
              <a:r>
                <a:rPr kumimoji="0" lang="en-US" sz="3600" b="0" i="0" u="none" strike="noStrike" kern="1200" cap="none" spc="36" normalizeH="0" baseline="0" noProof="0">
                  <a:ln>
                    <a:noFill/>
                  </a:ln>
                  <a:solidFill>
                    <a:srgbClr val="002957"/>
                  </a:solidFill>
                  <a:effectLst/>
                  <a:uLnTx/>
                  <a:uFillTx/>
                  <a:latin typeface="Montserrat Bold"/>
                  <a:ea typeface="+mn-ea"/>
                  <a:cs typeface="+mn-cs"/>
                </a:rPr>
                <a:t>Cerebral Cortex</a:t>
              </a:r>
            </a:p>
            <a:p>
              <a:pPr marL="777240" marR="0" lvl="1" indent="-388620" algn="l" defTabSz="914400" rtl="0" eaLnBrk="1" fontAlgn="auto" latinLnBrk="0" hangingPunct="1">
                <a:lnSpc>
                  <a:spcPts val="5400"/>
                </a:lnSpc>
                <a:spcBef>
                  <a:spcPts val="0"/>
                </a:spcBef>
                <a:spcAft>
                  <a:spcPts val="0"/>
                </a:spcAft>
                <a:buClrTx/>
                <a:buSzTx/>
                <a:buFont typeface="Arial"/>
                <a:buChar char="•"/>
                <a:tabLst/>
                <a:defRPr/>
              </a:pPr>
              <a:r>
                <a:rPr kumimoji="0" lang="en-US" sz="3600" b="0" i="0" u="none" strike="noStrike" kern="1200" cap="none" spc="36" normalizeH="0" baseline="0" noProof="0">
                  <a:ln>
                    <a:noFill/>
                  </a:ln>
                  <a:solidFill>
                    <a:srgbClr val="002957"/>
                  </a:solidFill>
                  <a:effectLst/>
                  <a:uLnTx/>
                  <a:uFillTx/>
                  <a:latin typeface="Montserrat Bold"/>
                  <a:ea typeface="+mn-ea"/>
                  <a:cs typeface="+mn-cs"/>
                </a:rPr>
                <a:t>Thinking, Imagining, Planning </a:t>
              </a:r>
            </a:p>
            <a:p>
              <a:pPr marL="777240" marR="0" lvl="1" indent="-388620" algn="l" defTabSz="914400" rtl="0" eaLnBrk="1" fontAlgn="auto" latinLnBrk="0" hangingPunct="1">
                <a:lnSpc>
                  <a:spcPts val="5400"/>
                </a:lnSpc>
                <a:spcBef>
                  <a:spcPts val="0"/>
                </a:spcBef>
                <a:spcAft>
                  <a:spcPts val="0"/>
                </a:spcAft>
                <a:buClrTx/>
                <a:buSzTx/>
                <a:buFont typeface="Arial"/>
                <a:buChar char="•"/>
                <a:tabLst/>
                <a:defRPr/>
              </a:pPr>
              <a:r>
                <a:rPr kumimoji="0" lang="en-US" sz="3600" b="0" i="0" u="none" strike="noStrike" kern="1200" cap="none" spc="36" normalizeH="0" baseline="0" noProof="0">
                  <a:ln>
                    <a:noFill/>
                  </a:ln>
                  <a:solidFill>
                    <a:srgbClr val="002957"/>
                  </a:solidFill>
                  <a:effectLst/>
                  <a:uLnTx/>
                  <a:uFillTx/>
                  <a:latin typeface="Montserrat Bold"/>
                  <a:ea typeface="+mn-ea"/>
                  <a:cs typeface="+mn-cs"/>
                </a:rPr>
                <a:t>Weighing Pros vs Cons </a:t>
              </a:r>
            </a:p>
            <a:p>
              <a:pPr marL="777240" marR="0" lvl="1" indent="-388620" algn="l" defTabSz="914400" rtl="0" eaLnBrk="1" fontAlgn="auto" latinLnBrk="0" hangingPunct="1">
                <a:lnSpc>
                  <a:spcPts val="5400"/>
                </a:lnSpc>
                <a:spcBef>
                  <a:spcPts val="0"/>
                </a:spcBef>
                <a:spcAft>
                  <a:spcPts val="0"/>
                </a:spcAft>
                <a:buClrTx/>
                <a:buSzTx/>
                <a:buFont typeface="Arial"/>
                <a:buChar char="•"/>
                <a:tabLst/>
                <a:defRPr/>
              </a:pPr>
              <a:r>
                <a:rPr kumimoji="0" lang="en-US" sz="3600" b="0" i="0" u="none" strike="noStrike" kern="1200" cap="none" spc="36" normalizeH="0" baseline="0" noProof="0">
                  <a:ln>
                    <a:noFill/>
                  </a:ln>
                  <a:solidFill>
                    <a:srgbClr val="002957"/>
                  </a:solidFill>
                  <a:effectLst/>
                  <a:uLnTx/>
                  <a:uFillTx/>
                  <a:latin typeface="Montserrat Bold"/>
                  <a:ea typeface="+mn-ea"/>
                  <a:cs typeface="+mn-cs"/>
                </a:rPr>
                <a:t> Empathy &amp; Self-Understanding</a:t>
              </a:r>
            </a:p>
          </p:txBody>
        </p:sp>
      </p:grpSp>
      <p:grpSp>
        <p:nvGrpSpPr>
          <p:cNvPr id="9" name="Group 9"/>
          <p:cNvGrpSpPr/>
          <p:nvPr/>
        </p:nvGrpSpPr>
        <p:grpSpPr>
          <a:xfrm>
            <a:off x="8348565" y="5876555"/>
            <a:ext cx="11914688" cy="3381745"/>
            <a:chOff x="0" y="0"/>
            <a:chExt cx="15886251" cy="4508993"/>
          </a:xfrm>
        </p:grpSpPr>
        <p:sp>
          <p:nvSpPr>
            <p:cNvPr id="10" name="TextBox 10"/>
            <p:cNvSpPr txBox="1"/>
            <p:nvPr/>
          </p:nvSpPr>
          <p:spPr>
            <a:xfrm>
              <a:off x="466337" y="0"/>
              <a:ext cx="11967382" cy="850900"/>
            </a:xfrm>
            <a:prstGeom prst="rect">
              <a:avLst/>
            </a:prstGeom>
          </p:spPr>
          <p:txBody>
            <a:bodyPr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4200" b="0" i="0" u="none" strike="noStrike" kern="1200" cap="none" spc="420" normalizeH="0" baseline="0" noProof="0">
                  <a:ln>
                    <a:noFill/>
                  </a:ln>
                  <a:solidFill>
                    <a:srgbClr val="00B0AB"/>
                  </a:solidFill>
                  <a:effectLst/>
                  <a:uLnTx/>
                  <a:uFillTx/>
                  <a:latin typeface="Montserrat Classic Bold"/>
                  <a:ea typeface="+mn-ea"/>
                  <a:cs typeface="+mn-cs"/>
                </a:rPr>
                <a:t>DOWNSTAIRS:"EMOTIONAL"</a:t>
              </a:r>
            </a:p>
          </p:txBody>
        </p:sp>
        <p:sp>
          <p:nvSpPr>
            <p:cNvPr id="11" name="TextBox 11"/>
            <p:cNvSpPr txBox="1"/>
            <p:nvPr/>
          </p:nvSpPr>
          <p:spPr>
            <a:xfrm>
              <a:off x="0" y="929498"/>
              <a:ext cx="15886251" cy="3579495"/>
            </a:xfrm>
            <a:prstGeom prst="rect">
              <a:avLst/>
            </a:prstGeom>
          </p:spPr>
          <p:txBody>
            <a:bodyPr lIns="0" tIns="0" rIns="0" bIns="0" rtlCol="0" anchor="t">
              <a:spAutoFit/>
            </a:bodyPr>
            <a:lstStyle/>
            <a:p>
              <a:pPr marL="777240" marR="0" lvl="1" indent="-388620" algn="l" defTabSz="914400" rtl="0" eaLnBrk="1" fontAlgn="auto" latinLnBrk="0" hangingPunct="1">
                <a:lnSpc>
                  <a:spcPts val="5400"/>
                </a:lnSpc>
                <a:spcBef>
                  <a:spcPts val="0"/>
                </a:spcBef>
                <a:spcAft>
                  <a:spcPts val="0"/>
                </a:spcAft>
                <a:buClrTx/>
                <a:buSzTx/>
                <a:buFont typeface="Arial"/>
                <a:buChar char="•"/>
                <a:tabLst/>
                <a:defRPr/>
              </a:pPr>
              <a:r>
                <a:rPr kumimoji="0" lang="en-US" sz="3600" b="0" i="0" u="none" strike="noStrike" kern="1200" cap="none" spc="36" normalizeH="0" baseline="0" noProof="0">
                  <a:ln>
                    <a:noFill/>
                  </a:ln>
                  <a:solidFill>
                    <a:srgbClr val="002957"/>
                  </a:solidFill>
                  <a:effectLst/>
                  <a:uLnTx/>
                  <a:uFillTx/>
                  <a:latin typeface="Montserrat Bold"/>
                  <a:ea typeface="+mn-ea"/>
                  <a:cs typeface="+mn-cs"/>
                </a:rPr>
                <a:t>Limbic region &amp; Brain Stem</a:t>
              </a:r>
            </a:p>
            <a:p>
              <a:pPr marL="777240" marR="0" lvl="1" indent="-388620" algn="l" defTabSz="914400" rtl="0" eaLnBrk="1" fontAlgn="auto" latinLnBrk="0" hangingPunct="1">
                <a:lnSpc>
                  <a:spcPts val="5400"/>
                </a:lnSpc>
                <a:spcBef>
                  <a:spcPts val="0"/>
                </a:spcBef>
                <a:spcAft>
                  <a:spcPts val="0"/>
                </a:spcAft>
                <a:buClrTx/>
                <a:buSzTx/>
                <a:buFont typeface="Arial"/>
                <a:buChar char="•"/>
                <a:tabLst/>
                <a:defRPr/>
              </a:pPr>
              <a:r>
                <a:rPr kumimoji="0" lang="en-US" sz="3600" b="0" i="0" u="none" strike="noStrike" kern="1200" cap="none" spc="36" normalizeH="0" baseline="0" noProof="0">
                  <a:ln>
                    <a:noFill/>
                  </a:ln>
                  <a:solidFill>
                    <a:srgbClr val="002957"/>
                  </a:solidFill>
                  <a:effectLst/>
                  <a:uLnTx/>
                  <a:uFillTx/>
                  <a:latin typeface="Montserrat Bold"/>
                  <a:ea typeface="+mn-ea"/>
                  <a:cs typeface="+mn-cs"/>
                </a:rPr>
                <a:t>Basic Functions: Breathing, Heart </a:t>
              </a:r>
            </a:p>
            <a:p>
              <a:pPr marL="777240" marR="0" lvl="1" indent="-388620" algn="l" defTabSz="914400" rtl="0" eaLnBrk="1" fontAlgn="auto" latinLnBrk="0" hangingPunct="1">
                <a:lnSpc>
                  <a:spcPts val="5400"/>
                </a:lnSpc>
                <a:spcBef>
                  <a:spcPts val="0"/>
                </a:spcBef>
                <a:spcAft>
                  <a:spcPts val="0"/>
                </a:spcAft>
                <a:buClrTx/>
                <a:buSzTx/>
                <a:buFont typeface="Arial"/>
                <a:buChar char="•"/>
                <a:tabLst/>
                <a:defRPr/>
              </a:pPr>
              <a:r>
                <a:rPr kumimoji="0" lang="en-US" sz="3600" b="0" i="0" u="none" strike="noStrike" kern="1200" cap="none" spc="36" normalizeH="0" baseline="0" noProof="0">
                  <a:ln>
                    <a:noFill/>
                  </a:ln>
                  <a:solidFill>
                    <a:srgbClr val="002957"/>
                  </a:solidFill>
                  <a:effectLst/>
                  <a:uLnTx/>
                  <a:uFillTx/>
                  <a:latin typeface="Montserrat Bold"/>
                  <a:ea typeface="+mn-ea"/>
                  <a:cs typeface="+mn-cs"/>
                </a:rPr>
                <a:t>Oldest, Most Primitive </a:t>
              </a:r>
            </a:p>
            <a:p>
              <a:pPr marL="777240" marR="0" lvl="1" indent="-388620" algn="l" defTabSz="914400" rtl="0" eaLnBrk="1" fontAlgn="auto" latinLnBrk="0" hangingPunct="1">
                <a:lnSpc>
                  <a:spcPts val="5400"/>
                </a:lnSpc>
                <a:spcBef>
                  <a:spcPts val="0"/>
                </a:spcBef>
                <a:spcAft>
                  <a:spcPts val="0"/>
                </a:spcAft>
                <a:buClrTx/>
                <a:buSzTx/>
                <a:buFont typeface="Arial"/>
                <a:buChar char="•"/>
                <a:tabLst/>
                <a:defRPr/>
              </a:pPr>
              <a:r>
                <a:rPr kumimoji="0" lang="en-US" sz="3600" b="0" i="0" u="none" strike="noStrike" kern="1200" cap="none" spc="36" normalizeH="0" baseline="0" noProof="0">
                  <a:ln>
                    <a:noFill/>
                  </a:ln>
                  <a:solidFill>
                    <a:srgbClr val="002957"/>
                  </a:solidFill>
                  <a:effectLst/>
                  <a:uLnTx/>
                  <a:uFillTx/>
                  <a:latin typeface="Montserrat Bold"/>
                  <a:ea typeface="+mn-ea"/>
                  <a:cs typeface="+mn-cs"/>
                </a:rPr>
                <a:t>Strong Emotions: Fear &amp; Anger</a:t>
              </a:r>
            </a:p>
          </p:txBody>
        </p:sp>
      </p:grpSp>
      <p:grpSp>
        <p:nvGrpSpPr>
          <p:cNvPr id="12" name="Group 12"/>
          <p:cNvGrpSpPr/>
          <p:nvPr/>
        </p:nvGrpSpPr>
        <p:grpSpPr>
          <a:xfrm>
            <a:off x="8925727" y="4867458"/>
            <a:ext cx="7834310" cy="552083"/>
            <a:chOff x="0" y="0"/>
            <a:chExt cx="8109841" cy="571500"/>
          </a:xfrm>
        </p:grpSpPr>
        <p:sp>
          <p:nvSpPr>
            <p:cNvPr id="13" name="Freeform 13"/>
            <p:cNvSpPr/>
            <p:nvPr/>
          </p:nvSpPr>
          <p:spPr>
            <a:xfrm>
              <a:off x="0" y="255270"/>
              <a:ext cx="8109841" cy="69850"/>
            </a:xfrm>
            <a:custGeom>
              <a:avLst/>
              <a:gdLst/>
              <a:ahLst/>
              <a:cxnLst/>
              <a:rect l="l" t="t" r="r" b="b"/>
              <a:pathLst>
                <a:path w="8109841" h="69850">
                  <a:moveTo>
                    <a:pt x="7819012" y="0"/>
                  </a:moveTo>
                  <a:lnTo>
                    <a:pt x="0" y="0"/>
                  </a:lnTo>
                  <a:lnTo>
                    <a:pt x="0" y="69850"/>
                  </a:lnTo>
                  <a:lnTo>
                    <a:pt x="8109841" y="69850"/>
                  </a:lnTo>
                  <a:lnTo>
                    <a:pt x="8109841" y="0"/>
                  </a:lnTo>
                  <a:close/>
                </a:path>
              </a:pathLst>
            </a:custGeom>
            <a:solidFill>
              <a:srgbClr val="002957"/>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277" y="1028700"/>
            <a:ext cx="18269593" cy="8274470"/>
            <a:chOff x="0" y="0"/>
            <a:chExt cx="22528446" cy="10203344"/>
          </a:xfrm>
        </p:grpSpPr>
        <p:sp>
          <p:nvSpPr>
            <p:cNvPr id="3" name="Freeform 3"/>
            <p:cNvSpPr/>
            <p:nvPr/>
          </p:nvSpPr>
          <p:spPr>
            <a:xfrm>
              <a:off x="0" y="0"/>
              <a:ext cx="22528445" cy="10203344"/>
            </a:xfrm>
            <a:custGeom>
              <a:avLst/>
              <a:gdLst/>
              <a:ahLst/>
              <a:cxnLst/>
              <a:rect l="l" t="t" r="r" b="b"/>
              <a:pathLst>
                <a:path w="22528445" h="10203344">
                  <a:moveTo>
                    <a:pt x="0" y="0"/>
                  </a:moveTo>
                  <a:lnTo>
                    <a:pt x="0" y="10203344"/>
                  </a:lnTo>
                  <a:lnTo>
                    <a:pt x="22528445" y="10203344"/>
                  </a:lnTo>
                  <a:lnTo>
                    <a:pt x="22528445" y="0"/>
                  </a:lnTo>
                  <a:lnTo>
                    <a:pt x="0" y="0"/>
                  </a:lnTo>
                  <a:close/>
                  <a:moveTo>
                    <a:pt x="22467486" y="10142384"/>
                  </a:moveTo>
                  <a:lnTo>
                    <a:pt x="59690" y="10142384"/>
                  </a:lnTo>
                  <a:lnTo>
                    <a:pt x="59690" y="59690"/>
                  </a:lnTo>
                  <a:lnTo>
                    <a:pt x="22467486" y="59690"/>
                  </a:lnTo>
                  <a:lnTo>
                    <a:pt x="22467486" y="10142384"/>
                  </a:lnTo>
                  <a:close/>
                </a:path>
              </a:pathLst>
            </a:custGeom>
            <a:solidFill>
              <a:srgbClr val="00B0AB"/>
            </a:solidFill>
          </p:spPr>
        </p:sp>
      </p:grpSp>
      <p:sp>
        <p:nvSpPr>
          <p:cNvPr id="4" name="AutoShape 4"/>
          <p:cNvSpPr/>
          <p:nvPr/>
        </p:nvSpPr>
        <p:spPr>
          <a:xfrm>
            <a:off x="9892785" y="0"/>
            <a:ext cx="8556756" cy="10525065"/>
          </a:xfrm>
          <a:prstGeom prst="rect">
            <a:avLst/>
          </a:prstGeom>
          <a:solidFill>
            <a:srgbClr val="002957"/>
          </a:solidFill>
        </p:spPr>
      </p:sp>
      <p:sp>
        <p:nvSpPr>
          <p:cNvPr id="5" name="TextBox 5"/>
          <p:cNvSpPr txBox="1"/>
          <p:nvPr/>
        </p:nvSpPr>
        <p:spPr>
          <a:xfrm>
            <a:off x="650544" y="1421130"/>
            <a:ext cx="9095284" cy="7425690"/>
          </a:xfrm>
          <a:prstGeom prst="rect">
            <a:avLst/>
          </a:prstGeom>
        </p:spPr>
        <p:txBody>
          <a:bodyPr lIns="0" tIns="0" rIns="0" bIns="0" rtlCol="0" anchor="t">
            <a:spAutoFit/>
          </a:bodyPr>
          <a:lstStyle/>
          <a:p>
            <a:pPr marL="777240" marR="0" lvl="1" indent="-388620" algn="l" defTabSz="914400" rtl="0" eaLnBrk="1" fontAlgn="auto" latinLnBrk="0" hangingPunct="1">
              <a:lnSpc>
                <a:spcPts val="4500"/>
              </a:lnSpc>
              <a:spcBef>
                <a:spcPts val="0"/>
              </a:spcBef>
              <a:spcAft>
                <a:spcPts val="0"/>
              </a:spcAft>
              <a:buClrTx/>
              <a:buSzTx/>
              <a:buFont typeface="Arial"/>
              <a:buChar char="•"/>
              <a:tabLst/>
              <a:defRPr/>
            </a:pPr>
            <a:r>
              <a:rPr kumimoji="0" lang="en-US" sz="3600" b="0" i="0" u="none" strike="noStrike" kern="1200" cap="none" spc="324" normalizeH="0" baseline="0" noProof="0">
                <a:ln>
                  <a:noFill/>
                </a:ln>
                <a:solidFill>
                  <a:srgbClr val="002957"/>
                </a:solidFill>
                <a:effectLst/>
                <a:uLnTx/>
                <a:uFillTx/>
                <a:latin typeface="Montserrat Bold"/>
                <a:ea typeface="+mn-ea"/>
                <a:cs typeface="+mn-cs"/>
              </a:rPr>
              <a:t>Operates unconsciously</a:t>
            </a:r>
          </a:p>
          <a:p>
            <a:pPr marL="0" marR="0" lvl="0" indent="0" algn="l" defTabSz="914400" rtl="0" eaLnBrk="1" fontAlgn="auto" latinLnBrk="0" hangingPunct="1">
              <a:lnSpc>
                <a:spcPts val="4500"/>
              </a:lnSpc>
              <a:spcBef>
                <a:spcPts val="0"/>
              </a:spcBef>
              <a:spcAft>
                <a:spcPts val="0"/>
              </a:spcAft>
              <a:buClrTx/>
              <a:buSzTx/>
              <a:buFontTx/>
              <a:buNone/>
              <a:tabLst/>
              <a:defRPr/>
            </a:pPr>
            <a:endParaRPr kumimoji="0" lang="en-US" sz="3600" b="0" i="0" u="none" strike="noStrike" kern="1200" cap="none" spc="324" normalizeH="0" baseline="0" noProof="0">
              <a:ln>
                <a:noFill/>
              </a:ln>
              <a:solidFill>
                <a:srgbClr val="002957"/>
              </a:solidFill>
              <a:effectLst/>
              <a:uLnTx/>
              <a:uFillTx/>
              <a:latin typeface="Montserrat Bold"/>
              <a:ea typeface="+mn-ea"/>
              <a:cs typeface="+mn-cs"/>
            </a:endParaRPr>
          </a:p>
          <a:p>
            <a:pPr marL="777240" marR="0" lvl="1" indent="-388620" algn="l" defTabSz="914400" rtl="0" eaLnBrk="1" fontAlgn="auto" latinLnBrk="0" hangingPunct="1">
              <a:lnSpc>
                <a:spcPts val="4500"/>
              </a:lnSpc>
              <a:spcBef>
                <a:spcPts val="0"/>
              </a:spcBef>
              <a:spcAft>
                <a:spcPts val="0"/>
              </a:spcAft>
              <a:buClrTx/>
              <a:buSzTx/>
              <a:buFont typeface="Arial"/>
              <a:buChar char="•"/>
              <a:tabLst/>
              <a:defRPr/>
            </a:pPr>
            <a:r>
              <a:rPr kumimoji="0" lang="en-US" sz="3600" b="0" i="0" u="none" strike="noStrike" kern="1200" cap="none" spc="324" normalizeH="0" baseline="0" noProof="0">
                <a:ln>
                  <a:noFill/>
                </a:ln>
                <a:solidFill>
                  <a:srgbClr val="002957"/>
                </a:solidFill>
                <a:effectLst/>
                <a:uLnTx/>
                <a:uFillTx/>
                <a:latin typeface="Montserrat Bold"/>
                <a:ea typeface="+mn-ea"/>
                <a:cs typeface="+mn-cs"/>
              </a:rPr>
              <a:t>Brain's alarm system</a:t>
            </a:r>
          </a:p>
          <a:p>
            <a:pPr marL="0" marR="0" lvl="0" indent="0" algn="l" defTabSz="914400" rtl="0" eaLnBrk="1" fontAlgn="auto" latinLnBrk="0" hangingPunct="1">
              <a:lnSpc>
                <a:spcPts val="4500"/>
              </a:lnSpc>
              <a:spcBef>
                <a:spcPts val="0"/>
              </a:spcBef>
              <a:spcAft>
                <a:spcPts val="0"/>
              </a:spcAft>
              <a:buClrTx/>
              <a:buSzTx/>
              <a:buFontTx/>
              <a:buNone/>
              <a:tabLst/>
              <a:defRPr/>
            </a:pPr>
            <a:endParaRPr kumimoji="0" lang="en-US" sz="3600" b="0" i="0" u="none" strike="noStrike" kern="1200" cap="none" spc="324" normalizeH="0" baseline="0" noProof="0">
              <a:ln>
                <a:noFill/>
              </a:ln>
              <a:solidFill>
                <a:srgbClr val="002957"/>
              </a:solidFill>
              <a:effectLst/>
              <a:uLnTx/>
              <a:uFillTx/>
              <a:latin typeface="Montserrat Bold"/>
              <a:ea typeface="+mn-ea"/>
              <a:cs typeface="+mn-cs"/>
            </a:endParaRPr>
          </a:p>
          <a:p>
            <a:pPr marL="777240" marR="0" lvl="1" indent="-388620" algn="l" defTabSz="914400" rtl="0" eaLnBrk="1" fontAlgn="auto" latinLnBrk="0" hangingPunct="1">
              <a:lnSpc>
                <a:spcPts val="4500"/>
              </a:lnSpc>
              <a:spcBef>
                <a:spcPts val="0"/>
              </a:spcBef>
              <a:spcAft>
                <a:spcPts val="0"/>
              </a:spcAft>
              <a:buClrTx/>
              <a:buSzTx/>
              <a:buFont typeface="Arial"/>
              <a:buChar char="•"/>
              <a:tabLst/>
              <a:defRPr/>
            </a:pPr>
            <a:r>
              <a:rPr kumimoji="0" lang="en-US" sz="3600" b="0" i="0" u="none" strike="noStrike" kern="1200" cap="none" spc="324" normalizeH="0" baseline="0" noProof="0">
                <a:ln>
                  <a:noFill/>
                </a:ln>
                <a:solidFill>
                  <a:srgbClr val="002957"/>
                </a:solidFill>
                <a:effectLst/>
                <a:uLnTx/>
                <a:uFillTx/>
                <a:latin typeface="Montserrat Bold"/>
                <a:ea typeface="+mn-ea"/>
                <a:cs typeface="+mn-cs"/>
              </a:rPr>
              <a:t>Reacts to threats, sending rapid signals to engage in a fear response</a:t>
            </a:r>
          </a:p>
          <a:p>
            <a:pPr marL="0" marR="0" lvl="0" indent="0" algn="l" defTabSz="914400" rtl="0" eaLnBrk="1" fontAlgn="auto" latinLnBrk="0" hangingPunct="1">
              <a:lnSpc>
                <a:spcPts val="4500"/>
              </a:lnSpc>
              <a:spcBef>
                <a:spcPts val="0"/>
              </a:spcBef>
              <a:spcAft>
                <a:spcPts val="0"/>
              </a:spcAft>
              <a:buClrTx/>
              <a:buSzTx/>
              <a:buFontTx/>
              <a:buNone/>
              <a:tabLst/>
              <a:defRPr/>
            </a:pPr>
            <a:endParaRPr kumimoji="0" lang="en-US" sz="3600" b="0" i="0" u="none" strike="noStrike" kern="1200" cap="none" spc="324" normalizeH="0" baseline="0" noProof="0">
              <a:ln>
                <a:noFill/>
              </a:ln>
              <a:solidFill>
                <a:srgbClr val="002957"/>
              </a:solidFill>
              <a:effectLst/>
              <a:uLnTx/>
              <a:uFillTx/>
              <a:latin typeface="Montserrat Bold"/>
              <a:ea typeface="+mn-ea"/>
              <a:cs typeface="+mn-cs"/>
            </a:endParaRPr>
          </a:p>
          <a:p>
            <a:pPr marL="777240" marR="0" lvl="1" indent="-388620" algn="l" defTabSz="914400" rtl="0" eaLnBrk="1" fontAlgn="auto" latinLnBrk="0" hangingPunct="1">
              <a:lnSpc>
                <a:spcPts val="4500"/>
              </a:lnSpc>
              <a:spcBef>
                <a:spcPts val="0"/>
              </a:spcBef>
              <a:spcAft>
                <a:spcPts val="0"/>
              </a:spcAft>
              <a:buClrTx/>
              <a:buSzTx/>
              <a:buFont typeface="Arial"/>
              <a:buChar char="•"/>
              <a:tabLst/>
              <a:defRPr/>
            </a:pPr>
            <a:r>
              <a:rPr kumimoji="0" lang="en-US" sz="3600" b="0" i="0" u="none" strike="noStrike" kern="1200" cap="none" spc="324" normalizeH="0" baseline="0" noProof="0">
                <a:ln>
                  <a:noFill/>
                </a:ln>
                <a:solidFill>
                  <a:srgbClr val="002957"/>
                </a:solidFill>
                <a:effectLst/>
                <a:uLnTx/>
                <a:uFillTx/>
                <a:latin typeface="Montserrat Bold"/>
                <a:ea typeface="+mn-ea"/>
                <a:cs typeface="+mn-cs"/>
              </a:rPr>
              <a:t>Allows us to act before we think</a:t>
            </a:r>
          </a:p>
          <a:p>
            <a:pPr marL="0" marR="0" lvl="0" indent="0" algn="l" defTabSz="914400" rtl="0" eaLnBrk="1" fontAlgn="auto" latinLnBrk="0" hangingPunct="1">
              <a:lnSpc>
                <a:spcPts val="4500"/>
              </a:lnSpc>
              <a:spcBef>
                <a:spcPts val="0"/>
              </a:spcBef>
              <a:spcAft>
                <a:spcPts val="0"/>
              </a:spcAft>
              <a:buClrTx/>
              <a:buSzTx/>
              <a:buFontTx/>
              <a:buNone/>
              <a:tabLst/>
              <a:defRPr/>
            </a:pPr>
            <a:endParaRPr kumimoji="0" lang="en-US" sz="3600" b="0" i="0" u="none" strike="noStrike" kern="1200" cap="none" spc="324" normalizeH="0" baseline="0" noProof="0">
              <a:ln>
                <a:noFill/>
              </a:ln>
              <a:solidFill>
                <a:srgbClr val="002957"/>
              </a:solidFill>
              <a:effectLst/>
              <a:uLnTx/>
              <a:uFillTx/>
              <a:latin typeface="Montserrat Bold"/>
              <a:ea typeface="+mn-ea"/>
              <a:cs typeface="+mn-cs"/>
            </a:endParaRPr>
          </a:p>
          <a:p>
            <a:pPr marL="777240" marR="0" lvl="1" indent="-388620" algn="l" defTabSz="914400" rtl="0" eaLnBrk="1" fontAlgn="auto" latinLnBrk="0" hangingPunct="1">
              <a:lnSpc>
                <a:spcPts val="4500"/>
              </a:lnSpc>
              <a:spcBef>
                <a:spcPts val="0"/>
              </a:spcBef>
              <a:spcAft>
                <a:spcPts val="0"/>
              </a:spcAft>
              <a:buClrTx/>
              <a:buSzTx/>
              <a:buFont typeface="Arial"/>
              <a:buChar char="•"/>
              <a:tabLst/>
              <a:defRPr/>
            </a:pPr>
            <a:r>
              <a:rPr kumimoji="0" lang="en-US" sz="3600" b="0" i="0" u="none" strike="noStrike" kern="1200" cap="none" spc="324" normalizeH="0" baseline="0" noProof="0">
                <a:ln>
                  <a:noFill/>
                </a:ln>
                <a:solidFill>
                  <a:srgbClr val="002957"/>
                </a:solidFill>
                <a:effectLst/>
                <a:uLnTx/>
                <a:uFillTx/>
                <a:latin typeface="Montserrat Bold"/>
                <a:ea typeface="+mn-ea"/>
                <a:cs typeface="+mn-cs"/>
              </a:rPr>
              <a:t>Blocks connections to upstairs / rational brain</a:t>
            </a:r>
          </a:p>
        </p:txBody>
      </p:sp>
      <p:pic>
        <p:nvPicPr>
          <p:cNvPr id="6" name="Picture 6"/>
          <p:cNvPicPr>
            <a:picLocks noChangeAspect="1"/>
          </p:cNvPicPr>
          <p:nvPr/>
        </p:nvPicPr>
        <p:blipFill>
          <a:blip r:embed="rId3">
            <a:duotone>
              <a:schemeClr val="accent5">
                <a:shade val="45000"/>
                <a:satMod val="135000"/>
              </a:schemeClr>
              <a:prstClr val="white"/>
            </a:duotone>
          </a:blip>
          <a:srcRect/>
          <a:stretch>
            <a:fillRect/>
          </a:stretch>
        </p:blipFill>
        <p:spPr>
          <a:xfrm>
            <a:off x="12102593" y="5165935"/>
            <a:ext cx="8342477" cy="5502070"/>
          </a:xfrm>
          <a:prstGeom prst="rect">
            <a:avLst/>
          </a:prstGeom>
        </p:spPr>
      </p:pic>
      <p:grpSp>
        <p:nvGrpSpPr>
          <p:cNvPr id="7" name="Group 7"/>
          <p:cNvGrpSpPr/>
          <p:nvPr/>
        </p:nvGrpSpPr>
        <p:grpSpPr>
          <a:xfrm>
            <a:off x="15472857" y="7730244"/>
            <a:ext cx="1138559" cy="785773"/>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B0AB"/>
            </a:solidFill>
          </p:spPr>
        </p:sp>
      </p:grpSp>
      <p:sp>
        <p:nvSpPr>
          <p:cNvPr id="9" name="TextBox 9"/>
          <p:cNvSpPr txBox="1"/>
          <p:nvPr/>
        </p:nvSpPr>
        <p:spPr>
          <a:xfrm>
            <a:off x="9282450" y="3215012"/>
            <a:ext cx="8603933" cy="712470"/>
          </a:xfrm>
          <a:prstGeom prst="rect">
            <a:avLst/>
          </a:prstGeom>
        </p:spPr>
        <p:txBody>
          <a:bodyPr lIns="0" tIns="0" rIns="0" bIns="0" rtlCol="0" anchor="t">
            <a:spAutoFit/>
          </a:bodyPr>
          <a:lstStyle/>
          <a:p>
            <a:pPr marL="0" marR="0" lvl="0" indent="0" algn="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378" normalizeH="0" baseline="0" noProof="0">
                <a:ln>
                  <a:noFill/>
                </a:ln>
                <a:solidFill>
                  <a:srgbClr val="00B0AB"/>
                </a:solidFill>
                <a:effectLst/>
                <a:uLnTx/>
                <a:uFillTx/>
                <a:latin typeface="Montserrat Classic Bold"/>
                <a:ea typeface="+mn-ea"/>
                <a:cs typeface="+mn-cs"/>
              </a:rPr>
              <a:t>THE AMYGDALA</a:t>
            </a:r>
          </a:p>
        </p:txBody>
      </p:sp>
      <p:sp>
        <p:nvSpPr>
          <p:cNvPr id="10" name="TextBox 10"/>
          <p:cNvSpPr txBox="1"/>
          <p:nvPr/>
        </p:nvSpPr>
        <p:spPr>
          <a:xfrm>
            <a:off x="10177498" y="883893"/>
            <a:ext cx="7708885" cy="2190750"/>
          </a:xfrm>
          <a:prstGeom prst="rect">
            <a:avLst/>
          </a:prstGeom>
        </p:spPr>
        <p:txBody>
          <a:bodyPr lIns="0" tIns="0" rIns="0" bIns="0" rtlCol="0" anchor="t">
            <a:spAutoFit/>
          </a:bodyPr>
          <a:lstStyle/>
          <a:p>
            <a:pPr marL="0" marR="0" lvl="0" indent="0" algn="r"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FFFFFF"/>
                </a:solidFill>
                <a:effectLst/>
                <a:uLnTx/>
                <a:uFillTx/>
                <a:latin typeface="Montserrat Semi-Bold Bold"/>
                <a:ea typeface="+mn-ea"/>
                <a:cs typeface="+mn-cs"/>
              </a:rPr>
              <a:t>Understanding</a:t>
            </a:r>
          </a:p>
          <a:p>
            <a:pPr marL="0" marR="0" lvl="0" indent="0" algn="r"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FFFFFF"/>
                </a:solidFill>
                <a:effectLst/>
                <a:uLnTx/>
                <a:uFillTx/>
                <a:latin typeface="Montserrat Semi-Bold Bold"/>
                <a:ea typeface="+mn-ea"/>
                <a:cs typeface="+mn-cs"/>
              </a:rPr>
              <a:t>Trauma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8254" y="3565640"/>
            <a:ext cx="19064507" cy="7058570"/>
          </a:xfrm>
          <a:prstGeom prst="rect">
            <a:avLst/>
          </a:prstGeom>
          <a:solidFill>
            <a:srgbClr val="002957"/>
          </a:solidFill>
        </p:spPr>
      </p:sp>
      <p:grpSp>
        <p:nvGrpSpPr>
          <p:cNvPr id="3" name="Group 3"/>
          <p:cNvGrpSpPr/>
          <p:nvPr/>
        </p:nvGrpSpPr>
        <p:grpSpPr>
          <a:xfrm>
            <a:off x="1443813" y="2704410"/>
            <a:ext cx="2828925" cy="2828925"/>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A8A1"/>
            </a:solidFill>
          </p:spPr>
        </p:sp>
      </p:grpSp>
      <p:pic>
        <p:nvPicPr>
          <p:cNvPr id="5" name="Picture 5"/>
          <p:cNvPicPr>
            <a:picLocks noChangeAspect="1"/>
          </p:cNvPicPr>
          <p:nvPr/>
        </p:nvPicPr>
        <p:blipFill>
          <a:blip r:embed="rId3">
            <a:duotone>
              <a:prstClr val="black"/>
              <a:schemeClr val="accent5">
                <a:tint val="45000"/>
                <a:satMod val="400000"/>
              </a:schemeClr>
            </a:duotone>
          </a:blip>
          <a:srcRect/>
          <a:stretch>
            <a:fillRect/>
          </a:stretch>
        </p:blipFill>
        <p:spPr>
          <a:xfrm>
            <a:off x="1583284" y="3020558"/>
            <a:ext cx="2689454" cy="1926322"/>
          </a:xfrm>
          <a:prstGeom prst="rect">
            <a:avLst/>
          </a:prstGeom>
        </p:spPr>
      </p:pic>
      <p:sp>
        <p:nvSpPr>
          <p:cNvPr id="6" name="TextBox 6"/>
          <p:cNvSpPr txBox="1"/>
          <p:nvPr/>
        </p:nvSpPr>
        <p:spPr>
          <a:xfrm>
            <a:off x="1443813" y="836805"/>
            <a:ext cx="15400374" cy="1095375"/>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7200" b="0" i="0" u="none" strike="noStrike" kern="1200" cap="none" spc="215" normalizeH="0" baseline="0" noProof="0">
                <a:ln>
                  <a:noFill/>
                </a:ln>
                <a:solidFill>
                  <a:srgbClr val="002957"/>
                </a:solidFill>
                <a:effectLst/>
                <a:uLnTx/>
                <a:uFillTx/>
                <a:latin typeface="Montserrat Semi-Bold Bold"/>
                <a:ea typeface="+mn-ea"/>
                <a:cs typeface="+mn-cs"/>
              </a:rPr>
              <a:t>Three Survival Responses</a:t>
            </a:r>
          </a:p>
        </p:txBody>
      </p:sp>
      <p:grpSp>
        <p:nvGrpSpPr>
          <p:cNvPr id="7" name="Group 7"/>
          <p:cNvGrpSpPr/>
          <p:nvPr/>
        </p:nvGrpSpPr>
        <p:grpSpPr>
          <a:xfrm>
            <a:off x="7729538" y="2569256"/>
            <a:ext cx="2828925" cy="282892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A8A1"/>
            </a:solidFill>
          </p:spPr>
        </p:sp>
      </p:grpSp>
      <p:pic>
        <p:nvPicPr>
          <p:cNvPr id="9" name="Picture 9"/>
          <p:cNvPicPr>
            <a:picLocks noChangeAspect="1"/>
          </p:cNvPicPr>
          <p:nvPr/>
        </p:nvPicPr>
        <p:blipFill>
          <a:blip r:embed="rId4"/>
          <a:srcRect/>
          <a:stretch>
            <a:fillRect/>
          </a:stretch>
        </p:blipFill>
        <p:spPr>
          <a:xfrm rot="1227449">
            <a:off x="7593795" y="3129186"/>
            <a:ext cx="2745941" cy="1747105"/>
          </a:xfrm>
          <a:prstGeom prst="rect">
            <a:avLst/>
          </a:prstGeom>
        </p:spPr>
      </p:pic>
      <p:grpSp>
        <p:nvGrpSpPr>
          <p:cNvPr id="10" name="Group 10"/>
          <p:cNvGrpSpPr/>
          <p:nvPr/>
        </p:nvGrpSpPr>
        <p:grpSpPr>
          <a:xfrm>
            <a:off x="13611987" y="2569256"/>
            <a:ext cx="2828925" cy="2828925"/>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2A8A1"/>
            </a:solidFill>
          </p:spPr>
        </p:sp>
      </p:grpSp>
      <p:pic>
        <p:nvPicPr>
          <p:cNvPr id="12" name="Picture 12"/>
          <p:cNvPicPr>
            <a:picLocks noChangeAspect="1"/>
          </p:cNvPicPr>
          <p:nvPr/>
        </p:nvPicPr>
        <p:blipFill>
          <a:blip r:embed="rId5">
            <a:duotone>
              <a:schemeClr val="accent1">
                <a:shade val="45000"/>
                <a:satMod val="135000"/>
              </a:schemeClr>
              <a:prstClr val="white"/>
            </a:duotone>
          </a:blip>
          <a:srcRect/>
          <a:stretch>
            <a:fillRect/>
          </a:stretch>
        </p:blipFill>
        <p:spPr>
          <a:xfrm>
            <a:off x="13910426" y="2867695"/>
            <a:ext cx="2232047" cy="2232047"/>
          </a:xfrm>
          <a:prstGeom prst="rect">
            <a:avLst/>
          </a:prstGeom>
        </p:spPr>
      </p:pic>
      <p:sp>
        <p:nvSpPr>
          <p:cNvPr id="13" name="TextBox 13"/>
          <p:cNvSpPr txBox="1"/>
          <p:nvPr/>
        </p:nvSpPr>
        <p:spPr>
          <a:xfrm>
            <a:off x="12457036" y="5639505"/>
            <a:ext cx="5138828" cy="1455420"/>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378" normalizeH="0" baseline="0" noProof="0">
                <a:ln>
                  <a:noFill/>
                </a:ln>
                <a:solidFill>
                  <a:srgbClr val="00B0AB"/>
                </a:solidFill>
                <a:effectLst/>
                <a:uLnTx/>
                <a:uFillTx/>
                <a:latin typeface="Montserrat Classic Bold"/>
                <a:ea typeface="+mn-ea"/>
                <a:cs typeface="+mn-cs"/>
              </a:rPr>
              <a:t>HYPOAROUSAL</a:t>
            </a:r>
          </a:p>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378" normalizeH="0" baseline="0" noProof="0">
                <a:ln>
                  <a:noFill/>
                </a:ln>
                <a:solidFill>
                  <a:srgbClr val="00B0AB"/>
                </a:solidFill>
                <a:effectLst/>
                <a:uLnTx/>
                <a:uFillTx/>
                <a:latin typeface="Montserrat Classic Bold"/>
                <a:ea typeface="+mn-ea"/>
                <a:cs typeface="+mn-cs"/>
              </a:rPr>
              <a:t>FREEZE</a:t>
            </a:r>
          </a:p>
        </p:txBody>
      </p:sp>
      <p:sp>
        <p:nvSpPr>
          <p:cNvPr id="14" name="TextBox 14"/>
          <p:cNvSpPr txBox="1"/>
          <p:nvPr/>
        </p:nvSpPr>
        <p:spPr>
          <a:xfrm>
            <a:off x="227109" y="5639505"/>
            <a:ext cx="5401804" cy="1455420"/>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378" normalizeH="0" baseline="0" noProof="0">
                <a:ln>
                  <a:noFill/>
                </a:ln>
                <a:solidFill>
                  <a:srgbClr val="00B0AB"/>
                </a:solidFill>
                <a:effectLst/>
                <a:uLnTx/>
                <a:uFillTx/>
                <a:latin typeface="Montserrat Classic Bold"/>
                <a:ea typeface="+mn-ea"/>
                <a:cs typeface="+mn-cs"/>
              </a:rPr>
              <a:t>HYPERAROUSAL</a:t>
            </a:r>
          </a:p>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378" normalizeH="0" baseline="0" noProof="0">
                <a:ln>
                  <a:noFill/>
                </a:ln>
                <a:solidFill>
                  <a:srgbClr val="00B0AB"/>
                </a:solidFill>
                <a:effectLst/>
                <a:uLnTx/>
                <a:uFillTx/>
                <a:latin typeface="Montserrat Classic Bold"/>
                <a:ea typeface="+mn-ea"/>
                <a:cs typeface="+mn-cs"/>
              </a:rPr>
              <a:t>FIGHT</a:t>
            </a:r>
          </a:p>
        </p:txBody>
      </p:sp>
      <p:sp>
        <p:nvSpPr>
          <p:cNvPr id="15" name="TextBox 15"/>
          <p:cNvSpPr txBox="1"/>
          <p:nvPr/>
        </p:nvSpPr>
        <p:spPr>
          <a:xfrm>
            <a:off x="6443098" y="5639505"/>
            <a:ext cx="5401804" cy="1455420"/>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378" normalizeH="0" baseline="0" noProof="0">
                <a:ln>
                  <a:noFill/>
                </a:ln>
                <a:solidFill>
                  <a:srgbClr val="00B0AB"/>
                </a:solidFill>
                <a:effectLst/>
                <a:uLnTx/>
                <a:uFillTx/>
                <a:latin typeface="Montserrat Classic Bold"/>
                <a:ea typeface="+mn-ea"/>
                <a:cs typeface="+mn-cs"/>
              </a:rPr>
              <a:t>HYPERAROUSAL</a:t>
            </a:r>
          </a:p>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378" normalizeH="0" baseline="0" noProof="0">
                <a:ln>
                  <a:noFill/>
                </a:ln>
                <a:solidFill>
                  <a:srgbClr val="00B0AB"/>
                </a:solidFill>
                <a:effectLst/>
                <a:uLnTx/>
                <a:uFillTx/>
                <a:latin typeface="Montserrat Classic Bold"/>
                <a:ea typeface="+mn-ea"/>
                <a:cs typeface="+mn-cs"/>
              </a:rPr>
              <a:t>FLIGHT</a:t>
            </a:r>
          </a:p>
        </p:txBody>
      </p:sp>
      <p:sp>
        <p:nvSpPr>
          <p:cNvPr id="16" name="TextBox 16"/>
          <p:cNvSpPr txBox="1"/>
          <p:nvPr/>
        </p:nvSpPr>
        <p:spPr>
          <a:xfrm>
            <a:off x="1443813" y="7233285"/>
            <a:ext cx="8942657" cy="2710815"/>
          </a:xfrm>
          <a:prstGeom prst="rect">
            <a:avLst/>
          </a:prstGeom>
        </p:spPr>
        <p:txBody>
          <a:bodyPr lIns="0" tIns="0" rIns="0" bIns="0" rtlCol="0" anchor="t">
            <a:spAutoFit/>
          </a:bodyPr>
          <a:lstStyle/>
          <a:p>
            <a:pPr marL="0" marR="0" lvl="0" indent="0" algn="ctr" defTabSz="914400" rtl="0" eaLnBrk="1" fontAlgn="auto" latinLnBrk="0" hangingPunct="1">
              <a:lnSpc>
                <a:spcPts val="5400"/>
              </a:lnSpc>
              <a:spcBef>
                <a:spcPts val="0"/>
              </a:spcBef>
              <a:spcAft>
                <a:spcPts val="0"/>
              </a:spcAft>
              <a:buClrTx/>
              <a:buSzTx/>
              <a:buFontTx/>
              <a:buNone/>
              <a:tabLst/>
              <a:defRPr/>
            </a:pPr>
            <a:r>
              <a:rPr kumimoji="0" lang="en-US" sz="3600" b="0" i="0" u="sng" strike="noStrike" kern="1200" cap="none" spc="324" normalizeH="0" baseline="0" noProof="0">
                <a:ln>
                  <a:noFill/>
                </a:ln>
                <a:solidFill>
                  <a:srgbClr val="FFFFFF"/>
                </a:solidFill>
                <a:effectLst/>
                <a:uLnTx/>
                <a:uFillTx/>
                <a:latin typeface="Montserrat Bold"/>
                <a:ea typeface="+mn-ea"/>
                <a:cs typeface="+mn-cs"/>
              </a:rPr>
              <a:t>Above normal responses</a:t>
            </a:r>
            <a:r>
              <a:rPr kumimoji="0" lang="en-US" sz="3600" b="0" i="0" u="none" strike="noStrike" kern="1200" cap="none" spc="324" normalizeH="0" baseline="0" noProof="0">
                <a:ln>
                  <a:noFill/>
                </a:ln>
                <a:solidFill>
                  <a:srgbClr val="FFFFFF"/>
                </a:solidFill>
                <a:effectLst/>
                <a:uLnTx/>
                <a:uFillTx/>
                <a:latin typeface="Montserrat Bold"/>
                <a:ea typeface="+mn-ea"/>
                <a:cs typeface="+mn-cs"/>
              </a:rPr>
              <a:t> where the body releases adrenaline and cortisol to actively and physically engage</a:t>
            </a:r>
          </a:p>
        </p:txBody>
      </p:sp>
      <p:sp>
        <p:nvSpPr>
          <p:cNvPr id="17" name="TextBox 17"/>
          <p:cNvSpPr txBox="1"/>
          <p:nvPr/>
        </p:nvSpPr>
        <p:spPr>
          <a:xfrm>
            <a:off x="12064402" y="7233285"/>
            <a:ext cx="6016910" cy="2710815"/>
          </a:xfrm>
          <a:prstGeom prst="rect">
            <a:avLst/>
          </a:prstGeom>
        </p:spPr>
        <p:txBody>
          <a:bodyPr lIns="0" tIns="0" rIns="0" bIns="0" rtlCol="0" anchor="t">
            <a:spAutoFit/>
          </a:bodyPr>
          <a:lstStyle/>
          <a:p>
            <a:pPr marL="0" marR="0" lvl="0" indent="0" algn="ctr" defTabSz="914400" rtl="0" eaLnBrk="1" fontAlgn="auto" latinLnBrk="0" hangingPunct="1">
              <a:lnSpc>
                <a:spcPts val="5400"/>
              </a:lnSpc>
              <a:spcBef>
                <a:spcPts val="0"/>
              </a:spcBef>
              <a:spcAft>
                <a:spcPts val="0"/>
              </a:spcAft>
              <a:buClrTx/>
              <a:buSzTx/>
              <a:buFontTx/>
              <a:buNone/>
              <a:tabLst/>
              <a:defRPr/>
            </a:pPr>
            <a:r>
              <a:rPr kumimoji="0" lang="en-US" sz="3600" b="0" i="0" u="sng" strike="noStrike" kern="1200" cap="none" spc="324" normalizeH="0" baseline="0" noProof="0">
                <a:ln>
                  <a:noFill/>
                </a:ln>
                <a:solidFill>
                  <a:srgbClr val="FFFFFF"/>
                </a:solidFill>
                <a:effectLst/>
                <a:uLnTx/>
                <a:uFillTx/>
                <a:latin typeface="Montserrat Bold"/>
                <a:ea typeface="+mn-ea"/>
                <a:cs typeface="+mn-cs"/>
              </a:rPr>
              <a:t>Below normal response</a:t>
            </a:r>
            <a:r>
              <a:rPr kumimoji="0" lang="en-US" sz="3600" b="0" i="0" u="none" strike="noStrike" kern="1200" cap="none" spc="324" normalizeH="0" baseline="0" noProof="0">
                <a:ln>
                  <a:noFill/>
                </a:ln>
                <a:solidFill>
                  <a:srgbClr val="FFFFFF"/>
                </a:solidFill>
                <a:effectLst/>
                <a:uLnTx/>
                <a:uFillTx/>
                <a:latin typeface="Montserrat Bold"/>
                <a:ea typeface="+mn-ea"/>
                <a:cs typeface="+mn-cs"/>
              </a:rPr>
              <a:t> where the body disconnects and dulls its own pain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957"/>
        </a:solidFill>
        <a:effectLst/>
      </p:bgPr>
    </p:bg>
    <p:spTree>
      <p:nvGrpSpPr>
        <p:cNvPr id="1" name=""/>
        <p:cNvGrpSpPr/>
        <p:nvPr/>
      </p:nvGrpSpPr>
      <p:grpSpPr>
        <a:xfrm>
          <a:off x="0" y="0"/>
          <a:ext cx="0" cy="0"/>
          <a:chOff x="0" y="0"/>
          <a:chExt cx="0" cy="0"/>
        </a:xfrm>
      </p:grpSpPr>
      <p:grpSp>
        <p:nvGrpSpPr>
          <p:cNvPr id="2" name="Group 2"/>
          <p:cNvGrpSpPr/>
          <p:nvPr/>
        </p:nvGrpSpPr>
        <p:grpSpPr>
          <a:xfrm>
            <a:off x="543789" y="788880"/>
            <a:ext cx="17200422" cy="8709237"/>
            <a:chOff x="0" y="0"/>
            <a:chExt cx="19868933" cy="10203344"/>
          </a:xfrm>
        </p:grpSpPr>
        <p:sp>
          <p:nvSpPr>
            <p:cNvPr id="3" name="Freeform 3"/>
            <p:cNvSpPr/>
            <p:nvPr/>
          </p:nvSpPr>
          <p:spPr>
            <a:xfrm>
              <a:off x="0" y="0"/>
              <a:ext cx="19868933" cy="10203344"/>
            </a:xfrm>
            <a:custGeom>
              <a:avLst/>
              <a:gdLst/>
              <a:ahLst/>
              <a:cxnLst/>
              <a:rect l="l" t="t" r="r" b="b"/>
              <a:pathLst>
                <a:path w="19868933" h="10203344">
                  <a:moveTo>
                    <a:pt x="0" y="0"/>
                  </a:moveTo>
                  <a:lnTo>
                    <a:pt x="0" y="10203344"/>
                  </a:lnTo>
                  <a:lnTo>
                    <a:pt x="19868933" y="10203344"/>
                  </a:lnTo>
                  <a:lnTo>
                    <a:pt x="19868933" y="0"/>
                  </a:lnTo>
                  <a:lnTo>
                    <a:pt x="0" y="0"/>
                  </a:lnTo>
                  <a:close/>
                  <a:moveTo>
                    <a:pt x="19807972" y="10142384"/>
                  </a:moveTo>
                  <a:lnTo>
                    <a:pt x="59690" y="10142384"/>
                  </a:lnTo>
                  <a:lnTo>
                    <a:pt x="59690" y="59690"/>
                  </a:lnTo>
                  <a:lnTo>
                    <a:pt x="19807972" y="59690"/>
                  </a:lnTo>
                  <a:lnTo>
                    <a:pt x="19807972" y="10142384"/>
                  </a:lnTo>
                  <a:close/>
                </a:path>
              </a:pathLst>
            </a:custGeom>
            <a:solidFill>
              <a:srgbClr val="00B0AB"/>
            </a:solidFill>
          </p:spPr>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917287" y="1885575"/>
            <a:ext cx="16453426" cy="6515849"/>
          </a:xfrm>
          <a:prstGeom prst="rect">
            <a:avLst/>
          </a:prstGeom>
        </p:spPr>
      </p:pic>
      <p:sp>
        <p:nvSpPr>
          <p:cNvPr id="5" name="TextBox 4">
            <a:extLst>
              <a:ext uri="{FF2B5EF4-FFF2-40B4-BE49-F238E27FC236}">
                <a16:creationId xmlns:a16="http://schemas.microsoft.com/office/drawing/2014/main" id="{A7CC4F61-7E94-92B5-FFBE-6FCD2153EA33}"/>
              </a:ext>
            </a:extLst>
          </p:cNvPr>
          <p:cNvSpPr txBox="1"/>
          <p:nvPr/>
        </p:nvSpPr>
        <p:spPr>
          <a:xfrm>
            <a:off x="13978315" y="8870377"/>
            <a:ext cx="3697164" cy="369332"/>
          </a:xfrm>
          <a:prstGeom prst="rect">
            <a:avLst/>
          </a:prstGeom>
          <a:noFill/>
        </p:spPr>
        <p:txBody>
          <a:bodyPr wrap="square" lIns="91440" tIns="45720" rIns="91440" bIns="45720" rtlCol="0" anchor="t">
            <a:spAutoFit/>
          </a:bodyPr>
          <a:lstStyle/>
          <a:p>
            <a:r>
              <a:rPr lang="en-US">
                <a:solidFill>
                  <a:schemeClr val="bg1"/>
                </a:solidFill>
                <a:latin typeface="Montserrat"/>
              </a:rPr>
              <a:t>Source: </a:t>
            </a:r>
            <a:r>
              <a:rPr lang="en-US" err="1">
                <a:solidFill>
                  <a:schemeClr val="bg1"/>
                </a:solidFill>
                <a:latin typeface="Montserrat"/>
              </a:rPr>
              <a:t>BioSerendipity</a:t>
            </a:r>
            <a:r>
              <a:rPr lang="en-US">
                <a:solidFill>
                  <a:schemeClr val="bg1"/>
                </a:solidFill>
                <a:latin typeface="Montserrat"/>
              </a:rPr>
              <a:t>, 2019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3A3F9583085488F4F3CF766CC59C0" ma:contentTypeVersion="9" ma:contentTypeDescription="Create a new document." ma:contentTypeScope="" ma:versionID="688d944db9f177a421a63fd7e3214046">
  <xsd:schema xmlns:xsd="http://www.w3.org/2001/XMLSchema" xmlns:xs="http://www.w3.org/2001/XMLSchema" xmlns:p="http://schemas.microsoft.com/office/2006/metadata/properties" xmlns:ns2="810575e0-7f00-454d-89a9-79ab6c5fa307" xmlns:ns3="b8cf00ee-efaa-4add-83bb-d5969057a4d5" targetNamespace="http://schemas.microsoft.com/office/2006/metadata/properties" ma:root="true" ma:fieldsID="4f48f119847a6086f53b1b827cf07ef1" ns2:_="" ns3:_="">
    <xsd:import namespace="810575e0-7f00-454d-89a9-79ab6c5fa307"/>
    <xsd:import namespace="b8cf00ee-efaa-4add-83bb-d5969057a4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575e0-7f00-454d-89a9-79ab6c5fa3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cf00ee-efaa-4add-83bb-d5969057a4d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AF1C12-933E-4775-8862-06CF23479B78}">
  <ds:schemaRefs>
    <ds:schemaRef ds:uri="810575e0-7f00-454d-89a9-79ab6c5fa307"/>
    <ds:schemaRef ds:uri="b8cf00ee-efaa-4add-83bb-d5969057a4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3B0461-0BE5-42A9-9C35-BC230B0D4F4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21D2F8-3D20-4E1B-9F35-6C7153F10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34</Slides>
  <Notes>32</Notes>
  <HiddenSlides>0</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Choose the Words that Describe Your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CFF blue teal blank brand ppt</dc:title>
  <cp:revision>2</cp:revision>
  <dcterms:created xsi:type="dcterms:W3CDTF">2006-08-16T00:00:00Z</dcterms:created>
  <dcterms:modified xsi:type="dcterms:W3CDTF">2023-04-12T12:38:31Z</dcterms:modified>
  <dc:identifier>DAD_U13w7Go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0x01010025C3A3F9583085488F4F3CF766CC59C0</vt:lpwstr>
  </property>
</Properties>
</file>