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78" r:id="rId4"/>
    <p:sldId id="280" r:id="rId5"/>
    <p:sldId id="287" r:id="rId6"/>
    <p:sldId id="279" r:id="rId7"/>
    <p:sldId id="289" r:id="rId8"/>
    <p:sldId id="281" r:id="rId9"/>
    <p:sldId id="288" r:id="rId10"/>
    <p:sldId id="282" r:id="rId11"/>
    <p:sldId id="283" r:id="rId12"/>
    <p:sldId id="284" r:id="rId13"/>
    <p:sldId id="285" r:id="rId14"/>
    <p:sldId id="286" r:id="rId15"/>
    <p:sldId id="277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C2D71F0E-1923-E941-92BF-0364B5664540}">
          <p14:sldIdLst>
            <p14:sldId id="256"/>
            <p14:sldId id="262"/>
            <p14:sldId id="278"/>
            <p14:sldId id="280"/>
            <p14:sldId id="287"/>
            <p14:sldId id="279"/>
            <p14:sldId id="289"/>
            <p14:sldId id="281"/>
            <p14:sldId id="288"/>
            <p14:sldId id="282"/>
            <p14:sldId id="283"/>
            <p14:sldId id="284"/>
            <p14:sldId id="285"/>
            <p14:sldId id="28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5"/>
    <a:srgbClr val="E4752C"/>
    <a:srgbClr val="50BBBF"/>
    <a:srgbClr val="39A2CF"/>
    <a:srgbClr val="752A59"/>
    <a:srgbClr val="A1C95F"/>
    <a:srgbClr val="DD4F2B"/>
    <a:srgbClr val="223F8E"/>
    <a:srgbClr val="000000"/>
    <a:srgbClr val="233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 autoAdjust="0"/>
    <p:restoredTop sz="84651" autoAdjust="0"/>
  </p:normalViewPr>
  <p:slideViewPr>
    <p:cSldViewPr snapToGrid="0" snapToObjects="1">
      <p:cViewPr varScale="1">
        <p:scale>
          <a:sx n="96" d="100"/>
          <a:sy n="96" d="100"/>
        </p:scale>
        <p:origin x="1080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5D2C89DC-E22E-6B4D-BBCB-AE79445049A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E290E43F-E41D-B944-AB69-251B7D970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1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6.emf"/><Relationship Id="rId9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7B39BD-D4AB-38E2-1670-A1B888496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0" y="485422"/>
            <a:ext cx="4721883" cy="1437095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B3962A7-6145-E4A3-86B1-F3BD3BB40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4557" y="4403801"/>
            <a:ext cx="5247462" cy="254277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4E73C06-A0EA-58EF-8D7A-FE287D14B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4557" y="4742501"/>
            <a:ext cx="5247462" cy="25427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9CC74-ECC0-0E21-8FC2-BADEA6CF9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20ADE-05E8-6DCB-E1A2-96915EB8B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H="1" flipV="1">
            <a:off x="-275558" y="503411"/>
            <a:ext cx="8677229" cy="5123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3DFE0-E880-DAAC-6B1E-B08434459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34" y="4507073"/>
            <a:ext cx="1286965" cy="4448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555038" y="1146817"/>
            <a:ext cx="3982133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4183" y="245281"/>
            <a:ext cx="4449216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4183" y="657029"/>
            <a:ext cx="4449216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64183" y="1458913"/>
            <a:ext cx="4449618" cy="3181176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206D2F-B531-62DE-F6DC-C5F1AD25A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7756" y="-41275"/>
            <a:ext cx="3192463" cy="1500188"/>
          </a:xfrm>
          <a:solidFill>
            <a:srgbClr val="00359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62E5EF38-25EB-A351-7723-2C922D6EA7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987" y="1674120"/>
            <a:ext cx="3291552" cy="1795260"/>
          </a:xfrm>
          <a:solidFill>
            <a:srgbClr val="003595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47B4859-285D-F4E2-4FF6-C20D21001A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7755" y="3674514"/>
            <a:ext cx="3192463" cy="1500188"/>
          </a:xfrm>
          <a:solidFill>
            <a:srgbClr val="003595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495C5-6F88-5604-ABFF-334AA98B71A0}"/>
              </a:ext>
            </a:extLst>
          </p:cNvPr>
          <p:cNvSpPr/>
          <p:nvPr userDrawn="1"/>
        </p:nvSpPr>
        <p:spPr>
          <a:xfrm>
            <a:off x="187756" y="1969190"/>
            <a:ext cx="207818" cy="1500189"/>
          </a:xfrm>
          <a:prstGeom prst="rect">
            <a:avLst/>
          </a:prstGeom>
          <a:solidFill>
            <a:srgbClr val="39A2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746175-603F-40C2-F093-B8D17898BFC8}"/>
              </a:ext>
            </a:extLst>
          </p:cNvPr>
          <p:cNvSpPr/>
          <p:nvPr userDrawn="1"/>
        </p:nvSpPr>
        <p:spPr>
          <a:xfrm>
            <a:off x="3616700" y="3660861"/>
            <a:ext cx="207818" cy="1152208"/>
          </a:xfrm>
          <a:prstGeom prst="rect">
            <a:avLst/>
          </a:prstGeom>
          <a:solidFill>
            <a:srgbClr val="A1C9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DAB0A4-C464-8F20-5ED3-83D88D45465E}"/>
              </a:ext>
            </a:extLst>
          </p:cNvPr>
          <p:cNvSpPr/>
          <p:nvPr userDrawn="1"/>
        </p:nvSpPr>
        <p:spPr>
          <a:xfrm>
            <a:off x="3616700" y="-108064"/>
            <a:ext cx="207818" cy="1562792"/>
          </a:xfrm>
          <a:prstGeom prst="rect">
            <a:avLst/>
          </a:prstGeom>
          <a:solidFill>
            <a:srgbClr val="E475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189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Content_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EDB0F6-53FC-B903-BE20-AEFDC518A7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4D233-979B-6420-5348-603F33DD8D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H="1" flipV="1">
            <a:off x="-431633" y="907400"/>
            <a:ext cx="8677229" cy="5123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3DFE0-E880-DAAC-6B1E-B084344597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34" y="4507073"/>
            <a:ext cx="1286965" cy="4448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555038" y="1146817"/>
            <a:ext cx="3982133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4183" y="245281"/>
            <a:ext cx="4449216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4183" y="657029"/>
            <a:ext cx="4449216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64183" y="1458913"/>
            <a:ext cx="4449618" cy="318117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206D2F-B531-62DE-F6DC-C5F1AD25A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056" y="-41275"/>
            <a:ext cx="3192463" cy="150018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62E5EF38-25EB-A351-7723-2C922D6EA7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228" y="1674120"/>
            <a:ext cx="3291552" cy="179526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47B4859-285D-F4E2-4FF6-C20D21001A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2055" y="3674514"/>
            <a:ext cx="3192463" cy="15001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B1A83-B85D-0FFB-40E1-C10F7062479B}"/>
              </a:ext>
            </a:extLst>
          </p:cNvPr>
          <p:cNvSpPr/>
          <p:nvPr userDrawn="1"/>
        </p:nvSpPr>
        <p:spPr>
          <a:xfrm rot="16200000">
            <a:off x="-275118" y="748188"/>
            <a:ext cx="207818" cy="1213632"/>
          </a:xfrm>
          <a:prstGeom prst="rect">
            <a:avLst/>
          </a:prstGeom>
          <a:solidFill>
            <a:srgbClr val="A1C9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495C5-6F88-5604-ABFF-334AA98B71A0}"/>
              </a:ext>
            </a:extLst>
          </p:cNvPr>
          <p:cNvSpPr/>
          <p:nvPr userDrawn="1"/>
        </p:nvSpPr>
        <p:spPr>
          <a:xfrm>
            <a:off x="3635721" y="1674120"/>
            <a:ext cx="207818" cy="1795260"/>
          </a:xfrm>
          <a:prstGeom prst="rect">
            <a:avLst/>
          </a:prstGeom>
          <a:solidFill>
            <a:srgbClr val="50BB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746175-603F-40C2-F093-B8D17898BFC8}"/>
              </a:ext>
            </a:extLst>
          </p:cNvPr>
          <p:cNvSpPr/>
          <p:nvPr userDrawn="1"/>
        </p:nvSpPr>
        <p:spPr>
          <a:xfrm>
            <a:off x="172543" y="3674514"/>
            <a:ext cx="207818" cy="1152208"/>
          </a:xfrm>
          <a:prstGeom prst="rect">
            <a:avLst/>
          </a:prstGeom>
          <a:solidFill>
            <a:srgbClr val="E475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7398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1E6A3-27B4-3673-9C67-F896C4C77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2898A-EFEF-4A85-3C48-A660AFEF5499}"/>
              </a:ext>
            </a:extLst>
          </p:cNvPr>
          <p:cNvSpPr/>
          <p:nvPr userDrawn="1"/>
        </p:nvSpPr>
        <p:spPr>
          <a:xfrm>
            <a:off x="4648012" y="-40919"/>
            <a:ext cx="4507417" cy="522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3657787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4" y="1458913"/>
            <a:ext cx="4024244" cy="318117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3A4636B5-C56D-7CF3-B60D-F26F310F6D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19091" y="614165"/>
            <a:ext cx="3894310" cy="4025924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F174A-05E5-D124-2877-6A29DCC862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4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1E6A3-27B4-3673-9C67-F896C4C77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2898A-EFEF-4A85-3C48-A660AFEF5499}"/>
              </a:ext>
            </a:extLst>
          </p:cNvPr>
          <p:cNvSpPr/>
          <p:nvPr userDrawn="1"/>
        </p:nvSpPr>
        <p:spPr>
          <a:xfrm>
            <a:off x="4648013" y="-40921"/>
            <a:ext cx="4507417" cy="522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5A5CAD-EEFE-F9E5-16C3-D85D4EBE9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V="1">
            <a:off x="2853681" y="890089"/>
            <a:ext cx="6985258" cy="512396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4" y="1458913"/>
            <a:ext cx="4024244" cy="318117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3657787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2E81DD-CAA4-0788-FE0A-91CFA822184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508625" y="564385"/>
            <a:ext cx="3030357" cy="35512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DA9DF1-64D9-57B1-383E-7CAD47BB8EC6}"/>
              </a:ext>
            </a:extLst>
          </p:cNvPr>
          <p:cNvGrpSpPr/>
          <p:nvPr userDrawn="1"/>
        </p:nvGrpSpPr>
        <p:grpSpPr>
          <a:xfrm>
            <a:off x="5303317" y="348848"/>
            <a:ext cx="584887" cy="584421"/>
            <a:chOff x="5354804" y="364818"/>
            <a:chExt cx="584887" cy="58442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CF99A7-5571-5334-EC96-D8BC1C470E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89900" y="364818"/>
              <a:ext cx="0" cy="584421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14D452E-D1EF-B990-B1B5-BAF249C5CE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54804" y="409808"/>
              <a:ext cx="584887" cy="0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4D0689-7023-18F0-458D-8F0707B1272B}"/>
              </a:ext>
            </a:extLst>
          </p:cNvPr>
          <p:cNvGrpSpPr/>
          <p:nvPr userDrawn="1"/>
        </p:nvGrpSpPr>
        <p:grpSpPr>
          <a:xfrm rot="10800000">
            <a:off x="8166999" y="3754009"/>
            <a:ext cx="584887" cy="584421"/>
            <a:chOff x="5354804" y="364818"/>
            <a:chExt cx="584887" cy="58442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9BD4B46-6795-26FC-CBEA-65213F0E1C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89900" y="364818"/>
              <a:ext cx="0" cy="584421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0C1CEF3-DD18-17E1-BD58-E913929BD7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54804" y="409808"/>
              <a:ext cx="584887" cy="0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6C1DD65-0B20-4BFB-8859-FBFDB71D14F6}"/>
              </a:ext>
            </a:extLst>
          </p:cNvPr>
          <p:cNvSpPr/>
          <p:nvPr userDrawn="1"/>
        </p:nvSpPr>
        <p:spPr>
          <a:xfrm>
            <a:off x="7542564" y="4502802"/>
            <a:ext cx="1265332" cy="434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DB7EA-B62B-3ED5-3C40-E8CF81F666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1E6A3-27B4-3673-9C67-F896C4C77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2898A-EFEF-4A85-3C48-A660AFEF5499}"/>
              </a:ext>
            </a:extLst>
          </p:cNvPr>
          <p:cNvSpPr/>
          <p:nvPr userDrawn="1"/>
        </p:nvSpPr>
        <p:spPr>
          <a:xfrm>
            <a:off x="4648013" y="-40921"/>
            <a:ext cx="4507417" cy="522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D27F3A-0149-84DD-5291-2BC93148D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V="1">
            <a:off x="2853681" y="890089"/>
            <a:ext cx="6985258" cy="512396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4" y="1458913"/>
            <a:ext cx="4024244" cy="3181176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3657787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ADFCB4AA-5E9B-4C6D-249E-5ADC56A24F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25" y="564385"/>
            <a:ext cx="3030357" cy="35512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0DCC46-0468-7674-BC8F-D37F95986EAA}"/>
              </a:ext>
            </a:extLst>
          </p:cNvPr>
          <p:cNvGrpSpPr/>
          <p:nvPr userDrawn="1"/>
        </p:nvGrpSpPr>
        <p:grpSpPr>
          <a:xfrm>
            <a:off x="5303317" y="348848"/>
            <a:ext cx="584887" cy="584421"/>
            <a:chOff x="5354804" y="364818"/>
            <a:chExt cx="584887" cy="58442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900CE9-41CE-C91D-686B-BCB4255C91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89900" y="364818"/>
              <a:ext cx="0" cy="584421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5B9AA9-71B8-A713-FDB5-4921AA5AE7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54804" y="409808"/>
              <a:ext cx="584887" cy="0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323244-5EE8-974F-D03A-BC3473887D33}"/>
              </a:ext>
            </a:extLst>
          </p:cNvPr>
          <p:cNvGrpSpPr/>
          <p:nvPr userDrawn="1"/>
        </p:nvGrpSpPr>
        <p:grpSpPr>
          <a:xfrm rot="10800000">
            <a:off x="8166999" y="3754009"/>
            <a:ext cx="584887" cy="584421"/>
            <a:chOff x="5354804" y="364818"/>
            <a:chExt cx="584887" cy="58442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117FD5-D01C-1B52-A349-E2F4A0C989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89900" y="364818"/>
              <a:ext cx="0" cy="584421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E63112-6597-263E-CF98-20DF6EFADA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54804" y="409808"/>
              <a:ext cx="584887" cy="0"/>
            </a:xfrm>
            <a:prstGeom prst="line">
              <a:avLst/>
            </a:prstGeom>
            <a:ln w="889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728B3AA-AD7F-8F47-862B-93B2E0A1338D}"/>
              </a:ext>
            </a:extLst>
          </p:cNvPr>
          <p:cNvSpPr/>
          <p:nvPr userDrawn="1"/>
        </p:nvSpPr>
        <p:spPr>
          <a:xfrm>
            <a:off x="7542564" y="4502802"/>
            <a:ext cx="1265332" cy="434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2CBF5-E64D-AC9F-C2EA-799A7446E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40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5749184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458913"/>
            <a:ext cx="8421687" cy="3181176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98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4AC08-AE2E-D1D4-4AD6-6B6A37AD7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5749184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458913"/>
            <a:ext cx="8421687" cy="318117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29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76788-ACE9-0163-C2DD-91B81AE2F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H="1" flipV="1">
            <a:off x="-1176698" y="1042981"/>
            <a:ext cx="9144000" cy="512396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Montserrat" pitchFamily="2" charset="7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>
                <a:latin typeface="Montserrat" pitchFamily="2" charset="77"/>
                <a:cs typeface="Calibri" panose="020F0502020204030204" pitchFamily="34" charset="0"/>
              </a:rPr>
              <a:t>BEEBE HEALTHCARE LOCATIONS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CLOSE &amp; CONVENIENT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7378" y="2255399"/>
            <a:ext cx="4514865" cy="41777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err="1"/>
              <a:t>Beebehealthcare.org</a:t>
            </a:r>
            <a:r>
              <a:rPr lang="en-US" dirty="0"/>
              <a:t>/locations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E5481E-5009-D4A4-A718-7CBC14642A40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3911252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2428001-3D24-9642-72E1-A22A094B4B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386" y="-82207"/>
            <a:ext cx="3672761" cy="5307913"/>
          </a:xfrm>
          <a:prstGeom prst="rect">
            <a:avLst/>
          </a:prstGeom>
        </p:spPr>
      </p:pic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7EFE6392-E494-27B0-C737-73DDB7593B3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7378" y="2758275"/>
            <a:ext cx="4514865" cy="42388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302-645-3332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E7F1A-B272-ECD2-3541-F4DB8E0593C9}"/>
              </a:ext>
            </a:extLst>
          </p:cNvPr>
          <p:cNvSpPr/>
          <p:nvPr userDrawn="1"/>
        </p:nvSpPr>
        <p:spPr>
          <a:xfrm>
            <a:off x="448194" y="4502802"/>
            <a:ext cx="1265332" cy="434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9E0CE-3E4D-CA36-8E40-D71317DC26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5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18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F21F4-3A9E-8D84-7877-ED536C7E8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6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526E1-B8F3-4114-D0CB-18F9FAE59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A968F-8DFB-5A67-5F4A-AF9A3E4FD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34" y="4507073"/>
            <a:ext cx="1286965" cy="4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DFDCC0-9EE4-969E-EDD2-660B5CFB3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B2B7530-9D19-E551-5A45-34C9213EF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09" y="368066"/>
            <a:ext cx="4941822" cy="169433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B3962A7-6145-E4A3-86B1-F3BD3BB40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4557" y="4403801"/>
            <a:ext cx="5247462" cy="254277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4E73C06-A0EA-58EF-8D7A-FE287D14B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4557" y="4742501"/>
            <a:ext cx="5247462" cy="25427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78361-5417-D3F7-40DD-0373DEB0C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34" y="4507073"/>
            <a:ext cx="1286965" cy="4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7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D6519E-DBFE-73C6-DC90-081C9D558632}"/>
              </a:ext>
            </a:extLst>
          </p:cNvPr>
          <p:cNvSpPr/>
          <p:nvPr userDrawn="1"/>
        </p:nvSpPr>
        <p:spPr>
          <a:xfrm>
            <a:off x="0" y="0"/>
            <a:ext cx="2783501" cy="5143500"/>
          </a:xfrm>
          <a:prstGeom prst="rect">
            <a:avLst/>
          </a:prstGeom>
          <a:solidFill>
            <a:srgbClr val="FDC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393C-D1EF-4AA3-AE06-5039B65F7D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363" y="396301"/>
            <a:ext cx="2295525" cy="995362"/>
          </a:xfrm>
        </p:spPr>
        <p:txBody>
          <a:bodyPr/>
          <a:lstStyle>
            <a:lvl1pPr marL="0" indent="0" algn="r">
              <a:lnSpc>
                <a:spcPts val="3440"/>
              </a:lnSpc>
              <a:buNone/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7F59E-3C14-88FF-F372-C8F9A127C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77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D6519E-DBFE-73C6-DC90-081C9D558632}"/>
              </a:ext>
            </a:extLst>
          </p:cNvPr>
          <p:cNvSpPr/>
          <p:nvPr userDrawn="1"/>
        </p:nvSpPr>
        <p:spPr>
          <a:xfrm>
            <a:off x="0" y="0"/>
            <a:ext cx="2783501" cy="5143500"/>
          </a:xfrm>
          <a:prstGeom prst="rect">
            <a:avLst/>
          </a:prstGeom>
          <a:solidFill>
            <a:srgbClr val="0035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393C-D1EF-4AA3-AE06-5039B65F7D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363" y="396301"/>
            <a:ext cx="2295525" cy="995362"/>
          </a:xfrm>
        </p:spPr>
        <p:txBody>
          <a:bodyPr/>
          <a:lstStyle>
            <a:lvl1pPr marL="0" indent="0" algn="r">
              <a:lnSpc>
                <a:spcPts val="3440"/>
              </a:lnSpc>
              <a:buNone/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5270E-AA92-A719-595A-0FCEA09E9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34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C605E-9EB8-CFF2-5D86-324C0484F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H="1" flipV="1">
            <a:off x="-110317" y="1023802"/>
            <a:ext cx="9144000" cy="5123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4E88BD-11CA-58B8-D838-EEEBEA98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795" y="4292533"/>
            <a:ext cx="1479012" cy="610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0997F-3E56-BEDF-F930-B623820F7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rot="3628797" flipH="1">
            <a:off x="4608543" y="1070345"/>
            <a:ext cx="8055243" cy="45309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A51BD3-80DF-5B6C-A018-2FA9CBF04A5E}"/>
              </a:ext>
            </a:extLst>
          </p:cNvPr>
          <p:cNvSpPr/>
          <p:nvPr userDrawn="1"/>
        </p:nvSpPr>
        <p:spPr>
          <a:xfrm>
            <a:off x="1478518" y="1726994"/>
            <a:ext cx="6186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rgbClr val="003595"/>
                </a:solidFill>
                <a:latin typeface="Montserrat" pitchFamily="2" charset="77"/>
                <a:cs typeface="Calibri" panose="020F0502020204030204" pitchFamily="34" charset="0"/>
              </a:rPr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E52DE4-FA5F-C6B0-2EF0-E085913EA514}"/>
              </a:ext>
            </a:extLst>
          </p:cNvPr>
          <p:cNvCxnSpPr>
            <a:cxnSpLocks/>
          </p:cNvCxnSpPr>
          <p:nvPr userDrawn="1"/>
        </p:nvCxnSpPr>
        <p:spPr>
          <a:xfrm flipV="1">
            <a:off x="1546922" y="1790086"/>
            <a:ext cx="535060" cy="8250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EAC9E1-5403-00B3-808D-C0D299E76385}"/>
              </a:ext>
            </a:extLst>
          </p:cNvPr>
          <p:cNvCxnSpPr>
            <a:cxnSpLocks/>
          </p:cNvCxnSpPr>
          <p:nvPr userDrawn="1"/>
        </p:nvCxnSpPr>
        <p:spPr>
          <a:xfrm>
            <a:off x="1572379" y="1790086"/>
            <a:ext cx="0" cy="519986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6B629D-D044-9572-7B3A-576859C024B6}"/>
              </a:ext>
            </a:extLst>
          </p:cNvPr>
          <p:cNvCxnSpPr>
            <a:cxnSpLocks/>
          </p:cNvCxnSpPr>
          <p:nvPr userDrawn="1"/>
        </p:nvCxnSpPr>
        <p:spPr>
          <a:xfrm>
            <a:off x="6977795" y="2731697"/>
            <a:ext cx="498816" cy="0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402243-FC05-B80E-D29D-B212B5E9EBEB}"/>
              </a:ext>
            </a:extLst>
          </p:cNvPr>
          <p:cNvCxnSpPr>
            <a:cxnSpLocks/>
          </p:cNvCxnSpPr>
          <p:nvPr userDrawn="1"/>
        </p:nvCxnSpPr>
        <p:spPr>
          <a:xfrm>
            <a:off x="7476611" y="2217269"/>
            <a:ext cx="0" cy="539554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2F7E68-CDFC-FD21-5927-AC9325AEF14E}"/>
              </a:ext>
            </a:extLst>
          </p:cNvPr>
          <p:cNvSpPr txBox="1"/>
          <p:nvPr userDrawn="1"/>
        </p:nvSpPr>
        <p:spPr>
          <a:xfrm>
            <a:off x="2286000" y="293572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beebehealthcare.org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52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F838BB-3A5C-EAB9-9AAB-4192982BD4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0997F-3E56-BEDF-F930-B623820F7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rot="3628797" flipH="1">
            <a:off x="4608543" y="1070345"/>
            <a:ext cx="8055243" cy="4530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C605E-9EB8-CFF2-5D86-324C0484F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H="1" flipV="1">
            <a:off x="-110317" y="1023802"/>
            <a:ext cx="9144000" cy="51239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A51BD3-80DF-5B6C-A018-2FA9CBF04A5E}"/>
              </a:ext>
            </a:extLst>
          </p:cNvPr>
          <p:cNvSpPr/>
          <p:nvPr userDrawn="1"/>
        </p:nvSpPr>
        <p:spPr>
          <a:xfrm>
            <a:off x="1478518" y="1726994"/>
            <a:ext cx="6186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E52DE4-FA5F-C6B0-2EF0-E085913EA514}"/>
              </a:ext>
            </a:extLst>
          </p:cNvPr>
          <p:cNvCxnSpPr>
            <a:cxnSpLocks/>
          </p:cNvCxnSpPr>
          <p:nvPr userDrawn="1"/>
        </p:nvCxnSpPr>
        <p:spPr>
          <a:xfrm flipV="1">
            <a:off x="1546922" y="1790086"/>
            <a:ext cx="535060" cy="8250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EAC9E1-5403-00B3-808D-C0D299E76385}"/>
              </a:ext>
            </a:extLst>
          </p:cNvPr>
          <p:cNvCxnSpPr>
            <a:cxnSpLocks/>
          </p:cNvCxnSpPr>
          <p:nvPr userDrawn="1"/>
        </p:nvCxnSpPr>
        <p:spPr>
          <a:xfrm>
            <a:off x="1572379" y="1790086"/>
            <a:ext cx="0" cy="519986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6B629D-D044-9572-7B3A-576859C024B6}"/>
              </a:ext>
            </a:extLst>
          </p:cNvPr>
          <p:cNvCxnSpPr>
            <a:cxnSpLocks/>
          </p:cNvCxnSpPr>
          <p:nvPr userDrawn="1"/>
        </p:nvCxnSpPr>
        <p:spPr>
          <a:xfrm>
            <a:off x="6977795" y="2731697"/>
            <a:ext cx="498816" cy="0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402243-FC05-B80E-D29D-B212B5E9EBEB}"/>
              </a:ext>
            </a:extLst>
          </p:cNvPr>
          <p:cNvCxnSpPr>
            <a:cxnSpLocks/>
          </p:cNvCxnSpPr>
          <p:nvPr userDrawn="1"/>
        </p:nvCxnSpPr>
        <p:spPr>
          <a:xfrm>
            <a:off x="7476611" y="2217269"/>
            <a:ext cx="0" cy="539554"/>
          </a:xfrm>
          <a:prstGeom prst="line">
            <a:avLst/>
          </a:prstGeom>
          <a:ln w="50800">
            <a:solidFill>
              <a:srgbClr val="FFC8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2F7E68-CDFC-FD21-5927-AC9325AEF14E}"/>
              </a:ext>
            </a:extLst>
          </p:cNvPr>
          <p:cNvSpPr txBox="1"/>
          <p:nvPr userDrawn="1"/>
        </p:nvSpPr>
        <p:spPr>
          <a:xfrm>
            <a:off x="2286000" y="293572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beebehealthcare.org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B963E9-E934-7856-7128-A565794D7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146" y="4357716"/>
            <a:ext cx="1286965" cy="4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0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D6519E-DBFE-73C6-DC90-081C9D558632}"/>
              </a:ext>
            </a:extLst>
          </p:cNvPr>
          <p:cNvSpPr/>
          <p:nvPr userDrawn="1"/>
        </p:nvSpPr>
        <p:spPr>
          <a:xfrm>
            <a:off x="0" y="0"/>
            <a:ext cx="2783501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5E191-C8CF-2956-50AD-35E6131598BA}"/>
              </a:ext>
            </a:extLst>
          </p:cNvPr>
          <p:cNvSpPr txBox="1"/>
          <p:nvPr userDrawn="1"/>
        </p:nvSpPr>
        <p:spPr>
          <a:xfrm>
            <a:off x="-333490" y="396301"/>
            <a:ext cx="285887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</a:rPr>
              <a:t>THANK</a:t>
            </a:r>
          </a:p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cs typeface="Bebas Neue Regular"/>
              </a:rPr>
              <a:t>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7E8D3-BFCC-F46B-DDFB-5A9A3F58A20D}"/>
              </a:ext>
            </a:extLst>
          </p:cNvPr>
          <p:cNvSpPr txBox="1"/>
          <p:nvPr userDrawn="1"/>
        </p:nvSpPr>
        <p:spPr>
          <a:xfrm>
            <a:off x="3253001" y="3310990"/>
            <a:ext cx="509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369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Learn </a:t>
            </a:r>
            <a:r>
              <a:rPr lang="en-US" sz="2800" dirty="0">
                <a:solidFill>
                  <a:srgbClr val="2C36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369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we care for the people of Sussex County.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662E1B2-A47C-9D3C-357C-803499ADC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3001" y="396301"/>
            <a:ext cx="5090899" cy="1549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396CB-708E-9971-A2F4-FE5893BEFB36}"/>
              </a:ext>
            </a:extLst>
          </p:cNvPr>
          <p:cNvSpPr txBox="1"/>
          <p:nvPr userDrawn="1"/>
        </p:nvSpPr>
        <p:spPr>
          <a:xfrm>
            <a:off x="3262626" y="4236222"/>
            <a:ext cx="4778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C3691"/>
                </a:solidFill>
                <a:effectLst/>
                <a:uLnTx/>
                <a:uFillTx/>
                <a:latin typeface="Montserrat" pitchFamily="2" charset="77"/>
                <a:cs typeface="Calibri" panose="020F0502020204030204" pitchFamily="34" charset="0"/>
              </a:rPr>
              <a:t>beebehealthcare.org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C3691"/>
              </a:solidFill>
              <a:effectLst/>
              <a:uLnTx/>
              <a:uFillTx/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420DDE-D07E-FCB1-66A7-2EC7E470C5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2626" y="2312755"/>
            <a:ext cx="5081587" cy="378474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Call to Action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B722CD2-3B66-393C-B462-FFAA21DE95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1869" y="2751164"/>
            <a:ext cx="5081587" cy="378474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latin typeface="Montserrat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XXX-XXX-XXXX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DD6B3-A381-542D-E7EA-AF102FD0B5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58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D6519E-DBFE-73C6-DC90-081C9D558632}"/>
              </a:ext>
            </a:extLst>
          </p:cNvPr>
          <p:cNvSpPr/>
          <p:nvPr userDrawn="1"/>
        </p:nvSpPr>
        <p:spPr>
          <a:xfrm>
            <a:off x="0" y="0"/>
            <a:ext cx="2783501" cy="5143500"/>
          </a:xfrm>
          <a:prstGeom prst="rect">
            <a:avLst/>
          </a:prstGeom>
          <a:solidFill>
            <a:srgbClr val="0035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5E191-C8CF-2956-50AD-35E6131598BA}"/>
              </a:ext>
            </a:extLst>
          </p:cNvPr>
          <p:cNvSpPr txBox="1"/>
          <p:nvPr userDrawn="1"/>
        </p:nvSpPr>
        <p:spPr>
          <a:xfrm>
            <a:off x="-333490" y="396301"/>
            <a:ext cx="285887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</a:rPr>
              <a:t>THANK</a:t>
            </a:r>
          </a:p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cs typeface="Bebas Neue Regular"/>
              </a:rPr>
              <a:t>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7E8D3-BFCC-F46B-DDFB-5A9A3F58A20D}"/>
              </a:ext>
            </a:extLst>
          </p:cNvPr>
          <p:cNvSpPr txBox="1"/>
          <p:nvPr userDrawn="1"/>
        </p:nvSpPr>
        <p:spPr>
          <a:xfrm>
            <a:off x="3253001" y="3310990"/>
            <a:ext cx="509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369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Learn </a:t>
            </a:r>
            <a:r>
              <a:rPr lang="en-US" sz="2800" dirty="0">
                <a:solidFill>
                  <a:srgbClr val="2C36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369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we care for the people of Sussex County.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662E1B2-A47C-9D3C-357C-803499ADC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3001" y="396301"/>
            <a:ext cx="5090899" cy="1549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396CB-708E-9971-A2F4-FE5893BEFB36}"/>
              </a:ext>
            </a:extLst>
          </p:cNvPr>
          <p:cNvSpPr txBox="1"/>
          <p:nvPr userDrawn="1"/>
        </p:nvSpPr>
        <p:spPr>
          <a:xfrm>
            <a:off x="3262626" y="4236222"/>
            <a:ext cx="4778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C3691"/>
                </a:solidFill>
                <a:effectLst/>
                <a:uLnTx/>
                <a:uFillTx/>
                <a:latin typeface="Montserrat" pitchFamily="2" charset="77"/>
                <a:cs typeface="Calibri" panose="020F0502020204030204" pitchFamily="34" charset="0"/>
              </a:rPr>
              <a:t>beebehealthcare.org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C3691"/>
              </a:solidFill>
              <a:effectLst/>
              <a:uLnTx/>
              <a:uFillTx/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420DDE-D07E-FCB1-66A7-2EC7E470C5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2626" y="2312755"/>
            <a:ext cx="5081587" cy="378474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Call to Action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B722CD2-3B66-393C-B462-FFAA21DE95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1869" y="2751164"/>
            <a:ext cx="5081587" cy="378474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latin typeface="Montserrat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XXX-XXX-XXXX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448E5-2C48-F80C-DD27-D625A4F6A3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6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4DEEBE-2DE2-89ED-4C39-C180714EA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78361-5417-D3F7-40DD-0373DEB0C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03" y="433837"/>
            <a:ext cx="1462565" cy="50550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F4A49F4-AFFA-A252-A9F4-3B025F7BE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1414094"/>
            <a:ext cx="4521443" cy="368884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579FBB1-276B-CF56-14A2-C6EF5F33D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1804996"/>
            <a:ext cx="4521443" cy="2733305"/>
          </a:xfrm>
        </p:spPr>
        <p:txBody>
          <a:bodyPr anchor="t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1CCCF2-853C-C238-8171-9C3B54B28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3891" y="-40919"/>
            <a:ext cx="4017097" cy="5225694"/>
          </a:xfr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859114-2B67-7FEC-B9FF-C7DFAE633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11"/>
          <a:stretch/>
        </p:blipFill>
        <p:spPr>
          <a:xfrm flipH="1" flipV="1">
            <a:off x="-290316" y="1734236"/>
            <a:ext cx="8677229" cy="51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2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F4A49F4-AFFA-A252-A9F4-3B025F7BE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1414094"/>
            <a:ext cx="4521443" cy="368884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579FBB1-276B-CF56-14A2-C6EF5F33D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1804996"/>
            <a:ext cx="4521443" cy="2733305"/>
          </a:xfrm>
        </p:spPr>
        <p:txBody>
          <a:bodyPr anchor="t">
            <a:noAutofit/>
          </a:bodyPr>
          <a:lstStyle>
            <a:lvl1pPr marL="0" indent="0">
              <a:buNone/>
              <a:defRPr sz="4000" b="1">
                <a:solidFill>
                  <a:srgbClr val="00359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1CCCF2-853C-C238-8171-9C3B54B28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3891" y="-40919"/>
            <a:ext cx="4017097" cy="5225694"/>
          </a:xfr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DDF46-598C-77DC-FD6A-C2DE292984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42" y="370985"/>
            <a:ext cx="1618116" cy="6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4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7B39BD-D4AB-38E2-1670-A1B888496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0" y="485422"/>
            <a:ext cx="4721883" cy="1437095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B3962A7-6145-E4A3-86B1-F3BD3BB40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4557" y="4403801"/>
            <a:ext cx="5247462" cy="254277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4E73C06-A0EA-58EF-8D7A-FE287D14B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4557" y="4742501"/>
            <a:ext cx="5247462" cy="25427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A84B3-BBCE-D8A2-7BA3-50C49F6C9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925" y="1719774"/>
            <a:ext cx="1760745" cy="2235378"/>
          </a:xfrm>
          <a:prstGeom prst="rect">
            <a:avLst/>
          </a:prstGeom>
        </p:spPr>
      </p:pic>
      <p:pic>
        <p:nvPicPr>
          <p:cNvPr id="3" name="Picture 2" descr="A group of surgeons performing surgery&#10;&#10;Description automatically generated with low confidence">
            <a:extLst>
              <a:ext uri="{FF2B5EF4-FFF2-40B4-BE49-F238E27FC236}">
                <a16:creationId xmlns:a16="http://schemas.microsoft.com/office/drawing/2014/main" id="{D45953CF-3A47-E78E-AE5E-D8D22C7B99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833" y="2405033"/>
            <a:ext cx="2333280" cy="1550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1EE1A-F6E6-F50E-8377-2469BB7BE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241" y="2668168"/>
            <a:ext cx="1541902" cy="1555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EE58C5-887A-4ACD-ACD6-0CC2DE5794E6}"/>
              </a:ext>
            </a:extLst>
          </p:cNvPr>
          <p:cNvSpPr/>
          <p:nvPr userDrawn="1"/>
        </p:nvSpPr>
        <p:spPr>
          <a:xfrm rot="5400000">
            <a:off x="6454593" y="803417"/>
            <a:ext cx="151056" cy="1541902"/>
          </a:xfrm>
          <a:prstGeom prst="rect">
            <a:avLst/>
          </a:prstGeom>
          <a:solidFill>
            <a:srgbClr val="752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7546B5-4D8B-AE09-48D6-F9C9FD2A05CE}"/>
              </a:ext>
            </a:extLst>
          </p:cNvPr>
          <p:cNvSpPr/>
          <p:nvPr userDrawn="1"/>
        </p:nvSpPr>
        <p:spPr>
          <a:xfrm>
            <a:off x="1676241" y="4345662"/>
            <a:ext cx="150479" cy="797837"/>
          </a:xfrm>
          <a:prstGeom prst="rect">
            <a:avLst/>
          </a:prstGeom>
          <a:solidFill>
            <a:srgbClr val="39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7" name="Picture 6" descr="A collage of photos of people&#10;&#10;Description automatically generated with low confidence">
            <a:extLst>
              <a:ext uri="{FF2B5EF4-FFF2-40B4-BE49-F238E27FC236}">
                <a16:creationId xmlns:a16="http://schemas.microsoft.com/office/drawing/2014/main" id="{E0BDEEA6-3EF9-8784-65DF-9925597D8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308" y="342057"/>
            <a:ext cx="1760745" cy="1307839"/>
          </a:xfrm>
          <a:prstGeom prst="rect">
            <a:avLst/>
          </a:prstGeom>
        </p:spPr>
      </p:pic>
      <p:pic>
        <p:nvPicPr>
          <p:cNvPr id="8" name="Picture 7" descr="A person smiling next to another person&#10;&#10;Description automatically generated with low confidence">
            <a:extLst>
              <a:ext uri="{FF2B5EF4-FFF2-40B4-BE49-F238E27FC236}">
                <a16:creationId xmlns:a16="http://schemas.microsoft.com/office/drawing/2014/main" id="{9B31D3D4-5811-3915-BDCE-745638FD8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73" y="2909454"/>
            <a:ext cx="1595802" cy="2332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7F27DB-8FDE-31A8-0AE8-5546BF92846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195" y="1719774"/>
            <a:ext cx="1542076" cy="2039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FFCE2C-4946-5C2C-04DD-1A7098B1E6E5}"/>
              </a:ext>
            </a:extLst>
          </p:cNvPr>
          <p:cNvSpPr/>
          <p:nvPr userDrawn="1"/>
        </p:nvSpPr>
        <p:spPr>
          <a:xfrm rot="5400000">
            <a:off x="700173" y="1940249"/>
            <a:ext cx="151056" cy="1595802"/>
          </a:xfrm>
          <a:prstGeom prst="rect">
            <a:avLst/>
          </a:prstGeom>
          <a:solidFill>
            <a:srgbClr val="A1C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25B4D-8FE5-30C0-0CE0-F8DAECFADF5C}"/>
              </a:ext>
            </a:extLst>
          </p:cNvPr>
          <p:cNvSpPr/>
          <p:nvPr userDrawn="1"/>
        </p:nvSpPr>
        <p:spPr>
          <a:xfrm rot="5400000">
            <a:off x="8074125" y="3357951"/>
            <a:ext cx="151056" cy="1055633"/>
          </a:xfrm>
          <a:prstGeom prst="rect">
            <a:avLst/>
          </a:prstGeom>
          <a:solidFill>
            <a:srgbClr val="E47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77A2A-981F-73ED-0FA3-B112B6B4F2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5DD79C-FEE4-3BEF-B32C-E37D302DC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CE303EC-1792-B6F9-8020-ADA46D295C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09" y="368066"/>
            <a:ext cx="4941822" cy="169433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B3962A7-6145-E4A3-86B1-F3BD3BB40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4557" y="4403801"/>
            <a:ext cx="5247462" cy="254277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4E73C06-A0EA-58EF-8D7A-FE287D14B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4557" y="4742501"/>
            <a:ext cx="5247462" cy="254277"/>
          </a:xfrm>
        </p:spPr>
        <p:txBody>
          <a:bodyPr anchor="b"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CC18AB-871A-FEF4-9860-58897F0CCF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34" y="4507073"/>
            <a:ext cx="1286965" cy="44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0820F8-522B-A4FD-FE01-FD1BBCF82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925" y="1719774"/>
            <a:ext cx="1760745" cy="2235378"/>
          </a:xfrm>
          <a:prstGeom prst="rect">
            <a:avLst/>
          </a:prstGeom>
        </p:spPr>
      </p:pic>
      <p:pic>
        <p:nvPicPr>
          <p:cNvPr id="14" name="Picture 13" descr="A group of surgeons performing surgery&#10;&#10;Description automatically generated with low confidence">
            <a:extLst>
              <a:ext uri="{FF2B5EF4-FFF2-40B4-BE49-F238E27FC236}">
                <a16:creationId xmlns:a16="http://schemas.microsoft.com/office/drawing/2014/main" id="{B5578861-2D0D-2B44-9668-3365BFA022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833" y="2405033"/>
            <a:ext cx="2333280" cy="1550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EABB-45EB-9BDA-1987-EE75C37E0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241" y="2668168"/>
            <a:ext cx="1541902" cy="15555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0802F9-1276-CB00-840E-50CC6F9BA503}"/>
              </a:ext>
            </a:extLst>
          </p:cNvPr>
          <p:cNvSpPr/>
          <p:nvPr userDrawn="1"/>
        </p:nvSpPr>
        <p:spPr>
          <a:xfrm rot="5400000">
            <a:off x="6454593" y="803417"/>
            <a:ext cx="151056" cy="1541902"/>
          </a:xfrm>
          <a:prstGeom prst="rect">
            <a:avLst/>
          </a:prstGeom>
          <a:solidFill>
            <a:srgbClr val="E47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16D76B-6FFF-4857-6738-160E9F205520}"/>
              </a:ext>
            </a:extLst>
          </p:cNvPr>
          <p:cNvSpPr/>
          <p:nvPr userDrawn="1"/>
        </p:nvSpPr>
        <p:spPr>
          <a:xfrm>
            <a:off x="1676241" y="4345662"/>
            <a:ext cx="150479" cy="797837"/>
          </a:xfrm>
          <a:prstGeom prst="rect">
            <a:avLst/>
          </a:prstGeom>
          <a:solidFill>
            <a:srgbClr val="39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20" name="Picture 19" descr="A collage of photos of people&#10;&#10;Description automatically generated with low confidence">
            <a:extLst>
              <a:ext uri="{FF2B5EF4-FFF2-40B4-BE49-F238E27FC236}">
                <a16:creationId xmlns:a16="http://schemas.microsoft.com/office/drawing/2014/main" id="{419E5D14-6833-E106-2665-43507CBD5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308" y="342057"/>
            <a:ext cx="1760745" cy="1307839"/>
          </a:xfrm>
          <a:prstGeom prst="rect">
            <a:avLst/>
          </a:prstGeom>
        </p:spPr>
      </p:pic>
      <p:pic>
        <p:nvPicPr>
          <p:cNvPr id="21" name="Picture 20" descr="A person smiling next to another person&#10;&#10;Description automatically generated with low confidence">
            <a:extLst>
              <a:ext uri="{FF2B5EF4-FFF2-40B4-BE49-F238E27FC236}">
                <a16:creationId xmlns:a16="http://schemas.microsoft.com/office/drawing/2014/main" id="{33115F25-2BD7-CDD8-CF0A-A11BD24DB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73" y="2909454"/>
            <a:ext cx="1595802" cy="23326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6CE722-585D-4ADF-52EC-2F8C0CF47CC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195" y="1719774"/>
            <a:ext cx="1542076" cy="20391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896FBE6-3CFE-645A-C16E-5C0309EACE65}"/>
              </a:ext>
            </a:extLst>
          </p:cNvPr>
          <p:cNvSpPr/>
          <p:nvPr userDrawn="1"/>
        </p:nvSpPr>
        <p:spPr>
          <a:xfrm rot="5400000">
            <a:off x="700173" y="1940249"/>
            <a:ext cx="151056" cy="1595802"/>
          </a:xfrm>
          <a:prstGeom prst="rect">
            <a:avLst/>
          </a:prstGeom>
          <a:solidFill>
            <a:srgbClr val="A1C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CA9288-D960-92CE-701F-D4E854C4640F}"/>
              </a:ext>
            </a:extLst>
          </p:cNvPr>
          <p:cNvSpPr/>
          <p:nvPr userDrawn="1"/>
        </p:nvSpPr>
        <p:spPr>
          <a:xfrm rot="5400000">
            <a:off x="8074125" y="3357951"/>
            <a:ext cx="151056" cy="1055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211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5749184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458913"/>
            <a:ext cx="8421687" cy="3181176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9D0E2-5088-ED3E-1B1B-E446F52C6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1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641A4E-739A-225D-2141-4E705D96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-40919"/>
            <a:ext cx="9170670" cy="5225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3DFE0-E880-DAAC-6B1E-B08434459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34" y="4507073"/>
            <a:ext cx="1286965" cy="4448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5749184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458913"/>
            <a:ext cx="8421687" cy="318117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88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E38DB-70C3-2BD6-56BA-0141BCF93AB9}"/>
              </a:ext>
            </a:extLst>
          </p:cNvPr>
          <p:cNvCxnSpPr>
            <a:cxnSpLocks/>
          </p:cNvCxnSpPr>
          <p:nvPr userDrawn="1"/>
        </p:nvCxnSpPr>
        <p:spPr>
          <a:xfrm>
            <a:off x="487493" y="1146817"/>
            <a:ext cx="5749184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E90207-361D-7A46-8789-45B350483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245281"/>
            <a:ext cx="5548312" cy="368884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latin typeface="Montserrat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F8AAD4-4ADD-F059-426A-815F29CD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657029"/>
            <a:ext cx="5548312" cy="466121"/>
          </a:xfrm>
        </p:spPr>
        <p:txBody>
          <a:bodyPr anchor="b">
            <a:noAutofit/>
          </a:bodyPr>
          <a:lstStyle>
            <a:lvl1pPr marL="0" indent="0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CD08564-C5CE-5328-644E-F05216EC9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4" y="1458913"/>
            <a:ext cx="4024244" cy="3181176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3A4636B5-C56D-7CF3-B60D-F26F310F6D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9549" y="1458913"/>
            <a:ext cx="4092338" cy="3181176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98D4B-500A-9CF4-5FDC-382046A56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64" y="4410835"/>
            <a:ext cx="1479012" cy="6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1B0B5D13-9BE8-8A64-43BA-0D07FE0A966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14787" cy="92220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6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9" r:id="rId2"/>
    <p:sldLayoutId id="2147483681" r:id="rId3"/>
    <p:sldLayoutId id="2147483682" r:id="rId4"/>
    <p:sldLayoutId id="2147483667" r:id="rId5"/>
    <p:sldLayoutId id="2147483676" r:id="rId6"/>
    <p:sldLayoutId id="2147483662" r:id="rId7"/>
    <p:sldLayoutId id="2147483677" r:id="rId8"/>
    <p:sldLayoutId id="2147483664" r:id="rId9"/>
    <p:sldLayoutId id="2147483679" r:id="rId10"/>
    <p:sldLayoutId id="2147483680" r:id="rId11"/>
    <p:sldLayoutId id="2147483670" r:id="rId12"/>
    <p:sldLayoutId id="2147483671" r:id="rId13"/>
    <p:sldLayoutId id="2147483672" r:id="rId14"/>
    <p:sldLayoutId id="2147483663" r:id="rId15"/>
    <p:sldLayoutId id="2147483678" r:id="rId16"/>
    <p:sldLayoutId id="2147483668" r:id="rId17"/>
    <p:sldLayoutId id="2147483660" r:id="rId18"/>
    <p:sldLayoutId id="2147483675" r:id="rId19"/>
    <p:sldLayoutId id="2147483665" r:id="rId20"/>
    <p:sldLayoutId id="2147483674" r:id="rId21"/>
    <p:sldLayoutId id="2147483661" r:id="rId22"/>
    <p:sldLayoutId id="2147483673" r:id="rId23"/>
    <p:sldLayoutId id="2147483655" r:id="rId24"/>
    <p:sldLayoutId id="2147483683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1C1C7E-0179-1F80-868D-5677C24B73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9" y="1128409"/>
            <a:ext cx="4521443" cy="65456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Bridget Buckaloo MSN, RN </a:t>
            </a:r>
          </a:p>
          <a:p>
            <a:r>
              <a:rPr lang="en-US" dirty="0"/>
              <a:t> Director of Women’s &amp; </a:t>
            </a:r>
            <a:r>
              <a:rPr lang="en-US"/>
              <a:t>Children’s Services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07C00-88D5-FD4D-1E68-2C5250F971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1634247"/>
            <a:ext cx="4521443" cy="3200399"/>
          </a:xfrm>
        </p:spPr>
        <p:txBody>
          <a:bodyPr/>
          <a:lstStyle/>
          <a:p>
            <a:r>
              <a:rPr lang="en-US" dirty="0"/>
              <a:t>Operationalizing Resources and Strategies to empower Women in 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pic>
        <p:nvPicPr>
          <p:cNvPr id="6" name="Picture Placeholder 5" descr="Person holding baby">
            <a:extLst>
              <a:ext uri="{FF2B5EF4-FFF2-40B4-BE49-F238E27FC236}">
                <a16:creationId xmlns:a16="http://schemas.microsoft.com/office/drawing/2014/main" id="{310DA061-FE6C-A487-61B6-E496B758C7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382" r="24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15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9242" y="119589"/>
            <a:ext cx="5548312" cy="3688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617312"/>
          </a:xfrm>
        </p:spPr>
        <p:txBody>
          <a:bodyPr/>
          <a:lstStyle/>
          <a:p>
            <a:r>
              <a:rPr lang="en-US" sz="3200" dirty="0"/>
              <a:t>Reframing the Postpartum Visit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352145"/>
            <a:ext cx="8421687" cy="3375498"/>
          </a:xfrm>
        </p:spPr>
        <p:txBody>
          <a:bodyPr>
            <a:normAutofit/>
          </a:bodyPr>
          <a:lstStyle/>
          <a:p>
            <a:r>
              <a:rPr lang="en-US" sz="2400" dirty="0"/>
              <a:t>Optimizing Care and Support will require policy changes</a:t>
            </a:r>
          </a:p>
          <a:p>
            <a:r>
              <a:rPr lang="en-US" sz="2400" dirty="0"/>
              <a:t>Reimbursement policy should reflect an on-going process vs. a singular episode</a:t>
            </a:r>
          </a:p>
          <a:p>
            <a:r>
              <a:rPr lang="en-US" sz="2400" dirty="0"/>
              <a:t>Will require OB-GYN’s and Nurses at the forefront of all policy efforts</a:t>
            </a:r>
          </a:p>
          <a:p>
            <a:r>
              <a:rPr lang="en-US" sz="2400" dirty="0"/>
              <a:t>Aligns with Healthy People 2020 goals to increase postpartum visit attendance rates</a:t>
            </a:r>
          </a:p>
          <a:p>
            <a:r>
              <a:rPr lang="en-US" sz="2400" dirty="0"/>
              <a:t>Develop a “Postpartum Care Plan…”</a:t>
            </a:r>
          </a:p>
        </p:txBody>
      </p:sp>
    </p:spTree>
    <p:extLst>
      <p:ext uri="{BB962C8B-B14F-4D97-AF65-F5344CB8AC3E}">
        <p14:creationId xmlns:p14="http://schemas.microsoft.com/office/powerpoint/2010/main" val="12928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9242" y="119589"/>
            <a:ext cx="5548312" cy="3688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617312"/>
          </a:xfrm>
        </p:spPr>
        <p:txBody>
          <a:bodyPr/>
          <a:lstStyle/>
          <a:p>
            <a:r>
              <a:rPr lang="en-US" sz="3200" dirty="0"/>
              <a:t>The Postpartum Care plan…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352145"/>
            <a:ext cx="8421687" cy="337549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Suggested Components of the </a:t>
            </a:r>
            <a:r>
              <a:rPr lang="en-US" sz="2400" i="1" dirty="0"/>
              <a:t>Postpartum </a:t>
            </a:r>
            <a:r>
              <a:rPr lang="en-US" sz="2400" i="1" dirty="0" err="1"/>
              <a:t>Careplan</a:t>
            </a:r>
            <a:r>
              <a:rPr lang="en-US" sz="2400" dirty="0"/>
              <a:t>:</a:t>
            </a:r>
          </a:p>
          <a:p>
            <a:r>
              <a:rPr lang="en-US" sz="2400" dirty="0"/>
              <a:t>Postpartum visits</a:t>
            </a:r>
          </a:p>
          <a:p>
            <a:r>
              <a:rPr lang="en-US" sz="2400" dirty="0"/>
              <a:t>Infant feeding plan</a:t>
            </a:r>
          </a:p>
          <a:p>
            <a:r>
              <a:rPr lang="en-US" sz="2400" dirty="0"/>
              <a:t>Reproductive life Plan/contraception/birth spacing</a:t>
            </a:r>
          </a:p>
          <a:p>
            <a:r>
              <a:rPr lang="en-US" sz="2400" dirty="0"/>
              <a:t>Pregnancy complications</a:t>
            </a:r>
          </a:p>
          <a:p>
            <a:r>
              <a:rPr lang="en-US" sz="2400" dirty="0"/>
              <a:t>Adverse pregnancy outcomes</a:t>
            </a:r>
          </a:p>
          <a:p>
            <a:r>
              <a:rPr lang="en-US" sz="2400" dirty="0"/>
              <a:t>Mental health</a:t>
            </a:r>
          </a:p>
          <a:p>
            <a:r>
              <a:rPr lang="en-US" sz="2400" dirty="0"/>
              <a:t>Postpartum problems</a:t>
            </a:r>
          </a:p>
          <a:p>
            <a:r>
              <a:rPr lang="en-US" sz="2400" dirty="0"/>
              <a:t>Chronic health problems</a:t>
            </a:r>
          </a:p>
        </p:txBody>
      </p:sp>
    </p:spTree>
    <p:extLst>
      <p:ext uri="{BB962C8B-B14F-4D97-AF65-F5344CB8AC3E}">
        <p14:creationId xmlns:p14="http://schemas.microsoft.com/office/powerpoint/2010/main" val="262022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9242" y="119589"/>
            <a:ext cx="5548312" cy="3688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544748"/>
          </a:xfrm>
        </p:spPr>
        <p:txBody>
          <a:bodyPr/>
          <a:lstStyle/>
          <a:p>
            <a:r>
              <a:rPr lang="en-US" sz="2400" dirty="0"/>
              <a:t>Creative Strategy to Optimize postpartum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352145"/>
            <a:ext cx="8421687" cy="337549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Plan: Utilize a Women’s Health Navigator as a strategy to:</a:t>
            </a:r>
          </a:p>
          <a:p>
            <a:r>
              <a:rPr lang="en-US" sz="2400" dirty="0"/>
              <a:t>Improve the postpartum visit rate</a:t>
            </a:r>
          </a:p>
          <a:p>
            <a:pPr lvl="1"/>
            <a:r>
              <a:rPr lang="en-US" sz="2200" dirty="0"/>
              <a:t>All patients</a:t>
            </a:r>
          </a:p>
          <a:p>
            <a:pPr lvl="1"/>
            <a:r>
              <a:rPr lang="en-US" sz="2200" dirty="0"/>
              <a:t>High risk patients</a:t>
            </a:r>
          </a:p>
          <a:p>
            <a:r>
              <a:rPr lang="en-US" sz="2400" dirty="0"/>
              <a:t>Address mental Health/screen for PPD</a:t>
            </a:r>
          </a:p>
          <a:p>
            <a:r>
              <a:rPr lang="en-US" sz="2400" dirty="0"/>
              <a:t>Discuss contraceptive planning</a:t>
            </a:r>
          </a:p>
          <a:p>
            <a:r>
              <a:rPr lang="en-US" sz="2400" dirty="0"/>
              <a:t>Discuss birth spacing</a:t>
            </a:r>
          </a:p>
          <a:p>
            <a:r>
              <a:rPr lang="en-US" sz="2400" dirty="0"/>
              <a:t>Address social determinants</a:t>
            </a:r>
          </a:p>
        </p:txBody>
      </p:sp>
    </p:spTree>
    <p:extLst>
      <p:ext uri="{BB962C8B-B14F-4D97-AF65-F5344CB8AC3E}">
        <p14:creationId xmlns:p14="http://schemas.microsoft.com/office/powerpoint/2010/main" val="211451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9242" y="119589"/>
            <a:ext cx="5548312" cy="3688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368884"/>
          </a:xfrm>
        </p:spPr>
        <p:txBody>
          <a:bodyPr/>
          <a:lstStyle/>
          <a:p>
            <a:r>
              <a:rPr lang="en-US" sz="2400" dirty="0"/>
              <a:t>Creative Strategy to Optimize postpartum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245140"/>
            <a:ext cx="8421687" cy="3482503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Round on at least 50% of postpartum patients(initially)</a:t>
            </a:r>
          </a:p>
          <a:p>
            <a:r>
              <a:rPr lang="en-US" sz="2900" dirty="0"/>
              <a:t>Revisit contraceptive plan chosen on admission</a:t>
            </a:r>
          </a:p>
          <a:p>
            <a:r>
              <a:rPr lang="en-US" sz="2900" dirty="0"/>
              <a:t>Utilize Bedsider.org materials for education</a:t>
            </a:r>
          </a:p>
          <a:p>
            <a:r>
              <a:rPr lang="en-US" sz="2900" dirty="0"/>
              <a:t>Discuss Birth Spacing</a:t>
            </a:r>
          </a:p>
          <a:p>
            <a:r>
              <a:rPr lang="en-US" sz="2900" dirty="0"/>
              <a:t>Utilize DE thrives materials</a:t>
            </a:r>
          </a:p>
          <a:p>
            <a:r>
              <a:rPr lang="en-US" sz="2900" dirty="0"/>
              <a:t>Schedule </a:t>
            </a:r>
            <a:r>
              <a:rPr lang="en-US" sz="2900" dirty="0" err="1"/>
              <a:t>ppv</a:t>
            </a:r>
            <a:r>
              <a:rPr lang="en-US" sz="2900" dirty="0"/>
              <a:t> </a:t>
            </a:r>
          </a:p>
          <a:p>
            <a:r>
              <a:rPr lang="en-US" sz="2900" dirty="0"/>
              <a:t>Access to outpatient office EMR</a:t>
            </a:r>
          </a:p>
          <a:p>
            <a:r>
              <a:rPr lang="en-US" sz="2900" dirty="0"/>
              <a:t>Schedule high risk patients 7-10 days out</a:t>
            </a:r>
          </a:p>
          <a:p>
            <a:r>
              <a:rPr lang="en-US" sz="2900" dirty="0"/>
              <a:t>Review S/S of PPD</a:t>
            </a:r>
          </a:p>
          <a:p>
            <a:r>
              <a:rPr lang="en-US" sz="2900" dirty="0"/>
              <a:t>Utilize Postpartum Support International (PSI) Perinatal Mental Health Discussion Tool </a:t>
            </a:r>
          </a:p>
          <a:p>
            <a:r>
              <a:rPr lang="en-US" sz="2900" dirty="0"/>
              <a:t>Provide Nurse Navigator contact materials to provide bridge support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264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9242" y="119589"/>
            <a:ext cx="5548312" cy="3688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496110"/>
          </a:xfrm>
        </p:spPr>
        <p:txBody>
          <a:bodyPr/>
          <a:lstStyle/>
          <a:p>
            <a:r>
              <a:rPr lang="en-US" dirty="0"/>
              <a:t>The Future….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245140"/>
            <a:ext cx="8421687" cy="348250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Champion the “4th Trimester”</a:t>
            </a:r>
          </a:p>
          <a:p>
            <a:r>
              <a:rPr lang="en-US" sz="2400" dirty="0"/>
              <a:t>Advocate for Policy change</a:t>
            </a:r>
          </a:p>
          <a:p>
            <a:r>
              <a:rPr lang="en-US" sz="2400" dirty="0"/>
              <a:t>ACOG</a:t>
            </a:r>
          </a:p>
          <a:p>
            <a:r>
              <a:rPr lang="en-US" sz="2400" dirty="0"/>
              <a:t>AWHONN</a:t>
            </a:r>
          </a:p>
          <a:p>
            <a:r>
              <a:rPr lang="en-US" sz="2400" dirty="0"/>
              <a:t>AAP</a:t>
            </a:r>
          </a:p>
          <a:p>
            <a:r>
              <a:rPr lang="en-US" sz="2400" dirty="0"/>
              <a:t>AAFP</a:t>
            </a:r>
          </a:p>
          <a:p>
            <a:r>
              <a:rPr lang="en-US" sz="2400" dirty="0"/>
              <a:t>Keep the conversation going! Talk about Well Woman Care…Tell 2 friends!</a:t>
            </a:r>
          </a:p>
          <a:p>
            <a:r>
              <a:rPr lang="en-US" sz="2400" dirty="0"/>
              <a:t>Develop a real postpartum care plan?</a:t>
            </a:r>
          </a:p>
          <a:p>
            <a:r>
              <a:rPr lang="en-US" sz="2400" dirty="0"/>
              <a:t>Change the way we deliver prenatal care?</a:t>
            </a:r>
          </a:p>
        </p:txBody>
      </p:sp>
    </p:spTree>
    <p:extLst>
      <p:ext uri="{BB962C8B-B14F-4D97-AF65-F5344CB8AC3E}">
        <p14:creationId xmlns:p14="http://schemas.microsoft.com/office/powerpoint/2010/main" val="14496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15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ACOG Committee Opinion Number 736 May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Optimizing Postpartum Care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6FF209-DC20-4A6A-8C22-D968B8F2E7D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070043" y="1166014"/>
            <a:ext cx="5680953" cy="34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91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ACOG Committee Opinion Number 736 May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Optimizing Postpartum Care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E34AFA-9478-4ECD-5244-2CC889DB10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sz="2800" i="1" dirty="0"/>
              <a:t>ACOG Committee Opinion Number 736, May 2018-Presidential Task Force on Redefining The Postpartum Visit– Optimizing Postpartum Care</a:t>
            </a:r>
          </a:p>
          <a:p>
            <a:endParaRPr lang="en-US" sz="2800" i="1" dirty="0"/>
          </a:p>
          <a:p>
            <a:r>
              <a:rPr lang="en-US" sz="2800" i="1" dirty="0"/>
              <a:t>	“The 4th Trimester”- Reframing the traditional visit from a single episode of care to ongoing well woman care- Paradigm shift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ACOG Committee Opinion Number 736 May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5548312" cy="617312"/>
          </a:xfrm>
        </p:spPr>
        <p:txBody>
          <a:bodyPr/>
          <a:lstStyle/>
          <a:p>
            <a:r>
              <a:rPr lang="en-US" sz="3200" dirty="0"/>
              <a:t>Postpartum Care Current State…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E34AFA-9478-4ECD-5244-2CC889DB10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303506"/>
            <a:ext cx="8421687" cy="3501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Currently, postpartum care is often fragmented between the OB-GYN/pediatrician</a:t>
            </a:r>
          </a:p>
          <a:p>
            <a:r>
              <a:rPr lang="en-US" dirty="0"/>
              <a:t>Approximately 40% of women attend their </a:t>
            </a:r>
            <a:r>
              <a:rPr lang="en-US" dirty="0" err="1"/>
              <a:t>ppv</a:t>
            </a:r>
            <a:endParaRPr lang="en-US" dirty="0"/>
          </a:p>
          <a:p>
            <a:r>
              <a:rPr lang="en-US" dirty="0"/>
              <a:t>Underutilization affects disease management, contraceptive access</a:t>
            </a:r>
          </a:p>
          <a:p>
            <a:r>
              <a:rPr lang="en-US" dirty="0"/>
              <a:t>Women with limited resources have an even lower </a:t>
            </a:r>
            <a:r>
              <a:rPr lang="en-US" dirty="0" err="1"/>
              <a:t>ppv</a:t>
            </a:r>
            <a:r>
              <a:rPr lang="en-US" dirty="0"/>
              <a:t> rate</a:t>
            </a:r>
          </a:p>
          <a:p>
            <a:r>
              <a:rPr lang="en-US" dirty="0"/>
              <a:t>Women naturally tend to put the focus on the newborn</a:t>
            </a:r>
          </a:p>
          <a:p>
            <a:r>
              <a:rPr lang="en-US" dirty="0"/>
              <a:t>“I’m o.k.”</a:t>
            </a:r>
          </a:p>
          <a:p>
            <a:r>
              <a:rPr lang="en-US" dirty="0"/>
              <a:t>Women have to navigate the postpartum transition for 4-6 weeks </a:t>
            </a:r>
          </a:p>
          <a:p>
            <a:r>
              <a:rPr lang="en-US" dirty="0"/>
              <a:t>“lack of attention”</a:t>
            </a:r>
          </a:p>
          <a:p>
            <a:r>
              <a:rPr lang="en-US" dirty="0"/>
              <a:t>There is an urgent need to reduce maternal morbidity and mortality</a:t>
            </a:r>
          </a:p>
          <a:p>
            <a:r>
              <a:rPr lang="en-US" dirty="0"/>
              <a:t>More than half of pregnancy related deaths occur after childbirth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2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D4394-036B-02E4-02CA-BEEF41427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194553"/>
            <a:ext cx="5548312" cy="928597"/>
          </a:xfrm>
        </p:spPr>
        <p:txBody>
          <a:bodyPr/>
          <a:lstStyle/>
          <a:p>
            <a:r>
              <a:rPr lang="en-US" dirty="0"/>
              <a:t>4th Trimester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873F61-D33C-4860-4154-9CB202A27F3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721795" y="1225684"/>
            <a:ext cx="5398851" cy="36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78" y="155643"/>
            <a:ext cx="6573625" cy="35019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Trimester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617312"/>
          </a:xfrm>
        </p:spPr>
        <p:txBody>
          <a:bodyPr/>
          <a:lstStyle/>
          <a:p>
            <a:r>
              <a:rPr lang="en-US" sz="3200" dirty="0"/>
              <a:t>Future State: The 4</a:t>
            </a:r>
            <a:r>
              <a:rPr lang="en-US" sz="3200" baseline="30000" dirty="0"/>
              <a:t>th</a:t>
            </a:r>
            <a:r>
              <a:rPr lang="en-US" sz="3200" dirty="0"/>
              <a:t> Trimester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352145"/>
            <a:ext cx="8421687" cy="3375498"/>
          </a:xfrm>
        </p:spPr>
        <p:txBody>
          <a:bodyPr>
            <a:normAutofit/>
          </a:bodyPr>
          <a:lstStyle/>
          <a:p>
            <a:r>
              <a:rPr lang="en-US" dirty="0"/>
              <a:t>Postpartum Care should be ongoing process</a:t>
            </a:r>
          </a:p>
          <a:p>
            <a:r>
              <a:rPr lang="en-US" dirty="0"/>
              <a:t>Individualized to meet the woman’s needs</a:t>
            </a:r>
          </a:p>
          <a:p>
            <a:r>
              <a:rPr lang="en-US" dirty="0"/>
              <a:t>ALL women should have contact with OB provider within 1-3 weeks post birth, followed by</a:t>
            </a:r>
          </a:p>
          <a:p>
            <a:r>
              <a:rPr lang="en-US" dirty="0"/>
              <a:t>Ongoing care as needed-Can be managed by Nursing</a:t>
            </a:r>
          </a:p>
          <a:p>
            <a:r>
              <a:rPr lang="en-US" dirty="0"/>
              <a:t> Conclude with:</a:t>
            </a:r>
          </a:p>
          <a:p>
            <a:r>
              <a:rPr lang="en-US" dirty="0"/>
              <a:t>Comprehensive postpartum visit no later than 12 weeks post birth</a:t>
            </a:r>
          </a:p>
          <a:p>
            <a:r>
              <a:rPr lang="en-US" dirty="0"/>
              <a:t>Women with Hypertensive disorders should be seen 7-10 days after birth</a:t>
            </a:r>
          </a:p>
          <a:p>
            <a:r>
              <a:rPr lang="en-US" dirty="0"/>
              <a:t>Severe hypertensive patients should follow up 3-5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8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96347"/>
            <a:ext cx="6223430" cy="526803"/>
          </a:xfrm>
        </p:spPr>
        <p:txBody>
          <a:bodyPr/>
          <a:lstStyle/>
          <a:p>
            <a:r>
              <a:rPr lang="en-US" sz="3200" dirty="0"/>
              <a:t>Future State: The 4</a:t>
            </a:r>
            <a:r>
              <a:rPr lang="en-US" sz="3200" baseline="30000" dirty="0"/>
              <a:t>th</a:t>
            </a:r>
            <a:r>
              <a:rPr lang="en-US" sz="3200" dirty="0"/>
              <a:t> Trimester-Benefits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232452"/>
            <a:ext cx="8421687" cy="349519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Provides opportunity for maternal risk reduction and health promotion </a:t>
            </a:r>
          </a:p>
          <a:p>
            <a:r>
              <a:rPr lang="en-US" sz="2400" dirty="0"/>
              <a:t>Focus on follow-up care for chronic conditions- which may mean transitioning from obstetric providers to disease specific specialists</a:t>
            </a:r>
          </a:p>
          <a:p>
            <a:r>
              <a:rPr lang="en-US" sz="2400" dirty="0"/>
              <a:t>Opportunity to focus on maternal wellbeing and well woman care</a:t>
            </a:r>
          </a:p>
          <a:p>
            <a:r>
              <a:rPr lang="en-US" sz="2400" dirty="0"/>
              <a:t>Early interventions to provide resources and supports for breastfeeding</a:t>
            </a:r>
          </a:p>
          <a:p>
            <a:r>
              <a:rPr lang="en-US" sz="2400" dirty="0"/>
              <a:t>Person-centered contractive care and family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1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B7A7FA-6A1D-8A62-994B-818260672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ACOG Committee Opinion Number 736 May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505839"/>
            <a:ext cx="6223430" cy="617312"/>
          </a:xfrm>
        </p:spPr>
        <p:txBody>
          <a:bodyPr/>
          <a:lstStyle/>
          <a:p>
            <a:r>
              <a:rPr lang="en-US" sz="3200" dirty="0"/>
              <a:t>Reframing the Postpartum Visit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352145"/>
            <a:ext cx="8421687" cy="33754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Assessment to include:</a:t>
            </a:r>
          </a:p>
          <a:p>
            <a:r>
              <a:rPr lang="en-US" dirty="0"/>
              <a:t>Physical</a:t>
            </a:r>
          </a:p>
          <a:p>
            <a:r>
              <a:rPr lang="en-US" dirty="0"/>
              <a:t>Chronic Disease management- who will coordinate care?</a:t>
            </a:r>
          </a:p>
          <a:p>
            <a:r>
              <a:rPr lang="en-US" dirty="0"/>
              <a:t>Social- What does her support look like?</a:t>
            </a:r>
          </a:p>
          <a:p>
            <a:r>
              <a:rPr lang="en-US" dirty="0"/>
              <a:t>Psychological well-being:	</a:t>
            </a:r>
          </a:p>
          <a:p>
            <a:r>
              <a:rPr lang="en-US" dirty="0"/>
              <a:t>Mood/PPD screening</a:t>
            </a:r>
          </a:p>
          <a:p>
            <a:r>
              <a:rPr lang="en-US" dirty="0"/>
              <a:t>Infant care/feeding</a:t>
            </a:r>
          </a:p>
          <a:p>
            <a:r>
              <a:rPr lang="en-US" dirty="0"/>
              <a:t>Sexuality</a:t>
            </a:r>
          </a:p>
          <a:p>
            <a:r>
              <a:rPr lang="en-US" dirty="0"/>
              <a:t>Contraception</a:t>
            </a:r>
          </a:p>
          <a:p>
            <a:r>
              <a:rPr lang="en-US" dirty="0"/>
              <a:t>Birth spacing</a:t>
            </a:r>
          </a:p>
        </p:txBody>
      </p:sp>
    </p:spTree>
    <p:extLst>
      <p:ext uri="{BB962C8B-B14F-4D97-AF65-F5344CB8AC3E}">
        <p14:creationId xmlns:p14="http://schemas.microsoft.com/office/powerpoint/2010/main" val="2770616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1A4C-0565-925C-E4C5-B0ACFD5D7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79" y="238539"/>
            <a:ext cx="6223430" cy="620202"/>
          </a:xfrm>
        </p:spPr>
        <p:txBody>
          <a:bodyPr/>
          <a:lstStyle/>
          <a:p>
            <a:r>
              <a:rPr lang="en-US" sz="2800" dirty="0"/>
              <a:t>Reframing the Postpartum Visit: Barriers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11B8F-6226-4049-D6F8-53382B08E3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2113" y="1256306"/>
            <a:ext cx="8421687" cy="3471337"/>
          </a:xfrm>
        </p:spPr>
        <p:txBody>
          <a:bodyPr>
            <a:normAutofit/>
          </a:bodyPr>
          <a:lstStyle/>
          <a:p>
            <a:r>
              <a:rPr lang="en-US" dirty="0"/>
              <a:t>Limited reimbursement</a:t>
            </a:r>
          </a:p>
          <a:p>
            <a:r>
              <a:rPr lang="en-US" dirty="0"/>
              <a:t>Access to appointments in already busy Ob/Gyn practice schedules</a:t>
            </a:r>
          </a:p>
          <a:p>
            <a:r>
              <a:rPr lang="en-US" dirty="0"/>
              <a:t>Care coordination requires staff and time</a:t>
            </a:r>
          </a:p>
          <a:p>
            <a:r>
              <a:rPr lang="en-US" dirty="0"/>
              <a:t>Provider opinions/views in a group practice setting</a:t>
            </a:r>
          </a:p>
          <a:p>
            <a:r>
              <a:rPr lang="en-US" dirty="0"/>
              <a:t>Providers and staff being uncomfortable addressing maternal mental health needs</a:t>
            </a:r>
          </a:p>
          <a:p>
            <a:r>
              <a:rPr lang="en-US" dirty="0"/>
              <a:t>Lack of access for referrals to chronic care specialists or mental health providers</a:t>
            </a:r>
          </a:p>
          <a:p>
            <a:r>
              <a:rPr lang="en-US" dirty="0"/>
              <a:t>Transportation barriers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10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ebe 2">
      <a:dk1>
        <a:srgbClr val="2B3491"/>
      </a:dk1>
      <a:lt1>
        <a:srgbClr val="FFFFFF"/>
      </a:lt1>
      <a:dk2>
        <a:srgbClr val="D2C5C1"/>
      </a:dk2>
      <a:lt2>
        <a:srgbClr val="E5DEDB"/>
      </a:lt2>
      <a:accent1>
        <a:srgbClr val="FEC21E"/>
      </a:accent1>
      <a:accent2>
        <a:srgbClr val="2B3491"/>
      </a:accent2>
      <a:accent3>
        <a:srgbClr val="D2C5C1"/>
      </a:accent3>
      <a:accent4>
        <a:srgbClr val="BDD62C"/>
      </a:accent4>
      <a:accent5>
        <a:srgbClr val="6DC0C3"/>
      </a:accent5>
      <a:accent6>
        <a:srgbClr val="F38A33"/>
      </a:accent6>
      <a:hlink>
        <a:srgbClr val="0077BD"/>
      </a:hlink>
      <a:folHlink>
        <a:srgbClr val="E36027"/>
      </a:folHlink>
    </a:clrScheme>
    <a:fontScheme name="Test">
      <a:majorFont>
        <a:latin typeface="Brandon Grotesque"/>
        <a:ea typeface=""/>
        <a:cs typeface=""/>
      </a:majorFont>
      <a:minorFont>
        <a:latin typeface="Brandon Grotes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13252</TotalTime>
  <Words>708</Words>
  <Application>Microsoft Office PowerPoint</Application>
  <PresentationFormat>On-screen Show (16:9)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Montserrat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sundaylab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adytia purwo</dc:creator>
  <cp:lastModifiedBy>Buckaloo, Bridget</cp:lastModifiedBy>
  <cp:revision>508</cp:revision>
  <dcterms:created xsi:type="dcterms:W3CDTF">2018-07-19T01:14:27Z</dcterms:created>
  <dcterms:modified xsi:type="dcterms:W3CDTF">2023-04-12T19:30:58Z</dcterms:modified>
</cp:coreProperties>
</file>