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5" r:id="rId1"/>
  </p:sldMasterIdLst>
  <p:notesMasterIdLst>
    <p:notesMasterId r:id="rId19"/>
  </p:notesMasterIdLst>
  <p:handoutMasterIdLst>
    <p:handoutMasterId r:id="rId20"/>
  </p:handoutMasterIdLst>
  <p:sldIdLst>
    <p:sldId id="328" r:id="rId2"/>
    <p:sldId id="4020" r:id="rId3"/>
    <p:sldId id="1125" r:id="rId4"/>
    <p:sldId id="479" r:id="rId5"/>
    <p:sldId id="463" r:id="rId6"/>
    <p:sldId id="448" r:id="rId7"/>
    <p:sldId id="395" r:id="rId8"/>
    <p:sldId id="478" r:id="rId9"/>
    <p:sldId id="4019" r:id="rId10"/>
    <p:sldId id="4018" r:id="rId11"/>
    <p:sldId id="4017" r:id="rId12"/>
    <p:sldId id="434" r:id="rId13"/>
    <p:sldId id="472" r:id="rId14"/>
    <p:sldId id="4022" r:id="rId15"/>
    <p:sldId id="1049" r:id="rId16"/>
    <p:sldId id="4021" r:id="rId17"/>
    <p:sldId id="315" r:id="rId1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Garamond"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Garamond"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Garamond"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33"/>
    <a:srgbClr val="FF3300"/>
    <a:srgbClr val="FF9900"/>
    <a:srgbClr val="020C3C"/>
    <a:srgbClr val="00FFFF"/>
    <a:srgbClr val="66FFFF"/>
    <a:srgbClr val="33CCFF"/>
    <a:srgbClr val="B2B2B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6" autoAdjust="0"/>
    <p:restoredTop sz="94554" autoAdjust="0"/>
  </p:normalViewPr>
  <p:slideViewPr>
    <p:cSldViewPr>
      <p:cViewPr varScale="1">
        <p:scale>
          <a:sx n="73" d="100"/>
          <a:sy n="73" d="100"/>
        </p:scale>
        <p:origin x="264" y="40"/>
      </p:cViewPr>
      <p:guideLst>
        <p:guide orient="horz" pos="2160"/>
        <p:guide pos="3840"/>
      </p:guideLst>
    </p:cSldViewPr>
  </p:slideViewPr>
  <p:outlineViewPr>
    <p:cViewPr>
      <p:scale>
        <a:sx n="33" d="100"/>
        <a:sy n="33" d="100"/>
      </p:scale>
      <p:origin x="0" y="30156"/>
    </p:cViewPr>
  </p:outlineViewPr>
  <p:notesTextViewPr>
    <p:cViewPr>
      <p:scale>
        <a:sx n="100" d="100"/>
        <a:sy n="100" d="100"/>
      </p:scale>
      <p:origin x="0" y="0"/>
    </p:cViewPr>
  </p:notesTextViewPr>
  <p:sorterViewPr>
    <p:cViewPr>
      <p:scale>
        <a:sx n="100" d="100"/>
        <a:sy n="100" d="100"/>
      </p:scale>
      <p:origin x="0" y="-5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75000"/>
                    <a:lumOff val="25000"/>
                  </a:schemeClr>
                </a:solidFill>
                <a:latin typeface="+mn-lt"/>
                <a:ea typeface="+mn-ea"/>
                <a:cs typeface="+mn-cs"/>
              </a:defRPr>
            </a:pPr>
            <a:r>
              <a:rPr lang="en-US" sz="2400" b="1" dirty="0">
                <a:solidFill>
                  <a:schemeClr val="tx1">
                    <a:lumMod val="75000"/>
                    <a:lumOff val="25000"/>
                  </a:schemeClr>
                </a:solidFill>
              </a:rPr>
              <a:t>Select</a:t>
            </a:r>
            <a:r>
              <a:rPr lang="en-US" sz="2400" b="1" baseline="0" dirty="0">
                <a:solidFill>
                  <a:schemeClr val="tx1">
                    <a:lumMod val="75000"/>
                    <a:lumOff val="25000"/>
                  </a:schemeClr>
                </a:solidFill>
              </a:rPr>
              <a:t> </a:t>
            </a:r>
            <a:r>
              <a:rPr lang="en-US" sz="2400" b="1" baseline="0" dirty="0">
                <a:solidFill>
                  <a:srgbClr val="C00000"/>
                </a:solidFill>
              </a:rPr>
              <a:t>Preconception</a:t>
            </a:r>
            <a:r>
              <a:rPr lang="en-US" sz="2400" b="1" baseline="0" dirty="0">
                <a:solidFill>
                  <a:schemeClr val="tx1">
                    <a:lumMod val="75000"/>
                    <a:lumOff val="25000"/>
                  </a:schemeClr>
                </a:solidFill>
              </a:rPr>
              <a:t> Characteristics among New Mothers, </a:t>
            </a:r>
          </a:p>
          <a:p>
            <a:pPr>
              <a:defRPr sz="2400" b="1">
                <a:solidFill>
                  <a:schemeClr val="tx1">
                    <a:lumMod val="75000"/>
                    <a:lumOff val="25000"/>
                  </a:schemeClr>
                </a:solidFill>
              </a:defRPr>
            </a:pPr>
            <a:r>
              <a:rPr lang="en-US" sz="2400" b="1" baseline="0" dirty="0">
                <a:solidFill>
                  <a:schemeClr val="tx1">
                    <a:lumMod val="75000"/>
                    <a:lumOff val="25000"/>
                  </a:schemeClr>
                </a:solidFill>
              </a:rPr>
              <a:t>Delaware and Overall PRAMS, 2017</a:t>
            </a:r>
            <a:endParaRPr lang="en-US" sz="2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Delaware PRAMS</c:v>
                </c:pt>
              </c:strCache>
            </c:strRef>
          </c:tx>
          <c:spPr>
            <a:solidFill>
              <a:schemeClr val="accent1"/>
            </a:solidFill>
            <a:ln>
              <a:noFill/>
            </a:ln>
            <a:effectLst/>
          </c:spPr>
          <c:invertIfNegative val="0"/>
          <c:cat>
            <c:strRef>
              <c:f>Sheet1!$A$2:$A$6</c:f>
              <c:strCache>
                <c:ptCount val="5"/>
                <c:pt idx="0">
                  <c:v>Health coverage</c:v>
                </c:pt>
                <c:pt idx="1">
                  <c:v>Health care visit</c:v>
                </c:pt>
                <c:pt idx="2">
                  <c:v>Depression</c:v>
                </c:pt>
                <c:pt idx="3">
                  <c:v>Multivitamin use</c:v>
                </c:pt>
                <c:pt idx="4">
                  <c:v>Intended pregnancy</c:v>
                </c:pt>
              </c:strCache>
            </c:strRef>
          </c:cat>
          <c:val>
            <c:numRef>
              <c:f>Sheet1!$B$2:$B$6</c:f>
              <c:numCache>
                <c:formatCode>General</c:formatCode>
                <c:ptCount val="5"/>
                <c:pt idx="0">
                  <c:v>89.8</c:v>
                </c:pt>
                <c:pt idx="1">
                  <c:v>68.3</c:v>
                </c:pt>
                <c:pt idx="2">
                  <c:v>16.899999999999999</c:v>
                </c:pt>
                <c:pt idx="3">
                  <c:v>40</c:v>
                </c:pt>
                <c:pt idx="4">
                  <c:v>55</c:v>
                </c:pt>
              </c:numCache>
            </c:numRef>
          </c:val>
          <c:extLst>
            <c:ext xmlns:c16="http://schemas.microsoft.com/office/drawing/2014/chart" uri="{C3380CC4-5D6E-409C-BE32-E72D297353CC}">
              <c16:uniqueId val="{00000000-F675-42A1-A29C-85094004B3DD}"/>
            </c:ext>
          </c:extLst>
        </c:ser>
        <c:ser>
          <c:idx val="1"/>
          <c:order val="1"/>
          <c:tx>
            <c:strRef>
              <c:f>Sheet1!$C$1</c:f>
              <c:strCache>
                <c:ptCount val="1"/>
                <c:pt idx="0">
                  <c:v>PRAMS Overall</c:v>
                </c:pt>
              </c:strCache>
            </c:strRef>
          </c:tx>
          <c:spPr>
            <a:solidFill>
              <a:schemeClr val="tx2"/>
            </a:solidFill>
            <a:ln>
              <a:noFill/>
            </a:ln>
            <a:effectLst/>
          </c:spPr>
          <c:invertIfNegative val="0"/>
          <c:cat>
            <c:strRef>
              <c:f>Sheet1!$A$2:$A$6</c:f>
              <c:strCache>
                <c:ptCount val="5"/>
                <c:pt idx="0">
                  <c:v>Health coverage</c:v>
                </c:pt>
                <c:pt idx="1">
                  <c:v>Health care visit</c:v>
                </c:pt>
                <c:pt idx="2">
                  <c:v>Depression</c:v>
                </c:pt>
                <c:pt idx="3">
                  <c:v>Multivitamin use</c:v>
                </c:pt>
                <c:pt idx="4">
                  <c:v>Intended pregnancy</c:v>
                </c:pt>
              </c:strCache>
            </c:strRef>
          </c:cat>
          <c:val>
            <c:numRef>
              <c:f>Sheet1!$C$2:$C$6</c:f>
              <c:numCache>
                <c:formatCode>General</c:formatCode>
                <c:ptCount val="5"/>
                <c:pt idx="0">
                  <c:v>86</c:v>
                </c:pt>
                <c:pt idx="1">
                  <c:v>66</c:v>
                </c:pt>
                <c:pt idx="2">
                  <c:v>15.5</c:v>
                </c:pt>
                <c:pt idx="3">
                  <c:v>43.6</c:v>
                </c:pt>
                <c:pt idx="4">
                  <c:v>60.4</c:v>
                </c:pt>
              </c:numCache>
            </c:numRef>
          </c:val>
          <c:extLst>
            <c:ext xmlns:c16="http://schemas.microsoft.com/office/drawing/2014/chart" uri="{C3380CC4-5D6E-409C-BE32-E72D297353CC}">
              <c16:uniqueId val="{00000001-F675-42A1-A29C-85094004B3DD}"/>
            </c:ext>
          </c:extLst>
        </c:ser>
        <c:dLbls>
          <c:showLegendKey val="0"/>
          <c:showVal val="0"/>
          <c:showCatName val="0"/>
          <c:showSerName val="0"/>
          <c:showPercent val="0"/>
          <c:showBubbleSize val="0"/>
        </c:dLbls>
        <c:gapWidth val="219"/>
        <c:overlap val="-27"/>
        <c:axId val="1268909887"/>
        <c:axId val="1268911135"/>
      </c:barChart>
      <c:catAx>
        <c:axId val="126890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8911135"/>
        <c:crosses val="autoZero"/>
        <c:auto val="1"/>
        <c:lblAlgn val="ctr"/>
        <c:lblOffset val="100"/>
        <c:noMultiLvlLbl val="0"/>
      </c:catAx>
      <c:valAx>
        <c:axId val="12689111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8909887"/>
        <c:crosses val="autoZero"/>
        <c:crossBetween val="between"/>
      </c:valAx>
      <c:spPr>
        <a:noFill/>
        <a:ln>
          <a:noFill/>
        </a:ln>
        <a:effectLst/>
      </c:spPr>
    </c:plotArea>
    <c:legend>
      <c:legendPos val="t"/>
      <c:layout>
        <c:manualLayout>
          <c:xMode val="edge"/>
          <c:yMode val="edge"/>
          <c:x val="0.17702172645086031"/>
          <c:y val="0.17925977607229476"/>
          <c:w val="0.66228395515981076"/>
          <c:h val="4.4528652668416442E-2"/>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75000"/>
                    <a:lumOff val="25000"/>
                  </a:schemeClr>
                </a:solidFill>
                <a:latin typeface="+mn-lt"/>
                <a:ea typeface="+mn-ea"/>
                <a:cs typeface="+mn-cs"/>
              </a:defRPr>
            </a:pPr>
            <a:r>
              <a:rPr lang="en-US" sz="2400" b="1" dirty="0">
                <a:solidFill>
                  <a:schemeClr val="tx1">
                    <a:lumMod val="75000"/>
                    <a:lumOff val="25000"/>
                  </a:schemeClr>
                </a:solidFill>
              </a:rPr>
              <a:t>Select</a:t>
            </a:r>
            <a:r>
              <a:rPr lang="en-US" sz="2400" b="1" baseline="0" dirty="0">
                <a:solidFill>
                  <a:schemeClr val="tx1">
                    <a:lumMod val="75000"/>
                    <a:lumOff val="25000"/>
                  </a:schemeClr>
                </a:solidFill>
              </a:rPr>
              <a:t> </a:t>
            </a:r>
            <a:r>
              <a:rPr lang="en-US" sz="2400" b="1" baseline="0" dirty="0">
                <a:solidFill>
                  <a:srgbClr val="C00000"/>
                </a:solidFill>
              </a:rPr>
              <a:t>Postpartum</a:t>
            </a:r>
            <a:r>
              <a:rPr lang="en-US" sz="2400" b="1" baseline="0" dirty="0">
                <a:solidFill>
                  <a:schemeClr val="tx1">
                    <a:lumMod val="75000"/>
                    <a:lumOff val="25000"/>
                  </a:schemeClr>
                </a:solidFill>
              </a:rPr>
              <a:t> Characteristics among New Mothers, </a:t>
            </a:r>
          </a:p>
          <a:p>
            <a:pPr>
              <a:defRPr sz="2400" b="1">
                <a:solidFill>
                  <a:schemeClr val="tx1">
                    <a:lumMod val="75000"/>
                    <a:lumOff val="25000"/>
                  </a:schemeClr>
                </a:solidFill>
              </a:defRPr>
            </a:pPr>
            <a:r>
              <a:rPr lang="en-US" sz="2400" b="1" baseline="0" dirty="0">
                <a:solidFill>
                  <a:schemeClr val="tx1">
                    <a:lumMod val="75000"/>
                    <a:lumOff val="25000"/>
                  </a:schemeClr>
                </a:solidFill>
              </a:rPr>
              <a:t>Delaware and Overall PRAMS, 2020</a:t>
            </a:r>
            <a:endParaRPr lang="en-US" sz="2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4.9527279834701517E-2"/>
          <c:y val="0.23079063712070749"/>
          <c:w val="0.93747035609910467"/>
          <c:h val="0.64490706724999447"/>
        </c:manualLayout>
      </c:layout>
      <c:barChart>
        <c:barDir val="col"/>
        <c:grouping val="clustered"/>
        <c:varyColors val="0"/>
        <c:ser>
          <c:idx val="0"/>
          <c:order val="0"/>
          <c:tx>
            <c:strRef>
              <c:f>Sheet1!$B$1</c:f>
              <c:strCache>
                <c:ptCount val="1"/>
                <c:pt idx="0">
                  <c:v>Delaware PRAMS</c:v>
                </c:pt>
              </c:strCache>
            </c:strRef>
          </c:tx>
          <c:spPr>
            <a:solidFill>
              <a:schemeClr val="accent1"/>
            </a:solidFill>
            <a:ln>
              <a:noFill/>
            </a:ln>
            <a:effectLst/>
          </c:spPr>
          <c:invertIfNegative val="0"/>
          <c:cat>
            <c:strRef>
              <c:f>Sheet1!$A$2:$A$5</c:f>
              <c:strCache>
                <c:ptCount val="4"/>
                <c:pt idx="0">
                  <c:v>Health coverage - postpartum</c:v>
                </c:pt>
                <c:pt idx="1">
                  <c:v>Postpartum visit</c:v>
                </c:pt>
                <c:pt idx="2">
                  <c:v>Depression - postpartum</c:v>
                </c:pt>
                <c:pt idx="3">
                  <c:v>Contraception - postpartum</c:v>
                </c:pt>
              </c:strCache>
            </c:strRef>
          </c:cat>
          <c:val>
            <c:numRef>
              <c:f>Sheet1!$B$2:$B$5</c:f>
              <c:numCache>
                <c:formatCode>General</c:formatCode>
                <c:ptCount val="4"/>
                <c:pt idx="0">
                  <c:v>95.2</c:v>
                </c:pt>
                <c:pt idx="1">
                  <c:v>88</c:v>
                </c:pt>
                <c:pt idx="2">
                  <c:v>10.6</c:v>
                </c:pt>
                <c:pt idx="3">
                  <c:v>75.099999999999994</c:v>
                </c:pt>
              </c:numCache>
            </c:numRef>
          </c:val>
          <c:extLst>
            <c:ext xmlns:c16="http://schemas.microsoft.com/office/drawing/2014/chart" uri="{C3380CC4-5D6E-409C-BE32-E72D297353CC}">
              <c16:uniqueId val="{00000000-A87E-46EC-8FCB-9506D18F5030}"/>
            </c:ext>
          </c:extLst>
        </c:ser>
        <c:ser>
          <c:idx val="1"/>
          <c:order val="1"/>
          <c:tx>
            <c:strRef>
              <c:f>Sheet1!$C$1</c:f>
              <c:strCache>
                <c:ptCount val="1"/>
                <c:pt idx="0">
                  <c:v>PRAMS Overall</c:v>
                </c:pt>
              </c:strCache>
            </c:strRef>
          </c:tx>
          <c:spPr>
            <a:solidFill>
              <a:schemeClr val="tx2"/>
            </a:solidFill>
            <a:ln>
              <a:noFill/>
            </a:ln>
            <a:effectLst/>
          </c:spPr>
          <c:invertIfNegative val="0"/>
          <c:cat>
            <c:strRef>
              <c:f>Sheet1!$A$2:$A$5</c:f>
              <c:strCache>
                <c:ptCount val="4"/>
                <c:pt idx="0">
                  <c:v>Health coverage - postpartum</c:v>
                </c:pt>
                <c:pt idx="1">
                  <c:v>Postpartum visit</c:v>
                </c:pt>
                <c:pt idx="2">
                  <c:v>Depression - postpartum</c:v>
                </c:pt>
                <c:pt idx="3">
                  <c:v>Contraception - postpartum</c:v>
                </c:pt>
              </c:strCache>
            </c:strRef>
          </c:cat>
          <c:val>
            <c:numRef>
              <c:f>Sheet1!$C$2:$C$5</c:f>
              <c:numCache>
                <c:formatCode>General</c:formatCode>
                <c:ptCount val="4"/>
                <c:pt idx="0">
                  <c:v>92.8</c:v>
                </c:pt>
                <c:pt idx="1">
                  <c:v>88.1</c:v>
                </c:pt>
                <c:pt idx="2">
                  <c:v>13.4</c:v>
                </c:pt>
                <c:pt idx="3">
                  <c:v>74.5</c:v>
                </c:pt>
              </c:numCache>
            </c:numRef>
          </c:val>
          <c:extLst>
            <c:ext xmlns:c16="http://schemas.microsoft.com/office/drawing/2014/chart" uri="{C3380CC4-5D6E-409C-BE32-E72D297353CC}">
              <c16:uniqueId val="{00000001-A87E-46EC-8FCB-9506D18F5030}"/>
            </c:ext>
          </c:extLst>
        </c:ser>
        <c:dLbls>
          <c:showLegendKey val="0"/>
          <c:showVal val="0"/>
          <c:showCatName val="0"/>
          <c:showSerName val="0"/>
          <c:showPercent val="0"/>
          <c:showBubbleSize val="0"/>
        </c:dLbls>
        <c:gapWidth val="219"/>
        <c:overlap val="-27"/>
        <c:axId val="1268909887"/>
        <c:axId val="1268911135"/>
      </c:barChart>
      <c:catAx>
        <c:axId val="126890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8911135"/>
        <c:crosses val="autoZero"/>
        <c:auto val="1"/>
        <c:lblAlgn val="ctr"/>
        <c:lblOffset val="100"/>
        <c:noMultiLvlLbl val="0"/>
      </c:catAx>
      <c:valAx>
        <c:axId val="12689111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8909887"/>
        <c:crosses val="autoZero"/>
        <c:crossBetween val="between"/>
      </c:valAx>
      <c:spPr>
        <a:noFill/>
        <a:ln>
          <a:noFill/>
        </a:ln>
        <a:effectLst/>
      </c:spPr>
    </c:plotArea>
    <c:legend>
      <c:legendPos val="t"/>
      <c:layout>
        <c:manualLayout>
          <c:xMode val="edge"/>
          <c:yMode val="edge"/>
          <c:x val="0.17702174196310569"/>
          <c:y val="0.15342942886961247"/>
          <c:w val="0.66228395515981076"/>
          <c:h val="4.4528652668416442E-2"/>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215E87"/>
                </a:solidFill>
                <a:effectLst/>
                <a:latin typeface="+mn-lt"/>
                <a:ea typeface="+mn-ea"/>
                <a:cs typeface="+mn-cs"/>
              </a:defRPr>
            </a:pPr>
            <a:r>
              <a:rPr lang="en-US" sz="1600" b="1" dirty="0">
                <a:solidFill>
                  <a:schemeClr val="tx1">
                    <a:lumMod val="50000"/>
                    <a:lumOff val="50000"/>
                  </a:schemeClr>
                </a:solidFill>
              </a:rPr>
              <a:t>Percentage of Infants Under Age 1 Covered by Medicaid &amp; CHIP, By Race and Ethnicity, US, 2019</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215E87"/>
              </a:solidFill>
              <a:effectLst/>
              <a:latin typeface="+mn-lt"/>
              <a:ea typeface="+mn-ea"/>
              <a:cs typeface="+mn-cs"/>
            </a:defRPr>
          </a:pPr>
          <a:endParaRPr lang="en-US"/>
        </a:p>
      </c:txPr>
    </c:title>
    <c:autoTitleDeleted val="0"/>
    <c:plotArea>
      <c:layout>
        <c:manualLayout>
          <c:layoutTarget val="inner"/>
          <c:xMode val="edge"/>
          <c:yMode val="edge"/>
          <c:x val="4.7269086378990133E-2"/>
          <c:y val="0.18658013779803256"/>
          <c:w val="0.93546038205580639"/>
          <c:h val="0.62387409708986952"/>
        </c:manualLayout>
      </c:layout>
      <c:barChart>
        <c:barDir val="col"/>
        <c:grouping val="clustered"/>
        <c:varyColors val="0"/>
        <c:ser>
          <c:idx val="0"/>
          <c:order val="0"/>
          <c:tx>
            <c:strRef>
              <c:f>Sheet1!$B$1</c:f>
              <c:strCache>
                <c:ptCount val="1"/>
                <c:pt idx="0">
                  <c:v>Percent</c:v>
                </c:pt>
              </c:strCache>
            </c:strRef>
          </c:tx>
          <c:spPr>
            <a:solidFill>
              <a:srgbClr val="C00000"/>
            </a:solidFill>
            <a:ln>
              <a:noFill/>
            </a:ln>
            <a:effectLst>
              <a:outerShdw blurRad="76200" dir="18900000" sy="23000" kx="-1200000" algn="bl" rotWithShape="0">
                <a:prstClr val="black">
                  <a:alpha val="20000"/>
                </a:prstClr>
              </a:outerShdw>
            </a:effectLst>
          </c:spPr>
          <c:invertIfNegative val="0"/>
          <c:dPt>
            <c:idx val="6"/>
            <c:invertIfNegative val="0"/>
            <c:bubble3D val="0"/>
            <c:extLst>
              <c:ext xmlns:c16="http://schemas.microsoft.com/office/drawing/2014/chart" uri="{C3380CC4-5D6E-409C-BE32-E72D297353CC}">
                <c16:uniqueId val="{00000001-6DC2-4F5C-9C01-17C7F5D793EB}"/>
              </c:ext>
            </c:extLst>
          </c:dPt>
          <c:dPt>
            <c:idx val="7"/>
            <c:invertIfNegative val="0"/>
            <c:bubble3D val="0"/>
            <c:extLst>
              <c:ext xmlns:c16="http://schemas.microsoft.com/office/drawing/2014/chart" uri="{C3380CC4-5D6E-409C-BE32-E72D297353CC}">
                <c16:uniqueId val="{00000003-6DC2-4F5C-9C01-17C7F5D793EB}"/>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American Indian 
&amp; Alaska Native</c:v>
                </c:pt>
                <c:pt idx="1">
                  <c:v>Asian</c:v>
                </c:pt>
                <c:pt idx="2">
                  <c:v>Black</c:v>
                </c:pt>
                <c:pt idx="3">
                  <c:v>White</c:v>
                </c:pt>
                <c:pt idx="4">
                  <c:v>Hispanic</c:v>
                </c:pt>
              </c:strCache>
            </c:strRef>
          </c:cat>
          <c:val>
            <c:numRef>
              <c:f>Sheet1!$B$2:$B$6</c:f>
              <c:numCache>
                <c:formatCode>General</c:formatCode>
                <c:ptCount val="5"/>
                <c:pt idx="0">
                  <c:v>62</c:v>
                </c:pt>
                <c:pt idx="1">
                  <c:v>28</c:v>
                </c:pt>
                <c:pt idx="2">
                  <c:v>66</c:v>
                </c:pt>
                <c:pt idx="3">
                  <c:v>32</c:v>
                </c:pt>
                <c:pt idx="4">
                  <c:v>60</c:v>
                </c:pt>
              </c:numCache>
            </c:numRef>
          </c:val>
          <c:extLst>
            <c:ext xmlns:c16="http://schemas.microsoft.com/office/drawing/2014/chart" uri="{C3380CC4-5D6E-409C-BE32-E72D297353CC}">
              <c16:uniqueId val="{00000004-6DC2-4F5C-9C01-17C7F5D793EB}"/>
            </c:ext>
          </c:extLst>
        </c:ser>
        <c:dLbls>
          <c:dLblPos val="inEnd"/>
          <c:showLegendKey val="0"/>
          <c:showVal val="1"/>
          <c:showCatName val="0"/>
          <c:showSerName val="0"/>
          <c:showPercent val="0"/>
          <c:showBubbleSize val="0"/>
        </c:dLbls>
        <c:gapWidth val="41"/>
        <c:axId val="57885824"/>
        <c:axId val="61253888"/>
      </c:barChart>
      <c:catAx>
        <c:axId val="57885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61253888"/>
        <c:crosses val="autoZero"/>
        <c:auto val="1"/>
        <c:lblAlgn val="ctr"/>
        <c:lblOffset val="100"/>
        <c:noMultiLvlLbl val="0"/>
      </c:catAx>
      <c:valAx>
        <c:axId val="6125388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788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A0A08-700C-47FF-9747-BAEECE92075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E377FBF-E928-412B-9611-E50ABC95BBC2}">
      <dgm:prSet phldrT="[Text]"/>
      <dgm:spPr>
        <a:ln>
          <a:noFill/>
        </a:ln>
      </dgm:spPr>
      <dgm:t>
        <a:bodyPr/>
        <a:lstStyle/>
        <a:p>
          <a:r>
            <a:rPr lang="en-US" dirty="0">
              <a:latin typeface="+mj-lt"/>
            </a:rPr>
            <a:t>Financial</a:t>
          </a:r>
        </a:p>
      </dgm:t>
    </dgm:pt>
    <dgm:pt modelId="{59809354-82B2-447B-853C-7A20DCA403C6}" type="parTrans" cxnId="{8F2B1788-6E1B-4003-BA93-74D60F1FB635}">
      <dgm:prSet/>
      <dgm:spPr/>
      <dgm:t>
        <a:bodyPr/>
        <a:lstStyle/>
        <a:p>
          <a:endParaRPr lang="en-US">
            <a:latin typeface="+mj-lt"/>
          </a:endParaRPr>
        </a:p>
      </dgm:t>
    </dgm:pt>
    <dgm:pt modelId="{87F8A1BC-DCFF-4F9B-8B01-BC13769F16D7}" type="sibTrans" cxnId="{8F2B1788-6E1B-4003-BA93-74D60F1FB635}">
      <dgm:prSet/>
      <dgm:spPr/>
      <dgm:t>
        <a:bodyPr/>
        <a:lstStyle/>
        <a:p>
          <a:endParaRPr lang="en-US">
            <a:latin typeface="+mj-lt"/>
          </a:endParaRPr>
        </a:p>
      </dgm:t>
    </dgm:pt>
    <dgm:pt modelId="{83AA3678-9500-406F-8515-93B5E02D74ED}">
      <dgm:prSet phldrT="[Text]"/>
      <dgm:spPr>
        <a:ln>
          <a:noFill/>
        </a:ln>
      </dgm:spPr>
      <dgm:t>
        <a:bodyPr/>
        <a:lstStyle/>
        <a:p>
          <a:r>
            <a:rPr lang="en-US" dirty="0">
              <a:latin typeface="+mj-lt"/>
            </a:rPr>
            <a:t>Capacity</a:t>
          </a:r>
        </a:p>
      </dgm:t>
    </dgm:pt>
    <dgm:pt modelId="{B2B96E89-3713-4AAA-8A31-C9458B83ED10}" type="parTrans" cxnId="{EA34C7E6-B037-4AC7-AC78-D7BC1465F1D8}">
      <dgm:prSet/>
      <dgm:spPr/>
      <dgm:t>
        <a:bodyPr/>
        <a:lstStyle/>
        <a:p>
          <a:endParaRPr lang="en-US">
            <a:latin typeface="+mj-lt"/>
          </a:endParaRPr>
        </a:p>
      </dgm:t>
    </dgm:pt>
    <dgm:pt modelId="{AD0B4F86-BAE9-4310-81F7-7AB8E94C4E8C}" type="sibTrans" cxnId="{EA34C7E6-B037-4AC7-AC78-D7BC1465F1D8}">
      <dgm:prSet/>
      <dgm:spPr/>
      <dgm:t>
        <a:bodyPr/>
        <a:lstStyle/>
        <a:p>
          <a:endParaRPr lang="en-US">
            <a:latin typeface="+mj-lt"/>
          </a:endParaRPr>
        </a:p>
      </dgm:t>
    </dgm:pt>
    <dgm:pt modelId="{65973C9E-D527-4054-AB42-1504157B3A2E}">
      <dgm:prSet phldrT="[Text]" phldr="1"/>
      <dgm:spPr/>
      <dgm:t>
        <a:bodyPr/>
        <a:lstStyle/>
        <a:p>
          <a:endParaRPr lang="en-US">
            <a:latin typeface="+mj-lt"/>
          </a:endParaRPr>
        </a:p>
      </dgm:t>
    </dgm:pt>
    <dgm:pt modelId="{E3134917-277B-48BE-BB40-8AA3A39A5460}" type="parTrans" cxnId="{8864A660-428F-457B-B87B-05017E531829}">
      <dgm:prSet/>
      <dgm:spPr/>
      <dgm:t>
        <a:bodyPr/>
        <a:lstStyle/>
        <a:p>
          <a:endParaRPr lang="en-US">
            <a:latin typeface="+mj-lt"/>
          </a:endParaRPr>
        </a:p>
      </dgm:t>
    </dgm:pt>
    <dgm:pt modelId="{38052093-1B48-4433-8E1E-FBF0C4B3179A}" type="sibTrans" cxnId="{8864A660-428F-457B-B87B-05017E531829}">
      <dgm:prSet/>
      <dgm:spPr/>
      <dgm:t>
        <a:bodyPr/>
        <a:lstStyle/>
        <a:p>
          <a:endParaRPr lang="en-US">
            <a:latin typeface="+mj-lt"/>
          </a:endParaRPr>
        </a:p>
      </dgm:t>
    </dgm:pt>
    <dgm:pt modelId="{51C8FE53-1800-4E65-8B89-EDA028F8B05E}">
      <dgm:prSet phldrT="[Text]" phldr="1"/>
      <dgm:spPr/>
      <dgm:t>
        <a:bodyPr/>
        <a:lstStyle/>
        <a:p>
          <a:endParaRPr lang="en-US">
            <a:latin typeface="+mj-lt"/>
          </a:endParaRPr>
        </a:p>
      </dgm:t>
    </dgm:pt>
    <dgm:pt modelId="{99A0D188-28CB-432F-8F61-06211168E6A9}" type="parTrans" cxnId="{1F5E6B5A-7D3E-4041-A23D-929C034ED438}">
      <dgm:prSet/>
      <dgm:spPr/>
      <dgm:t>
        <a:bodyPr/>
        <a:lstStyle/>
        <a:p>
          <a:endParaRPr lang="en-US">
            <a:latin typeface="+mj-lt"/>
          </a:endParaRPr>
        </a:p>
      </dgm:t>
    </dgm:pt>
    <dgm:pt modelId="{68A7C00D-F727-451A-A279-767669FDD84E}" type="sibTrans" cxnId="{1F5E6B5A-7D3E-4041-A23D-929C034ED438}">
      <dgm:prSet/>
      <dgm:spPr/>
      <dgm:t>
        <a:bodyPr/>
        <a:lstStyle/>
        <a:p>
          <a:endParaRPr lang="en-US">
            <a:latin typeface="+mj-lt"/>
          </a:endParaRPr>
        </a:p>
      </dgm:t>
    </dgm:pt>
    <dgm:pt modelId="{D6F05C0A-6D77-4A07-862E-BD760A0D7654}">
      <dgm:prSet phldrT="[Text]" phldr="1"/>
      <dgm:spPr/>
      <dgm:t>
        <a:bodyPr/>
        <a:lstStyle/>
        <a:p>
          <a:endParaRPr lang="en-US">
            <a:latin typeface="+mj-lt"/>
          </a:endParaRPr>
        </a:p>
      </dgm:t>
    </dgm:pt>
    <dgm:pt modelId="{31730310-0E69-4F87-A9A9-BA2F690A5939}" type="parTrans" cxnId="{C76F8AE1-4157-4119-B06A-C6E531891365}">
      <dgm:prSet/>
      <dgm:spPr/>
      <dgm:t>
        <a:bodyPr/>
        <a:lstStyle/>
        <a:p>
          <a:endParaRPr lang="en-US">
            <a:latin typeface="+mj-lt"/>
          </a:endParaRPr>
        </a:p>
      </dgm:t>
    </dgm:pt>
    <dgm:pt modelId="{ADD9C3E4-5261-4B59-AEB3-8788890A061E}" type="sibTrans" cxnId="{C76F8AE1-4157-4119-B06A-C6E531891365}">
      <dgm:prSet/>
      <dgm:spPr/>
      <dgm:t>
        <a:bodyPr/>
        <a:lstStyle/>
        <a:p>
          <a:endParaRPr lang="en-US">
            <a:latin typeface="+mj-lt"/>
          </a:endParaRPr>
        </a:p>
      </dgm:t>
    </dgm:pt>
    <dgm:pt modelId="{5C6927EF-72B1-41BE-AA8A-50DC5D7DD0C2}">
      <dgm:prSet phldrT="[Text]" phldr="1"/>
      <dgm:spPr/>
      <dgm:t>
        <a:bodyPr/>
        <a:lstStyle/>
        <a:p>
          <a:endParaRPr lang="en-US">
            <a:latin typeface="+mj-lt"/>
          </a:endParaRPr>
        </a:p>
      </dgm:t>
    </dgm:pt>
    <dgm:pt modelId="{84B8C692-CB8D-4204-BE6D-FCC0B48D664B}" type="parTrans" cxnId="{1ED3D507-D0E3-411E-BFEE-36812489FC90}">
      <dgm:prSet/>
      <dgm:spPr/>
      <dgm:t>
        <a:bodyPr/>
        <a:lstStyle/>
        <a:p>
          <a:endParaRPr lang="en-US">
            <a:latin typeface="+mj-lt"/>
          </a:endParaRPr>
        </a:p>
      </dgm:t>
    </dgm:pt>
    <dgm:pt modelId="{A5C6852D-B18F-4285-BE4D-138028DD166F}" type="sibTrans" cxnId="{1ED3D507-D0E3-411E-BFEE-36812489FC90}">
      <dgm:prSet/>
      <dgm:spPr/>
      <dgm:t>
        <a:bodyPr/>
        <a:lstStyle/>
        <a:p>
          <a:endParaRPr lang="en-US">
            <a:latin typeface="+mj-lt"/>
          </a:endParaRPr>
        </a:p>
      </dgm:t>
    </dgm:pt>
    <dgm:pt modelId="{C0D416ED-32FC-421E-8B05-229BEAD0F4EC}">
      <dgm:prSet/>
      <dgm:spPr>
        <a:ln>
          <a:noFill/>
        </a:ln>
      </dgm:spPr>
      <dgm:t>
        <a:bodyPr/>
        <a:lstStyle/>
        <a:p>
          <a:r>
            <a:rPr lang="en-US" dirty="0">
              <a:latin typeface="+mj-lt"/>
            </a:rPr>
            <a:t>Practices</a:t>
          </a:r>
        </a:p>
      </dgm:t>
    </dgm:pt>
    <dgm:pt modelId="{8C252E43-1286-4E86-A858-79A2452D1EC7}" type="parTrans" cxnId="{094BBE48-434F-448A-BE7B-644249818CA1}">
      <dgm:prSet/>
      <dgm:spPr/>
      <dgm:t>
        <a:bodyPr/>
        <a:lstStyle/>
        <a:p>
          <a:endParaRPr lang="en-US">
            <a:latin typeface="+mj-lt"/>
          </a:endParaRPr>
        </a:p>
      </dgm:t>
    </dgm:pt>
    <dgm:pt modelId="{9272B680-D2EF-4798-9428-A44A56037162}" type="sibTrans" cxnId="{094BBE48-434F-448A-BE7B-644249818CA1}">
      <dgm:prSet/>
      <dgm:spPr/>
      <dgm:t>
        <a:bodyPr/>
        <a:lstStyle/>
        <a:p>
          <a:endParaRPr lang="en-US">
            <a:latin typeface="+mj-lt"/>
          </a:endParaRPr>
        </a:p>
      </dgm:t>
    </dgm:pt>
    <dgm:pt modelId="{701C2C2E-D1F5-4BE3-8AEE-5263EF36B8BB}">
      <dgm:prSet/>
      <dgm:spPr>
        <a:ln>
          <a:noFill/>
        </a:ln>
      </dgm:spPr>
      <dgm:t>
        <a:bodyPr/>
        <a:lstStyle/>
        <a:p>
          <a:r>
            <a:rPr lang="en-US" dirty="0">
              <a:latin typeface="+mj-lt"/>
            </a:rPr>
            <a:t>Personal</a:t>
          </a:r>
        </a:p>
      </dgm:t>
    </dgm:pt>
    <dgm:pt modelId="{1549CC52-D00D-4C8E-8957-4CF7258786D6}" type="parTrans" cxnId="{EA78B2A8-80F2-4AF2-996D-2DA379CF5291}">
      <dgm:prSet/>
      <dgm:spPr/>
      <dgm:t>
        <a:bodyPr/>
        <a:lstStyle/>
        <a:p>
          <a:endParaRPr lang="en-US">
            <a:latin typeface="+mj-lt"/>
          </a:endParaRPr>
        </a:p>
      </dgm:t>
    </dgm:pt>
    <dgm:pt modelId="{7D4CD209-66B4-4896-A01A-B59FF04C5348}" type="sibTrans" cxnId="{EA78B2A8-80F2-4AF2-996D-2DA379CF5291}">
      <dgm:prSet/>
      <dgm:spPr/>
      <dgm:t>
        <a:bodyPr/>
        <a:lstStyle/>
        <a:p>
          <a:endParaRPr lang="en-US">
            <a:latin typeface="+mj-lt"/>
          </a:endParaRPr>
        </a:p>
      </dgm:t>
    </dgm:pt>
    <dgm:pt modelId="{0893D728-1B1D-4CAB-9E4C-90FFF67A0498}" type="pres">
      <dgm:prSet presAssocID="{957A0A08-700C-47FF-9747-BAEECE92075C}" presName="matrix" presStyleCnt="0">
        <dgm:presLayoutVars>
          <dgm:chMax val="1"/>
          <dgm:dir/>
          <dgm:resizeHandles val="exact"/>
        </dgm:presLayoutVars>
      </dgm:prSet>
      <dgm:spPr/>
    </dgm:pt>
    <dgm:pt modelId="{A1BFDA32-9A4C-4395-B5C0-79092EBB1259}" type="pres">
      <dgm:prSet presAssocID="{957A0A08-700C-47FF-9747-BAEECE92075C}" presName="diamond" presStyleLbl="bgShp" presStyleIdx="0" presStyleCnt="1"/>
      <dgm:spPr/>
    </dgm:pt>
    <dgm:pt modelId="{86A7531A-DFEB-475C-9049-01F47A212744}" type="pres">
      <dgm:prSet presAssocID="{957A0A08-700C-47FF-9747-BAEECE92075C}" presName="quad1" presStyleLbl="node1" presStyleIdx="0" presStyleCnt="4">
        <dgm:presLayoutVars>
          <dgm:chMax val="0"/>
          <dgm:chPref val="0"/>
          <dgm:bulletEnabled val="1"/>
        </dgm:presLayoutVars>
      </dgm:prSet>
      <dgm:spPr/>
    </dgm:pt>
    <dgm:pt modelId="{BF981443-B43C-40C0-83A1-60680F86D1D6}" type="pres">
      <dgm:prSet presAssocID="{957A0A08-700C-47FF-9747-BAEECE92075C}" presName="quad2" presStyleLbl="node1" presStyleIdx="1" presStyleCnt="4">
        <dgm:presLayoutVars>
          <dgm:chMax val="0"/>
          <dgm:chPref val="0"/>
          <dgm:bulletEnabled val="1"/>
        </dgm:presLayoutVars>
      </dgm:prSet>
      <dgm:spPr/>
    </dgm:pt>
    <dgm:pt modelId="{6F98CC23-A30C-4178-BDB3-7F021DB7E145}" type="pres">
      <dgm:prSet presAssocID="{957A0A08-700C-47FF-9747-BAEECE92075C}" presName="quad3" presStyleLbl="node1" presStyleIdx="2" presStyleCnt="4">
        <dgm:presLayoutVars>
          <dgm:chMax val="0"/>
          <dgm:chPref val="0"/>
          <dgm:bulletEnabled val="1"/>
        </dgm:presLayoutVars>
      </dgm:prSet>
      <dgm:spPr/>
    </dgm:pt>
    <dgm:pt modelId="{33062CF2-DF79-4524-99E6-4326C2218EED}" type="pres">
      <dgm:prSet presAssocID="{957A0A08-700C-47FF-9747-BAEECE92075C}" presName="quad4" presStyleLbl="node1" presStyleIdx="3" presStyleCnt="4">
        <dgm:presLayoutVars>
          <dgm:chMax val="0"/>
          <dgm:chPref val="0"/>
          <dgm:bulletEnabled val="1"/>
        </dgm:presLayoutVars>
      </dgm:prSet>
      <dgm:spPr/>
    </dgm:pt>
  </dgm:ptLst>
  <dgm:cxnLst>
    <dgm:cxn modelId="{1ED3D507-D0E3-411E-BFEE-36812489FC90}" srcId="{65973C9E-D527-4054-AB42-1504157B3A2E}" destId="{5C6927EF-72B1-41BE-AA8A-50DC5D7DD0C2}" srcOrd="2" destOrd="0" parTransId="{84B8C692-CB8D-4204-BE6D-FCC0B48D664B}" sibTransId="{A5C6852D-B18F-4285-BE4D-138028DD166F}"/>
    <dgm:cxn modelId="{AD4F9822-0F17-4A98-8A98-4BBBC4C2240B}" type="presOf" srcId="{83AA3678-9500-406F-8515-93B5E02D74ED}" destId="{BF981443-B43C-40C0-83A1-60680F86D1D6}" srcOrd="0" destOrd="0" presId="urn:microsoft.com/office/officeart/2005/8/layout/matrix3"/>
    <dgm:cxn modelId="{8864A660-428F-457B-B87B-05017E531829}" srcId="{957A0A08-700C-47FF-9747-BAEECE92075C}" destId="{65973C9E-D527-4054-AB42-1504157B3A2E}" srcOrd="4" destOrd="0" parTransId="{E3134917-277B-48BE-BB40-8AA3A39A5460}" sibTransId="{38052093-1B48-4433-8E1E-FBF0C4B3179A}"/>
    <dgm:cxn modelId="{094BBE48-434F-448A-BE7B-644249818CA1}" srcId="{957A0A08-700C-47FF-9747-BAEECE92075C}" destId="{C0D416ED-32FC-421E-8B05-229BEAD0F4EC}" srcOrd="2" destOrd="0" parTransId="{8C252E43-1286-4E86-A858-79A2452D1EC7}" sibTransId="{9272B680-D2EF-4798-9428-A44A56037162}"/>
    <dgm:cxn modelId="{1345344A-CEF3-4877-8488-B4AC78DAD3A9}" type="presOf" srcId="{CE377FBF-E928-412B-9611-E50ABC95BBC2}" destId="{86A7531A-DFEB-475C-9049-01F47A212744}" srcOrd="0" destOrd="0" presId="urn:microsoft.com/office/officeart/2005/8/layout/matrix3"/>
    <dgm:cxn modelId="{3F801F59-C413-488A-AA45-7466C098A087}" type="presOf" srcId="{701C2C2E-D1F5-4BE3-8AEE-5263EF36B8BB}" destId="{33062CF2-DF79-4524-99E6-4326C2218EED}" srcOrd="0" destOrd="0" presId="urn:microsoft.com/office/officeart/2005/8/layout/matrix3"/>
    <dgm:cxn modelId="{1F5E6B5A-7D3E-4041-A23D-929C034ED438}" srcId="{65973C9E-D527-4054-AB42-1504157B3A2E}" destId="{51C8FE53-1800-4E65-8B89-EDA028F8B05E}" srcOrd="0" destOrd="0" parTransId="{99A0D188-28CB-432F-8F61-06211168E6A9}" sibTransId="{68A7C00D-F727-451A-A279-767669FDD84E}"/>
    <dgm:cxn modelId="{8F2B1788-6E1B-4003-BA93-74D60F1FB635}" srcId="{957A0A08-700C-47FF-9747-BAEECE92075C}" destId="{CE377FBF-E928-412B-9611-E50ABC95BBC2}" srcOrd="0" destOrd="0" parTransId="{59809354-82B2-447B-853C-7A20DCA403C6}" sibTransId="{87F8A1BC-DCFF-4F9B-8B01-BC13769F16D7}"/>
    <dgm:cxn modelId="{EA78B2A8-80F2-4AF2-996D-2DA379CF5291}" srcId="{957A0A08-700C-47FF-9747-BAEECE92075C}" destId="{701C2C2E-D1F5-4BE3-8AEE-5263EF36B8BB}" srcOrd="3" destOrd="0" parTransId="{1549CC52-D00D-4C8E-8957-4CF7258786D6}" sibTransId="{7D4CD209-66B4-4896-A01A-B59FF04C5348}"/>
    <dgm:cxn modelId="{C242D1AE-E173-451E-B7C2-729B08D039D4}" type="presOf" srcId="{957A0A08-700C-47FF-9747-BAEECE92075C}" destId="{0893D728-1B1D-4CAB-9E4C-90FFF67A0498}" srcOrd="0" destOrd="0" presId="urn:microsoft.com/office/officeart/2005/8/layout/matrix3"/>
    <dgm:cxn modelId="{C76F8AE1-4157-4119-B06A-C6E531891365}" srcId="{65973C9E-D527-4054-AB42-1504157B3A2E}" destId="{D6F05C0A-6D77-4A07-862E-BD760A0D7654}" srcOrd="1" destOrd="0" parTransId="{31730310-0E69-4F87-A9A9-BA2F690A5939}" sibTransId="{ADD9C3E4-5261-4B59-AEB3-8788890A061E}"/>
    <dgm:cxn modelId="{EA34C7E6-B037-4AC7-AC78-D7BC1465F1D8}" srcId="{957A0A08-700C-47FF-9747-BAEECE92075C}" destId="{83AA3678-9500-406F-8515-93B5E02D74ED}" srcOrd="1" destOrd="0" parTransId="{B2B96E89-3713-4AAA-8A31-C9458B83ED10}" sibTransId="{AD0B4F86-BAE9-4310-81F7-7AB8E94C4E8C}"/>
    <dgm:cxn modelId="{0E712AF9-788D-495E-A160-41841D1BE83C}" type="presOf" srcId="{C0D416ED-32FC-421E-8B05-229BEAD0F4EC}" destId="{6F98CC23-A30C-4178-BDB3-7F021DB7E145}" srcOrd="0" destOrd="0" presId="urn:microsoft.com/office/officeart/2005/8/layout/matrix3"/>
    <dgm:cxn modelId="{8D96C0E2-E765-4B95-B60D-C0138CEB6759}" type="presParOf" srcId="{0893D728-1B1D-4CAB-9E4C-90FFF67A0498}" destId="{A1BFDA32-9A4C-4395-B5C0-79092EBB1259}" srcOrd="0" destOrd="0" presId="urn:microsoft.com/office/officeart/2005/8/layout/matrix3"/>
    <dgm:cxn modelId="{A4FD0D46-079C-419B-8FDF-069A49B8A13E}" type="presParOf" srcId="{0893D728-1B1D-4CAB-9E4C-90FFF67A0498}" destId="{86A7531A-DFEB-475C-9049-01F47A212744}" srcOrd="1" destOrd="0" presId="urn:microsoft.com/office/officeart/2005/8/layout/matrix3"/>
    <dgm:cxn modelId="{B56155CB-E487-4A90-B906-3792AADFD4C6}" type="presParOf" srcId="{0893D728-1B1D-4CAB-9E4C-90FFF67A0498}" destId="{BF981443-B43C-40C0-83A1-60680F86D1D6}" srcOrd="2" destOrd="0" presId="urn:microsoft.com/office/officeart/2005/8/layout/matrix3"/>
    <dgm:cxn modelId="{F1731537-AF86-4CE4-AC06-0478CF0DF5B1}" type="presParOf" srcId="{0893D728-1B1D-4CAB-9E4C-90FFF67A0498}" destId="{6F98CC23-A30C-4178-BDB3-7F021DB7E145}" srcOrd="3" destOrd="0" presId="urn:microsoft.com/office/officeart/2005/8/layout/matrix3"/>
    <dgm:cxn modelId="{527A60B6-98BA-47CA-9D4B-F0731E70B265}" type="presParOf" srcId="{0893D728-1B1D-4CAB-9E4C-90FFF67A0498}" destId="{33062CF2-DF79-4524-99E6-4326C2218EE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27CCF-A335-49CD-889D-10A75CE4019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3A099389-C672-47CE-8034-BD5C2F338700}">
      <dgm:prSet phldrT="[Text]" custT="1"/>
      <dgm:spPr/>
      <dgm:t>
        <a:bodyPr/>
        <a:lstStyle/>
        <a:p>
          <a:r>
            <a:rPr lang="en-US" sz="800" b="1" dirty="0"/>
            <a:t>Doulas and CWH</a:t>
          </a:r>
        </a:p>
      </dgm:t>
    </dgm:pt>
    <dgm:pt modelId="{E9B3E9AC-1338-431B-85D3-E12BCC2CC99D}" type="parTrans" cxnId="{884F22F0-1B17-4A29-B74E-08E098C7F1FF}">
      <dgm:prSet/>
      <dgm:spPr/>
      <dgm:t>
        <a:bodyPr/>
        <a:lstStyle/>
        <a:p>
          <a:endParaRPr lang="en-US" sz="1800" b="1"/>
        </a:p>
      </dgm:t>
    </dgm:pt>
    <dgm:pt modelId="{F6785A05-99CB-4896-87F6-CA468D83C08C}" type="sibTrans" cxnId="{884F22F0-1B17-4A29-B74E-08E098C7F1FF}">
      <dgm:prSet custT="1"/>
      <dgm:spPr/>
      <dgm:t>
        <a:bodyPr/>
        <a:lstStyle/>
        <a:p>
          <a:endParaRPr lang="en-US" sz="3600" b="1"/>
        </a:p>
      </dgm:t>
    </dgm:pt>
    <dgm:pt modelId="{3B9461B8-34E5-4435-A3BA-464813304761}">
      <dgm:prSet phldrT="[Text]" custT="1"/>
      <dgm:spPr/>
      <dgm:t>
        <a:bodyPr/>
        <a:lstStyle/>
        <a:p>
          <a:r>
            <a:rPr lang="en-US" sz="800" b="1" dirty="0"/>
            <a:t>PQC &amp; Birthing Friendly hospitals</a:t>
          </a:r>
        </a:p>
      </dgm:t>
    </dgm:pt>
    <dgm:pt modelId="{236BE8D2-CFE0-40B6-AA40-F8AEE675CFB5}" type="parTrans" cxnId="{98B885A7-672F-483A-A89F-14A2B77545FA}">
      <dgm:prSet/>
      <dgm:spPr/>
      <dgm:t>
        <a:bodyPr/>
        <a:lstStyle/>
        <a:p>
          <a:endParaRPr lang="en-US" sz="1800" b="1"/>
        </a:p>
      </dgm:t>
    </dgm:pt>
    <dgm:pt modelId="{D4015E88-C65B-417E-80FB-32858E8EE473}" type="sibTrans" cxnId="{98B885A7-672F-483A-A89F-14A2B77545FA}">
      <dgm:prSet custT="1"/>
      <dgm:spPr/>
      <dgm:t>
        <a:bodyPr/>
        <a:lstStyle/>
        <a:p>
          <a:endParaRPr lang="en-US" sz="3600" b="1"/>
        </a:p>
      </dgm:t>
    </dgm:pt>
    <dgm:pt modelId="{2DC39469-6C47-470D-AA13-D49FEF8EE5C6}">
      <dgm:prSet phldrT="[Text]" custT="1"/>
      <dgm:spPr/>
      <dgm:t>
        <a:bodyPr/>
        <a:lstStyle/>
        <a:p>
          <a:r>
            <a:rPr lang="en-US" sz="800" b="1" dirty="0"/>
            <a:t>Maternal health homes</a:t>
          </a:r>
        </a:p>
      </dgm:t>
    </dgm:pt>
    <dgm:pt modelId="{B6BB8B9B-E6D0-4092-9688-9756577CF8E8}" type="parTrans" cxnId="{FAC5D01B-E536-49E4-B2D3-A7D9EB56A189}">
      <dgm:prSet/>
      <dgm:spPr/>
      <dgm:t>
        <a:bodyPr/>
        <a:lstStyle/>
        <a:p>
          <a:endParaRPr lang="en-US" sz="1800" b="1"/>
        </a:p>
      </dgm:t>
    </dgm:pt>
    <dgm:pt modelId="{5DA3D8A1-9495-4283-BA50-597FC4E95AF0}" type="sibTrans" cxnId="{FAC5D01B-E536-49E4-B2D3-A7D9EB56A189}">
      <dgm:prSet custT="1"/>
      <dgm:spPr/>
      <dgm:t>
        <a:bodyPr/>
        <a:lstStyle/>
        <a:p>
          <a:endParaRPr lang="en-US" sz="3600" b="1"/>
        </a:p>
      </dgm:t>
    </dgm:pt>
    <dgm:pt modelId="{49A560F4-D09C-4858-8DFF-C01F12CFF0F8}">
      <dgm:prSet phldrT="[Text]" custT="1"/>
      <dgm:spPr/>
      <dgm:t>
        <a:bodyPr/>
        <a:lstStyle/>
        <a:p>
          <a:r>
            <a:rPr lang="en-US" sz="800" b="1" dirty="0"/>
            <a:t>Anti-bias training</a:t>
          </a:r>
        </a:p>
      </dgm:t>
    </dgm:pt>
    <dgm:pt modelId="{49C4EB9A-62F9-43B9-83A7-D1A1ECC44509}" type="parTrans" cxnId="{DF0998D3-D129-4E98-A646-AAE935DD0721}">
      <dgm:prSet/>
      <dgm:spPr/>
      <dgm:t>
        <a:bodyPr/>
        <a:lstStyle/>
        <a:p>
          <a:endParaRPr lang="en-US" sz="1800" b="1"/>
        </a:p>
      </dgm:t>
    </dgm:pt>
    <dgm:pt modelId="{A086627B-332E-4A58-BCC1-35F1B3CF04A4}" type="sibTrans" cxnId="{DF0998D3-D129-4E98-A646-AAE935DD0721}">
      <dgm:prSet custT="1"/>
      <dgm:spPr/>
      <dgm:t>
        <a:bodyPr/>
        <a:lstStyle/>
        <a:p>
          <a:endParaRPr lang="en-US" sz="3600" b="1"/>
        </a:p>
      </dgm:t>
    </dgm:pt>
    <dgm:pt modelId="{C7226E41-7625-42F0-81A6-9684DB75154E}">
      <dgm:prSet phldrT="[Text]" custT="1"/>
      <dgm:spPr/>
      <dgm:t>
        <a:bodyPr/>
        <a:lstStyle/>
        <a:p>
          <a:r>
            <a:rPr lang="en-US" sz="800" b="1" dirty="0"/>
            <a:t>Birth centers &amp; midwives</a:t>
          </a:r>
        </a:p>
      </dgm:t>
    </dgm:pt>
    <dgm:pt modelId="{3D7A4CFD-31A7-431F-AE35-4794A4A71039}" type="parTrans" cxnId="{701E9593-3549-4807-A712-D83A91C44BAD}">
      <dgm:prSet/>
      <dgm:spPr/>
      <dgm:t>
        <a:bodyPr/>
        <a:lstStyle/>
        <a:p>
          <a:endParaRPr lang="en-US" sz="1800" b="1"/>
        </a:p>
      </dgm:t>
    </dgm:pt>
    <dgm:pt modelId="{5D49905B-439F-41C3-BDD1-4444F4651385}" type="sibTrans" cxnId="{701E9593-3549-4807-A712-D83A91C44BAD}">
      <dgm:prSet custT="1"/>
      <dgm:spPr/>
      <dgm:t>
        <a:bodyPr/>
        <a:lstStyle/>
        <a:p>
          <a:endParaRPr lang="en-US" sz="3600" b="1"/>
        </a:p>
      </dgm:t>
    </dgm:pt>
    <dgm:pt modelId="{4A676D81-66BA-4319-87A4-6FB95761F038}">
      <dgm:prSet phldrT="[Text]" custT="1"/>
      <dgm:spPr/>
      <dgm:t>
        <a:bodyPr/>
        <a:lstStyle/>
        <a:p>
          <a:r>
            <a:rPr lang="en-US" sz="800" b="1" dirty="0"/>
            <a:t>Equity oriented measures</a:t>
          </a:r>
        </a:p>
      </dgm:t>
    </dgm:pt>
    <dgm:pt modelId="{E16F08CB-2367-4B53-84C2-C17577AADF0B}" type="parTrans" cxnId="{74181161-F001-483B-8493-4B5A655F39DF}">
      <dgm:prSet/>
      <dgm:spPr/>
      <dgm:t>
        <a:bodyPr/>
        <a:lstStyle/>
        <a:p>
          <a:endParaRPr lang="en-US" b="1"/>
        </a:p>
      </dgm:t>
    </dgm:pt>
    <dgm:pt modelId="{8348D7CB-95AC-4314-B8BA-B7DF6BD8918A}" type="sibTrans" cxnId="{74181161-F001-483B-8493-4B5A655F39DF}">
      <dgm:prSet/>
      <dgm:spPr/>
      <dgm:t>
        <a:bodyPr/>
        <a:lstStyle/>
        <a:p>
          <a:endParaRPr lang="en-US" b="1"/>
        </a:p>
      </dgm:t>
    </dgm:pt>
    <dgm:pt modelId="{CC61E4D1-5AC4-442F-847D-B9BDF836637F}">
      <dgm:prSet phldrT="[Text]" custT="1"/>
      <dgm:spPr/>
      <dgm:t>
        <a:bodyPr/>
        <a:lstStyle/>
        <a:p>
          <a:r>
            <a:rPr lang="en-US" sz="800" b="1" dirty="0"/>
            <a:t>Mental health care</a:t>
          </a:r>
        </a:p>
      </dgm:t>
    </dgm:pt>
    <dgm:pt modelId="{4F3C7360-D58A-436B-BE50-54A161593E8F}" type="parTrans" cxnId="{748C6990-B340-41BD-9749-A9E05546DABF}">
      <dgm:prSet/>
      <dgm:spPr/>
      <dgm:t>
        <a:bodyPr/>
        <a:lstStyle/>
        <a:p>
          <a:endParaRPr lang="en-US" b="1"/>
        </a:p>
      </dgm:t>
    </dgm:pt>
    <dgm:pt modelId="{E4BFCB0C-759E-4E97-BDC8-019A79830A51}" type="sibTrans" cxnId="{748C6990-B340-41BD-9749-A9E05546DABF}">
      <dgm:prSet/>
      <dgm:spPr/>
      <dgm:t>
        <a:bodyPr/>
        <a:lstStyle/>
        <a:p>
          <a:endParaRPr lang="en-US" b="1"/>
        </a:p>
      </dgm:t>
    </dgm:pt>
    <dgm:pt modelId="{CE1CC7F7-5AFD-4078-86C3-9BB862AC9F1E}" type="pres">
      <dgm:prSet presAssocID="{B8227CCF-A335-49CD-889D-10A75CE4019E}" presName="Name0" presStyleCnt="0">
        <dgm:presLayoutVars>
          <dgm:chMax/>
          <dgm:chPref/>
          <dgm:dir/>
          <dgm:animLvl val="lvl"/>
        </dgm:presLayoutVars>
      </dgm:prSet>
      <dgm:spPr/>
    </dgm:pt>
    <dgm:pt modelId="{9AD72C23-1E18-4FCE-8BDB-CAA1F0B8AC05}" type="pres">
      <dgm:prSet presAssocID="{3A099389-C672-47CE-8034-BD5C2F338700}" presName="composite" presStyleCnt="0"/>
      <dgm:spPr/>
    </dgm:pt>
    <dgm:pt modelId="{24F3B670-7F17-452A-8B3C-D4A89607573F}" type="pres">
      <dgm:prSet presAssocID="{3A099389-C672-47CE-8034-BD5C2F338700}" presName="Parent1" presStyleLbl="node1" presStyleIdx="0" presStyleCnt="14" custLinFactNeighborX="-979" custLinFactNeighborY="-229">
        <dgm:presLayoutVars>
          <dgm:chMax val="1"/>
          <dgm:chPref val="1"/>
          <dgm:bulletEnabled val="1"/>
        </dgm:presLayoutVars>
      </dgm:prSet>
      <dgm:spPr/>
    </dgm:pt>
    <dgm:pt modelId="{EDC0DF81-3812-4DAC-9CED-999E5A16AC22}" type="pres">
      <dgm:prSet presAssocID="{3A099389-C672-47CE-8034-BD5C2F338700}" presName="Childtext1" presStyleLbl="revTx" presStyleIdx="0" presStyleCnt="7">
        <dgm:presLayoutVars>
          <dgm:chMax val="0"/>
          <dgm:chPref val="0"/>
          <dgm:bulletEnabled val="1"/>
        </dgm:presLayoutVars>
      </dgm:prSet>
      <dgm:spPr/>
    </dgm:pt>
    <dgm:pt modelId="{C2EDD823-B564-4D4A-87BB-879C23B4013E}" type="pres">
      <dgm:prSet presAssocID="{3A099389-C672-47CE-8034-BD5C2F338700}" presName="BalanceSpacing" presStyleCnt="0"/>
      <dgm:spPr/>
    </dgm:pt>
    <dgm:pt modelId="{17358548-BEFD-4CC2-9C7E-7D90F5226AC9}" type="pres">
      <dgm:prSet presAssocID="{3A099389-C672-47CE-8034-BD5C2F338700}" presName="BalanceSpacing1" presStyleCnt="0"/>
      <dgm:spPr/>
    </dgm:pt>
    <dgm:pt modelId="{6CE96DE3-7792-40AE-BA63-985245F26E85}" type="pres">
      <dgm:prSet presAssocID="{F6785A05-99CB-4896-87F6-CA468D83C08C}" presName="Accent1Text" presStyleLbl="node1" presStyleIdx="1" presStyleCnt="14"/>
      <dgm:spPr/>
    </dgm:pt>
    <dgm:pt modelId="{75575DF0-BA72-455E-8C6E-E58F2493B542}" type="pres">
      <dgm:prSet presAssocID="{F6785A05-99CB-4896-87F6-CA468D83C08C}" presName="spaceBetweenRectangles" presStyleCnt="0"/>
      <dgm:spPr/>
    </dgm:pt>
    <dgm:pt modelId="{8A38C301-9FDB-469F-BD15-4CFA252E86F8}" type="pres">
      <dgm:prSet presAssocID="{3B9461B8-34E5-4435-A3BA-464813304761}" presName="composite" presStyleCnt="0"/>
      <dgm:spPr/>
    </dgm:pt>
    <dgm:pt modelId="{06F22C59-793B-401A-9601-4B1109DC354D}" type="pres">
      <dgm:prSet presAssocID="{3B9461B8-34E5-4435-A3BA-464813304761}" presName="Parent1" presStyleLbl="node1" presStyleIdx="2" presStyleCnt="14">
        <dgm:presLayoutVars>
          <dgm:chMax val="1"/>
          <dgm:chPref val="1"/>
          <dgm:bulletEnabled val="1"/>
        </dgm:presLayoutVars>
      </dgm:prSet>
      <dgm:spPr/>
    </dgm:pt>
    <dgm:pt modelId="{9343E243-5176-475E-AD90-0AB7871E3513}" type="pres">
      <dgm:prSet presAssocID="{3B9461B8-34E5-4435-A3BA-464813304761}" presName="Childtext1" presStyleLbl="revTx" presStyleIdx="1" presStyleCnt="7">
        <dgm:presLayoutVars>
          <dgm:chMax val="0"/>
          <dgm:chPref val="0"/>
          <dgm:bulletEnabled val="1"/>
        </dgm:presLayoutVars>
      </dgm:prSet>
      <dgm:spPr/>
    </dgm:pt>
    <dgm:pt modelId="{AB994A5B-0E0E-45F7-B41C-A4538C705353}" type="pres">
      <dgm:prSet presAssocID="{3B9461B8-34E5-4435-A3BA-464813304761}" presName="BalanceSpacing" presStyleCnt="0"/>
      <dgm:spPr/>
    </dgm:pt>
    <dgm:pt modelId="{F63FB92A-D838-44FF-BC79-05D98CF25061}" type="pres">
      <dgm:prSet presAssocID="{3B9461B8-34E5-4435-A3BA-464813304761}" presName="BalanceSpacing1" presStyleCnt="0"/>
      <dgm:spPr/>
    </dgm:pt>
    <dgm:pt modelId="{7E107279-7FA5-4F0F-8C9E-6532EC9717A3}" type="pres">
      <dgm:prSet presAssocID="{D4015E88-C65B-417E-80FB-32858E8EE473}" presName="Accent1Text" presStyleLbl="node1" presStyleIdx="3" presStyleCnt="14"/>
      <dgm:spPr/>
    </dgm:pt>
    <dgm:pt modelId="{FEBAFB43-FB0F-480C-A0A9-DAE6E0698795}" type="pres">
      <dgm:prSet presAssocID="{D4015E88-C65B-417E-80FB-32858E8EE473}" presName="spaceBetweenRectangles" presStyleCnt="0"/>
      <dgm:spPr/>
    </dgm:pt>
    <dgm:pt modelId="{45B680A9-68D8-4FF6-9B04-AFA5E6B0C869}" type="pres">
      <dgm:prSet presAssocID="{C7226E41-7625-42F0-81A6-9684DB75154E}" presName="composite" presStyleCnt="0"/>
      <dgm:spPr/>
    </dgm:pt>
    <dgm:pt modelId="{999FCD6C-EE60-4DAF-89E5-A692046742D2}" type="pres">
      <dgm:prSet presAssocID="{C7226E41-7625-42F0-81A6-9684DB75154E}" presName="Parent1" presStyleLbl="node1" presStyleIdx="4" presStyleCnt="14">
        <dgm:presLayoutVars>
          <dgm:chMax val="1"/>
          <dgm:chPref val="1"/>
          <dgm:bulletEnabled val="1"/>
        </dgm:presLayoutVars>
      </dgm:prSet>
      <dgm:spPr/>
    </dgm:pt>
    <dgm:pt modelId="{FE37827D-0857-4965-A01D-7D8DA859E3B4}" type="pres">
      <dgm:prSet presAssocID="{C7226E41-7625-42F0-81A6-9684DB75154E}" presName="Childtext1" presStyleLbl="revTx" presStyleIdx="2" presStyleCnt="7">
        <dgm:presLayoutVars>
          <dgm:chMax val="0"/>
          <dgm:chPref val="0"/>
          <dgm:bulletEnabled val="1"/>
        </dgm:presLayoutVars>
      </dgm:prSet>
      <dgm:spPr/>
    </dgm:pt>
    <dgm:pt modelId="{31CBB2FC-BBF6-4BFC-B010-EDD7D8BCDA08}" type="pres">
      <dgm:prSet presAssocID="{C7226E41-7625-42F0-81A6-9684DB75154E}" presName="BalanceSpacing" presStyleCnt="0"/>
      <dgm:spPr/>
    </dgm:pt>
    <dgm:pt modelId="{2FB29BF8-863D-4FAE-8291-C12DAF47B5D9}" type="pres">
      <dgm:prSet presAssocID="{C7226E41-7625-42F0-81A6-9684DB75154E}" presName="BalanceSpacing1" presStyleCnt="0"/>
      <dgm:spPr/>
    </dgm:pt>
    <dgm:pt modelId="{2080BAC1-2C8F-426A-B420-12825709E39D}" type="pres">
      <dgm:prSet presAssocID="{5D49905B-439F-41C3-BDD1-4444F4651385}" presName="Accent1Text" presStyleLbl="node1" presStyleIdx="5" presStyleCnt="14"/>
      <dgm:spPr/>
    </dgm:pt>
    <dgm:pt modelId="{469F0491-EA50-46D7-A419-5D7481E8E7C4}" type="pres">
      <dgm:prSet presAssocID="{5D49905B-439F-41C3-BDD1-4444F4651385}" presName="spaceBetweenRectangles" presStyleCnt="0"/>
      <dgm:spPr/>
    </dgm:pt>
    <dgm:pt modelId="{BD60318B-A0EC-439E-A821-4E451022334A}" type="pres">
      <dgm:prSet presAssocID="{2DC39469-6C47-470D-AA13-D49FEF8EE5C6}" presName="composite" presStyleCnt="0"/>
      <dgm:spPr/>
    </dgm:pt>
    <dgm:pt modelId="{499E82A9-0C05-40BB-B9BD-6BF56C717AA7}" type="pres">
      <dgm:prSet presAssocID="{2DC39469-6C47-470D-AA13-D49FEF8EE5C6}" presName="Parent1" presStyleLbl="node1" presStyleIdx="6" presStyleCnt="14">
        <dgm:presLayoutVars>
          <dgm:chMax val="1"/>
          <dgm:chPref val="1"/>
          <dgm:bulletEnabled val="1"/>
        </dgm:presLayoutVars>
      </dgm:prSet>
      <dgm:spPr/>
    </dgm:pt>
    <dgm:pt modelId="{AE0B9A68-2591-4C23-8C35-46D122D09697}" type="pres">
      <dgm:prSet presAssocID="{2DC39469-6C47-470D-AA13-D49FEF8EE5C6}" presName="Childtext1" presStyleLbl="revTx" presStyleIdx="3" presStyleCnt="7">
        <dgm:presLayoutVars>
          <dgm:chMax val="0"/>
          <dgm:chPref val="0"/>
          <dgm:bulletEnabled val="1"/>
        </dgm:presLayoutVars>
      </dgm:prSet>
      <dgm:spPr/>
    </dgm:pt>
    <dgm:pt modelId="{13F140D1-EA52-455D-BE51-CF3671947562}" type="pres">
      <dgm:prSet presAssocID="{2DC39469-6C47-470D-AA13-D49FEF8EE5C6}" presName="BalanceSpacing" presStyleCnt="0"/>
      <dgm:spPr/>
    </dgm:pt>
    <dgm:pt modelId="{79B29F31-09AF-40D7-9C37-C22221BDC97B}" type="pres">
      <dgm:prSet presAssocID="{2DC39469-6C47-470D-AA13-D49FEF8EE5C6}" presName="BalanceSpacing1" presStyleCnt="0"/>
      <dgm:spPr/>
    </dgm:pt>
    <dgm:pt modelId="{87564480-D186-480E-85C2-3E36BB1FA5D3}" type="pres">
      <dgm:prSet presAssocID="{5DA3D8A1-9495-4283-BA50-597FC4E95AF0}" presName="Accent1Text" presStyleLbl="node1" presStyleIdx="7" presStyleCnt="14"/>
      <dgm:spPr/>
    </dgm:pt>
    <dgm:pt modelId="{48666DFD-BB94-4C0B-8B18-900FCBFE58EC}" type="pres">
      <dgm:prSet presAssocID="{5DA3D8A1-9495-4283-BA50-597FC4E95AF0}" presName="spaceBetweenRectangles" presStyleCnt="0"/>
      <dgm:spPr/>
    </dgm:pt>
    <dgm:pt modelId="{2F964EC6-27B8-4671-9B35-6E2A544F0C56}" type="pres">
      <dgm:prSet presAssocID="{CC61E4D1-5AC4-442F-847D-B9BDF836637F}" presName="composite" presStyleCnt="0"/>
      <dgm:spPr/>
    </dgm:pt>
    <dgm:pt modelId="{36813246-A727-4894-91AD-A14BAC2A02CE}" type="pres">
      <dgm:prSet presAssocID="{CC61E4D1-5AC4-442F-847D-B9BDF836637F}" presName="Parent1" presStyleLbl="node1" presStyleIdx="8" presStyleCnt="14">
        <dgm:presLayoutVars>
          <dgm:chMax val="1"/>
          <dgm:chPref val="1"/>
          <dgm:bulletEnabled val="1"/>
        </dgm:presLayoutVars>
      </dgm:prSet>
      <dgm:spPr/>
    </dgm:pt>
    <dgm:pt modelId="{42C4F553-28FE-4952-9BB5-6ABFDE703E05}" type="pres">
      <dgm:prSet presAssocID="{CC61E4D1-5AC4-442F-847D-B9BDF836637F}" presName="Childtext1" presStyleLbl="revTx" presStyleIdx="4" presStyleCnt="7">
        <dgm:presLayoutVars>
          <dgm:chMax val="0"/>
          <dgm:chPref val="0"/>
          <dgm:bulletEnabled val="1"/>
        </dgm:presLayoutVars>
      </dgm:prSet>
      <dgm:spPr/>
    </dgm:pt>
    <dgm:pt modelId="{DEB4FAB6-8C2F-427E-9870-7E5A16149960}" type="pres">
      <dgm:prSet presAssocID="{CC61E4D1-5AC4-442F-847D-B9BDF836637F}" presName="BalanceSpacing" presStyleCnt="0"/>
      <dgm:spPr/>
    </dgm:pt>
    <dgm:pt modelId="{EAB4C934-8C41-468E-AA11-E0FB339C16EF}" type="pres">
      <dgm:prSet presAssocID="{CC61E4D1-5AC4-442F-847D-B9BDF836637F}" presName="BalanceSpacing1" presStyleCnt="0"/>
      <dgm:spPr/>
    </dgm:pt>
    <dgm:pt modelId="{0BEDAA25-73B9-4B45-8B68-A1EFB0C5CB5B}" type="pres">
      <dgm:prSet presAssocID="{E4BFCB0C-759E-4E97-BDC8-019A79830A51}" presName="Accent1Text" presStyleLbl="node1" presStyleIdx="9" presStyleCnt="14" custLinFactNeighborX="-749"/>
      <dgm:spPr/>
    </dgm:pt>
    <dgm:pt modelId="{529A01A2-3442-4D44-8921-C4E1C542299C}" type="pres">
      <dgm:prSet presAssocID="{E4BFCB0C-759E-4E97-BDC8-019A79830A51}" presName="spaceBetweenRectangles" presStyleCnt="0"/>
      <dgm:spPr/>
    </dgm:pt>
    <dgm:pt modelId="{41582545-538C-4C9C-9240-88C565D9D8AD}" type="pres">
      <dgm:prSet presAssocID="{4A676D81-66BA-4319-87A4-6FB95761F038}" presName="composite" presStyleCnt="0"/>
      <dgm:spPr/>
    </dgm:pt>
    <dgm:pt modelId="{B256F206-2E48-4C79-B1D7-59E823A87E3A}" type="pres">
      <dgm:prSet presAssocID="{4A676D81-66BA-4319-87A4-6FB95761F038}" presName="Parent1" presStyleLbl="node1" presStyleIdx="10" presStyleCnt="14">
        <dgm:presLayoutVars>
          <dgm:chMax val="1"/>
          <dgm:chPref val="1"/>
          <dgm:bulletEnabled val="1"/>
        </dgm:presLayoutVars>
      </dgm:prSet>
      <dgm:spPr/>
    </dgm:pt>
    <dgm:pt modelId="{D50B5F46-A937-435B-9F54-C2F0898DBA87}" type="pres">
      <dgm:prSet presAssocID="{4A676D81-66BA-4319-87A4-6FB95761F038}" presName="Childtext1" presStyleLbl="revTx" presStyleIdx="5" presStyleCnt="7">
        <dgm:presLayoutVars>
          <dgm:chMax val="0"/>
          <dgm:chPref val="0"/>
          <dgm:bulletEnabled val="1"/>
        </dgm:presLayoutVars>
      </dgm:prSet>
      <dgm:spPr/>
    </dgm:pt>
    <dgm:pt modelId="{9042779D-482E-4A5D-B525-2CFCA4FE76BD}" type="pres">
      <dgm:prSet presAssocID="{4A676D81-66BA-4319-87A4-6FB95761F038}" presName="BalanceSpacing" presStyleCnt="0"/>
      <dgm:spPr/>
    </dgm:pt>
    <dgm:pt modelId="{3B0DDFA3-E450-4338-97B8-8C444C243194}" type="pres">
      <dgm:prSet presAssocID="{4A676D81-66BA-4319-87A4-6FB95761F038}" presName="BalanceSpacing1" presStyleCnt="0"/>
      <dgm:spPr/>
    </dgm:pt>
    <dgm:pt modelId="{ED5147AB-11F3-4BDA-AD04-CFD35D05A19A}" type="pres">
      <dgm:prSet presAssocID="{8348D7CB-95AC-4314-B8BA-B7DF6BD8918A}" presName="Accent1Text" presStyleLbl="node1" presStyleIdx="11" presStyleCnt="14"/>
      <dgm:spPr/>
    </dgm:pt>
    <dgm:pt modelId="{8DDF9BA5-9DCB-4537-9934-F43C52CF03C7}" type="pres">
      <dgm:prSet presAssocID="{8348D7CB-95AC-4314-B8BA-B7DF6BD8918A}" presName="spaceBetweenRectangles" presStyleCnt="0"/>
      <dgm:spPr/>
    </dgm:pt>
    <dgm:pt modelId="{C921811E-57B7-4E45-81F7-232A343421D9}" type="pres">
      <dgm:prSet presAssocID="{49A560F4-D09C-4858-8DFF-C01F12CFF0F8}" presName="composite" presStyleCnt="0"/>
      <dgm:spPr/>
    </dgm:pt>
    <dgm:pt modelId="{A7534453-8055-4D04-BD0D-359BC5981357}" type="pres">
      <dgm:prSet presAssocID="{49A560F4-D09C-4858-8DFF-C01F12CFF0F8}" presName="Parent1" presStyleLbl="node1" presStyleIdx="12" presStyleCnt="14">
        <dgm:presLayoutVars>
          <dgm:chMax val="1"/>
          <dgm:chPref val="1"/>
          <dgm:bulletEnabled val="1"/>
        </dgm:presLayoutVars>
      </dgm:prSet>
      <dgm:spPr/>
    </dgm:pt>
    <dgm:pt modelId="{8E669B1F-3514-4B96-96E2-41586901B1F9}" type="pres">
      <dgm:prSet presAssocID="{49A560F4-D09C-4858-8DFF-C01F12CFF0F8}" presName="Childtext1" presStyleLbl="revTx" presStyleIdx="6" presStyleCnt="7">
        <dgm:presLayoutVars>
          <dgm:chMax val="0"/>
          <dgm:chPref val="0"/>
          <dgm:bulletEnabled val="1"/>
        </dgm:presLayoutVars>
      </dgm:prSet>
      <dgm:spPr/>
    </dgm:pt>
    <dgm:pt modelId="{8685F875-163F-43F4-A83A-890B62063C2A}" type="pres">
      <dgm:prSet presAssocID="{49A560F4-D09C-4858-8DFF-C01F12CFF0F8}" presName="BalanceSpacing" presStyleCnt="0"/>
      <dgm:spPr/>
    </dgm:pt>
    <dgm:pt modelId="{6E33F634-9332-4283-B038-AD46998BF534}" type="pres">
      <dgm:prSet presAssocID="{49A560F4-D09C-4858-8DFF-C01F12CFF0F8}" presName="BalanceSpacing1" presStyleCnt="0"/>
      <dgm:spPr/>
    </dgm:pt>
    <dgm:pt modelId="{32010DE2-C6DB-4EB1-A4F0-E517CD03FD40}" type="pres">
      <dgm:prSet presAssocID="{A086627B-332E-4A58-BCC1-35F1B3CF04A4}" presName="Accent1Text" presStyleLbl="node1" presStyleIdx="13" presStyleCnt="14"/>
      <dgm:spPr/>
    </dgm:pt>
  </dgm:ptLst>
  <dgm:cxnLst>
    <dgm:cxn modelId="{0C68B209-7709-4F39-BE7E-178262261AD5}" type="presOf" srcId="{8348D7CB-95AC-4314-B8BA-B7DF6BD8918A}" destId="{ED5147AB-11F3-4BDA-AD04-CFD35D05A19A}" srcOrd="0" destOrd="0" presId="urn:microsoft.com/office/officeart/2008/layout/AlternatingHexagons"/>
    <dgm:cxn modelId="{C1032412-5690-464B-B4B6-FF7960FE1695}" type="presOf" srcId="{2DC39469-6C47-470D-AA13-D49FEF8EE5C6}" destId="{499E82A9-0C05-40BB-B9BD-6BF56C717AA7}" srcOrd="0" destOrd="0" presId="urn:microsoft.com/office/officeart/2008/layout/AlternatingHexagons"/>
    <dgm:cxn modelId="{F1B22515-53BC-41C4-B719-DAD589B4FC6C}" type="presOf" srcId="{3B9461B8-34E5-4435-A3BA-464813304761}" destId="{06F22C59-793B-401A-9601-4B1109DC354D}" srcOrd="0" destOrd="0" presId="urn:microsoft.com/office/officeart/2008/layout/AlternatingHexagons"/>
    <dgm:cxn modelId="{71EA3316-5DA8-4FD7-970D-6BA326ADC6F3}" type="presOf" srcId="{5DA3D8A1-9495-4283-BA50-597FC4E95AF0}" destId="{87564480-D186-480E-85C2-3E36BB1FA5D3}" srcOrd="0" destOrd="0" presId="urn:microsoft.com/office/officeart/2008/layout/AlternatingHexagons"/>
    <dgm:cxn modelId="{2744D218-9B6C-489B-995B-5EAE54C77EC7}" type="presOf" srcId="{B8227CCF-A335-49CD-889D-10A75CE4019E}" destId="{CE1CC7F7-5AFD-4078-86C3-9BB862AC9F1E}" srcOrd="0" destOrd="0" presId="urn:microsoft.com/office/officeart/2008/layout/AlternatingHexagons"/>
    <dgm:cxn modelId="{FAC5D01B-E536-49E4-B2D3-A7D9EB56A189}" srcId="{B8227CCF-A335-49CD-889D-10A75CE4019E}" destId="{2DC39469-6C47-470D-AA13-D49FEF8EE5C6}" srcOrd="3" destOrd="0" parTransId="{B6BB8B9B-E6D0-4092-9688-9756577CF8E8}" sibTransId="{5DA3D8A1-9495-4283-BA50-597FC4E95AF0}"/>
    <dgm:cxn modelId="{8DFB1B38-2D85-40BD-85E7-6F5D16B877D2}" type="presOf" srcId="{CC61E4D1-5AC4-442F-847D-B9BDF836637F}" destId="{36813246-A727-4894-91AD-A14BAC2A02CE}" srcOrd="0" destOrd="0" presId="urn:microsoft.com/office/officeart/2008/layout/AlternatingHexagons"/>
    <dgm:cxn modelId="{74181161-F001-483B-8493-4B5A655F39DF}" srcId="{B8227CCF-A335-49CD-889D-10A75CE4019E}" destId="{4A676D81-66BA-4319-87A4-6FB95761F038}" srcOrd="5" destOrd="0" parTransId="{E16F08CB-2367-4B53-84C2-C17577AADF0B}" sibTransId="{8348D7CB-95AC-4314-B8BA-B7DF6BD8918A}"/>
    <dgm:cxn modelId="{D6CFE369-802E-4EDA-8273-E3C382AB74F4}" type="presOf" srcId="{4A676D81-66BA-4319-87A4-6FB95761F038}" destId="{B256F206-2E48-4C79-B1D7-59E823A87E3A}" srcOrd="0" destOrd="0" presId="urn:microsoft.com/office/officeart/2008/layout/AlternatingHexagons"/>
    <dgm:cxn modelId="{F76A5F72-73DE-494B-BAE8-8490E7B025B3}" type="presOf" srcId="{5D49905B-439F-41C3-BDD1-4444F4651385}" destId="{2080BAC1-2C8F-426A-B420-12825709E39D}" srcOrd="0" destOrd="0" presId="urn:microsoft.com/office/officeart/2008/layout/AlternatingHexagons"/>
    <dgm:cxn modelId="{2DBA635A-082A-4D42-92F7-FF666348A222}" type="presOf" srcId="{C7226E41-7625-42F0-81A6-9684DB75154E}" destId="{999FCD6C-EE60-4DAF-89E5-A692046742D2}" srcOrd="0" destOrd="0" presId="urn:microsoft.com/office/officeart/2008/layout/AlternatingHexagons"/>
    <dgm:cxn modelId="{82B0027B-D4A4-4FC1-8BBF-23979A803B40}" type="presOf" srcId="{A086627B-332E-4A58-BCC1-35F1B3CF04A4}" destId="{32010DE2-C6DB-4EB1-A4F0-E517CD03FD40}" srcOrd="0" destOrd="0" presId="urn:microsoft.com/office/officeart/2008/layout/AlternatingHexagons"/>
    <dgm:cxn modelId="{64AD2C8D-C0C8-4013-B318-CDE5F1B250C8}" type="presOf" srcId="{D4015E88-C65B-417E-80FB-32858E8EE473}" destId="{7E107279-7FA5-4F0F-8C9E-6532EC9717A3}" srcOrd="0" destOrd="0" presId="urn:microsoft.com/office/officeart/2008/layout/AlternatingHexagons"/>
    <dgm:cxn modelId="{748C6990-B340-41BD-9749-A9E05546DABF}" srcId="{B8227CCF-A335-49CD-889D-10A75CE4019E}" destId="{CC61E4D1-5AC4-442F-847D-B9BDF836637F}" srcOrd="4" destOrd="0" parTransId="{4F3C7360-D58A-436B-BE50-54A161593E8F}" sibTransId="{E4BFCB0C-759E-4E97-BDC8-019A79830A51}"/>
    <dgm:cxn modelId="{701E9593-3549-4807-A712-D83A91C44BAD}" srcId="{B8227CCF-A335-49CD-889D-10A75CE4019E}" destId="{C7226E41-7625-42F0-81A6-9684DB75154E}" srcOrd="2" destOrd="0" parTransId="{3D7A4CFD-31A7-431F-AE35-4794A4A71039}" sibTransId="{5D49905B-439F-41C3-BDD1-4444F4651385}"/>
    <dgm:cxn modelId="{98B885A7-672F-483A-A89F-14A2B77545FA}" srcId="{B8227CCF-A335-49CD-889D-10A75CE4019E}" destId="{3B9461B8-34E5-4435-A3BA-464813304761}" srcOrd="1" destOrd="0" parTransId="{236BE8D2-CFE0-40B6-AA40-F8AEE675CFB5}" sibTransId="{D4015E88-C65B-417E-80FB-32858E8EE473}"/>
    <dgm:cxn modelId="{DF0998D3-D129-4E98-A646-AAE935DD0721}" srcId="{B8227CCF-A335-49CD-889D-10A75CE4019E}" destId="{49A560F4-D09C-4858-8DFF-C01F12CFF0F8}" srcOrd="6" destOrd="0" parTransId="{49C4EB9A-62F9-43B9-83A7-D1A1ECC44509}" sibTransId="{A086627B-332E-4A58-BCC1-35F1B3CF04A4}"/>
    <dgm:cxn modelId="{B16E82D9-0C17-4BEA-A905-F95B7A264A3A}" type="presOf" srcId="{E4BFCB0C-759E-4E97-BDC8-019A79830A51}" destId="{0BEDAA25-73B9-4B45-8B68-A1EFB0C5CB5B}" srcOrd="0" destOrd="0" presId="urn:microsoft.com/office/officeart/2008/layout/AlternatingHexagons"/>
    <dgm:cxn modelId="{884F22F0-1B17-4A29-B74E-08E098C7F1FF}" srcId="{B8227CCF-A335-49CD-889D-10A75CE4019E}" destId="{3A099389-C672-47CE-8034-BD5C2F338700}" srcOrd="0" destOrd="0" parTransId="{E9B3E9AC-1338-431B-85D3-E12BCC2CC99D}" sibTransId="{F6785A05-99CB-4896-87F6-CA468D83C08C}"/>
    <dgm:cxn modelId="{94E692F4-C5F6-4EA6-BE78-47024446F7B7}" type="presOf" srcId="{49A560F4-D09C-4858-8DFF-C01F12CFF0F8}" destId="{A7534453-8055-4D04-BD0D-359BC5981357}" srcOrd="0" destOrd="0" presId="urn:microsoft.com/office/officeart/2008/layout/AlternatingHexagons"/>
    <dgm:cxn modelId="{7A7CD8F6-ED45-4CDB-A3FF-F9B275331CDB}" type="presOf" srcId="{3A099389-C672-47CE-8034-BD5C2F338700}" destId="{24F3B670-7F17-452A-8B3C-D4A89607573F}" srcOrd="0" destOrd="0" presId="urn:microsoft.com/office/officeart/2008/layout/AlternatingHexagons"/>
    <dgm:cxn modelId="{756DB9F7-315A-486B-865A-39D6971BBF2E}" type="presOf" srcId="{F6785A05-99CB-4896-87F6-CA468D83C08C}" destId="{6CE96DE3-7792-40AE-BA63-985245F26E85}" srcOrd="0" destOrd="0" presId="urn:microsoft.com/office/officeart/2008/layout/AlternatingHexagons"/>
    <dgm:cxn modelId="{18A34313-C67F-4328-8C8D-696F22AEF574}" type="presParOf" srcId="{CE1CC7F7-5AFD-4078-86C3-9BB862AC9F1E}" destId="{9AD72C23-1E18-4FCE-8BDB-CAA1F0B8AC05}" srcOrd="0" destOrd="0" presId="urn:microsoft.com/office/officeart/2008/layout/AlternatingHexagons"/>
    <dgm:cxn modelId="{84BE1CE2-3E36-4442-833B-ECEC073BAE11}" type="presParOf" srcId="{9AD72C23-1E18-4FCE-8BDB-CAA1F0B8AC05}" destId="{24F3B670-7F17-452A-8B3C-D4A89607573F}" srcOrd="0" destOrd="0" presId="urn:microsoft.com/office/officeart/2008/layout/AlternatingHexagons"/>
    <dgm:cxn modelId="{86DA1C59-9C71-4C78-AB9C-F0829A740465}" type="presParOf" srcId="{9AD72C23-1E18-4FCE-8BDB-CAA1F0B8AC05}" destId="{EDC0DF81-3812-4DAC-9CED-999E5A16AC22}" srcOrd="1" destOrd="0" presId="urn:microsoft.com/office/officeart/2008/layout/AlternatingHexagons"/>
    <dgm:cxn modelId="{6932B6F2-1A4D-42DE-967D-139A80DD5082}" type="presParOf" srcId="{9AD72C23-1E18-4FCE-8BDB-CAA1F0B8AC05}" destId="{C2EDD823-B564-4D4A-87BB-879C23B4013E}" srcOrd="2" destOrd="0" presId="urn:microsoft.com/office/officeart/2008/layout/AlternatingHexagons"/>
    <dgm:cxn modelId="{1093E4DC-EFCA-4762-9325-7B8E47F927F1}" type="presParOf" srcId="{9AD72C23-1E18-4FCE-8BDB-CAA1F0B8AC05}" destId="{17358548-BEFD-4CC2-9C7E-7D90F5226AC9}" srcOrd="3" destOrd="0" presId="urn:microsoft.com/office/officeart/2008/layout/AlternatingHexagons"/>
    <dgm:cxn modelId="{3BC2C2E9-0C7A-4B4A-9079-72756F188849}" type="presParOf" srcId="{9AD72C23-1E18-4FCE-8BDB-CAA1F0B8AC05}" destId="{6CE96DE3-7792-40AE-BA63-985245F26E85}" srcOrd="4" destOrd="0" presId="urn:microsoft.com/office/officeart/2008/layout/AlternatingHexagons"/>
    <dgm:cxn modelId="{AB2528A6-49EB-46CA-B49F-99BF3E60F18F}" type="presParOf" srcId="{CE1CC7F7-5AFD-4078-86C3-9BB862AC9F1E}" destId="{75575DF0-BA72-455E-8C6E-E58F2493B542}" srcOrd="1" destOrd="0" presId="urn:microsoft.com/office/officeart/2008/layout/AlternatingHexagons"/>
    <dgm:cxn modelId="{857B9DF0-05D2-4C3A-BB78-6999BE90637F}" type="presParOf" srcId="{CE1CC7F7-5AFD-4078-86C3-9BB862AC9F1E}" destId="{8A38C301-9FDB-469F-BD15-4CFA252E86F8}" srcOrd="2" destOrd="0" presId="urn:microsoft.com/office/officeart/2008/layout/AlternatingHexagons"/>
    <dgm:cxn modelId="{7F818225-D50C-49CA-88E7-FE9EB2DCFB1D}" type="presParOf" srcId="{8A38C301-9FDB-469F-BD15-4CFA252E86F8}" destId="{06F22C59-793B-401A-9601-4B1109DC354D}" srcOrd="0" destOrd="0" presId="urn:microsoft.com/office/officeart/2008/layout/AlternatingHexagons"/>
    <dgm:cxn modelId="{2DF3B0ED-1116-4E7F-9BDF-6C04C787D88D}" type="presParOf" srcId="{8A38C301-9FDB-469F-BD15-4CFA252E86F8}" destId="{9343E243-5176-475E-AD90-0AB7871E3513}" srcOrd="1" destOrd="0" presId="urn:microsoft.com/office/officeart/2008/layout/AlternatingHexagons"/>
    <dgm:cxn modelId="{0B75C9E5-C2B7-4742-B16D-A91FCAED1BE9}" type="presParOf" srcId="{8A38C301-9FDB-469F-BD15-4CFA252E86F8}" destId="{AB994A5B-0E0E-45F7-B41C-A4538C705353}" srcOrd="2" destOrd="0" presId="urn:microsoft.com/office/officeart/2008/layout/AlternatingHexagons"/>
    <dgm:cxn modelId="{56725EBC-6BB7-4B06-A810-D2E5823F83A0}" type="presParOf" srcId="{8A38C301-9FDB-469F-BD15-4CFA252E86F8}" destId="{F63FB92A-D838-44FF-BC79-05D98CF25061}" srcOrd="3" destOrd="0" presId="urn:microsoft.com/office/officeart/2008/layout/AlternatingHexagons"/>
    <dgm:cxn modelId="{9DA58E1C-42A5-476B-BB2F-5F9817A225A5}" type="presParOf" srcId="{8A38C301-9FDB-469F-BD15-4CFA252E86F8}" destId="{7E107279-7FA5-4F0F-8C9E-6532EC9717A3}" srcOrd="4" destOrd="0" presId="urn:microsoft.com/office/officeart/2008/layout/AlternatingHexagons"/>
    <dgm:cxn modelId="{1C439F01-1964-479E-9C70-BAC5EC2E99CC}" type="presParOf" srcId="{CE1CC7F7-5AFD-4078-86C3-9BB862AC9F1E}" destId="{FEBAFB43-FB0F-480C-A0A9-DAE6E0698795}" srcOrd="3" destOrd="0" presId="urn:microsoft.com/office/officeart/2008/layout/AlternatingHexagons"/>
    <dgm:cxn modelId="{5E3F5AE6-E9B2-42CC-955D-9F37B59C6BB8}" type="presParOf" srcId="{CE1CC7F7-5AFD-4078-86C3-9BB862AC9F1E}" destId="{45B680A9-68D8-4FF6-9B04-AFA5E6B0C869}" srcOrd="4" destOrd="0" presId="urn:microsoft.com/office/officeart/2008/layout/AlternatingHexagons"/>
    <dgm:cxn modelId="{41020D93-2841-41DC-AE60-F9FE789D3C8D}" type="presParOf" srcId="{45B680A9-68D8-4FF6-9B04-AFA5E6B0C869}" destId="{999FCD6C-EE60-4DAF-89E5-A692046742D2}" srcOrd="0" destOrd="0" presId="urn:microsoft.com/office/officeart/2008/layout/AlternatingHexagons"/>
    <dgm:cxn modelId="{9AE02580-8D8D-4333-B511-B78F484BF7D9}" type="presParOf" srcId="{45B680A9-68D8-4FF6-9B04-AFA5E6B0C869}" destId="{FE37827D-0857-4965-A01D-7D8DA859E3B4}" srcOrd="1" destOrd="0" presId="urn:microsoft.com/office/officeart/2008/layout/AlternatingHexagons"/>
    <dgm:cxn modelId="{15FAADCE-C139-4A29-8429-FAFD71C0A271}" type="presParOf" srcId="{45B680A9-68D8-4FF6-9B04-AFA5E6B0C869}" destId="{31CBB2FC-BBF6-4BFC-B010-EDD7D8BCDA08}" srcOrd="2" destOrd="0" presId="urn:microsoft.com/office/officeart/2008/layout/AlternatingHexagons"/>
    <dgm:cxn modelId="{5AD5D750-7D25-428D-A178-1726DE3AC549}" type="presParOf" srcId="{45B680A9-68D8-4FF6-9B04-AFA5E6B0C869}" destId="{2FB29BF8-863D-4FAE-8291-C12DAF47B5D9}" srcOrd="3" destOrd="0" presId="urn:microsoft.com/office/officeart/2008/layout/AlternatingHexagons"/>
    <dgm:cxn modelId="{E4A16E9E-60B6-4D0F-83DD-4C205EBB23A8}" type="presParOf" srcId="{45B680A9-68D8-4FF6-9B04-AFA5E6B0C869}" destId="{2080BAC1-2C8F-426A-B420-12825709E39D}" srcOrd="4" destOrd="0" presId="urn:microsoft.com/office/officeart/2008/layout/AlternatingHexagons"/>
    <dgm:cxn modelId="{4E8D2C00-90F8-4D2D-8F0B-549ACA76FD4C}" type="presParOf" srcId="{CE1CC7F7-5AFD-4078-86C3-9BB862AC9F1E}" destId="{469F0491-EA50-46D7-A419-5D7481E8E7C4}" srcOrd="5" destOrd="0" presId="urn:microsoft.com/office/officeart/2008/layout/AlternatingHexagons"/>
    <dgm:cxn modelId="{EA4213CF-92B5-46E2-B227-AF97917B7FD3}" type="presParOf" srcId="{CE1CC7F7-5AFD-4078-86C3-9BB862AC9F1E}" destId="{BD60318B-A0EC-439E-A821-4E451022334A}" srcOrd="6" destOrd="0" presId="urn:microsoft.com/office/officeart/2008/layout/AlternatingHexagons"/>
    <dgm:cxn modelId="{9665F235-30FF-4745-83F2-C468B0115B60}" type="presParOf" srcId="{BD60318B-A0EC-439E-A821-4E451022334A}" destId="{499E82A9-0C05-40BB-B9BD-6BF56C717AA7}" srcOrd="0" destOrd="0" presId="urn:microsoft.com/office/officeart/2008/layout/AlternatingHexagons"/>
    <dgm:cxn modelId="{4EF6902A-7810-4B4D-B866-46BB2B3787A3}" type="presParOf" srcId="{BD60318B-A0EC-439E-A821-4E451022334A}" destId="{AE0B9A68-2591-4C23-8C35-46D122D09697}" srcOrd="1" destOrd="0" presId="urn:microsoft.com/office/officeart/2008/layout/AlternatingHexagons"/>
    <dgm:cxn modelId="{5B3C1DBB-4AC6-498E-BB1A-1C65C16724FF}" type="presParOf" srcId="{BD60318B-A0EC-439E-A821-4E451022334A}" destId="{13F140D1-EA52-455D-BE51-CF3671947562}" srcOrd="2" destOrd="0" presId="urn:microsoft.com/office/officeart/2008/layout/AlternatingHexagons"/>
    <dgm:cxn modelId="{37B5414E-74A3-4F63-9146-DE954EC5DF9D}" type="presParOf" srcId="{BD60318B-A0EC-439E-A821-4E451022334A}" destId="{79B29F31-09AF-40D7-9C37-C22221BDC97B}" srcOrd="3" destOrd="0" presId="urn:microsoft.com/office/officeart/2008/layout/AlternatingHexagons"/>
    <dgm:cxn modelId="{EC594737-55F6-4809-A2E4-925B0582B2AA}" type="presParOf" srcId="{BD60318B-A0EC-439E-A821-4E451022334A}" destId="{87564480-D186-480E-85C2-3E36BB1FA5D3}" srcOrd="4" destOrd="0" presId="urn:microsoft.com/office/officeart/2008/layout/AlternatingHexagons"/>
    <dgm:cxn modelId="{F19EAB3A-5F24-443B-81CB-9FEDE9AB1BCC}" type="presParOf" srcId="{CE1CC7F7-5AFD-4078-86C3-9BB862AC9F1E}" destId="{48666DFD-BB94-4C0B-8B18-900FCBFE58EC}" srcOrd="7" destOrd="0" presId="urn:microsoft.com/office/officeart/2008/layout/AlternatingHexagons"/>
    <dgm:cxn modelId="{53119F0E-266F-4B22-8772-2B7B1D91DEA1}" type="presParOf" srcId="{CE1CC7F7-5AFD-4078-86C3-9BB862AC9F1E}" destId="{2F964EC6-27B8-4671-9B35-6E2A544F0C56}" srcOrd="8" destOrd="0" presId="urn:microsoft.com/office/officeart/2008/layout/AlternatingHexagons"/>
    <dgm:cxn modelId="{998608C0-ADFA-4587-80C8-39960F60DD6C}" type="presParOf" srcId="{2F964EC6-27B8-4671-9B35-6E2A544F0C56}" destId="{36813246-A727-4894-91AD-A14BAC2A02CE}" srcOrd="0" destOrd="0" presId="urn:microsoft.com/office/officeart/2008/layout/AlternatingHexagons"/>
    <dgm:cxn modelId="{39920DF1-61FA-4374-AF5C-A89BD7190002}" type="presParOf" srcId="{2F964EC6-27B8-4671-9B35-6E2A544F0C56}" destId="{42C4F553-28FE-4952-9BB5-6ABFDE703E05}" srcOrd="1" destOrd="0" presId="urn:microsoft.com/office/officeart/2008/layout/AlternatingHexagons"/>
    <dgm:cxn modelId="{30A1412F-C1EA-43F2-B639-F8F9AE0D3F96}" type="presParOf" srcId="{2F964EC6-27B8-4671-9B35-6E2A544F0C56}" destId="{DEB4FAB6-8C2F-427E-9870-7E5A16149960}" srcOrd="2" destOrd="0" presId="urn:microsoft.com/office/officeart/2008/layout/AlternatingHexagons"/>
    <dgm:cxn modelId="{92B64471-235C-4FB9-B17D-25BB3F9EF9D6}" type="presParOf" srcId="{2F964EC6-27B8-4671-9B35-6E2A544F0C56}" destId="{EAB4C934-8C41-468E-AA11-E0FB339C16EF}" srcOrd="3" destOrd="0" presId="urn:microsoft.com/office/officeart/2008/layout/AlternatingHexagons"/>
    <dgm:cxn modelId="{8851E69B-A6DB-47E7-9FE1-F3EF5D0B993F}" type="presParOf" srcId="{2F964EC6-27B8-4671-9B35-6E2A544F0C56}" destId="{0BEDAA25-73B9-4B45-8B68-A1EFB0C5CB5B}" srcOrd="4" destOrd="0" presId="urn:microsoft.com/office/officeart/2008/layout/AlternatingHexagons"/>
    <dgm:cxn modelId="{0FE9B337-DAF1-4BC0-894C-948184282CA4}" type="presParOf" srcId="{CE1CC7F7-5AFD-4078-86C3-9BB862AC9F1E}" destId="{529A01A2-3442-4D44-8921-C4E1C542299C}" srcOrd="9" destOrd="0" presId="urn:microsoft.com/office/officeart/2008/layout/AlternatingHexagons"/>
    <dgm:cxn modelId="{F8FD8765-5E35-4934-B20B-259D192B361D}" type="presParOf" srcId="{CE1CC7F7-5AFD-4078-86C3-9BB862AC9F1E}" destId="{41582545-538C-4C9C-9240-88C565D9D8AD}" srcOrd="10" destOrd="0" presId="urn:microsoft.com/office/officeart/2008/layout/AlternatingHexagons"/>
    <dgm:cxn modelId="{D7F3429B-254F-4860-8044-3AE4A5A74B37}" type="presParOf" srcId="{41582545-538C-4C9C-9240-88C565D9D8AD}" destId="{B256F206-2E48-4C79-B1D7-59E823A87E3A}" srcOrd="0" destOrd="0" presId="urn:microsoft.com/office/officeart/2008/layout/AlternatingHexagons"/>
    <dgm:cxn modelId="{D67225D8-5CCB-4F39-8E20-3A31D40B7299}" type="presParOf" srcId="{41582545-538C-4C9C-9240-88C565D9D8AD}" destId="{D50B5F46-A937-435B-9F54-C2F0898DBA87}" srcOrd="1" destOrd="0" presId="urn:microsoft.com/office/officeart/2008/layout/AlternatingHexagons"/>
    <dgm:cxn modelId="{711FB4BD-5A4F-4303-9C1C-3101FFAA956C}" type="presParOf" srcId="{41582545-538C-4C9C-9240-88C565D9D8AD}" destId="{9042779D-482E-4A5D-B525-2CFCA4FE76BD}" srcOrd="2" destOrd="0" presId="urn:microsoft.com/office/officeart/2008/layout/AlternatingHexagons"/>
    <dgm:cxn modelId="{B8FE521F-6AA9-4CF7-8DC7-FB7B0FAE4E68}" type="presParOf" srcId="{41582545-538C-4C9C-9240-88C565D9D8AD}" destId="{3B0DDFA3-E450-4338-97B8-8C444C243194}" srcOrd="3" destOrd="0" presId="urn:microsoft.com/office/officeart/2008/layout/AlternatingHexagons"/>
    <dgm:cxn modelId="{E6D3F6D6-0E14-496C-9869-78B976BEB695}" type="presParOf" srcId="{41582545-538C-4C9C-9240-88C565D9D8AD}" destId="{ED5147AB-11F3-4BDA-AD04-CFD35D05A19A}" srcOrd="4" destOrd="0" presId="urn:microsoft.com/office/officeart/2008/layout/AlternatingHexagons"/>
    <dgm:cxn modelId="{BBEF5090-6F2F-40F1-B473-D6D40F9A9D1D}" type="presParOf" srcId="{CE1CC7F7-5AFD-4078-86C3-9BB862AC9F1E}" destId="{8DDF9BA5-9DCB-4537-9934-F43C52CF03C7}" srcOrd="11" destOrd="0" presId="urn:microsoft.com/office/officeart/2008/layout/AlternatingHexagons"/>
    <dgm:cxn modelId="{D769CD50-01C3-4D98-AB7E-47221AC0B7A4}" type="presParOf" srcId="{CE1CC7F7-5AFD-4078-86C3-9BB862AC9F1E}" destId="{C921811E-57B7-4E45-81F7-232A343421D9}" srcOrd="12" destOrd="0" presId="urn:microsoft.com/office/officeart/2008/layout/AlternatingHexagons"/>
    <dgm:cxn modelId="{81F80750-8FDD-4925-873B-7F7362BC0114}" type="presParOf" srcId="{C921811E-57B7-4E45-81F7-232A343421D9}" destId="{A7534453-8055-4D04-BD0D-359BC5981357}" srcOrd="0" destOrd="0" presId="urn:microsoft.com/office/officeart/2008/layout/AlternatingHexagons"/>
    <dgm:cxn modelId="{D747C6B1-E29E-4B8F-8165-1673AC3F1123}" type="presParOf" srcId="{C921811E-57B7-4E45-81F7-232A343421D9}" destId="{8E669B1F-3514-4B96-96E2-41586901B1F9}" srcOrd="1" destOrd="0" presId="urn:microsoft.com/office/officeart/2008/layout/AlternatingHexagons"/>
    <dgm:cxn modelId="{848CA054-DBAE-4228-BB64-1D13709AA1BE}" type="presParOf" srcId="{C921811E-57B7-4E45-81F7-232A343421D9}" destId="{8685F875-163F-43F4-A83A-890B62063C2A}" srcOrd="2" destOrd="0" presId="urn:microsoft.com/office/officeart/2008/layout/AlternatingHexagons"/>
    <dgm:cxn modelId="{5D373533-F4BC-4C53-B969-D6BB682C6CA7}" type="presParOf" srcId="{C921811E-57B7-4E45-81F7-232A343421D9}" destId="{6E33F634-9332-4283-B038-AD46998BF534}" srcOrd="3" destOrd="0" presId="urn:microsoft.com/office/officeart/2008/layout/AlternatingHexagons"/>
    <dgm:cxn modelId="{AA8F41E4-9D92-4264-B28E-222CEDCB9D86}" type="presParOf" srcId="{C921811E-57B7-4E45-81F7-232A343421D9}" destId="{32010DE2-C6DB-4EB1-A4F0-E517CD03FD4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FDA32-9A4C-4395-B5C0-79092EBB1259}">
      <dsp:nvSpPr>
        <dsp:cNvPr id="0" name=""/>
        <dsp:cNvSpPr/>
      </dsp:nvSpPr>
      <dsp:spPr>
        <a:xfrm>
          <a:off x="719409" y="0"/>
          <a:ext cx="3306989" cy="330698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7531A-DFEB-475C-9049-01F47A212744}">
      <dsp:nvSpPr>
        <dsp:cNvPr id="0" name=""/>
        <dsp:cNvSpPr/>
      </dsp:nvSpPr>
      <dsp:spPr>
        <a:xfrm>
          <a:off x="1033573" y="314163"/>
          <a:ext cx="1289725" cy="1289725"/>
        </a:xfrm>
        <a:prstGeom prst="roundRect">
          <a:avLst/>
        </a:prstGeom>
        <a:solidFill>
          <a:schemeClr val="accent2">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Financial</a:t>
          </a:r>
        </a:p>
      </dsp:txBody>
      <dsp:txXfrm>
        <a:off x="1096532" y="377122"/>
        <a:ext cx="1163807" cy="1163807"/>
      </dsp:txXfrm>
    </dsp:sp>
    <dsp:sp modelId="{BF981443-B43C-40C0-83A1-60680F86D1D6}">
      <dsp:nvSpPr>
        <dsp:cNvPr id="0" name=""/>
        <dsp:cNvSpPr/>
      </dsp:nvSpPr>
      <dsp:spPr>
        <a:xfrm>
          <a:off x="2422509" y="314163"/>
          <a:ext cx="1289725" cy="1289725"/>
        </a:xfrm>
        <a:prstGeom prst="roundRect">
          <a:avLst/>
        </a:prstGeom>
        <a:solidFill>
          <a:schemeClr val="accent3">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Capacity</a:t>
          </a:r>
        </a:p>
      </dsp:txBody>
      <dsp:txXfrm>
        <a:off x="2485468" y="377122"/>
        <a:ext cx="1163807" cy="1163807"/>
      </dsp:txXfrm>
    </dsp:sp>
    <dsp:sp modelId="{6F98CC23-A30C-4178-BDB3-7F021DB7E145}">
      <dsp:nvSpPr>
        <dsp:cNvPr id="0" name=""/>
        <dsp:cNvSpPr/>
      </dsp:nvSpPr>
      <dsp:spPr>
        <a:xfrm>
          <a:off x="1033573" y="1703099"/>
          <a:ext cx="1289725" cy="1289725"/>
        </a:xfrm>
        <a:prstGeom prst="roundRect">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Practices</a:t>
          </a:r>
        </a:p>
      </dsp:txBody>
      <dsp:txXfrm>
        <a:off x="1096532" y="1766058"/>
        <a:ext cx="1163807" cy="1163807"/>
      </dsp:txXfrm>
    </dsp:sp>
    <dsp:sp modelId="{33062CF2-DF79-4524-99E6-4326C2218EED}">
      <dsp:nvSpPr>
        <dsp:cNvPr id="0" name=""/>
        <dsp:cNvSpPr/>
      </dsp:nvSpPr>
      <dsp:spPr>
        <a:xfrm>
          <a:off x="2422509" y="1703099"/>
          <a:ext cx="1289725" cy="1289725"/>
        </a:xfrm>
        <a:prstGeom prst="roundRect">
          <a:avLst/>
        </a:prstGeom>
        <a:solidFill>
          <a:schemeClr val="accent5">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Personal</a:t>
          </a:r>
        </a:p>
      </dsp:txBody>
      <dsp:txXfrm>
        <a:off x="2485468" y="1766058"/>
        <a:ext cx="1163807" cy="1163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3B670-7F17-452A-8B3C-D4A89607573F}">
      <dsp:nvSpPr>
        <dsp:cNvPr id="0" name=""/>
        <dsp:cNvSpPr/>
      </dsp:nvSpPr>
      <dsp:spPr>
        <a:xfrm rot="5400000">
          <a:off x="2537312" y="66172"/>
          <a:ext cx="986606" cy="858347"/>
        </a:xfrm>
        <a:prstGeom prst="hexagon">
          <a:avLst>
            <a:gd name="adj" fmla="val 25000"/>
            <a:gd name="vf" fmla="val 11547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Doulas and CWH</a:t>
          </a:r>
        </a:p>
      </dsp:txBody>
      <dsp:txXfrm rot="-5400000">
        <a:off x="2735200" y="155789"/>
        <a:ext cx="590829" cy="679114"/>
      </dsp:txXfrm>
    </dsp:sp>
    <dsp:sp modelId="{EDC0DF81-3812-4DAC-9CED-999E5A16AC22}">
      <dsp:nvSpPr>
        <dsp:cNvPr id="0" name=""/>
        <dsp:cNvSpPr/>
      </dsp:nvSpPr>
      <dsp:spPr>
        <a:xfrm>
          <a:off x="3494238" y="201623"/>
          <a:ext cx="1101052" cy="591963"/>
        </a:xfrm>
        <a:prstGeom prst="rect">
          <a:avLst/>
        </a:prstGeom>
        <a:noFill/>
        <a:ln>
          <a:noFill/>
        </a:ln>
        <a:effectLst/>
      </dsp:spPr>
      <dsp:style>
        <a:lnRef idx="0">
          <a:scrgbClr r="0" g="0" b="0"/>
        </a:lnRef>
        <a:fillRef idx="0">
          <a:scrgbClr r="0" g="0" b="0"/>
        </a:fillRef>
        <a:effectRef idx="0">
          <a:scrgbClr r="0" g="0" b="0"/>
        </a:effectRef>
        <a:fontRef idx="minor"/>
      </dsp:style>
    </dsp:sp>
    <dsp:sp modelId="{6CE96DE3-7792-40AE-BA63-985245F26E85}">
      <dsp:nvSpPr>
        <dsp:cNvPr id="0" name=""/>
        <dsp:cNvSpPr/>
      </dsp:nvSpPr>
      <dsp:spPr>
        <a:xfrm rot="5400000">
          <a:off x="1618699" y="68431"/>
          <a:ext cx="986606" cy="858347"/>
        </a:xfrm>
        <a:prstGeom prst="hexagon">
          <a:avLst>
            <a:gd name="adj" fmla="val 25000"/>
            <a:gd name="vf" fmla="val 11547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1816587" y="158048"/>
        <a:ext cx="590829" cy="679114"/>
      </dsp:txXfrm>
    </dsp:sp>
    <dsp:sp modelId="{06F22C59-793B-401A-9601-4B1109DC354D}">
      <dsp:nvSpPr>
        <dsp:cNvPr id="0" name=""/>
        <dsp:cNvSpPr/>
      </dsp:nvSpPr>
      <dsp:spPr>
        <a:xfrm rot="5400000">
          <a:off x="2080431" y="905863"/>
          <a:ext cx="986606" cy="858347"/>
        </a:xfrm>
        <a:prstGeom prst="hexagon">
          <a:avLst>
            <a:gd name="adj" fmla="val 25000"/>
            <a:gd name="vf" fmla="val 11547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PQC &amp; Birthing Friendly hospitals</a:t>
          </a:r>
        </a:p>
      </dsp:txBody>
      <dsp:txXfrm rot="-5400000">
        <a:off x="2278319" y="995480"/>
        <a:ext cx="590829" cy="679114"/>
      </dsp:txXfrm>
    </dsp:sp>
    <dsp:sp modelId="{9343E243-5176-475E-AD90-0AB7871E3513}">
      <dsp:nvSpPr>
        <dsp:cNvPr id="0" name=""/>
        <dsp:cNvSpPr/>
      </dsp:nvSpPr>
      <dsp:spPr>
        <a:xfrm>
          <a:off x="1043508" y="1039054"/>
          <a:ext cx="1065534" cy="591963"/>
        </a:xfrm>
        <a:prstGeom prst="rect">
          <a:avLst/>
        </a:prstGeom>
        <a:noFill/>
        <a:ln>
          <a:noFill/>
        </a:ln>
        <a:effectLst/>
      </dsp:spPr>
      <dsp:style>
        <a:lnRef idx="0">
          <a:scrgbClr r="0" g="0" b="0"/>
        </a:lnRef>
        <a:fillRef idx="0">
          <a:scrgbClr r="0" g="0" b="0"/>
        </a:fillRef>
        <a:effectRef idx="0">
          <a:scrgbClr r="0" g="0" b="0"/>
        </a:effectRef>
        <a:fontRef idx="minor"/>
      </dsp:style>
    </dsp:sp>
    <dsp:sp modelId="{7E107279-7FA5-4F0F-8C9E-6532EC9717A3}">
      <dsp:nvSpPr>
        <dsp:cNvPr id="0" name=""/>
        <dsp:cNvSpPr/>
      </dsp:nvSpPr>
      <dsp:spPr>
        <a:xfrm rot="5400000">
          <a:off x="3007447" y="905863"/>
          <a:ext cx="986606" cy="858347"/>
        </a:xfrm>
        <a:prstGeom prst="hexagon">
          <a:avLst>
            <a:gd name="adj" fmla="val 25000"/>
            <a:gd name="vf" fmla="val 11547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3205335" y="995480"/>
        <a:ext cx="590829" cy="679114"/>
      </dsp:txXfrm>
    </dsp:sp>
    <dsp:sp modelId="{999FCD6C-EE60-4DAF-89E5-A692046742D2}">
      <dsp:nvSpPr>
        <dsp:cNvPr id="0" name=""/>
        <dsp:cNvSpPr/>
      </dsp:nvSpPr>
      <dsp:spPr>
        <a:xfrm rot="5400000">
          <a:off x="2545715" y="1743294"/>
          <a:ext cx="986606" cy="858347"/>
        </a:xfrm>
        <a:prstGeom prst="hexagon">
          <a:avLst>
            <a:gd name="adj" fmla="val 25000"/>
            <a:gd name="vf" fmla="val 11547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Birth centers &amp; midwives</a:t>
          </a:r>
        </a:p>
      </dsp:txBody>
      <dsp:txXfrm rot="-5400000">
        <a:off x="2743603" y="1832911"/>
        <a:ext cx="590829" cy="679114"/>
      </dsp:txXfrm>
    </dsp:sp>
    <dsp:sp modelId="{FE37827D-0857-4965-A01D-7D8DA859E3B4}">
      <dsp:nvSpPr>
        <dsp:cNvPr id="0" name=""/>
        <dsp:cNvSpPr/>
      </dsp:nvSpPr>
      <dsp:spPr>
        <a:xfrm>
          <a:off x="3494238" y="1876486"/>
          <a:ext cx="1101052" cy="591963"/>
        </a:xfrm>
        <a:prstGeom prst="rect">
          <a:avLst/>
        </a:prstGeom>
        <a:noFill/>
        <a:ln>
          <a:noFill/>
        </a:ln>
        <a:effectLst/>
      </dsp:spPr>
      <dsp:style>
        <a:lnRef idx="0">
          <a:scrgbClr r="0" g="0" b="0"/>
        </a:lnRef>
        <a:fillRef idx="0">
          <a:scrgbClr r="0" g="0" b="0"/>
        </a:fillRef>
        <a:effectRef idx="0">
          <a:scrgbClr r="0" g="0" b="0"/>
        </a:effectRef>
        <a:fontRef idx="minor"/>
      </dsp:style>
    </dsp:sp>
    <dsp:sp modelId="{2080BAC1-2C8F-426A-B420-12825709E39D}">
      <dsp:nvSpPr>
        <dsp:cNvPr id="0" name=""/>
        <dsp:cNvSpPr/>
      </dsp:nvSpPr>
      <dsp:spPr>
        <a:xfrm rot="5400000">
          <a:off x="1618699" y="1743294"/>
          <a:ext cx="986606" cy="858347"/>
        </a:xfrm>
        <a:prstGeom prst="hexagon">
          <a:avLst>
            <a:gd name="adj" fmla="val 25000"/>
            <a:gd name="vf" fmla="val 11547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1816587" y="1832911"/>
        <a:ext cx="590829" cy="679114"/>
      </dsp:txXfrm>
    </dsp:sp>
    <dsp:sp modelId="{499E82A9-0C05-40BB-B9BD-6BF56C717AA7}">
      <dsp:nvSpPr>
        <dsp:cNvPr id="0" name=""/>
        <dsp:cNvSpPr/>
      </dsp:nvSpPr>
      <dsp:spPr>
        <a:xfrm rot="5400000">
          <a:off x="2080431" y="2580726"/>
          <a:ext cx="986606" cy="858347"/>
        </a:xfrm>
        <a:prstGeom prst="hexagon">
          <a:avLst>
            <a:gd name="adj" fmla="val 25000"/>
            <a:gd name="vf" fmla="val 11547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Maternal health homes</a:t>
          </a:r>
        </a:p>
      </dsp:txBody>
      <dsp:txXfrm rot="-5400000">
        <a:off x="2278319" y="2670343"/>
        <a:ext cx="590829" cy="679114"/>
      </dsp:txXfrm>
    </dsp:sp>
    <dsp:sp modelId="{AE0B9A68-2591-4C23-8C35-46D122D09697}">
      <dsp:nvSpPr>
        <dsp:cNvPr id="0" name=""/>
        <dsp:cNvSpPr/>
      </dsp:nvSpPr>
      <dsp:spPr>
        <a:xfrm>
          <a:off x="1043508" y="2713918"/>
          <a:ext cx="1065534" cy="591963"/>
        </a:xfrm>
        <a:prstGeom prst="rect">
          <a:avLst/>
        </a:prstGeom>
        <a:noFill/>
        <a:ln>
          <a:noFill/>
        </a:ln>
        <a:effectLst/>
      </dsp:spPr>
      <dsp:style>
        <a:lnRef idx="0">
          <a:scrgbClr r="0" g="0" b="0"/>
        </a:lnRef>
        <a:fillRef idx="0">
          <a:scrgbClr r="0" g="0" b="0"/>
        </a:fillRef>
        <a:effectRef idx="0">
          <a:scrgbClr r="0" g="0" b="0"/>
        </a:effectRef>
        <a:fontRef idx="minor"/>
      </dsp:style>
    </dsp:sp>
    <dsp:sp modelId="{87564480-D186-480E-85C2-3E36BB1FA5D3}">
      <dsp:nvSpPr>
        <dsp:cNvPr id="0" name=""/>
        <dsp:cNvSpPr/>
      </dsp:nvSpPr>
      <dsp:spPr>
        <a:xfrm rot="5400000">
          <a:off x="3007447" y="2580726"/>
          <a:ext cx="986606" cy="858347"/>
        </a:xfrm>
        <a:prstGeom prst="hexagon">
          <a:avLst>
            <a:gd name="adj" fmla="val 25000"/>
            <a:gd name="vf" fmla="val 11547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3205335" y="2670343"/>
        <a:ext cx="590829" cy="679114"/>
      </dsp:txXfrm>
    </dsp:sp>
    <dsp:sp modelId="{36813246-A727-4894-91AD-A14BAC2A02CE}">
      <dsp:nvSpPr>
        <dsp:cNvPr id="0" name=""/>
        <dsp:cNvSpPr/>
      </dsp:nvSpPr>
      <dsp:spPr>
        <a:xfrm rot="5400000">
          <a:off x="2545715" y="3418157"/>
          <a:ext cx="986606" cy="858347"/>
        </a:xfrm>
        <a:prstGeom prst="hexagon">
          <a:avLst>
            <a:gd name="adj" fmla="val 25000"/>
            <a:gd name="vf" fmla="val 11547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Mental health care</a:t>
          </a:r>
        </a:p>
      </dsp:txBody>
      <dsp:txXfrm rot="-5400000">
        <a:off x="2743603" y="3507774"/>
        <a:ext cx="590829" cy="679114"/>
      </dsp:txXfrm>
    </dsp:sp>
    <dsp:sp modelId="{42C4F553-28FE-4952-9BB5-6ABFDE703E05}">
      <dsp:nvSpPr>
        <dsp:cNvPr id="0" name=""/>
        <dsp:cNvSpPr/>
      </dsp:nvSpPr>
      <dsp:spPr>
        <a:xfrm>
          <a:off x="3494238" y="3551349"/>
          <a:ext cx="1101052" cy="591963"/>
        </a:xfrm>
        <a:prstGeom prst="rect">
          <a:avLst/>
        </a:prstGeom>
        <a:noFill/>
        <a:ln>
          <a:noFill/>
        </a:ln>
        <a:effectLst/>
      </dsp:spPr>
      <dsp:style>
        <a:lnRef idx="0">
          <a:scrgbClr r="0" g="0" b="0"/>
        </a:lnRef>
        <a:fillRef idx="0">
          <a:scrgbClr r="0" g="0" b="0"/>
        </a:fillRef>
        <a:effectRef idx="0">
          <a:scrgbClr r="0" g="0" b="0"/>
        </a:effectRef>
        <a:fontRef idx="minor"/>
      </dsp:style>
    </dsp:sp>
    <dsp:sp modelId="{0BEDAA25-73B9-4B45-8B68-A1EFB0C5CB5B}">
      <dsp:nvSpPr>
        <dsp:cNvPr id="0" name=""/>
        <dsp:cNvSpPr/>
      </dsp:nvSpPr>
      <dsp:spPr>
        <a:xfrm rot="5400000">
          <a:off x="1612270" y="3418157"/>
          <a:ext cx="986606" cy="858347"/>
        </a:xfrm>
        <a:prstGeom prst="hexagon">
          <a:avLst>
            <a:gd name="adj" fmla="val 25000"/>
            <a:gd name="vf" fmla="val 11547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1810158" y="3507774"/>
        <a:ext cx="590829" cy="679114"/>
      </dsp:txXfrm>
    </dsp:sp>
    <dsp:sp modelId="{B256F206-2E48-4C79-B1D7-59E823A87E3A}">
      <dsp:nvSpPr>
        <dsp:cNvPr id="0" name=""/>
        <dsp:cNvSpPr/>
      </dsp:nvSpPr>
      <dsp:spPr>
        <a:xfrm rot="5400000">
          <a:off x="2080431" y="4255589"/>
          <a:ext cx="986606" cy="858347"/>
        </a:xfrm>
        <a:prstGeom prst="hexagon">
          <a:avLst>
            <a:gd name="adj" fmla="val 25000"/>
            <a:gd name="vf" fmla="val 11547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Equity oriented measures</a:t>
          </a:r>
        </a:p>
      </dsp:txBody>
      <dsp:txXfrm rot="-5400000">
        <a:off x="2278319" y="4345206"/>
        <a:ext cx="590829" cy="679114"/>
      </dsp:txXfrm>
    </dsp:sp>
    <dsp:sp modelId="{D50B5F46-A937-435B-9F54-C2F0898DBA87}">
      <dsp:nvSpPr>
        <dsp:cNvPr id="0" name=""/>
        <dsp:cNvSpPr/>
      </dsp:nvSpPr>
      <dsp:spPr>
        <a:xfrm>
          <a:off x="1043508" y="4388781"/>
          <a:ext cx="1065534" cy="591963"/>
        </a:xfrm>
        <a:prstGeom prst="rect">
          <a:avLst/>
        </a:prstGeom>
        <a:noFill/>
        <a:ln>
          <a:noFill/>
        </a:ln>
        <a:effectLst/>
      </dsp:spPr>
      <dsp:style>
        <a:lnRef idx="0">
          <a:scrgbClr r="0" g="0" b="0"/>
        </a:lnRef>
        <a:fillRef idx="0">
          <a:scrgbClr r="0" g="0" b="0"/>
        </a:fillRef>
        <a:effectRef idx="0">
          <a:scrgbClr r="0" g="0" b="0"/>
        </a:effectRef>
        <a:fontRef idx="minor"/>
      </dsp:style>
    </dsp:sp>
    <dsp:sp modelId="{ED5147AB-11F3-4BDA-AD04-CFD35D05A19A}">
      <dsp:nvSpPr>
        <dsp:cNvPr id="0" name=""/>
        <dsp:cNvSpPr/>
      </dsp:nvSpPr>
      <dsp:spPr>
        <a:xfrm rot="5400000">
          <a:off x="3007447" y="4255589"/>
          <a:ext cx="986606" cy="858347"/>
        </a:xfrm>
        <a:prstGeom prst="hexagon">
          <a:avLst>
            <a:gd name="adj" fmla="val 25000"/>
            <a:gd name="vf" fmla="val 11547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3205335" y="4345206"/>
        <a:ext cx="590829" cy="679114"/>
      </dsp:txXfrm>
    </dsp:sp>
    <dsp:sp modelId="{A7534453-8055-4D04-BD0D-359BC5981357}">
      <dsp:nvSpPr>
        <dsp:cNvPr id="0" name=""/>
        <dsp:cNvSpPr/>
      </dsp:nvSpPr>
      <dsp:spPr>
        <a:xfrm rot="5400000">
          <a:off x="2545715" y="5093020"/>
          <a:ext cx="986606" cy="858347"/>
        </a:xfrm>
        <a:prstGeom prst="hexagon">
          <a:avLst>
            <a:gd name="adj" fmla="val 25000"/>
            <a:gd name="vf" fmla="val 11547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Anti-bias training</a:t>
          </a:r>
        </a:p>
      </dsp:txBody>
      <dsp:txXfrm rot="-5400000">
        <a:off x="2743603" y="5182637"/>
        <a:ext cx="590829" cy="679114"/>
      </dsp:txXfrm>
    </dsp:sp>
    <dsp:sp modelId="{8E669B1F-3514-4B96-96E2-41586901B1F9}">
      <dsp:nvSpPr>
        <dsp:cNvPr id="0" name=""/>
        <dsp:cNvSpPr/>
      </dsp:nvSpPr>
      <dsp:spPr>
        <a:xfrm>
          <a:off x="3494238" y="5226212"/>
          <a:ext cx="1101052" cy="591963"/>
        </a:xfrm>
        <a:prstGeom prst="rect">
          <a:avLst/>
        </a:prstGeom>
        <a:noFill/>
        <a:ln>
          <a:noFill/>
        </a:ln>
        <a:effectLst/>
      </dsp:spPr>
      <dsp:style>
        <a:lnRef idx="0">
          <a:scrgbClr r="0" g="0" b="0"/>
        </a:lnRef>
        <a:fillRef idx="0">
          <a:scrgbClr r="0" g="0" b="0"/>
        </a:fillRef>
        <a:effectRef idx="0">
          <a:scrgbClr r="0" g="0" b="0"/>
        </a:effectRef>
        <a:fontRef idx="minor"/>
      </dsp:style>
    </dsp:sp>
    <dsp:sp modelId="{32010DE2-C6DB-4EB1-A4F0-E517CD03FD40}">
      <dsp:nvSpPr>
        <dsp:cNvPr id="0" name=""/>
        <dsp:cNvSpPr/>
      </dsp:nvSpPr>
      <dsp:spPr>
        <a:xfrm rot="5400000">
          <a:off x="1618699" y="5093020"/>
          <a:ext cx="986606" cy="858347"/>
        </a:xfrm>
        <a:prstGeom prst="hexagon">
          <a:avLst>
            <a:gd name="adj" fmla="val 25000"/>
            <a:gd name="vf" fmla="val 11547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1816587" y="5182637"/>
        <a:ext cx="590829" cy="67911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6653" tIns="48327" rIns="96653" bIns="48327" rtlCol="0"/>
          <a:lstStyle>
            <a:lvl1pPr algn="r" eaLnBrk="0" hangingPunct="0">
              <a:defRPr sz="1200">
                <a:cs typeface="+mn-cs"/>
              </a:defRPr>
            </a:lvl1pPr>
          </a:lstStyle>
          <a:p>
            <a:pPr>
              <a:defRPr/>
            </a:pPr>
            <a:r>
              <a:rPr lang="en-US"/>
              <a:t>April 15, 2011</a:t>
            </a:r>
          </a:p>
        </p:txBody>
      </p:sp>
      <p:sp>
        <p:nvSpPr>
          <p:cNvPr id="4" name="Footer Placeholder 3"/>
          <p:cNvSpPr>
            <a:spLocks noGrp="1"/>
          </p:cNvSpPr>
          <p:nvPr>
            <p:ph type="ftr" sz="quarter" idx="2"/>
          </p:nvPr>
        </p:nvSpPr>
        <p:spPr>
          <a:xfrm>
            <a:off x="0" y="9118600"/>
            <a:ext cx="3170238" cy="481013"/>
          </a:xfrm>
          <a:prstGeom prst="rect">
            <a:avLst/>
          </a:prstGeom>
        </p:spPr>
        <p:txBody>
          <a:bodyPr vert="horz" lIns="96653" tIns="48327" rIns="96653" bIns="48327" rtlCol="0" anchor="b"/>
          <a:lstStyle>
            <a:lvl1pPr algn="l" eaLnBrk="0" hangingPunct="0">
              <a:defRPr sz="1200">
                <a:cs typeface="+mn-cs"/>
              </a:defRPr>
            </a:lvl1pPr>
          </a:lstStyle>
          <a:p>
            <a:pPr>
              <a:defRPr/>
            </a:pPr>
            <a:r>
              <a:rPr lang="en-US"/>
              <a:t>Kay Johnson</a:t>
            </a:r>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lvl1pPr>
          </a:lstStyle>
          <a:p>
            <a:pPr>
              <a:defRPr/>
            </a:pPr>
            <a:fld id="{9EFBED2E-04BD-40BD-A37A-421323153564}" type="slidenum">
              <a:rPr lang="en-US" altLang="en-US"/>
              <a:pPr>
                <a:defRPr/>
              </a:pPr>
              <a:t>‹#›</a:t>
            </a:fld>
            <a:endParaRPr lang="en-US" altLang="en-US"/>
          </a:p>
        </p:txBody>
      </p:sp>
    </p:spTree>
    <p:extLst>
      <p:ext uri="{BB962C8B-B14F-4D97-AF65-F5344CB8AC3E}">
        <p14:creationId xmlns:p14="http://schemas.microsoft.com/office/powerpoint/2010/main" val="345202132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945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eaLnBrk="1" hangingPunct="1">
              <a:defRPr sz="1200">
                <a:latin typeface="Arial" charset="0"/>
                <a:cs typeface="+mn-cs"/>
              </a:defRPr>
            </a:lvl1pPr>
          </a:lstStyle>
          <a:p>
            <a:pPr>
              <a:defRPr/>
            </a:pPr>
            <a:r>
              <a:rPr lang="en-US"/>
              <a:t>April 15, 2011</a:t>
            </a:r>
          </a:p>
        </p:txBody>
      </p:sp>
      <p:sp>
        <p:nvSpPr>
          <p:cNvPr id="72708"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eaLnBrk="1" hangingPunct="1">
              <a:defRPr sz="1200">
                <a:latin typeface="Arial" charset="0"/>
                <a:cs typeface="+mn-cs"/>
              </a:defRPr>
            </a:lvl1pPr>
          </a:lstStyle>
          <a:p>
            <a:pPr>
              <a:defRPr/>
            </a:pPr>
            <a:r>
              <a:rPr lang="en-US"/>
              <a:t>Kay Johnson</a:t>
            </a:r>
          </a:p>
        </p:txBody>
      </p:sp>
      <p:sp>
        <p:nvSpPr>
          <p:cNvPr id="1946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eaLnBrk="1" hangingPunct="1">
              <a:defRPr sz="1200">
                <a:latin typeface="Arial" charset="0"/>
              </a:defRPr>
            </a:lvl1pPr>
          </a:lstStyle>
          <a:p>
            <a:pPr>
              <a:defRPr/>
            </a:pPr>
            <a:fld id="{903DCDBC-D913-4F20-B996-A171CF592582}" type="slidenum">
              <a:rPr lang="en-US" altLang="en-US"/>
              <a:pPr>
                <a:defRPr/>
              </a:pPr>
              <a:t>‹#›</a:t>
            </a:fld>
            <a:endParaRPr lang="en-US" altLang="en-US"/>
          </a:p>
        </p:txBody>
      </p:sp>
    </p:spTree>
    <p:extLst>
      <p:ext uri="{BB962C8B-B14F-4D97-AF65-F5344CB8AC3E}">
        <p14:creationId xmlns:p14="http://schemas.microsoft.com/office/powerpoint/2010/main" val="123475155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xfrm>
            <a:off x="457200" y="719138"/>
            <a:ext cx="6400800" cy="3600450"/>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84225" indent="-301625">
              <a:spcBef>
                <a:spcPct val="30000"/>
              </a:spcBef>
              <a:defRPr sz="1200">
                <a:solidFill>
                  <a:schemeClr val="tx1"/>
                </a:solidFill>
                <a:latin typeface="Arial" charset="0"/>
              </a:defRPr>
            </a:lvl2pPr>
            <a:lvl3pPr marL="1208088" indent="-241300">
              <a:spcBef>
                <a:spcPct val="30000"/>
              </a:spcBef>
              <a:defRPr sz="1200">
                <a:solidFill>
                  <a:schemeClr val="tx1"/>
                </a:solidFill>
                <a:latin typeface="Arial" charset="0"/>
              </a:defRPr>
            </a:lvl3pPr>
            <a:lvl4pPr marL="1690688" indent="-241300">
              <a:spcBef>
                <a:spcPct val="30000"/>
              </a:spcBef>
              <a:defRPr sz="1200">
                <a:solidFill>
                  <a:schemeClr val="tx1"/>
                </a:solidFill>
                <a:latin typeface="Arial" charset="0"/>
              </a:defRPr>
            </a:lvl4pPr>
            <a:lvl5pPr marL="2173288" indent="-241300">
              <a:spcBef>
                <a:spcPct val="30000"/>
              </a:spcBef>
              <a:defRPr sz="1200">
                <a:solidFill>
                  <a:schemeClr val="tx1"/>
                </a:solidFill>
                <a:latin typeface="Arial" charset="0"/>
              </a:defRPr>
            </a:lvl5pPr>
            <a:lvl6pPr marL="2630488" indent="-241300" eaLnBrk="0" fontAlgn="base" hangingPunct="0">
              <a:spcBef>
                <a:spcPct val="30000"/>
              </a:spcBef>
              <a:spcAft>
                <a:spcPct val="0"/>
              </a:spcAft>
              <a:defRPr sz="1200">
                <a:solidFill>
                  <a:schemeClr val="tx1"/>
                </a:solidFill>
                <a:latin typeface="Arial" charset="0"/>
              </a:defRPr>
            </a:lvl6pPr>
            <a:lvl7pPr marL="3087688" indent="-241300" eaLnBrk="0" fontAlgn="base" hangingPunct="0">
              <a:spcBef>
                <a:spcPct val="30000"/>
              </a:spcBef>
              <a:spcAft>
                <a:spcPct val="0"/>
              </a:spcAft>
              <a:defRPr sz="1200">
                <a:solidFill>
                  <a:schemeClr val="tx1"/>
                </a:solidFill>
                <a:latin typeface="Arial" charset="0"/>
              </a:defRPr>
            </a:lvl7pPr>
            <a:lvl8pPr marL="3544888" indent="-241300" eaLnBrk="0" fontAlgn="base" hangingPunct="0">
              <a:spcBef>
                <a:spcPct val="30000"/>
              </a:spcBef>
              <a:spcAft>
                <a:spcPct val="0"/>
              </a:spcAft>
              <a:defRPr sz="1200">
                <a:solidFill>
                  <a:schemeClr val="tx1"/>
                </a:solidFill>
                <a:latin typeface="Arial" charset="0"/>
              </a:defRPr>
            </a:lvl8pPr>
            <a:lvl9pPr marL="4002088" indent="-241300" eaLnBrk="0" fontAlgn="base" hangingPunct="0">
              <a:spcBef>
                <a:spcPct val="30000"/>
              </a:spcBef>
              <a:spcAft>
                <a:spcPct val="0"/>
              </a:spcAft>
              <a:defRPr sz="1200">
                <a:solidFill>
                  <a:schemeClr val="tx1"/>
                </a:solidFill>
                <a:latin typeface="Arial" charset="0"/>
              </a:defRPr>
            </a:lvl9pPr>
          </a:lstStyle>
          <a:p>
            <a:pPr>
              <a:spcBef>
                <a:spcPct val="0"/>
              </a:spcBef>
            </a:pPr>
            <a:fld id="{10FAF5BF-C18B-4F0A-B37B-E8B804616AE6}" type="slidenum">
              <a:rPr lang="en-US" altLang="en-US" smtClean="0"/>
              <a:pPr>
                <a:spcBef>
                  <a:spcPct val="0"/>
                </a:spcBef>
              </a:pPr>
              <a:t>1</a:t>
            </a:fld>
            <a:endParaRPr lang="en-US" altLang="en-US"/>
          </a:p>
        </p:txBody>
      </p:sp>
      <p:sp>
        <p:nvSpPr>
          <p:cNvPr id="40965" name="Date Placeholder 4"/>
          <p:cNvSpPr>
            <a:spLocks noGrp="1"/>
          </p:cNvSpPr>
          <p:nvPr>
            <p:ph type="dt" sz="quarter" idx="1"/>
          </p:nvPr>
        </p:nvSpPr>
        <p:spPr/>
        <p:txBody>
          <a:bodyPr/>
          <a:lstStyle>
            <a:lvl1pPr eaLnBrk="0" hangingPunct="0">
              <a:defRPr>
                <a:solidFill>
                  <a:schemeClr val="tx1"/>
                </a:solidFill>
                <a:latin typeface="Garamond" pitchFamily="18" charset="0"/>
              </a:defRPr>
            </a:lvl1pPr>
            <a:lvl2pPr marL="785305" indent="-302040" eaLnBrk="0" hangingPunct="0">
              <a:defRPr>
                <a:solidFill>
                  <a:schemeClr val="tx1"/>
                </a:solidFill>
                <a:latin typeface="Garamond" pitchFamily="18" charset="0"/>
              </a:defRPr>
            </a:lvl2pPr>
            <a:lvl3pPr marL="1208161" indent="-241632" eaLnBrk="0" hangingPunct="0">
              <a:defRPr>
                <a:solidFill>
                  <a:schemeClr val="tx1"/>
                </a:solidFill>
                <a:latin typeface="Garamond" pitchFamily="18" charset="0"/>
              </a:defRPr>
            </a:lvl3pPr>
            <a:lvl4pPr marL="1691426" indent="-241632" eaLnBrk="0" hangingPunct="0">
              <a:defRPr>
                <a:solidFill>
                  <a:schemeClr val="tx1"/>
                </a:solidFill>
                <a:latin typeface="Garamond" pitchFamily="18" charset="0"/>
              </a:defRPr>
            </a:lvl4pPr>
            <a:lvl5pPr marL="2174690" indent="-241632" eaLnBrk="0" hangingPunct="0">
              <a:defRPr>
                <a:solidFill>
                  <a:schemeClr val="tx1"/>
                </a:solidFill>
                <a:latin typeface="Garamond" pitchFamily="18" charset="0"/>
              </a:defRPr>
            </a:lvl5pPr>
            <a:lvl6pPr marL="2657954" indent="-241632" eaLnBrk="0" fontAlgn="base" hangingPunct="0">
              <a:spcBef>
                <a:spcPct val="0"/>
              </a:spcBef>
              <a:spcAft>
                <a:spcPct val="0"/>
              </a:spcAft>
              <a:defRPr>
                <a:solidFill>
                  <a:schemeClr val="tx1"/>
                </a:solidFill>
                <a:latin typeface="Garamond" pitchFamily="18" charset="0"/>
              </a:defRPr>
            </a:lvl6pPr>
            <a:lvl7pPr marL="3141218" indent="-241632" eaLnBrk="0" fontAlgn="base" hangingPunct="0">
              <a:spcBef>
                <a:spcPct val="0"/>
              </a:spcBef>
              <a:spcAft>
                <a:spcPct val="0"/>
              </a:spcAft>
              <a:defRPr>
                <a:solidFill>
                  <a:schemeClr val="tx1"/>
                </a:solidFill>
                <a:latin typeface="Garamond" pitchFamily="18" charset="0"/>
              </a:defRPr>
            </a:lvl7pPr>
            <a:lvl8pPr marL="3624483" indent="-241632" eaLnBrk="0" fontAlgn="base" hangingPunct="0">
              <a:spcBef>
                <a:spcPct val="0"/>
              </a:spcBef>
              <a:spcAft>
                <a:spcPct val="0"/>
              </a:spcAft>
              <a:defRPr>
                <a:solidFill>
                  <a:schemeClr val="tx1"/>
                </a:solidFill>
                <a:latin typeface="Garamond" pitchFamily="18" charset="0"/>
              </a:defRPr>
            </a:lvl8pPr>
            <a:lvl9pPr marL="4107747" indent="-241632" eaLnBrk="0" fontAlgn="base" hangingPunct="0">
              <a:spcBef>
                <a:spcPct val="0"/>
              </a:spcBef>
              <a:spcAft>
                <a:spcPct val="0"/>
              </a:spcAft>
              <a:defRPr>
                <a:solidFill>
                  <a:schemeClr val="tx1"/>
                </a:solidFill>
                <a:latin typeface="Garamond" pitchFamily="18" charset="0"/>
              </a:defRPr>
            </a:lvl9pPr>
          </a:lstStyle>
          <a:p>
            <a:pPr eaLnBrk="1" hangingPunct="1">
              <a:defRPr/>
            </a:pPr>
            <a:r>
              <a:rPr lang="en-US" dirty="0">
                <a:latin typeface="Arial" charset="0"/>
              </a:rPr>
              <a:t>April 15, 2011</a:t>
            </a:r>
          </a:p>
        </p:txBody>
      </p:sp>
      <p:sp>
        <p:nvSpPr>
          <p:cNvPr id="40966" name="Footer Placeholder 5"/>
          <p:cNvSpPr>
            <a:spLocks noGrp="1"/>
          </p:cNvSpPr>
          <p:nvPr>
            <p:ph type="ftr" sz="quarter" idx="4"/>
          </p:nvPr>
        </p:nvSpPr>
        <p:spPr/>
        <p:txBody>
          <a:bodyPr/>
          <a:lstStyle>
            <a:lvl1pPr eaLnBrk="0" hangingPunct="0">
              <a:defRPr>
                <a:solidFill>
                  <a:schemeClr val="tx1"/>
                </a:solidFill>
                <a:latin typeface="Garamond" pitchFamily="18" charset="0"/>
              </a:defRPr>
            </a:lvl1pPr>
            <a:lvl2pPr marL="785305" indent="-302040" eaLnBrk="0" hangingPunct="0">
              <a:defRPr>
                <a:solidFill>
                  <a:schemeClr val="tx1"/>
                </a:solidFill>
                <a:latin typeface="Garamond" pitchFamily="18" charset="0"/>
              </a:defRPr>
            </a:lvl2pPr>
            <a:lvl3pPr marL="1208161" indent="-241632" eaLnBrk="0" hangingPunct="0">
              <a:defRPr>
                <a:solidFill>
                  <a:schemeClr val="tx1"/>
                </a:solidFill>
                <a:latin typeface="Garamond" pitchFamily="18" charset="0"/>
              </a:defRPr>
            </a:lvl3pPr>
            <a:lvl4pPr marL="1691426" indent="-241632" eaLnBrk="0" hangingPunct="0">
              <a:defRPr>
                <a:solidFill>
                  <a:schemeClr val="tx1"/>
                </a:solidFill>
                <a:latin typeface="Garamond" pitchFamily="18" charset="0"/>
              </a:defRPr>
            </a:lvl4pPr>
            <a:lvl5pPr marL="2174690" indent="-241632" eaLnBrk="0" hangingPunct="0">
              <a:defRPr>
                <a:solidFill>
                  <a:schemeClr val="tx1"/>
                </a:solidFill>
                <a:latin typeface="Garamond" pitchFamily="18" charset="0"/>
              </a:defRPr>
            </a:lvl5pPr>
            <a:lvl6pPr marL="2657954" indent="-241632" eaLnBrk="0" fontAlgn="base" hangingPunct="0">
              <a:spcBef>
                <a:spcPct val="0"/>
              </a:spcBef>
              <a:spcAft>
                <a:spcPct val="0"/>
              </a:spcAft>
              <a:defRPr>
                <a:solidFill>
                  <a:schemeClr val="tx1"/>
                </a:solidFill>
                <a:latin typeface="Garamond" pitchFamily="18" charset="0"/>
              </a:defRPr>
            </a:lvl6pPr>
            <a:lvl7pPr marL="3141218" indent="-241632" eaLnBrk="0" fontAlgn="base" hangingPunct="0">
              <a:spcBef>
                <a:spcPct val="0"/>
              </a:spcBef>
              <a:spcAft>
                <a:spcPct val="0"/>
              </a:spcAft>
              <a:defRPr>
                <a:solidFill>
                  <a:schemeClr val="tx1"/>
                </a:solidFill>
                <a:latin typeface="Garamond" pitchFamily="18" charset="0"/>
              </a:defRPr>
            </a:lvl7pPr>
            <a:lvl8pPr marL="3624483" indent="-241632" eaLnBrk="0" fontAlgn="base" hangingPunct="0">
              <a:spcBef>
                <a:spcPct val="0"/>
              </a:spcBef>
              <a:spcAft>
                <a:spcPct val="0"/>
              </a:spcAft>
              <a:defRPr>
                <a:solidFill>
                  <a:schemeClr val="tx1"/>
                </a:solidFill>
                <a:latin typeface="Garamond" pitchFamily="18" charset="0"/>
              </a:defRPr>
            </a:lvl8pPr>
            <a:lvl9pPr marL="4107747" indent="-241632" eaLnBrk="0" fontAlgn="base" hangingPunct="0">
              <a:spcBef>
                <a:spcPct val="0"/>
              </a:spcBef>
              <a:spcAft>
                <a:spcPct val="0"/>
              </a:spcAft>
              <a:defRPr>
                <a:solidFill>
                  <a:schemeClr val="tx1"/>
                </a:solidFill>
                <a:latin typeface="Garamond" pitchFamily="18" charset="0"/>
              </a:defRPr>
            </a:lvl9pPr>
          </a:lstStyle>
          <a:p>
            <a:pPr eaLnBrk="1" hangingPunct="1">
              <a:defRPr/>
            </a:pPr>
            <a:r>
              <a:rPr lang="en-US" dirty="0">
                <a:latin typeface="Arial" charset="0"/>
              </a:rPr>
              <a:t>Kay Johnson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556DD-85E3-40DC-862B-D8E7317169D2}" type="slidenum">
              <a:rPr lang="en-US" smtClean="0"/>
              <a:t>6</a:t>
            </a:fld>
            <a:endParaRPr lang="en-US"/>
          </a:p>
        </p:txBody>
      </p:sp>
    </p:spTree>
    <p:extLst>
      <p:ext uri="{BB962C8B-B14F-4D97-AF65-F5344CB8AC3E}">
        <p14:creationId xmlns:p14="http://schemas.microsoft.com/office/powerpoint/2010/main" val="328614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This slide</a:t>
            </a:r>
            <a:r>
              <a:rPr lang="en-US" baseline="0" dirty="0"/>
              <a:t> </a:t>
            </a:r>
            <a:r>
              <a:rPr lang="en-US" dirty="0"/>
              <a:t>illustrates one way states can look deeper</a:t>
            </a:r>
            <a:r>
              <a:rPr lang="en-US" baseline="0" dirty="0"/>
              <a:t> into the context for preconception health and health care using 2017 data from the Pregnancy Risk Assessment and Monitoring System know as PRAMS. (34 states, NYC, and Puerto Rico)</a:t>
            </a:r>
          </a:p>
          <a:p>
            <a:r>
              <a:rPr lang="en-US" b="1" baseline="0" dirty="0">
                <a:solidFill>
                  <a:schemeClr val="tx1"/>
                </a:solidFill>
              </a:rPr>
              <a:t>It shows the percentage of women who had certain experiences in the months prior to giving birth for Delaware, and all PRAMS.  It includes: </a:t>
            </a:r>
          </a:p>
          <a:p>
            <a:pPr marL="171450" indent="-171450">
              <a:buFont typeface="Arial" panose="020B0604020202020204" pitchFamily="34" charset="0"/>
              <a:buChar char="•"/>
            </a:pPr>
            <a:r>
              <a:rPr lang="en-US" b="1" baseline="0" dirty="0">
                <a:solidFill>
                  <a:schemeClr val="tx1"/>
                </a:solidFill>
              </a:rPr>
              <a:t>health coverage in the month prior to pregnancy, </a:t>
            </a:r>
          </a:p>
          <a:p>
            <a:pPr marL="171450" indent="-171450">
              <a:buFont typeface="Arial" panose="020B0604020202020204" pitchFamily="34" charset="0"/>
              <a:buChar char="•"/>
            </a:pPr>
            <a:r>
              <a:rPr lang="en-US" b="1" baseline="0" dirty="0">
                <a:solidFill>
                  <a:schemeClr val="tx1"/>
                </a:solidFill>
              </a:rPr>
              <a:t>a health care visit in the 12 months before pregnancy, </a:t>
            </a:r>
          </a:p>
          <a:p>
            <a:pPr marL="171450" indent="-171450">
              <a:buFont typeface="Arial" panose="020B0604020202020204" pitchFamily="34" charset="0"/>
              <a:buChar char="•"/>
            </a:pPr>
            <a:r>
              <a:rPr lang="en-US" b="1" baseline="0" dirty="0">
                <a:solidFill>
                  <a:schemeClr val="tx1"/>
                </a:solidFill>
              </a:rPr>
              <a:t>depression in the 3 months before pregnancy, </a:t>
            </a:r>
          </a:p>
          <a:p>
            <a:pPr marL="171450" indent="-171450">
              <a:buFont typeface="Arial" panose="020B0604020202020204" pitchFamily="34" charset="0"/>
              <a:buChar char="•"/>
            </a:pPr>
            <a:r>
              <a:rPr lang="en-US" b="1" baseline="0" dirty="0">
                <a:solidFill>
                  <a:schemeClr val="tx1"/>
                </a:solidFill>
              </a:rPr>
              <a:t>multivitamin use in month before pregnancy, and whether or not the pregnancy was intended</a:t>
            </a:r>
            <a:r>
              <a:rPr lang="en-US" baseline="0" dirty="0"/>
              <a:t>. </a:t>
            </a:r>
          </a:p>
          <a:p>
            <a:endParaRPr lang="en-US" baseline="0" dirty="0"/>
          </a:p>
          <a:p>
            <a:r>
              <a:rPr lang="en-US" baseline="0" dirty="0"/>
              <a:t>Note that except for depression, the desired percentage would be 90-100%.  None of these indicates reaches 70%.</a:t>
            </a:r>
          </a:p>
          <a:p>
            <a:endParaRPr lang="en-US" baseline="0" dirty="0"/>
          </a:p>
        </p:txBody>
      </p:sp>
      <p:sp>
        <p:nvSpPr>
          <p:cNvPr id="4" name="Header Placeholder 3"/>
          <p:cNvSpPr>
            <a:spLocks noGrp="1"/>
          </p:cNvSpPr>
          <p:nvPr>
            <p:ph type="hdr" sz="quarter" idx="10"/>
          </p:nvPr>
        </p:nvSpPr>
        <p:spPr/>
        <p:txBody>
          <a:bodyPr/>
          <a:lstStyle/>
          <a:p>
            <a:r>
              <a:rPr lang="en-US"/>
              <a:t>Kay Johnson</a:t>
            </a:r>
          </a:p>
        </p:txBody>
      </p:sp>
      <p:sp>
        <p:nvSpPr>
          <p:cNvPr id="6" name="Footer Placeholder 5"/>
          <p:cNvSpPr>
            <a:spLocks noGrp="1"/>
          </p:cNvSpPr>
          <p:nvPr>
            <p:ph type="ftr" sz="quarter" idx="12"/>
          </p:nvPr>
        </p:nvSpPr>
        <p:spPr/>
        <p:txBody>
          <a:bodyPr/>
          <a:lstStyle/>
          <a:p>
            <a:r>
              <a:rPr lang="en-US"/>
              <a:t>Delaware Maternal and Infant Health. </a:t>
            </a:r>
          </a:p>
        </p:txBody>
      </p:sp>
      <p:sp>
        <p:nvSpPr>
          <p:cNvPr id="7" name="Slide Number Placeholder 6"/>
          <p:cNvSpPr>
            <a:spLocks noGrp="1"/>
          </p:cNvSpPr>
          <p:nvPr>
            <p:ph type="sldNum" sz="quarter" idx="13"/>
          </p:nvPr>
        </p:nvSpPr>
        <p:spPr/>
        <p:txBody>
          <a:bodyPr/>
          <a:lstStyle/>
          <a:p>
            <a:fld id="{35C516CD-4C41-4A05-82AC-61D91ED9E848}" type="slidenum">
              <a:rPr lang="en-US" smtClean="0"/>
              <a:pPr/>
              <a:t>7</a:t>
            </a:fld>
            <a:endParaRPr lang="en-US"/>
          </a:p>
        </p:txBody>
      </p:sp>
      <p:sp>
        <p:nvSpPr>
          <p:cNvPr id="5" name="Date Placeholder 4"/>
          <p:cNvSpPr>
            <a:spLocks noGrp="1"/>
          </p:cNvSpPr>
          <p:nvPr>
            <p:ph type="dt" idx="14"/>
          </p:nvPr>
        </p:nvSpPr>
        <p:spPr/>
        <p:txBody>
          <a:bodyPr/>
          <a:lstStyle/>
          <a:p>
            <a:r>
              <a:rPr lang="en-US"/>
              <a:t>April 4, 2017</a:t>
            </a:r>
          </a:p>
        </p:txBody>
      </p:sp>
    </p:spTree>
    <p:extLst>
      <p:ext uri="{BB962C8B-B14F-4D97-AF65-F5344CB8AC3E}">
        <p14:creationId xmlns:p14="http://schemas.microsoft.com/office/powerpoint/2010/main" val="87226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This slide</a:t>
            </a:r>
            <a:r>
              <a:rPr lang="en-US" baseline="0" dirty="0"/>
              <a:t> </a:t>
            </a:r>
            <a:r>
              <a:rPr lang="en-US" dirty="0"/>
              <a:t>illustrates one way states can look deeper</a:t>
            </a:r>
            <a:r>
              <a:rPr lang="en-US" baseline="0" dirty="0"/>
              <a:t> into the context for preconception health and health care using 2017 data from the Pregnancy Risk Assessment and Monitoring System know as PRAMS. (34 states, NYC, and Puerto Rico)</a:t>
            </a:r>
          </a:p>
          <a:p>
            <a:endParaRPr lang="en-US" baseline="0" dirty="0"/>
          </a:p>
          <a:p>
            <a:r>
              <a:rPr lang="en-US" baseline="0" dirty="0"/>
              <a:t>It shows the percentage of women who had certain experiences in the months prior to giving birth for Delaware, and all PRAMS.  It includes: </a:t>
            </a:r>
          </a:p>
          <a:p>
            <a:pPr marL="171450" indent="-171450">
              <a:buFont typeface="Arial" panose="020B0604020202020204" pitchFamily="34" charset="0"/>
              <a:buChar char="•"/>
            </a:pPr>
            <a:r>
              <a:rPr lang="en-US" b="0" baseline="0" dirty="0"/>
              <a:t>health coverage postpartum, </a:t>
            </a:r>
          </a:p>
          <a:p>
            <a:pPr marL="171450" indent="-171450">
              <a:buFont typeface="Arial" panose="020B0604020202020204" pitchFamily="34" charset="0"/>
              <a:buChar char="•"/>
            </a:pPr>
            <a:r>
              <a:rPr lang="en-US" b="0" baseline="0" dirty="0"/>
              <a:t>a postpartum care visit, </a:t>
            </a:r>
          </a:p>
          <a:p>
            <a:pPr marL="171450" indent="-171450">
              <a:buFont typeface="Arial" panose="020B0604020202020204" pitchFamily="34" charset="0"/>
              <a:buChar char="•"/>
            </a:pPr>
            <a:r>
              <a:rPr lang="en-US" b="0" baseline="0" dirty="0"/>
              <a:t>postpartum depression symptoms, </a:t>
            </a:r>
          </a:p>
          <a:p>
            <a:pPr marL="171450" indent="-171450">
              <a:buFont typeface="Arial" panose="020B0604020202020204" pitchFamily="34" charset="0"/>
              <a:buChar char="•"/>
            </a:pPr>
            <a:r>
              <a:rPr lang="en-US" b="0" baseline="0" dirty="0"/>
              <a:t>use of any postpartum contraception, and </a:t>
            </a:r>
          </a:p>
          <a:p>
            <a:pPr marL="171450" indent="-171450">
              <a:buFont typeface="Arial" panose="020B0604020202020204" pitchFamily="34" charset="0"/>
              <a:buChar char="•"/>
            </a:pPr>
            <a:r>
              <a:rPr lang="en-US" b="0" baseline="0" dirty="0"/>
              <a:t>whether or not the mother and baby had benefit of any breastfeeding at 8 weeks after the birth</a:t>
            </a:r>
            <a:r>
              <a:rPr lang="en-US" baseline="0" dirty="0"/>
              <a:t>. </a:t>
            </a:r>
          </a:p>
          <a:p>
            <a:endParaRPr lang="en-US" baseline="0" dirty="0"/>
          </a:p>
          <a:p>
            <a:r>
              <a:rPr lang="en-US" baseline="0" dirty="0"/>
              <a:t>Note that except for depression, the desired percentage would be 90-100%.  Only postpartum visits are in that range.</a:t>
            </a:r>
          </a:p>
          <a:p>
            <a:endParaRPr lang="en-US" baseline="0" dirty="0"/>
          </a:p>
        </p:txBody>
      </p:sp>
      <p:sp>
        <p:nvSpPr>
          <p:cNvPr id="4" name="Header Placeholder 3"/>
          <p:cNvSpPr>
            <a:spLocks noGrp="1"/>
          </p:cNvSpPr>
          <p:nvPr>
            <p:ph type="hdr" sz="quarter" idx="10"/>
          </p:nvPr>
        </p:nvSpPr>
        <p:spPr/>
        <p:txBody>
          <a:bodyPr/>
          <a:lstStyle/>
          <a:p>
            <a:r>
              <a:rPr lang="en-US"/>
              <a:t>Kay Johnson</a:t>
            </a:r>
          </a:p>
        </p:txBody>
      </p:sp>
      <p:sp>
        <p:nvSpPr>
          <p:cNvPr id="6" name="Footer Placeholder 5"/>
          <p:cNvSpPr>
            <a:spLocks noGrp="1"/>
          </p:cNvSpPr>
          <p:nvPr>
            <p:ph type="ftr" sz="quarter" idx="12"/>
          </p:nvPr>
        </p:nvSpPr>
        <p:spPr/>
        <p:txBody>
          <a:bodyPr/>
          <a:lstStyle/>
          <a:p>
            <a:r>
              <a:rPr lang="en-US"/>
              <a:t>Delaware Maternal and Infant Health. </a:t>
            </a:r>
          </a:p>
        </p:txBody>
      </p:sp>
      <p:sp>
        <p:nvSpPr>
          <p:cNvPr id="7" name="Slide Number Placeholder 6"/>
          <p:cNvSpPr>
            <a:spLocks noGrp="1"/>
          </p:cNvSpPr>
          <p:nvPr>
            <p:ph type="sldNum" sz="quarter" idx="13"/>
          </p:nvPr>
        </p:nvSpPr>
        <p:spPr/>
        <p:txBody>
          <a:bodyPr/>
          <a:lstStyle/>
          <a:p>
            <a:fld id="{35C516CD-4C41-4A05-82AC-61D91ED9E848}" type="slidenum">
              <a:rPr lang="en-US" smtClean="0"/>
              <a:pPr/>
              <a:t>8</a:t>
            </a:fld>
            <a:endParaRPr lang="en-US"/>
          </a:p>
        </p:txBody>
      </p:sp>
      <p:sp>
        <p:nvSpPr>
          <p:cNvPr id="5" name="Date Placeholder 4"/>
          <p:cNvSpPr>
            <a:spLocks noGrp="1"/>
          </p:cNvSpPr>
          <p:nvPr>
            <p:ph type="dt" idx="14"/>
          </p:nvPr>
        </p:nvSpPr>
        <p:spPr/>
        <p:txBody>
          <a:bodyPr/>
          <a:lstStyle/>
          <a:p>
            <a:r>
              <a:rPr lang="en-US"/>
              <a:t>April 4, 2017</a:t>
            </a:r>
          </a:p>
        </p:txBody>
      </p:sp>
    </p:spTree>
    <p:extLst>
      <p:ext uri="{BB962C8B-B14F-4D97-AF65-F5344CB8AC3E}">
        <p14:creationId xmlns:p14="http://schemas.microsoft.com/office/powerpoint/2010/main" val="382980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Kay Johnson</a:t>
            </a:r>
          </a:p>
        </p:txBody>
      </p:sp>
      <p:sp>
        <p:nvSpPr>
          <p:cNvPr id="5" name="Date Placeholder 4"/>
          <p:cNvSpPr>
            <a:spLocks noGrp="1"/>
          </p:cNvSpPr>
          <p:nvPr>
            <p:ph type="dt" idx="1"/>
          </p:nvPr>
        </p:nvSpPr>
        <p:spPr/>
        <p:txBody>
          <a:bodyPr/>
          <a:lstStyle/>
          <a:p>
            <a:r>
              <a:rPr lang="en-US"/>
              <a:t>April 4, 2017</a:t>
            </a:r>
          </a:p>
        </p:txBody>
      </p:sp>
      <p:sp>
        <p:nvSpPr>
          <p:cNvPr id="6" name="Footer Placeholder 5"/>
          <p:cNvSpPr>
            <a:spLocks noGrp="1"/>
          </p:cNvSpPr>
          <p:nvPr>
            <p:ph type="ftr" sz="quarter" idx="4"/>
          </p:nvPr>
        </p:nvSpPr>
        <p:spPr/>
        <p:txBody>
          <a:bodyPr/>
          <a:lstStyle/>
          <a:p>
            <a:r>
              <a:rPr lang="en-US"/>
              <a:t>Delaware Maternal and Infant Health. </a:t>
            </a:r>
          </a:p>
        </p:txBody>
      </p:sp>
      <p:sp>
        <p:nvSpPr>
          <p:cNvPr id="7" name="Slide Number Placeholder 6"/>
          <p:cNvSpPr>
            <a:spLocks noGrp="1"/>
          </p:cNvSpPr>
          <p:nvPr>
            <p:ph type="sldNum" sz="quarter" idx="5"/>
          </p:nvPr>
        </p:nvSpPr>
        <p:spPr/>
        <p:txBody>
          <a:bodyPr/>
          <a:lstStyle/>
          <a:p>
            <a:fld id="{35C516CD-4C41-4A05-82AC-61D91ED9E848}" type="slidenum">
              <a:rPr lang="en-US" smtClean="0"/>
              <a:pPr/>
              <a:t>11</a:t>
            </a:fld>
            <a:endParaRPr lang="en-US"/>
          </a:p>
        </p:txBody>
      </p:sp>
    </p:spTree>
    <p:extLst>
      <p:ext uri="{BB962C8B-B14F-4D97-AF65-F5344CB8AC3E}">
        <p14:creationId xmlns:p14="http://schemas.microsoft.com/office/powerpoint/2010/main" val="76391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ChangeArrowheads="1" noTextEdit="1"/>
          </p:cNvSpPr>
          <p:nvPr>
            <p:ph type="sldImg"/>
          </p:nvPr>
        </p:nvSpPr>
        <p:spPr>
          <a:xfrm>
            <a:off x="457200" y="719138"/>
            <a:ext cx="6400800" cy="360045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Date Placeholder 3"/>
          <p:cNvSpPr>
            <a:spLocks noGrp="1"/>
          </p:cNvSpPr>
          <p:nvPr>
            <p:ph type="dt" sz="quarter" idx="1"/>
          </p:nvPr>
        </p:nvSpPr>
        <p:spPr/>
        <p:txBody>
          <a:bodyPr/>
          <a:lstStyle/>
          <a:p>
            <a:pPr>
              <a:defRPr/>
            </a:pPr>
            <a:r>
              <a:rPr lang="en-US"/>
              <a:t>April 15, 2011</a:t>
            </a:r>
          </a:p>
        </p:txBody>
      </p:sp>
      <p:sp>
        <p:nvSpPr>
          <p:cNvPr id="5" name="Footer Placeholder 4"/>
          <p:cNvSpPr>
            <a:spLocks noGrp="1"/>
          </p:cNvSpPr>
          <p:nvPr>
            <p:ph type="ftr" sz="quarter" idx="4"/>
          </p:nvPr>
        </p:nvSpPr>
        <p:spPr/>
        <p:txBody>
          <a:bodyPr/>
          <a:lstStyle/>
          <a:p>
            <a:pPr>
              <a:defRPr/>
            </a:pPr>
            <a:r>
              <a:rPr lang="en-US"/>
              <a:t>Kay Johnson</a:t>
            </a:r>
          </a:p>
        </p:txBody>
      </p:sp>
      <p:sp>
        <p:nvSpPr>
          <p:cNvPr id="98310" name="Slide Number Placeholder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58B92FD-FFA7-4237-883B-21CAB0CDBDD2}" type="slidenum">
              <a:rPr lang="en-US" altLang="en-US" smtClean="0"/>
              <a:pPr>
                <a:spcBef>
                  <a:spcPct val="0"/>
                </a:spcBef>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oi.org/10.26099/z7dz-8211"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609600" y="19051"/>
            <a:ext cx="2641600" cy="328613"/>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3759200" y="19051"/>
            <a:ext cx="6299200" cy="328613"/>
          </a:xfrm>
        </p:spPr>
        <p:txBody>
          <a:bodyPr/>
          <a:lstStyle>
            <a:lvl1pPr algn="r">
              <a:defRPr/>
            </a:lvl1pPr>
          </a:lstStyle>
          <a:p>
            <a:pPr>
              <a:defRPr/>
            </a:pPr>
            <a:r>
              <a:rPr lang="en-US"/>
              <a:t>K Johnson. Breakout: Postpartum. DHMIC. April, 2023</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4C86CB-F21A-40C4-882E-AE0875139D47}" type="slidenum">
              <a:rPr lang="en-US" altLang="en-US"/>
              <a:pPr>
                <a:defRPr/>
              </a:pPr>
              <a:t>‹#›</a:t>
            </a:fld>
            <a:endParaRPr lang="en-US" altLang="en-US"/>
          </a:p>
        </p:txBody>
      </p:sp>
    </p:spTree>
    <p:extLst>
      <p:ext uri="{BB962C8B-B14F-4D97-AF65-F5344CB8AC3E}">
        <p14:creationId xmlns:p14="http://schemas.microsoft.com/office/powerpoint/2010/main" val="134969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8DA1D5-FDB2-43C4-950D-57116332BBB9}" type="slidenum">
              <a:rPr lang="en-US" altLang="en-US"/>
              <a:pPr>
                <a:defRPr/>
              </a:pPr>
              <a:t>‹#›</a:t>
            </a:fld>
            <a:endParaRPr lang="en-US" altLang="en-US"/>
          </a:p>
        </p:txBody>
      </p:sp>
    </p:spTree>
    <p:extLst>
      <p:ext uri="{BB962C8B-B14F-4D97-AF65-F5344CB8AC3E}">
        <p14:creationId xmlns:p14="http://schemas.microsoft.com/office/powerpoint/2010/main" val="53285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5705EE-73A9-48F5-9F38-94157BF16DEA}" type="slidenum">
              <a:rPr lang="en-US" altLang="en-US"/>
              <a:pPr>
                <a:defRPr/>
              </a:pPr>
              <a:t>‹#›</a:t>
            </a:fld>
            <a:endParaRPr lang="en-US" altLang="en-US"/>
          </a:p>
        </p:txBody>
      </p:sp>
    </p:spTree>
    <p:extLst>
      <p:ext uri="{BB962C8B-B14F-4D97-AF65-F5344CB8AC3E}">
        <p14:creationId xmlns:p14="http://schemas.microsoft.com/office/powerpoint/2010/main" val="217786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35302" y="6394515"/>
            <a:ext cx="1761365" cy="418861"/>
          </a:xfrm>
          <a:prstGeom prst="rect">
            <a:avLst/>
          </a:prstGeom>
        </p:spPr>
      </p:pic>
      <p:sp>
        <p:nvSpPr>
          <p:cNvPr id="2" name="TextBox 1"/>
          <p:cNvSpPr txBox="1"/>
          <p:nvPr/>
        </p:nvSpPr>
        <p:spPr>
          <a:xfrm>
            <a:off x="95333" y="6394514"/>
            <a:ext cx="9505057" cy="418861"/>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a:t>
            </a:r>
            <a:r>
              <a:rPr lang="en-US" sz="800">
                <a:latin typeface="Arial" panose="020B0604020202020204" pitchFamily="34" charset="0"/>
                <a:cs typeface="Arial" panose="020B0604020202020204" pitchFamily="34" charset="0"/>
              </a:rPr>
              <a:t>Eugene Declercq et al., </a:t>
            </a:r>
            <a:r>
              <a:rPr lang="en-US" sz="800" i="1">
                <a:latin typeface="Arial" panose="020B0604020202020204" pitchFamily="34" charset="0"/>
                <a:cs typeface="Arial" panose="020B0604020202020204" pitchFamily="34" charset="0"/>
              </a:rPr>
              <a:t>The U.S. Maternal Health Divide: The Limited Maternal Health Services and Worse Outcomes of States Proposing New Abortion Restrictions</a:t>
            </a:r>
            <a:r>
              <a:rPr lang="en-US" sz="800">
                <a:latin typeface="Arial" panose="020B0604020202020204" pitchFamily="34" charset="0"/>
                <a:cs typeface="Arial" panose="020B0604020202020204" pitchFamily="34" charset="0"/>
              </a:rPr>
              <a:t> (Commonwealth Fund, Dec. 2022). </a:t>
            </a:r>
            <a:r>
              <a:rPr lang="en-US" sz="800">
                <a:latin typeface="Arial" panose="020B0604020202020204" pitchFamily="34" charset="0"/>
                <a:cs typeface="Arial" panose="020B0604020202020204" pitchFamily="34" charset="0"/>
                <a:hlinkClick r:id="rId3"/>
              </a:rPr>
              <a:t>https://doi.org/10.26099/z7dz-8211</a:t>
            </a:r>
            <a:endParaRPr lang="en-US" sz="800">
              <a:latin typeface="Arial" panose="020B0604020202020204" pitchFamily="34" charset="0"/>
              <a:cs typeface="Arial" panose="020B0604020202020204" pitchFamily="34" charset="0"/>
            </a:endParaRPr>
          </a:p>
        </p:txBody>
      </p:sp>
      <p:sp>
        <p:nvSpPr>
          <p:cNvPr id="53" name="Title 1"/>
          <p:cNvSpPr>
            <a:spLocks noGrp="1"/>
          </p:cNvSpPr>
          <p:nvPr>
            <p:ph type="ctrTitle" hasCustomPrompt="1"/>
          </p:nvPr>
        </p:nvSpPr>
        <p:spPr>
          <a:xfrm>
            <a:off x="95332" y="260648"/>
            <a:ext cx="11948160" cy="756084"/>
          </a:xfrm>
          <a:effectLst/>
        </p:spPr>
        <p:txBody>
          <a:bodyPr anchor="t">
            <a:normAutofit/>
          </a:bodyPr>
          <a:lstStyle>
            <a:lvl1pPr algn="l">
              <a:lnSpc>
                <a:spcPct val="110000"/>
              </a:lnSpc>
              <a:defRPr sz="2000" b="0" i="0" spc="-50"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95251" y="1344918"/>
            <a:ext cx="11948160" cy="4265828"/>
          </a:xfrm>
        </p:spPr>
        <p:txBody>
          <a:bodyPr>
            <a:normAutofit/>
          </a:bodyPr>
          <a:lstStyle>
            <a:lvl1pPr marL="0" indent="0">
              <a:buNone/>
              <a:defRPr sz="1300" b="0" i="0">
                <a:solidFill>
                  <a:schemeClr val="tx1"/>
                </a:solidFill>
                <a:latin typeface="+mn-lt"/>
              </a:defRPr>
            </a:lvl1pPr>
          </a:lstStyle>
          <a:p>
            <a:r>
              <a:rPr lang="en-US"/>
              <a:t>Click icon to add chart</a:t>
            </a:r>
          </a:p>
        </p:txBody>
      </p:sp>
      <p:cxnSp>
        <p:nvCxnSpPr>
          <p:cNvPr id="61" name="Straight Connector 60"/>
          <p:cNvCxnSpPr>
            <a:cxnSpLocks/>
          </p:cNvCxnSpPr>
          <p:nvPr/>
        </p:nvCxnSpPr>
        <p:spPr>
          <a:xfrm flipH="1">
            <a:off x="95332" y="6345324"/>
            <a:ext cx="1194816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95332" y="44625"/>
            <a:ext cx="11948160" cy="188341"/>
          </a:xfrm>
        </p:spPr>
        <p:txBody>
          <a:bodyPr anchor="b" anchorCtr="0">
            <a:noAutofit/>
          </a:bodyPr>
          <a:lstStyle>
            <a:lvl1pPr marL="0" indent="0">
              <a:buNone/>
              <a:defRPr sz="1000" b="1" i="0">
                <a:latin typeface="+mj-lt"/>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95332" y="5739484"/>
            <a:ext cx="1194816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9" name="Text Placeholder 6">
            <a:extLst>
              <a:ext uri="{FF2B5EF4-FFF2-40B4-BE49-F238E27FC236}">
                <a16:creationId xmlns:a16="http://schemas.microsoft.com/office/drawing/2014/main" id="{8DCAC2DF-428F-0247-A8CB-28A251E9B336}"/>
              </a:ext>
            </a:extLst>
          </p:cNvPr>
          <p:cNvSpPr>
            <a:spLocks noGrp="1"/>
          </p:cNvSpPr>
          <p:nvPr>
            <p:ph type="body" sz="quarter" idx="25" hasCustomPrompt="1"/>
          </p:nvPr>
        </p:nvSpPr>
        <p:spPr>
          <a:xfrm>
            <a:off x="95251" y="1044416"/>
            <a:ext cx="11948160" cy="251315"/>
          </a:xfrm>
        </p:spPr>
        <p:txBody>
          <a:bodyPr anchor="ctr" anchorCtr="0">
            <a:normAutofit/>
          </a:bodyPr>
          <a:lstStyle>
            <a:lvl1pPr marL="0" indent="0">
              <a:buNone/>
              <a:defRPr sz="1100" b="0" i="0">
                <a:solidFill>
                  <a:schemeClr val="tx1"/>
                </a:solidFill>
                <a:latin typeface="Suisse Int'l Italic" panose="020B0804000000000000" pitchFamily="34" charset="77"/>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Tree>
    <p:extLst>
      <p:ext uri="{BB962C8B-B14F-4D97-AF65-F5344CB8AC3E}">
        <p14:creationId xmlns:p14="http://schemas.microsoft.com/office/powerpoint/2010/main" val="128849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685800"/>
          </a:xfrm>
        </p:spPr>
        <p:txBody>
          <a:bodyPr/>
          <a:lstStyle/>
          <a:p>
            <a:r>
              <a:rPr lang="en-US" dirty="0"/>
              <a:t>Click to edit Master title style</a:t>
            </a:r>
          </a:p>
        </p:txBody>
      </p:sp>
      <p:sp>
        <p:nvSpPr>
          <p:cNvPr id="3" name="Content Placeholder 2"/>
          <p:cNvSpPr>
            <a:spLocks noGrp="1"/>
          </p:cNvSpPr>
          <p:nvPr>
            <p:ph idx="1"/>
          </p:nvPr>
        </p:nvSpPr>
        <p:spPr>
          <a:xfrm>
            <a:off x="609600" y="1219200"/>
            <a:ext cx="10972800" cy="5029200"/>
          </a:xfrm>
        </p:spPr>
        <p:txBody>
          <a:bodyPr>
            <a:normAutofit/>
          </a:bodyPr>
          <a:lstStyle>
            <a:lvl1pPr>
              <a:defRPr sz="3200"/>
            </a:lvl1pPr>
            <a:lvl2pPr marL="457200" indent="-182563">
              <a:buFont typeface="Wingdings" panose="05000000000000000000" pitchFamily="2" charset="2"/>
              <a:buChar char="§"/>
              <a:defRPr sz="2800"/>
            </a:lvl2pPr>
            <a:lvl3pPr marL="730250" indent="-182563">
              <a:buFont typeface="Courier New" panose="02070309020205020404" pitchFamily="49" charset="0"/>
              <a:buChar char="o"/>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35200" y="19051"/>
            <a:ext cx="8229600" cy="328613"/>
          </a:xfrm>
        </p:spPr>
        <p:txBody>
          <a:bodyPr/>
          <a:lstStyle>
            <a:lvl1pPr>
              <a:defRPr sz="1050">
                <a:latin typeface="+mj-lt"/>
              </a:defRPr>
            </a:lvl1pPr>
          </a:lstStyle>
          <a:p>
            <a:pPr>
              <a:defRPr/>
            </a:pPr>
            <a:r>
              <a:rPr lang="en-US"/>
              <a:t>K Johnson. Breakout: Postpartum. DHMIC. April, 2023</a:t>
            </a:r>
          </a:p>
        </p:txBody>
      </p:sp>
      <p:sp>
        <p:nvSpPr>
          <p:cNvPr id="5" name="Slide Number Placeholder 5"/>
          <p:cNvSpPr>
            <a:spLocks noGrp="1"/>
          </p:cNvSpPr>
          <p:nvPr>
            <p:ph type="sldNum" sz="quarter" idx="11"/>
          </p:nvPr>
        </p:nvSpPr>
        <p:spPr>
          <a:xfrm>
            <a:off x="10871200" y="19051"/>
            <a:ext cx="711200" cy="328613"/>
          </a:xfrm>
        </p:spPr>
        <p:txBody>
          <a:bodyPr/>
          <a:lstStyle>
            <a:lvl1pPr>
              <a:defRPr sz="1200" b="0">
                <a:latin typeface="Arial" charset="0"/>
              </a:defRPr>
            </a:lvl1pPr>
          </a:lstStyle>
          <a:p>
            <a:pPr>
              <a:defRPr/>
            </a:pPr>
            <a:fld id="{D259B000-CA3B-4B4E-8466-74FDA41FEEAF}" type="slidenum">
              <a:rPr lang="en-US" altLang="en-US"/>
              <a:pPr>
                <a:defRPr/>
              </a:pPr>
              <a:t>‹#›</a:t>
            </a:fld>
            <a:endParaRPr lang="en-US" altLang="en-US"/>
          </a:p>
        </p:txBody>
      </p:sp>
    </p:spTree>
    <p:extLst>
      <p:ext uri="{BB962C8B-B14F-4D97-AF65-F5344CB8AC3E}">
        <p14:creationId xmlns:p14="http://schemas.microsoft.com/office/powerpoint/2010/main" val="88246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9A71E6-8A10-4A3C-8A87-3B8F3C334AAF}" type="slidenum">
              <a:rPr lang="en-US" altLang="en-US"/>
              <a:pPr>
                <a:defRPr/>
              </a:pPr>
              <a:t>‹#›</a:t>
            </a:fld>
            <a:endParaRPr lang="en-US" altLang="en-US"/>
          </a:p>
        </p:txBody>
      </p:sp>
    </p:spTree>
    <p:extLst>
      <p:ext uri="{BB962C8B-B14F-4D97-AF65-F5344CB8AC3E}">
        <p14:creationId xmlns:p14="http://schemas.microsoft.com/office/powerpoint/2010/main" val="16113555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0902F10-033B-454A-8DA4-6597F25DA3EA}" type="slidenum">
              <a:rPr lang="en-US" altLang="en-US"/>
              <a:pPr>
                <a:defRPr/>
              </a:pPr>
              <a:t>‹#›</a:t>
            </a:fld>
            <a:endParaRPr lang="en-US" altLang="en-US"/>
          </a:p>
        </p:txBody>
      </p:sp>
    </p:spTree>
    <p:extLst>
      <p:ext uri="{BB962C8B-B14F-4D97-AF65-F5344CB8AC3E}">
        <p14:creationId xmlns:p14="http://schemas.microsoft.com/office/powerpoint/2010/main" val="93255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F9F7FB12-1FB8-4F82-946A-18315CC3D2FF}" type="slidenum">
              <a:rPr lang="en-US" altLang="en-US"/>
              <a:pPr>
                <a:defRPr/>
              </a:pPr>
              <a:t>‹#›</a:t>
            </a:fld>
            <a:endParaRPr lang="en-US" altLang="en-US"/>
          </a:p>
        </p:txBody>
      </p:sp>
    </p:spTree>
    <p:extLst>
      <p:ext uri="{BB962C8B-B14F-4D97-AF65-F5344CB8AC3E}">
        <p14:creationId xmlns:p14="http://schemas.microsoft.com/office/powerpoint/2010/main" val="286973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7DF217E-8E91-45C7-9676-5E76FA038AA8}" type="slidenum">
              <a:rPr lang="en-US" altLang="en-US"/>
              <a:pPr>
                <a:defRPr/>
              </a:pPr>
              <a:t>‹#›</a:t>
            </a:fld>
            <a:endParaRPr lang="en-US" altLang="en-US"/>
          </a:p>
        </p:txBody>
      </p:sp>
    </p:spTree>
    <p:extLst>
      <p:ext uri="{BB962C8B-B14F-4D97-AF65-F5344CB8AC3E}">
        <p14:creationId xmlns:p14="http://schemas.microsoft.com/office/powerpoint/2010/main" val="106001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641600" y="19051"/>
            <a:ext cx="7416800" cy="328613"/>
          </a:xfrm>
        </p:spPr>
        <p:txBody>
          <a:bodyPr/>
          <a:lstStyle>
            <a:lvl1pPr algn="r">
              <a:defRPr/>
            </a:lvl1pPr>
          </a:lstStyle>
          <a:p>
            <a:pPr>
              <a:defRPr/>
            </a:pPr>
            <a:r>
              <a:rPr lang="en-US"/>
              <a:t>K Johnson. Breakout: Postpartum. DHMIC. April, 2023</a:t>
            </a:r>
            <a:endParaRPr lang="en-US" dirty="0"/>
          </a:p>
        </p:txBody>
      </p:sp>
      <p:sp>
        <p:nvSpPr>
          <p:cNvPr id="4" name="Slide Number Placeholder 3"/>
          <p:cNvSpPr>
            <a:spLocks noGrp="1"/>
          </p:cNvSpPr>
          <p:nvPr>
            <p:ph type="sldNum" sz="quarter" idx="12"/>
          </p:nvPr>
        </p:nvSpPr>
        <p:spPr>
          <a:xfrm>
            <a:off x="10566400" y="19051"/>
            <a:ext cx="1016000" cy="328613"/>
          </a:xfrm>
        </p:spPr>
        <p:txBody>
          <a:bodyPr/>
          <a:lstStyle>
            <a:lvl1pPr>
              <a:defRPr/>
            </a:lvl1pPr>
          </a:lstStyle>
          <a:p>
            <a:pPr>
              <a:defRPr/>
            </a:pPr>
            <a:fld id="{2D5174D4-3586-4970-BA9F-FBFBD7A91C3C}" type="slidenum">
              <a:rPr lang="en-US" altLang="en-US"/>
              <a:pPr>
                <a:defRPr/>
              </a:pPr>
              <a:t>‹#›</a:t>
            </a:fld>
            <a:endParaRPr lang="en-US" altLang="en-US"/>
          </a:p>
        </p:txBody>
      </p:sp>
    </p:spTree>
    <p:extLst>
      <p:ext uri="{BB962C8B-B14F-4D97-AF65-F5344CB8AC3E}">
        <p14:creationId xmlns:p14="http://schemas.microsoft.com/office/powerpoint/2010/main" val="6522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0945FCA-EF95-43BC-9D39-68F477A1B0A2}" type="slidenum">
              <a:rPr lang="en-US" altLang="en-US"/>
              <a:pPr>
                <a:defRPr/>
              </a:pPr>
              <a:t>‹#›</a:t>
            </a:fld>
            <a:endParaRPr lang="en-US" altLang="en-US"/>
          </a:p>
        </p:txBody>
      </p:sp>
    </p:spTree>
    <p:extLst>
      <p:ext uri="{BB962C8B-B14F-4D97-AF65-F5344CB8AC3E}">
        <p14:creationId xmlns:p14="http://schemas.microsoft.com/office/powerpoint/2010/main" val="195134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r">
              <a:defRPr/>
            </a:lvl1pPr>
          </a:lstStyle>
          <a:p>
            <a:pPr>
              <a:defRPr/>
            </a:pPr>
            <a:r>
              <a:rPr lang="en-US"/>
              <a:t>K Johnson. Breakout: Postpartum. DHMIC. April, 2023</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28E6CA7-EFC9-49F8-A60A-6A04685A73FB}" type="slidenum">
              <a:rPr lang="en-US" altLang="en-US"/>
              <a:pPr>
                <a:defRPr/>
              </a:pPr>
              <a:t>‹#›</a:t>
            </a:fld>
            <a:endParaRPr lang="en-US" altLang="en-US"/>
          </a:p>
        </p:txBody>
      </p:sp>
    </p:spTree>
    <p:extLst>
      <p:ext uri="{BB962C8B-B14F-4D97-AF65-F5344CB8AC3E}">
        <p14:creationId xmlns:p14="http://schemas.microsoft.com/office/powerpoint/2010/main" val="423775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dirty="0">
              <a:latin typeface="+mj-lt"/>
            </a:endParaRPr>
          </a:p>
        </p:txBody>
      </p:sp>
      <p:sp>
        <p:nvSpPr>
          <p:cNvPr id="4" name="Date Placeholder 3"/>
          <p:cNvSpPr>
            <a:spLocks noGrp="1"/>
          </p:cNvSpPr>
          <p:nvPr>
            <p:ph type="dt" sz="half" idx="2"/>
          </p:nvPr>
        </p:nvSpPr>
        <p:spPr>
          <a:xfrm>
            <a:off x="609600" y="19051"/>
            <a:ext cx="2540000" cy="328613"/>
          </a:xfrm>
          <a:prstGeom prst="rect">
            <a:avLst/>
          </a:prstGeom>
        </p:spPr>
        <p:txBody>
          <a:bodyPr vert="horz" lIns="91440" tIns="45720" rIns="91440" bIns="45720" rtlCol="0" anchor="ctr"/>
          <a:lstStyle>
            <a:lvl1pPr algn="l" eaLnBrk="1" hangingPunct="1">
              <a:defRPr sz="1200">
                <a:solidFill>
                  <a:srgbClr val="FFFFFF"/>
                </a:solidFill>
                <a:cs typeface="Arial" charset="0"/>
              </a:defRPr>
            </a:lvl1pPr>
          </a:lstStyle>
          <a:p>
            <a:pPr>
              <a:defRPr/>
            </a:pPr>
            <a:endParaRPr lang="en-US"/>
          </a:p>
        </p:txBody>
      </p:sp>
      <p:sp>
        <p:nvSpPr>
          <p:cNvPr id="5" name="Footer Placeholder 4"/>
          <p:cNvSpPr>
            <a:spLocks noGrp="1"/>
          </p:cNvSpPr>
          <p:nvPr>
            <p:ph type="ftr" sz="quarter" idx="3"/>
          </p:nvPr>
        </p:nvSpPr>
        <p:spPr>
          <a:xfrm>
            <a:off x="3454400" y="19051"/>
            <a:ext cx="6604000" cy="328613"/>
          </a:xfrm>
          <a:prstGeom prst="rect">
            <a:avLst/>
          </a:prstGeom>
        </p:spPr>
        <p:txBody>
          <a:bodyPr vert="horz" lIns="91440" tIns="45720" rIns="91440" bIns="45720" rtlCol="0" anchor="ctr"/>
          <a:lstStyle>
            <a:lvl1pPr algn="ctr" eaLnBrk="1" hangingPunct="1">
              <a:defRPr sz="1000">
                <a:solidFill>
                  <a:srgbClr val="FFFFFF"/>
                </a:solidFill>
                <a:latin typeface="Arial" panose="020B0604020202020204" pitchFamily="34" charset="0"/>
                <a:cs typeface="Arial" panose="020B0604020202020204" pitchFamily="34" charset="0"/>
              </a:defRPr>
            </a:lvl1pPr>
          </a:lstStyle>
          <a:p>
            <a:pPr>
              <a:defRPr/>
            </a:pPr>
            <a:r>
              <a:rPr lang="en-US"/>
              <a:t>K Johnson. Breakout: Postpartum. DHMIC. April, 2023</a:t>
            </a: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FFFFFF"/>
                </a:solidFill>
                <a:latin typeface="Arial" panose="020B0604020202020204" pitchFamily="34" charset="0"/>
                <a:cs typeface="Arial" panose="020B0604020202020204" pitchFamily="34" charset="0"/>
              </a:defRPr>
            </a:lvl1pPr>
          </a:lstStyle>
          <a:p>
            <a:pPr>
              <a:defRPr/>
            </a:pPr>
            <a:fld id="{CC048927-F948-40EA-9E33-4769D5BD0FAC}"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9" r:id="rId12"/>
  </p:sldLayoutIdLst>
  <p:hf hd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Wingdings" panose="05000000000000000000" pitchFamily="2" charset="2"/>
        <a:buChar char="v"/>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Wingdings" panose="05000000000000000000" pitchFamily="2" charset="2"/>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hrsa.gov/womens-guidelines/index.html" TargetMode="External"/><Relationship Id="rId13" Type="http://schemas.openxmlformats.org/officeDocument/2006/relationships/hyperlink" Target="https://www.kff.org/other/fact-sheet/womens-health-insurance-coverage/" TargetMode="External"/><Relationship Id="rId3" Type="http://schemas.openxmlformats.org/officeDocument/2006/relationships/hyperlink" Target="https://reproductiverights.gov/" TargetMode="External"/><Relationship Id="rId7" Type="http://schemas.openxmlformats.org/officeDocument/2006/relationships/hyperlink" Target="https://doi.org/10.1097/AOG.0000000000003728" TargetMode="External"/><Relationship Id="rId12"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oi.org/10.26099/z7dz-8211" TargetMode="External"/><Relationship Id="rId11" Type="http://schemas.openxmlformats.org/officeDocument/2006/relationships/hyperlink" Target="https://doi.org/10.1016/j.whi.2019.11.005" TargetMode="External"/><Relationship Id="rId5" Type="http://schemas.openxmlformats.org/officeDocument/2006/relationships/hyperlink" Target="https://ccf.georgetown.edu/2022/12/12/maternal-health-policies-will-congress-act-during-the-lame-duck-session/" TargetMode="External"/><Relationship Id="rId10" Type="http://schemas.openxmlformats.org/officeDocument/2006/relationships/hyperlink" Target="https://www.healthaffairs.org/doi/10.1377/hlthaff.2020.01678" TargetMode="External"/><Relationship Id="rId4" Type="http://schemas.openxmlformats.org/officeDocument/2006/relationships/hyperlink" Target="https://ccf.georgetown.edu/wp-content/uploads/2021/09/maternal-health-and-medex-final.pdf" TargetMode="External"/><Relationship Id="rId9" Type="http://schemas.openxmlformats.org/officeDocument/2006/relationships/hyperlink" Target="https://www.healthaffairs.org/do/10.1377/forefront.20191230.967912/ful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ommonwealthfund.org/blog/2021/state-options-extending-medicaid-postpartum-coverage"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ccf.georgetown.edu/wp-content/uploads/2021/03/missing_babies_EPSDT_Medicaid_finalJan2021_Johnson_edit061621.pdf"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p:txBody>
          <a:bodyPr/>
          <a:lstStyle/>
          <a:p>
            <a:br>
              <a:rPr lang="en-US" sz="4000" b="1" dirty="0"/>
            </a:br>
            <a:r>
              <a:rPr lang="en-US" sz="4000" b="1" dirty="0"/>
              <a:t>Maximizing Postpartum Medicaid Coverage: What every state, provider, and mother should know</a:t>
            </a:r>
          </a:p>
        </p:txBody>
      </p:sp>
      <p:sp>
        <p:nvSpPr>
          <p:cNvPr id="19459" name="Rectangle 3"/>
          <p:cNvSpPr>
            <a:spLocks noGrp="1" noChangeArrowheads="1"/>
          </p:cNvSpPr>
          <p:nvPr>
            <p:ph type="subTitle" idx="1"/>
          </p:nvPr>
        </p:nvSpPr>
        <p:spPr>
          <a:xfrm>
            <a:off x="914400" y="3505200"/>
            <a:ext cx="8534400" cy="2590800"/>
          </a:xfrm>
        </p:spPr>
        <p:txBody>
          <a:bodyPr/>
          <a:lstStyle/>
          <a:p>
            <a:r>
              <a:rPr lang="en-US" dirty="0"/>
              <a:t>Kay Johnson</a:t>
            </a:r>
          </a:p>
          <a:p>
            <a:r>
              <a:rPr lang="en-US" dirty="0"/>
              <a:t>Delaware Healthy Mother &amp; Infant Consortium (DHMIC) 2023 Annual Summit: Renew, Reconnect, Recharge</a:t>
            </a:r>
          </a:p>
          <a:p>
            <a:r>
              <a:rPr lang="en-US" dirty="0"/>
              <a:t>Breakout session. </a:t>
            </a:r>
          </a:p>
          <a:p>
            <a:r>
              <a:rPr lang="en-US" dirty="0"/>
              <a:t>April 18,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F83951-BD44-B444-EC78-726824D1E0B6}"/>
              </a:ext>
            </a:extLst>
          </p:cNvPr>
          <p:cNvSpPr>
            <a:spLocks noGrp="1"/>
          </p:cNvSpPr>
          <p:nvPr>
            <p:ph type="title"/>
          </p:nvPr>
        </p:nvSpPr>
        <p:spPr/>
        <p:txBody>
          <a:bodyPr>
            <a:normAutofit fontScale="90000"/>
          </a:bodyPr>
          <a:lstStyle/>
          <a:p>
            <a:r>
              <a:rPr lang="en-US" dirty="0"/>
              <a:t>Evidence of Impact</a:t>
            </a:r>
          </a:p>
        </p:txBody>
      </p:sp>
      <p:sp>
        <p:nvSpPr>
          <p:cNvPr id="8" name="Content Placeholder 7">
            <a:extLst>
              <a:ext uri="{FF2B5EF4-FFF2-40B4-BE49-F238E27FC236}">
                <a16:creationId xmlns:a16="http://schemas.microsoft.com/office/drawing/2014/main" id="{3029B49D-FEE1-4D51-74FF-0E5D02629A44}"/>
              </a:ext>
            </a:extLst>
          </p:cNvPr>
          <p:cNvSpPr>
            <a:spLocks noGrp="1"/>
          </p:cNvSpPr>
          <p:nvPr>
            <p:ph idx="1"/>
          </p:nvPr>
        </p:nvSpPr>
        <p:spPr>
          <a:xfrm>
            <a:off x="609600" y="1219200"/>
            <a:ext cx="10972800" cy="4495800"/>
          </a:xfrm>
        </p:spPr>
        <p:txBody>
          <a:bodyPr>
            <a:normAutofit fontScale="92500" lnSpcReduction="10000"/>
          </a:bodyPr>
          <a:lstStyle/>
          <a:p>
            <a:pPr>
              <a:lnSpc>
                <a:spcPct val="110000"/>
              </a:lnSpc>
              <a:spcBef>
                <a:spcPts val="600"/>
              </a:spcBef>
            </a:pPr>
            <a:r>
              <a:rPr lang="en-US" dirty="0"/>
              <a:t>ACA Medicaid expansion increased preconception and postpartum coverage, but limited evidence of increased health care use or improved birth outcomes. Some studies found:</a:t>
            </a:r>
          </a:p>
          <a:p>
            <a:pPr lvl="1">
              <a:lnSpc>
                <a:spcPct val="110000"/>
              </a:lnSpc>
              <a:spcBef>
                <a:spcPts val="600"/>
              </a:spcBef>
            </a:pPr>
            <a:r>
              <a:rPr lang="en-US" dirty="0"/>
              <a:t>Narrowed disparities in rates of prenatal and postpartum visits.</a:t>
            </a:r>
          </a:p>
          <a:p>
            <a:pPr lvl="1">
              <a:lnSpc>
                <a:spcPct val="110000"/>
              </a:lnSpc>
              <a:spcBef>
                <a:spcPts val="600"/>
              </a:spcBef>
            </a:pPr>
            <a:r>
              <a:rPr lang="en-US" dirty="0"/>
              <a:t>Fewer repeat hospitalizations for mothers.</a:t>
            </a:r>
          </a:p>
          <a:p>
            <a:pPr lvl="1">
              <a:lnSpc>
                <a:spcPct val="110000"/>
              </a:lnSpc>
              <a:spcBef>
                <a:spcPts val="600"/>
              </a:spcBef>
            </a:pPr>
            <a:r>
              <a:rPr lang="en-US" dirty="0"/>
              <a:t>Greater use of treatment for perinatal depression.</a:t>
            </a:r>
          </a:p>
          <a:p>
            <a:pPr>
              <a:lnSpc>
                <a:spcPct val="110000"/>
              </a:lnSpc>
              <a:spcBef>
                <a:spcPts val="600"/>
              </a:spcBef>
            </a:pPr>
            <a:r>
              <a:rPr lang="en-US" dirty="0"/>
              <a:t>In Texas, increased use of contraceptive services, decreased incidence of short interval pregnancies, and increased utilization of mental health and SUD services.</a:t>
            </a:r>
          </a:p>
        </p:txBody>
      </p:sp>
      <p:sp>
        <p:nvSpPr>
          <p:cNvPr id="5" name="Footer Placeholder 4">
            <a:extLst>
              <a:ext uri="{FF2B5EF4-FFF2-40B4-BE49-F238E27FC236}">
                <a16:creationId xmlns:a16="http://schemas.microsoft.com/office/drawing/2014/main" id="{6D7844A4-A1A2-3242-8763-00EE9BFF7ED8}"/>
              </a:ext>
            </a:extLst>
          </p:cNvPr>
          <p:cNvSpPr>
            <a:spLocks noGrp="1"/>
          </p:cNvSpPr>
          <p:nvPr>
            <p:ph type="ftr" sz="quarter" idx="10"/>
          </p:nvPr>
        </p:nvSpPr>
        <p:spPr/>
        <p:txBody>
          <a:bodyPr/>
          <a:lstStyle/>
          <a:p>
            <a:r>
              <a:rPr lang="en-US"/>
              <a:t>K Johnson. Breakout: Postpartum. DHMIC. April, 2023</a:t>
            </a:r>
            <a:endParaRPr lang="en-US" dirty="0"/>
          </a:p>
        </p:txBody>
      </p:sp>
      <p:sp>
        <p:nvSpPr>
          <p:cNvPr id="6" name="Slide Number Placeholder 5">
            <a:extLst>
              <a:ext uri="{FF2B5EF4-FFF2-40B4-BE49-F238E27FC236}">
                <a16:creationId xmlns:a16="http://schemas.microsoft.com/office/drawing/2014/main" id="{C37D79F1-0FAF-CA9B-EA49-49B04134E8A7}"/>
              </a:ext>
            </a:extLst>
          </p:cNvPr>
          <p:cNvSpPr>
            <a:spLocks noGrp="1"/>
          </p:cNvSpPr>
          <p:nvPr>
            <p:ph type="sldNum" sz="quarter" idx="11"/>
          </p:nvPr>
        </p:nvSpPr>
        <p:spPr/>
        <p:txBody>
          <a:bodyPr/>
          <a:lstStyle/>
          <a:p>
            <a:fld id="{20902F10-033B-454A-8DA4-6597F25DA3EA}" type="slidenum">
              <a:rPr lang="en-US" altLang="en-US" smtClean="0"/>
              <a:pPr/>
              <a:t>10</a:t>
            </a:fld>
            <a:endParaRPr lang="en-US" altLang="en-US"/>
          </a:p>
        </p:txBody>
      </p:sp>
      <p:sp>
        <p:nvSpPr>
          <p:cNvPr id="10" name="TextBox 9">
            <a:extLst>
              <a:ext uri="{FF2B5EF4-FFF2-40B4-BE49-F238E27FC236}">
                <a16:creationId xmlns:a16="http://schemas.microsoft.com/office/drawing/2014/main" id="{390627BA-74E8-AE66-4D43-76B88BCB6093}"/>
              </a:ext>
            </a:extLst>
          </p:cNvPr>
          <p:cNvSpPr txBox="1"/>
          <p:nvPr/>
        </p:nvSpPr>
        <p:spPr>
          <a:xfrm>
            <a:off x="609600" y="5638800"/>
            <a:ext cx="10896600" cy="1169551"/>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Bellerose M, Collin L, Daw JR. The ACA Medicaid Expansion And Perinatal Insurance, Health Care Use, And Health Outcomes: A Systematic Review: Systematic review examines the effects of expanding Medicaid on insurance coverage, health care use, and health outcomes during preconception, pregnancy, and postpartum. Health Affairs. 2022 Jan 1;41(1):60-8.</a:t>
            </a:r>
          </a:p>
          <a:p>
            <a:r>
              <a:rPr lang="en-US" sz="1000" b="0" i="0" dirty="0">
                <a:solidFill>
                  <a:srgbClr val="222222"/>
                </a:solidFill>
                <a:effectLst/>
                <a:latin typeface="Arial" panose="020B0604020202020204" pitchFamily="34" charset="0"/>
              </a:rPr>
              <a:t>Wang X, </a:t>
            </a:r>
            <a:r>
              <a:rPr lang="en-US" sz="1000" b="0" i="0" dirty="0" err="1">
                <a:solidFill>
                  <a:srgbClr val="222222"/>
                </a:solidFill>
                <a:effectLst/>
                <a:latin typeface="Arial" panose="020B0604020202020204" pitchFamily="34" charset="0"/>
              </a:rPr>
              <a:t>Pengetnze</a:t>
            </a:r>
            <a:r>
              <a:rPr lang="en-US" sz="1000" b="0" i="0" dirty="0">
                <a:solidFill>
                  <a:srgbClr val="222222"/>
                </a:solidFill>
                <a:effectLst/>
                <a:latin typeface="Arial" panose="020B0604020202020204" pitchFamily="34" charset="0"/>
              </a:rPr>
              <a:t> YM, Eckert E, </a:t>
            </a:r>
            <a:r>
              <a:rPr lang="en-US" sz="1000" b="0" i="0" dirty="0" err="1">
                <a:solidFill>
                  <a:srgbClr val="222222"/>
                </a:solidFill>
                <a:effectLst/>
                <a:latin typeface="Arial" panose="020B0604020202020204" pitchFamily="34" charset="0"/>
              </a:rPr>
              <a:t>Keever</a:t>
            </a:r>
            <a:r>
              <a:rPr lang="en-US" sz="1000" b="0" i="0" dirty="0">
                <a:solidFill>
                  <a:srgbClr val="222222"/>
                </a:solidFill>
                <a:effectLst/>
                <a:latin typeface="Arial" panose="020B0604020202020204" pitchFamily="34" charset="0"/>
              </a:rPr>
              <a:t> G, Chowdhry V. Extending postpartum Medicaid beyond 60 days improves care access and uncovers unmet needs in a Texas Medicaid health maintenance organization. Frontiers in Public Health. 2022 May 3;10:841832.</a:t>
            </a:r>
          </a:p>
          <a:p>
            <a:r>
              <a:rPr lang="en-US" sz="1000" b="0" i="0" dirty="0" err="1">
                <a:solidFill>
                  <a:srgbClr val="222222"/>
                </a:solidFill>
                <a:effectLst/>
                <a:latin typeface="Arial" panose="020B0604020202020204" pitchFamily="34" charset="0"/>
              </a:rPr>
              <a:t>Steenland</a:t>
            </a:r>
            <a:r>
              <a:rPr lang="en-US" sz="1000" b="0" i="0" dirty="0">
                <a:solidFill>
                  <a:srgbClr val="222222"/>
                </a:solidFill>
                <a:effectLst/>
                <a:latin typeface="Arial" panose="020B0604020202020204" pitchFamily="34" charset="0"/>
              </a:rPr>
              <a:t> MW, Wherry LR. Medicaid Expansion Led To Reductions In Postpartum Hospitalizations: Study examines the impact of Medicaid expansion on postpartum hospitalizations of low-income enrollees. </a:t>
            </a:r>
            <a:r>
              <a:rPr lang="en-US" sz="1000" b="0" i="1" dirty="0">
                <a:solidFill>
                  <a:srgbClr val="222222"/>
                </a:solidFill>
                <a:effectLst/>
                <a:latin typeface="Arial" panose="020B0604020202020204" pitchFamily="34" charset="0"/>
              </a:rPr>
              <a:t>Health Affairs</a:t>
            </a:r>
            <a:r>
              <a:rPr lang="en-US" sz="1000" b="0" i="0" dirty="0">
                <a:solidFill>
                  <a:srgbClr val="222222"/>
                </a:solidFill>
                <a:effectLst/>
                <a:latin typeface="Arial" panose="020B0604020202020204" pitchFamily="34" charset="0"/>
              </a:rPr>
              <a:t>. 2023 Jan 1;42(1):18-25.</a:t>
            </a:r>
          </a:p>
          <a:p>
            <a:r>
              <a:rPr lang="en-US" sz="1000" b="0" i="0" dirty="0" err="1">
                <a:solidFill>
                  <a:srgbClr val="222222"/>
                </a:solidFill>
                <a:effectLst/>
                <a:latin typeface="Arial" panose="020B0604020202020204" pitchFamily="34" charset="0"/>
              </a:rPr>
              <a:t>Steenland</a:t>
            </a:r>
            <a:r>
              <a:rPr lang="en-US" sz="1000" b="0" i="0" dirty="0">
                <a:solidFill>
                  <a:srgbClr val="222222"/>
                </a:solidFill>
                <a:effectLst/>
                <a:latin typeface="Arial" panose="020B0604020202020204" pitchFamily="34" charset="0"/>
              </a:rPr>
              <a:t> MW, Trivedi AN. Association of Medicaid Expansion With Postpartum Depression Treatment in Arkansas. </a:t>
            </a:r>
            <a:r>
              <a:rPr lang="en-US" sz="1000" b="0" i="1" dirty="0">
                <a:solidFill>
                  <a:srgbClr val="222222"/>
                </a:solidFill>
                <a:effectLst/>
                <a:latin typeface="Arial" panose="020B0604020202020204" pitchFamily="34" charset="0"/>
              </a:rPr>
              <a:t>JAMA Health Forum </a:t>
            </a:r>
            <a:r>
              <a:rPr lang="en-US" sz="1000" b="0" i="0" dirty="0">
                <a:solidFill>
                  <a:srgbClr val="222222"/>
                </a:solidFill>
                <a:effectLst/>
                <a:latin typeface="Arial" panose="020B0604020202020204" pitchFamily="34" charset="0"/>
              </a:rPr>
              <a:t>2023 Feb 3;4(2):e225603-e225603). </a:t>
            </a:r>
            <a:endParaRPr lang="en-US" sz="1000" dirty="0"/>
          </a:p>
        </p:txBody>
      </p:sp>
    </p:spTree>
    <p:extLst>
      <p:ext uri="{BB962C8B-B14F-4D97-AF65-F5344CB8AC3E}">
        <p14:creationId xmlns:p14="http://schemas.microsoft.com/office/powerpoint/2010/main" val="420446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9C625-25E7-4F9C-8450-63EF3EE4BBCF}"/>
              </a:ext>
            </a:extLst>
          </p:cNvPr>
          <p:cNvSpPr>
            <a:spLocks noGrp="1"/>
          </p:cNvSpPr>
          <p:nvPr>
            <p:ph type="title"/>
          </p:nvPr>
        </p:nvSpPr>
        <p:spPr>
          <a:xfrm>
            <a:off x="609600" y="381000"/>
            <a:ext cx="10972800" cy="713601"/>
          </a:xfrm>
        </p:spPr>
        <p:txBody>
          <a:bodyPr>
            <a:normAutofit/>
          </a:bodyPr>
          <a:lstStyle/>
          <a:p>
            <a:r>
              <a:rPr lang="en-US" dirty="0"/>
              <a:t>Improving Postpartum and Interconception Care</a:t>
            </a:r>
          </a:p>
        </p:txBody>
      </p:sp>
      <p:sp>
        <p:nvSpPr>
          <p:cNvPr id="6" name="Content Placeholder 5">
            <a:extLst>
              <a:ext uri="{FF2B5EF4-FFF2-40B4-BE49-F238E27FC236}">
                <a16:creationId xmlns:a16="http://schemas.microsoft.com/office/drawing/2014/main" id="{E97985B0-A962-48E0-AFE5-E32A4F026F16}"/>
              </a:ext>
            </a:extLst>
          </p:cNvPr>
          <p:cNvSpPr>
            <a:spLocks noGrp="1"/>
          </p:cNvSpPr>
          <p:nvPr>
            <p:ph sz="half" idx="1"/>
          </p:nvPr>
        </p:nvSpPr>
        <p:spPr>
          <a:xfrm>
            <a:off x="533400" y="1371600"/>
            <a:ext cx="5384800" cy="4718304"/>
          </a:xfrm>
        </p:spPr>
        <p:txBody>
          <a:bodyPr>
            <a:normAutofit lnSpcReduction="10000"/>
          </a:bodyPr>
          <a:lstStyle/>
          <a:p>
            <a:r>
              <a:rPr lang="en-US" dirty="0"/>
              <a:t>Increase the use and quality of </a:t>
            </a:r>
            <a:r>
              <a:rPr lang="en-US" b="1" dirty="0"/>
              <a:t>postpartum visits </a:t>
            </a:r>
            <a:r>
              <a:rPr lang="en-US" dirty="0"/>
              <a:t>in Medicaid. </a:t>
            </a:r>
          </a:p>
          <a:p>
            <a:pPr lvl="1"/>
            <a:r>
              <a:rPr lang="en-US" dirty="0"/>
              <a:t>Extend postpartum coverage.</a:t>
            </a:r>
          </a:p>
          <a:p>
            <a:pPr lvl="1"/>
            <a:r>
              <a:rPr lang="en-US" dirty="0"/>
              <a:t>Increase access to community support and care coordination.</a:t>
            </a:r>
          </a:p>
          <a:p>
            <a:pPr lvl="1"/>
            <a:r>
              <a:rPr lang="en-US" dirty="0"/>
              <a:t>Use managed care contract language.</a:t>
            </a:r>
          </a:p>
          <a:p>
            <a:pPr lvl="1"/>
            <a:r>
              <a:rPr lang="en-US" dirty="0"/>
              <a:t>Increase quality, using women-centered care and payment reforms.</a:t>
            </a:r>
          </a:p>
          <a:p>
            <a:pPr lvl="1"/>
            <a:r>
              <a:rPr lang="en-US" dirty="0"/>
              <a:t>Measure - ACOG-NCQA (PCPI) 4-part focus on depression, breastfeeding, diabetes, and contraception. </a:t>
            </a:r>
          </a:p>
        </p:txBody>
      </p:sp>
      <p:sp>
        <p:nvSpPr>
          <p:cNvPr id="7" name="Content Placeholder 6">
            <a:extLst>
              <a:ext uri="{FF2B5EF4-FFF2-40B4-BE49-F238E27FC236}">
                <a16:creationId xmlns:a16="http://schemas.microsoft.com/office/drawing/2014/main" id="{335185A0-B4B4-4D67-BCA4-9221FE71F3E6}"/>
              </a:ext>
            </a:extLst>
          </p:cNvPr>
          <p:cNvSpPr>
            <a:spLocks noGrp="1"/>
          </p:cNvSpPr>
          <p:nvPr>
            <p:ph sz="half" idx="2"/>
          </p:nvPr>
        </p:nvSpPr>
        <p:spPr>
          <a:xfrm>
            <a:off x="6121400" y="1371600"/>
            <a:ext cx="5384800" cy="4718304"/>
          </a:xfrm>
        </p:spPr>
        <p:txBody>
          <a:bodyPr>
            <a:normAutofit lnSpcReduction="10000"/>
          </a:bodyPr>
          <a:lstStyle/>
          <a:p>
            <a:r>
              <a:rPr lang="en-US" b="1" dirty="0"/>
              <a:t>Interconception Care</a:t>
            </a:r>
          </a:p>
          <a:p>
            <a:pPr lvl="1"/>
            <a:r>
              <a:rPr lang="en-US" dirty="0"/>
              <a:t>Aim to provide women who had an  adverse pregnancy outcome with care to reduce risks that may affect the woman’s health and any future birth she may choose to have.</a:t>
            </a:r>
          </a:p>
          <a:p>
            <a:pPr lvl="1"/>
            <a:r>
              <a:rPr lang="en-US" dirty="0"/>
              <a:t>More like chronic care model, with care coordination and supports.</a:t>
            </a:r>
          </a:p>
          <a:p>
            <a:pPr lvl="1"/>
            <a:r>
              <a:rPr lang="en-US" dirty="0"/>
              <a:t>“Almost all of the women in need of interconception care are already known to the medical system.” (</a:t>
            </a:r>
            <a:r>
              <a:rPr lang="en-US" dirty="0" err="1"/>
              <a:t>Klerman</a:t>
            </a:r>
            <a:r>
              <a:rPr lang="en-US" dirty="0"/>
              <a:t>)</a:t>
            </a:r>
          </a:p>
        </p:txBody>
      </p:sp>
      <p:sp>
        <p:nvSpPr>
          <p:cNvPr id="11" name="TextBox 10">
            <a:extLst>
              <a:ext uri="{FF2B5EF4-FFF2-40B4-BE49-F238E27FC236}">
                <a16:creationId xmlns:a16="http://schemas.microsoft.com/office/drawing/2014/main" id="{E0E835BB-0D5F-4F60-8CDA-DE02013005B1}"/>
              </a:ext>
            </a:extLst>
          </p:cNvPr>
          <p:cNvSpPr txBox="1"/>
          <p:nvPr/>
        </p:nvSpPr>
        <p:spPr>
          <a:xfrm>
            <a:off x="6629400" y="6264009"/>
            <a:ext cx="4876800" cy="553998"/>
          </a:xfrm>
          <a:prstGeom prst="rect">
            <a:avLst/>
          </a:prstGeom>
          <a:noFill/>
        </p:spPr>
        <p:txBody>
          <a:bodyPr wrap="square" rtlCol="0">
            <a:spAutoFit/>
          </a:bodyPr>
          <a:lstStyle/>
          <a:p>
            <a:r>
              <a:rPr lang="en-US" sz="750" dirty="0">
                <a:solidFill>
                  <a:schemeClr val="tx1">
                    <a:lumMod val="50000"/>
                    <a:lumOff val="50000"/>
                  </a:schemeClr>
                </a:solidFill>
                <a:latin typeface="Arial" panose="020B0604020202020204" pitchFamily="34" charset="0"/>
                <a:cs typeface="Arial" panose="020B0604020202020204" pitchFamily="34" charset="0"/>
              </a:rPr>
              <a:t>Johnson, Gee, Applegate. Improving Medicaid: Three decades of change to better service women of childbearing age. </a:t>
            </a:r>
            <a:r>
              <a:rPr lang="en-US" sz="750" i="1" dirty="0">
                <a:solidFill>
                  <a:schemeClr val="tx1">
                    <a:lumMod val="50000"/>
                    <a:lumOff val="50000"/>
                  </a:schemeClr>
                </a:solidFill>
                <a:latin typeface="Arial" panose="020B0604020202020204" pitchFamily="34" charset="0"/>
                <a:cs typeface="Arial" panose="020B0604020202020204" pitchFamily="34" charset="0"/>
              </a:rPr>
              <a:t>Clinical OB-GYN</a:t>
            </a:r>
            <a:r>
              <a:rPr lang="en-US" sz="750" dirty="0">
                <a:solidFill>
                  <a:schemeClr val="tx1">
                    <a:lumMod val="50000"/>
                    <a:lumOff val="50000"/>
                  </a:schemeClr>
                </a:solidFill>
                <a:latin typeface="Arial" panose="020B0604020202020204" pitchFamily="34" charset="0"/>
                <a:cs typeface="Arial" panose="020B0604020202020204" pitchFamily="34" charset="0"/>
              </a:rPr>
              <a:t>. 2014; Johnson K. </a:t>
            </a:r>
            <a:r>
              <a:rPr lang="en-US" sz="750" i="1" dirty="0">
                <a:solidFill>
                  <a:schemeClr val="tx1">
                    <a:lumMod val="50000"/>
                    <a:lumOff val="50000"/>
                  </a:schemeClr>
                </a:solidFill>
                <a:latin typeface="Arial" panose="020B0604020202020204" pitchFamily="34" charset="0"/>
                <a:cs typeface="Arial" panose="020B0604020202020204" pitchFamily="34" charset="0"/>
              </a:rPr>
              <a:t>Addressing women's health needs and improving birth outcomes: results from a peer-to-peer state Medicaid learning project</a:t>
            </a:r>
            <a:r>
              <a:rPr lang="en-US" sz="750" dirty="0">
                <a:solidFill>
                  <a:schemeClr val="tx1">
                    <a:lumMod val="50000"/>
                    <a:lumOff val="50000"/>
                  </a:schemeClr>
                </a:solidFill>
                <a:latin typeface="Arial" panose="020B0604020202020204" pitchFamily="34" charset="0"/>
                <a:cs typeface="Arial" panose="020B0604020202020204" pitchFamily="34" charset="0"/>
              </a:rPr>
              <a:t>. Commonwealth Fund, 2012; Institute for Healthcare Improvement. http://www.ihi.org/resources/Pages/Changes/ChangestoImproveChronicCare.aspx</a:t>
            </a:r>
          </a:p>
        </p:txBody>
      </p:sp>
      <p:sp>
        <p:nvSpPr>
          <p:cNvPr id="15" name="TextBox 14">
            <a:extLst>
              <a:ext uri="{FF2B5EF4-FFF2-40B4-BE49-F238E27FC236}">
                <a16:creationId xmlns:a16="http://schemas.microsoft.com/office/drawing/2014/main" id="{DAE13AFF-3573-494E-BB07-25211A269265}"/>
              </a:ext>
            </a:extLst>
          </p:cNvPr>
          <p:cNvSpPr txBox="1"/>
          <p:nvPr/>
        </p:nvSpPr>
        <p:spPr>
          <a:xfrm>
            <a:off x="533400" y="6304002"/>
            <a:ext cx="5448300" cy="553998"/>
          </a:xfrm>
          <a:prstGeom prst="rect">
            <a:avLst/>
          </a:prstGeom>
          <a:noFill/>
        </p:spPr>
        <p:txBody>
          <a:bodyPr wrap="square" rtlCol="0">
            <a:spAutoFit/>
          </a:bodyPr>
          <a:lstStyle/>
          <a:p>
            <a:r>
              <a:rPr lang="en-US" sz="750" dirty="0" err="1">
                <a:solidFill>
                  <a:schemeClr val="tx1">
                    <a:lumMod val="65000"/>
                    <a:lumOff val="35000"/>
                  </a:schemeClr>
                </a:solidFill>
                <a:latin typeface="Arial" panose="020B0604020202020204" pitchFamily="34" charset="0"/>
                <a:cs typeface="Arial" panose="020B0604020202020204" pitchFamily="34" charset="0"/>
              </a:rPr>
              <a:t>Bigby</a:t>
            </a:r>
            <a:r>
              <a:rPr lang="en-US" sz="750" dirty="0">
                <a:solidFill>
                  <a:schemeClr val="tx1">
                    <a:lumMod val="65000"/>
                    <a:lumOff val="35000"/>
                  </a:schemeClr>
                </a:solidFill>
                <a:latin typeface="Arial" panose="020B0604020202020204" pitchFamily="34" charset="0"/>
                <a:cs typeface="Arial" panose="020B0604020202020204" pitchFamily="34" charset="0"/>
              </a:rPr>
              <a:t>, Anthony, Hsu, </a:t>
            </a:r>
            <a:r>
              <a:rPr lang="en-US" sz="750" dirty="0" err="1">
                <a:solidFill>
                  <a:schemeClr val="tx1">
                    <a:lumMod val="65000"/>
                    <a:lumOff val="35000"/>
                  </a:schemeClr>
                </a:solidFill>
                <a:latin typeface="Arial" panose="020B0604020202020204" pitchFamily="34" charset="0"/>
                <a:cs typeface="Arial" panose="020B0604020202020204" pitchFamily="34" charset="0"/>
              </a:rPr>
              <a:t>Fiorentini</a:t>
            </a:r>
            <a:r>
              <a:rPr lang="en-US" sz="750" dirty="0">
                <a:solidFill>
                  <a:schemeClr val="tx1">
                    <a:lumMod val="65000"/>
                    <a:lumOff val="35000"/>
                  </a:schemeClr>
                </a:solidFill>
                <a:latin typeface="Arial" panose="020B0604020202020204" pitchFamily="34" charset="0"/>
                <a:cs typeface="Arial" panose="020B0604020202020204" pitchFamily="34" charset="0"/>
              </a:rPr>
              <a:t> &amp; Rosenbach. Recommendations for Maternal Health and Infant Health Quality Improvement in Medicaid and the Children’s Health Insurance Program.  Mathematica for CMS. December 2020.</a:t>
            </a:r>
          </a:p>
          <a:p>
            <a:r>
              <a:rPr lang="en-US" sz="750" dirty="0">
                <a:solidFill>
                  <a:schemeClr val="tx1">
                    <a:lumMod val="65000"/>
                    <a:lumOff val="35000"/>
                  </a:schemeClr>
                </a:solidFill>
              </a:rPr>
              <a:t>For more on Physician Consortium for Performance Improvement®(PCPI), see: </a:t>
            </a:r>
            <a:r>
              <a:rPr lang="en-US" sz="750" dirty="0">
                <a:solidFill>
                  <a:schemeClr val="tx1">
                    <a:lumMod val="65000"/>
                    <a:lumOff val="35000"/>
                  </a:schemeClr>
                </a:solidFill>
                <a:latin typeface="Arial" panose="020B0604020202020204" pitchFamily="34" charset="0"/>
                <a:cs typeface="Arial" panose="020B0604020202020204" pitchFamily="34" charset="0"/>
              </a:rPr>
              <a:t>https://www.ahrq.gov/sites/default/files/wysiwyg/CHIPRA-BMI-Maternity-Care-Measures.pdf</a:t>
            </a:r>
          </a:p>
        </p:txBody>
      </p:sp>
      <p:sp>
        <p:nvSpPr>
          <p:cNvPr id="2" name="Footer Placeholder 1">
            <a:extLst>
              <a:ext uri="{FF2B5EF4-FFF2-40B4-BE49-F238E27FC236}">
                <a16:creationId xmlns:a16="http://schemas.microsoft.com/office/drawing/2014/main" id="{15DFBA65-8B5F-2591-7294-D04459AAB734}"/>
              </a:ext>
            </a:extLst>
          </p:cNvPr>
          <p:cNvSpPr>
            <a:spLocks noGrp="1"/>
          </p:cNvSpPr>
          <p:nvPr>
            <p:ph type="ftr" sz="quarter" idx="11"/>
          </p:nvPr>
        </p:nvSpPr>
        <p:spPr/>
        <p:txBody>
          <a:bodyPr/>
          <a:lstStyle/>
          <a:p>
            <a:pPr>
              <a:defRPr/>
            </a:pPr>
            <a:r>
              <a:rPr lang="en-US"/>
              <a:t>K Johnson. Breakout: Postpartum. DHMIC. April, 2023</a:t>
            </a:r>
            <a:endParaRPr lang="en-US" dirty="0"/>
          </a:p>
        </p:txBody>
      </p:sp>
      <p:sp>
        <p:nvSpPr>
          <p:cNvPr id="3" name="Slide Number Placeholder 2">
            <a:extLst>
              <a:ext uri="{FF2B5EF4-FFF2-40B4-BE49-F238E27FC236}">
                <a16:creationId xmlns:a16="http://schemas.microsoft.com/office/drawing/2014/main" id="{BD062B29-2CBC-7698-A28A-2296D052A8F5}"/>
              </a:ext>
            </a:extLst>
          </p:cNvPr>
          <p:cNvSpPr>
            <a:spLocks noGrp="1"/>
          </p:cNvSpPr>
          <p:nvPr>
            <p:ph type="sldNum" sz="quarter" idx="12"/>
          </p:nvPr>
        </p:nvSpPr>
        <p:spPr/>
        <p:txBody>
          <a:bodyPr/>
          <a:lstStyle/>
          <a:p>
            <a:pPr>
              <a:defRPr/>
            </a:pPr>
            <a:fld id="{20902F10-033B-454A-8DA4-6597F25DA3EA}" type="slidenum">
              <a:rPr lang="en-US" altLang="en-US" smtClean="0"/>
              <a:pPr>
                <a:defRPr/>
              </a:pPr>
              <a:t>11</a:t>
            </a:fld>
            <a:endParaRPr lang="en-US" altLang="en-US"/>
          </a:p>
        </p:txBody>
      </p:sp>
    </p:spTree>
    <p:extLst>
      <p:ext uri="{BB962C8B-B14F-4D97-AF65-F5344CB8AC3E}">
        <p14:creationId xmlns:p14="http://schemas.microsoft.com/office/powerpoint/2010/main" val="292361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9601200" cy="609600"/>
          </a:xfrm>
        </p:spPr>
        <p:txBody>
          <a:bodyPr>
            <a:normAutofit fontScale="90000"/>
          </a:bodyPr>
          <a:lstStyle/>
          <a:p>
            <a:pPr>
              <a:defRPr/>
            </a:pPr>
            <a:r>
              <a:rPr lang="en-US" dirty="0"/>
              <a:t>Women’s Preventive Services Guidelines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2401461"/>
              </p:ext>
            </p:extLst>
          </p:nvPr>
        </p:nvGraphicFramePr>
        <p:xfrm>
          <a:off x="609600" y="990600"/>
          <a:ext cx="9677400" cy="5341936"/>
        </p:xfrm>
        <a:graphic>
          <a:graphicData uri="http://schemas.openxmlformats.org/drawingml/2006/table">
            <a:tbl>
              <a:tblPr firstRow="1" bandRow="1">
                <a:tableStyleId>{69012ECD-51FC-41F1-AA8D-1B2483CD663E}</a:tableStyleId>
              </a:tblPr>
              <a:tblGrid>
                <a:gridCol w="9677400">
                  <a:extLst>
                    <a:ext uri="{9D8B030D-6E8A-4147-A177-3AD203B41FA5}">
                      <a16:colId xmlns:a16="http://schemas.microsoft.com/office/drawing/2014/main" val="20000"/>
                    </a:ext>
                  </a:extLst>
                </a:gridCol>
              </a:tblGrid>
              <a:tr h="391393">
                <a:tc>
                  <a:txBody>
                    <a:bodyPr/>
                    <a:lstStyle/>
                    <a:p>
                      <a:pPr marL="0" marR="0">
                        <a:lnSpc>
                          <a:spcPct val="107000"/>
                        </a:lnSpc>
                        <a:spcBef>
                          <a:spcPts val="0"/>
                        </a:spcBef>
                        <a:spcAft>
                          <a:spcPts val="0"/>
                        </a:spcAft>
                      </a:pPr>
                      <a:r>
                        <a:rPr lang="en-US" sz="2400" dirty="0">
                          <a:effectLst/>
                        </a:rPr>
                        <a:t>New and Updated WPSI Guidelines Topics (effective 2023)</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990803">
                <a:tc>
                  <a:txBody>
                    <a:bodyPr/>
                    <a:lstStyle/>
                    <a:p>
                      <a:pPr marL="0" marR="0">
                        <a:lnSpc>
                          <a:spcPct val="107000"/>
                        </a:lnSpc>
                        <a:spcBef>
                          <a:spcPts val="0"/>
                        </a:spcBef>
                        <a:spcAft>
                          <a:spcPts val="0"/>
                        </a:spcAft>
                      </a:pPr>
                      <a:r>
                        <a:rPr lang="en-US" sz="1800" dirty="0">
                          <a:effectLst/>
                        </a:rPr>
                        <a:t>Well-Woman Preventive Visits</a:t>
                      </a:r>
                    </a:p>
                    <a:p>
                      <a:pPr marL="0" marR="0">
                        <a:lnSpc>
                          <a:spcPct val="107000"/>
                        </a:lnSpc>
                        <a:spcBef>
                          <a:spcPts val="0"/>
                        </a:spcBef>
                        <a:spcAft>
                          <a:spcPts val="0"/>
                        </a:spcAft>
                      </a:pPr>
                      <a:r>
                        <a:rPr lang="en-US" sz="1400" dirty="0">
                          <a:effectLst/>
                        </a:rPr>
                        <a:t>Recommend that women receive at least one preventive care visit per year beginning in adolescence and continuing across the lifespan (i.e., annual preventive visit), as well as pre-pregnancy (preconception), prenatal, postpartum and </a:t>
                      </a:r>
                      <a:r>
                        <a:rPr lang="en-US" sz="1400" dirty="0" err="1">
                          <a:effectLst/>
                        </a:rPr>
                        <a:t>interpregnancy</a:t>
                      </a:r>
                      <a:r>
                        <a:rPr lang="en-US" sz="1400" dirty="0">
                          <a:effectLst/>
                        </a:rPr>
                        <a:t> visits.</a:t>
                      </a:r>
                      <a:endParaRPr lang="en-US" sz="1400" b="0"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3528">
                <a:tc>
                  <a:txBody>
                    <a:bodyPr/>
                    <a:lstStyle/>
                    <a:p>
                      <a:pPr marL="0" marR="0">
                        <a:lnSpc>
                          <a:spcPct val="107000"/>
                        </a:lnSpc>
                        <a:spcBef>
                          <a:spcPts val="0"/>
                        </a:spcBef>
                        <a:spcAft>
                          <a:spcPts val="0"/>
                        </a:spcAft>
                      </a:pPr>
                      <a:r>
                        <a:rPr lang="en-US" sz="1800" dirty="0">
                          <a:effectLst/>
                        </a:rPr>
                        <a:t>Obesity Prevention in Midlife Women (NEW) </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293528">
                <a:tc>
                  <a:txBody>
                    <a:bodyPr/>
                    <a:lstStyle/>
                    <a:p>
                      <a:pPr marL="0" marR="0">
                        <a:lnSpc>
                          <a:spcPct val="107000"/>
                        </a:lnSpc>
                        <a:spcBef>
                          <a:spcPts val="0"/>
                        </a:spcBef>
                        <a:spcAft>
                          <a:spcPts val="0"/>
                        </a:spcAft>
                      </a:pPr>
                      <a:r>
                        <a:rPr lang="en-US" sz="1800" dirty="0">
                          <a:effectLst/>
                        </a:rPr>
                        <a:t>Breastfeeding Counseling, Services, and Supplies </a:t>
                      </a:r>
                      <a:r>
                        <a:rPr lang="en-US" sz="1600" i="1" dirty="0">
                          <a:effectLst/>
                        </a:rPr>
                        <a:t>(prenatal,</a:t>
                      </a:r>
                      <a:r>
                        <a:rPr lang="en-US" sz="1600" i="1" baseline="0" dirty="0">
                          <a:effectLst/>
                        </a:rPr>
                        <a:t> perinatal, postpartum)</a:t>
                      </a:r>
                      <a:endParaRPr lang="en-US" sz="1600" b="1" i="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293528">
                <a:tc>
                  <a:txBody>
                    <a:bodyPr/>
                    <a:lstStyle/>
                    <a:p>
                      <a:pPr marL="0" marR="0">
                        <a:lnSpc>
                          <a:spcPct val="107000"/>
                        </a:lnSpc>
                        <a:spcBef>
                          <a:spcPts val="0"/>
                        </a:spcBef>
                        <a:spcAft>
                          <a:spcPts val="0"/>
                        </a:spcAft>
                      </a:pPr>
                      <a:r>
                        <a:rPr lang="en-US" sz="1800" dirty="0">
                          <a:effectLst/>
                        </a:rPr>
                        <a:t>Contraception </a:t>
                      </a:r>
                      <a:r>
                        <a:rPr lang="en-US" sz="1600" i="1" dirty="0">
                          <a:effectLst/>
                        </a:rPr>
                        <a:t>(full range of FDA approved methods, some plans exempt)</a:t>
                      </a:r>
                      <a:endParaRPr lang="en-US" sz="1600" b="1" i="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93528">
                <a:tc>
                  <a:txBody>
                    <a:bodyPr/>
                    <a:lstStyle/>
                    <a:p>
                      <a:pPr marL="0" marR="0">
                        <a:lnSpc>
                          <a:spcPct val="107000"/>
                        </a:lnSpc>
                        <a:spcBef>
                          <a:spcPts val="0"/>
                        </a:spcBef>
                        <a:spcAft>
                          <a:spcPts val="0"/>
                        </a:spcAft>
                      </a:pPr>
                      <a:r>
                        <a:rPr lang="en-US" sz="1800" dirty="0">
                          <a:effectLst/>
                        </a:rPr>
                        <a:t>Screening and counseling for Sexually Transmitted Infections (STIs)</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293528">
                <a:tc>
                  <a:txBody>
                    <a:bodyPr/>
                    <a:lstStyle/>
                    <a:p>
                      <a:pPr marL="0" marR="0">
                        <a:lnSpc>
                          <a:spcPct val="107000"/>
                        </a:lnSpc>
                        <a:spcBef>
                          <a:spcPts val="0"/>
                        </a:spcBef>
                        <a:spcAft>
                          <a:spcPts val="0"/>
                        </a:spcAft>
                      </a:pPr>
                      <a:r>
                        <a:rPr lang="en-US" sz="1800" dirty="0">
                          <a:effectLst/>
                        </a:rPr>
                        <a:t>Screening for Human Immunodeficiency Virus Infection (HIV) </a:t>
                      </a:r>
                      <a:r>
                        <a:rPr lang="en-US" sz="1600" i="1" dirty="0">
                          <a:effectLst/>
                        </a:rPr>
                        <a:t>(three categories)</a:t>
                      </a:r>
                      <a:endParaRPr lang="en-US" sz="1800" b="1" i="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437404">
                <a:tc>
                  <a:txBody>
                    <a:bodyPr/>
                    <a:lstStyle/>
                    <a:p>
                      <a:pPr marL="0" marR="0" fontAlgn="base">
                        <a:lnSpc>
                          <a:spcPct val="107000"/>
                        </a:lnSpc>
                        <a:spcBef>
                          <a:spcPts val="0"/>
                        </a:spcBef>
                        <a:spcAft>
                          <a:spcPts val="0"/>
                        </a:spcAft>
                      </a:pPr>
                      <a:r>
                        <a:rPr lang="en-US" sz="2000" dirty="0">
                          <a:solidFill>
                            <a:schemeClr val="bg1"/>
                          </a:solidFill>
                          <a:effectLst/>
                        </a:rPr>
                        <a:t>Unchanged </a:t>
                      </a:r>
                      <a:r>
                        <a:rPr lang="en-US" sz="2400" dirty="0">
                          <a:solidFill>
                            <a:schemeClr val="bg1"/>
                          </a:solidFill>
                          <a:effectLst/>
                        </a:rPr>
                        <a:t>WPSI Guidelines Topics</a:t>
                      </a:r>
                      <a:endParaRPr lang="en-US" sz="1600" b="1" dirty="0">
                        <a:solidFill>
                          <a:schemeClr val="bg1"/>
                        </a:solidFill>
                        <a:effectLst/>
                        <a:latin typeface="+mn-lt"/>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7"/>
                  </a:ext>
                </a:extLst>
              </a:tr>
              <a:tr h="293528">
                <a:tc>
                  <a:txBody>
                    <a:bodyPr/>
                    <a:lstStyle/>
                    <a:p>
                      <a:pPr marL="0" marR="0">
                        <a:lnSpc>
                          <a:spcPct val="107000"/>
                        </a:lnSpc>
                        <a:spcBef>
                          <a:spcPts val="0"/>
                        </a:spcBef>
                        <a:spcAft>
                          <a:spcPts val="0"/>
                        </a:spcAft>
                      </a:pPr>
                      <a:r>
                        <a:rPr lang="en-US" sz="1800" dirty="0">
                          <a:effectLst/>
                        </a:rPr>
                        <a:t>Breast Cancer Screening for Average-Risk Women</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293528">
                <a:tc>
                  <a:txBody>
                    <a:bodyPr/>
                    <a:lstStyle/>
                    <a:p>
                      <a:pPr marL="0" marR="0">
                        <a:lnSpc>
                          <a:spcPct val="107000"/>
                        </a:lnSpc>
                        <a:spcBef>
                          <a:spcPts val="0"/>
                        </a:spcBef>
                        <a:spcAft>
                          <a:spcPts val="0"/>
                        </a:spcAft>
                      </a:pPr>
                      <a:r>
                        <a:rPr lang="en-US" sz="1800" dirty="0">
                          <a:effectLst/>
                        </a:rPr>
                        <a:t>Screening for Anxiety</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r h="293528">
                <a:tc>
                  <a:txBody>
                    <a:bodyPr/>
                    <a:lstStyle/>
                    <a:p>
                      <a:pPr marL="0" marR="0">
                        <a:lnSpc>
                          <a:spcPct val="107000"/>
                        </a:lnSpc>
                        <a:spcBef>
                          <a:spcPts val="0"/>
                        </a:spcBef>
                        <a:spcAft>
                          <a:spcPts val="0"/>
                        </a:spcAft>
                      </a:pPr>
                      <a:r>
                        <a:rPr lang="en-US" sz="1800" dirty="0">
                          <a:effectLst/>
                        </a:rPr>
                        <a:t>Screening</a:t>
                      </a:r>
                      <a:r>
                        <a:rPr lang="en-US" sz="1800" baseline="0" dirty="0">
                          <a:effectLst/>
                        </a:rPr>
                        <a:t> for </a:t>
                      </a:r>
                      <a:r>
                        <a:rPr lang="en-US" sz="1800" dirty="0">
                          <a:effectLst/>
                        </a:rPr>
                        <a:t>Cervical Cancer</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10"/>
                  </a:ext>
                </a:extLst>
              </a:tr>
              <a:tr h="293528">
                <a:tc>
                  <a:txBody>
                    <a:bodyPr/>
                    <a:lstStyle/>
                    <a:p>
                      <a:pPr marL="0" marR="0">
                        <a:lnSpc>
                          <a:spcPct val="107000"/>
                        </a:lnSpc>
                        <a:spcBef>
                          <a:spcPts val="0"/>
                        </a:spcBef>
                        <a:spcAft>
                          <a:spcPts val="0"/>
                        </a:spcAft>
                      </a:pPr>
                      <a:r>
                        <a:rPr lang="en-US" sz="1800" dirty="0">
                          <a:effectLst/>
                        </a:rPr>
                        <a:t>Screening and Counseling for Interpersonal and Domestic Violence</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11"/>
                  </a:ext>
                </a:extLst>
              </a:tr>
              <a:tr h="293528">
                <a:tc>
                  <a:txBody>
                    <a:bodyPr/>
                    <a:lstStyle/>
                    <a:p>
                      <a:pPr marL="0" marR="0">
                        <a:lnSpc>
                          <a:spcPct val="107000"/>
                        </a:lnSpc>
                        <a:spcBef>
                          <a:spcPts val="0"/>
                        </a:spcBef>
                        <a:spcAft>
                          <a:spcPts val="0"/>
                        </a:spcAft>
                      </a:pPr>
                      <a:r>
                        <a:rPr lang="en-US" sz="1800" dirty="0">
                          <a:effectLst/>
                        </a:rPr>
                        <a:t>Screening for Diabetes Mellitus after Pregnancy</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12"/>
                  </a:ext>
                </a:extLst>
              </a:tr>
              <a:tr h="293528">
                <a:tc>
                  <a:txBody>
                    <a:bodyPr/>
                    <a:lstStyle/>
                    <a:p>
                      <a:pPr marL="0" marR="0">
                        <a:lnSpc>
                          <a:spcPct val="107000"/>
                        </a:lnSpc>
                        <a:spcBef>
                          <a:spcPts val="0"/>
                        </a:spcBef>
                        <a:spcAft>
                          <a:spcPts val="0"/>
                        </a:spcAft>
                      </a:pPr>
                      <a:r>
                        <a:rPr lang="en-US" sz="1800" dirty="0">
                          <a:effectLst/>
                        </a:rPr>
                        <a:t>Screening for Gestational Diabetes Mellitus </a:t>
                      </a:r>
                      <a:r>
                        <a:rPr lang="en-US" sz="1600" i="1" dirty="0">
                          <a:effectLst/>
                        </a:rPr>
                        <a:t>(prenatal)</a:t>
                      </a:r>
                      <a:endParaRPr lang="en-US" sz="1800" b="1" i="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13"/>
                  </a:ext>
                </a:extLst>
              </a:tr>
              <a:tr h="293528">
                <a:tc>
                  <a:txBody>
                    <a:bodyPr/>
                    <a:lstStyle/>
                    <a:p>
                      <a:pPr marL="0" marR="0">
                        <a:lnSpc>
                          <a:spcPct val="107000"/>
                        </a:lnSpc>
                        <a:spcBef>
                          <a:spcPts val="0"/>
                        </a:spcBef>
                        <a:spcAft>
                          <a:spcPts val="0"/>
                        </a:spcAft>
                      </a:pPr>
                      <a:r>
                        <a:rPr lang="en-US" sz="1800" dirty="0">
                          <a:effectLst/>
                        </a:rPr>
                        <a:t>Screening for Urinary Incontinence</a:t>
                      </a:r>
                      <a:endParaRPr lang="en-US" sz="1800" b="1" dirty="0">
                        <a:solidFill>
                          <a:srgbClr val="943634"/>
                        </a:solidFill>
                        <a:effectLst/>
                        <a:latin typeface="+mn-lt"/>
                        <a:ea typeface="Calibri"/>
                        <a:cs typeface="Times New Roman"/>
                      </a:endParaRPr>
                    </a:p>
                  </a:txBody>
                  <a:tcPr marL="68580" marR="68580" marT="0" marB="0"/>
                </a:tc>
                <a:extLst>
                  <a:ext uri="{0D108BD9-81ED-4DB2-BD59-A6C34878D82A}">
                    <a16:rowId xmlns:a16="http://schemas.microsoft.com/office/drawing/2014/main" val="10014"/>
                  </a:ext>
                </a:extLst>
              </a:tr>
            </a:tbl>
          </a:graphicData>
        </a:graphic>
      </p:graphicFrame>
      <p:sp>
        <p:nvSpPr>
          <p:cNvPr id="4" name="Footer Placeholder 3"/>
          <p:cNvSpPr>
            <a:spLocks noGrp="1"/>
          </p:cNvSpPr>
          <p:nvPr>
            <p:ph type="ftr" sz="quarter" idx="10"/>
          </p:nvPr>
        </p:nvSpPr>
        <p:spPr/>
        <p:txBody>
          <a:bodyPr/>
          <a:lstStyle/>
          <a:p>
            <a:pPr>
              <a:defRPr/>
            </a:pPr>
            <a:r>
              <a:rPr lang="en-US" sz="1000"/>
              <a:t>K Johnson. Breakout: Postpartum. DHMIC. April, 2023</a:t>
            </a:r>
          </a:p>
        </p:txBody>
      </p:sp>
      <p:sp>
        <p:nvSpPr>
          <p:cNvPr id="4816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748C7E8F-3BF0-44A8-AF00-177453322948}" type="slidenum">
              <a:rPr lang="en-US" altLang="en-US" smtClean="0">
                <a:solidFill>
                  <a:srgbClr val="FFFFFF"/>
                </a:solidFill>
                <a:latin typeface="Arial" charset="0"/>
              </a:rPr>
              <a:pPr/>
              <a:t>12</a:t>
            </a:fld>
            <a:endParaRPr lang="en-US" altLang="en-US">
              <a:solidFill>
                <a:srgbClr val="FFFFFF"/>
              </a:solidFill>
              <a:latin typeface="Arial" charset="0"/>
            </a:endParaRPr>
          </a:p>
        </p:txBody>
      </p:sp>
      <p:sp>
        <p:nvSpPr>
          <p:cNvPr id="7" name="Rectangle 6"/>
          <p:cNvSpPr/>
          <p:nvPr/>
        </p:nvSpPr>
        <p:spPr>
          <a:xfrm>
            <a:off x="609600" y="6480175"/>
            <a:ext cx="9753600" cy="400050"/>
          </a:xfrm>
          <a:prstGeom prst="rect">
            <a:avLst/>
          </a:prstGeom>
        </p:spPr>
        <p:txBody>
          <a:bodyPr wrap="square">
            <a:spAutoFit/>
          </a:bodyPr>
          <a:lstStyle/>
          <a:p>
            <a:pPr>
              <a:defRPr/>
            </a:pPr>
            <a:r>
              <a:rPr lang="en-US" sz="1000" dirty="0">
                <a:latin typeface="+mn-lt"/>
              </a:rPr>
              <a:t>Health Resources and Services Administration. Women's preventive Services Guidelines. (Website. Dated January 2022.)  Guidelines updated December 2021. https://www.hrsa.gov/womens-guidelines/index.html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9906000" cy="990600"/>
          </a:xfrm>
        </p:spPr>
        <p:txBody>
          <a:bodyPr>
            <a:noAutofit/>
          </a:bodyPr>
          <a:lstStyle/>
          <a:p>
            <a:r>
              <a:rPr lang="en-US" sz="3200" dirty="0"/>
              <a:t>Opportunities in Medicaid Postpartum Extension: </a:t>
            </a:r>
            <a:br>
              <a:rPr lang="en-US" sz="3200" dirty="0"/>
            </a:br>
            <a:r>
              <a:rPr lang="en-US" sz="3200" i="1" dirty="0"/>
              <a:t>More team-based, person-centered care</a:t>
            </a:r>
          </a:p>
        </p:txBody>
      </p:sp>
      <p:sp>
        <p:nvSpPr>
          <p:cNvPr id="3" name="Content Placeholder 2"/>
          <p:cNvSpPr>
            <a:spLocks noGrp="1"/>
          </p:cNvSpPr>
          <p:nvPr>
            <p:ph sz="half" idx="1"/>
          </p:nvPr>
        </p:nvSpPr>
        <p:spPr>
          <a:xfrm>
            <a:off x="533400" y="1600200"/>
            <a:ext cx="6096000" cy="4426805"/>
          </a:xfrm>
        </p:spPr>
        <p:txBody>
          <a:bodyPr/>
          <a:lstStyle/>
          <a:p>
            <a:r>
              <a:rPr lang="en-US" dirty="0"/>
              <a:t>Health Care System Transformation</a:t>
            </a:r>
          </a:p>
          <a:p>
            <a:pPr lvl="1"/>
            <a:r>
              <a:rPr lang="en-US" dirty="0"/>
              <a:t>Offer full benefits to address physical, mental, oral, and reproductive health</a:t>
            </a:r>
          </a:p>
          <a:p>
            <a:pPr lvl="1"/>
            <a:r>
              <a:rPr lang="en-US" dirty="0"/>
              <a:t>Include full array of perinatal providers</a:t>
            </a:r>
          </a:p>
          <a:p>
            <a:pPr lvl="1"/>
            <a:r>
              <a:rPr lang="en-US" dirty="0"/>
              <a:t>Set adequate provider payment rates</a:t>
            </a:r>
          </a:p>
          <a:p>
            <a:pPr lvl="1"/>
            <a:r>
              <a:rPr lang="en-US" dirty="0"/>
              <a:t>Augment financing for SDOH and care coordination</a:t>
            </a:r>
          </a:p>
          <a:p>
            <a:pPr lvl="1"/>
            <a:r>
              <a:rPr lang="en-US" dirty="0"/>
              <a:t>Focus on quality and safety</a:t>
            </a:r>
          </a:p>
          <a:p>
            <a:pPr lvl="1"/>
            <a:r>
              <a:rPr lang="en-US" dirty="0"/>
              <a:t>Use strategies to advance equity</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528651897"/>
              </p:ext>
            </p:extLst>
          </p:nvPr>
        </p:nvGraphicFramePr>
        <p:xfrm>
          <a:off x="6705600" y="838200"/>
          <a:ext cx="5638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2971800" y="19051"/>
            <a:ext cx="6096000" cy="328613"/>
          </a:xfrm>
        </p:spPr>
        <p:txBody>
          <a:bodyPr/>
          <a:lstStyle/>
          <a:p>
            <a:pPr>
              <a:defRPr/>
            </a:pPr>
            <a:r>
              <a:rPr lang="en-US" dirty="0"/>
              <a:t>K Johnson. Breakout: Postpartum. DHMIC. April, 2023</a:t>
            </a:r>
          </a:p>
        </p:txBody>
      </p:sp>
      <p:sp>
        <p:nvSpPr>
          <p:cNvPr id="6" name="Slide Number Placeholder 5"/>
          <p:cNvSpPr>
            <a:spLocks noGrp="1"/>
          </p:cNvSpPr>
          <p:nvPr>
            <p:ph type="sldNum" sz="quarter" idx="12"/>
          </p:nvPr>
        </p:nvSpPr>
        <p:spPr/>
        <p:txBody>
          <a:bodyPr/>
          <a:lstStyle/>
          <a:p>
            <a:pPr>
              <a:defRPr/>
            </a:pPr>
            <a:fld id="{20902F10-033B-454A-8DA4-6597F25DA3EA}" type="slidenum">
              <a:rPr lang="en-US" altLang="en-US" smtClean="0"/>
              <a:pPr>
                <a:defRPr/>
              </a:pPr>
              <a:t>13</a:t>
            </a:fld>
            <a:endParaRPr lang="en-US" altLang="en-US"/>
          </a:p>
        </p:txBody>
      </p:sp>
      <p:sp>
        <p:nvSpPr>
          <p:cNvPr id="8" name="Rectangle 7"/>
          <p:cNvSpPr/>
          <p:nvPr/>
        </p:nvSpPr>
        <p:spPr>
          <a:xfrm>
            <a:off x="457200" y="6257837"/>
            <a:ext cx="6553200"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Zephyrin L, Johnson K. Optimizing Medicaid Extended Postpartum Coverage to Drive Health Care System Change. </a:t>
            </a:r>
            <a:r>
              <a:rPr lang="en-US" sz="900" i="1" dirty="0">
                <a:latin typeface="Arial" panose="020B0604020202020204" pitchFamily="34" charset="0"/>
                <a:cs typeface="Arial" panose="020B0604020202020204" pitchFamily="34" charset="0"/>
              </a:rPr>
              <a:t>Women’s Health Issues</a:t>
            </a:r>
            <a:r>
              <a:rPr lang="en-US" sz="900" dirty="0">
                <a:latin typeface="Arial" panose="020B0604020202020204" pitchFamily="34" charset="0"/>
                <a:cs typeface="Arial" panose="020B0604020202020204" pitchFamily="34" charset="0"/>
              </a:rPr>
              <a:t>. 2022 Sep 15:S1049-3867(22)00091-3. https://doi.org/10.1016/j.whi.2022.08.008</a:t>
            </a:r>
          </a:p>
        </p:txBody>
      </p:sp>
    </p:spTree>
    <p:extLst>
      <p:ext uri="{BB962C8B-B14F-4D97-AF65-F5344CB8AC3E}">
        <p14:creationId xmlns:p14="http://schemas.microsoft.com/office/powerpoint/2010/main" val="184669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F252-0136-E7BD-4C81-4105C0220A37}"/>
              </a:ext>
            </a:extLst>
          </p:cNvPr>
          <p:cNvSpPr>
            <a:spLocks noGrp="1"/>
          </p:cNvSpPr>
          <p:nvPr>
            <p:ph type="title"/>
          </p:nvPr>
        </p:nvSpPr>
        <p:spPr/>
        <p:txBody>
          <a:bodyPr>
            <a:normAutofit fontScale="90000"/>
          </a:bodyPr>
          <a:lstStyle/>
          <a:p>
            <a:r>
              <a:rPr lang="en-US" dirty="0"/>
              <a:t>Perinatal Quality Collaboratives (PQC)</a:t>
            </a:r>
          </a:p>
        </p:txBody>
      </p:sp>
      <p:sp>
        <p:nvSpPr>
          <p:cNvPr id="3" name="Content Placeholder 2">
            <a:extLst>
              <a:ext uri="{FF2B5EF4-FFF2-40B4-BE49-F238E27FC236}">
                <a16:creationId xmlns:a16="http://schemas.microsoft.com/office/drawing/2014/main" id="{E70CD92A-2B4E-6BB8-249D-03E238B7C92C}"/>
              </a:ext>
            </a:extLst>
          </p:cNvPr>
          <p:cNvSpPr>
            <a:spLocks noGrp="1"/>
          </p:cNvSpPr>
          <p:nvPr>
            <p:ph idx="1"/>
          </p:nvPr>
        </p:nvSpPr>
        <p:spPr/>
        <p:txBody>
          <a:bodyPr>
            <a:normAutofit/>
          </a:bodyPr>
          <a:lstStyle/>
          <a:p>
            <a:r>
              <a:rPr lang="en-US" dirty="0"/>
              <a:t>PQCs are adopting core practices to advance birth equity, reduce disparities and confront racism and bias in perinatal care.</a:t>
            </a:r>
          </a:p>
          <a:p>
            <a:pPr lvl="1"/>
            <a:r>
              <a:rPr lang="en-US" dirty="0"/>
              <a:t>Make commitments to equity </a:t>
            </a:r>
          </a:p>
          <a:p>
            <a:pPr lvl="1"/>
            <a:r>
              <a:rPr lang="en-US" dirty="0"/>
              <a:t>Educate on causes of inequities and mitigation strategies </a:t>
            </a:r>
          </a:p>
          <a:p>
            <a:pPr lvl="1"/>
            <a:r>
              <a:rPr lang="en-US" dirty="0"/>
              <a:t>Collect accurate data by race/ethnicity </a:t>
            </a:r>
          </a:p>
          <a:p>
            <a:pPr lvl="1"/>
            <a:r>
              <a:rPr lang="en-US" dirty="0"/>
              <a:t>Focus on social determinants/drivers of health</a:t>
            </a:r>
          </a:p>
          <a:p>
            <a:pPr lvl="1"/>
            <a:r>
              <a:rPr lang="en-US" dirty="0"/>
              <a:t>Include all birth settings and community-based providers </a:t>
            </a:r>
          </a:p>
          <a:p>
            <a:pPr lvl="1"/>
            <a:r>
              <a:rPr lang="en-US" dirty="0"/>
              <a:t>Integrating patient and community knowledge, experiences, and narratives in the QI work.</a:t>
            </a:r>
          </a:p>
        </p:txBody>
      </p:sp>
      <p:sp>
        <p:nvSpPr>
          <p:cNvPr id="4" name="Footer Placeholder 3">
            <a:extLst>
              <a:ext uri="{FF2B5EF4-FFF2-40B4-BE49-F238E27FC236}">
                <a16:creationId xmlns:a16="http://schemas.microsoft.com/office/drawing/2014/main" id="{FC3EBD19-DF40-7304-E731-7E5BAF4D1780}"/>
              </a:ext>
            </a:extLst>
          </p:cNvPr>
          <p:cNvSpPr>
            <a:spLocks noGrp="1"/>
          </p:cNvSpPr>
          <p:nvPr>
            <p:ph type="ftr" sz="quarter" idx="10"/>
          </p:nvPr>
        </p:nvSpPr>
        <p:spPr/>
        <p:txBody>
          <a:bodyPr/>
          <a:lstStyle/>
          <a:p>
            <a:r>
              <a:rPr lang="en-US"/>
              <a:t>K Johnson. Breakout: Postpartum. DHMIC. April, 2023</a:t>
            </a:r>
          </a:p>
        </p:txBody>
      </p:sp>
      <p:sp>
        <p:nvSpPr>
          <p:cNvPr id="5" name="Slide Number Placeholder 4">
            <a:extLst>
              <a:ext uri="{FF2B5EF4-FFF2-40B4-BE49-F238E27FC236}">
                <a16:creationId xmlns:a16="http://schemas.microsoft.com/office/drawing/2014/main" id="{39615256-9EE2-6317-9E71-017946B8F9F8}"/>
              </a:ext>
            </a:extLst>
          </p:cNvPr>
          <p:cNvSpPr>
            <a:spLocks noGrp="1"/>
          </p:cNvSpPr>
          <p:nvPr>
            <p:ph type="sldNum" sz="quarter" idx="11"/>
          </p:nvPr>
        </p:nvSpPr>
        <p:spPr/>
        <p:txBody>
          <a:bodyPr/>
          <a:lstStyle/>
          <a:p>
            <a:fld id="{D259B000-CA3B-4B4E-8466-74FDA41FEEAF}" type="slidenum">
              <a:rPr lang="en-US" altLang="en-US" smtClean="0"/>
              <a:pPr/>
              <a:t>14</a:t>
            </a:fld>
            <a:endParaRPr lang="en-US" altLang="en-US"/>
          </a:p>
        </p:txBody>
      </p:sp>
      <p:sp>
        <p:nvSpPr>
          <p:cNvPr id="7" name="TextBox 6">
            <a:extLst>
              <a:ext uri="{FF2B5EF4-FFF2-40B4-BE49-F238E27FC236}">
                <a16:creationId xmlns:a16="http://schemas.microsoft.com/office/drawing/2014/main" id="{8721AAFC-B9D6-3489-F9D7-0BDA9A5CD9DB}"/>
              </a:ext>
            </a:extLst>
          </p:cNvPr>
          <p:cNvSpPr txBox="1"/>
          <p:nvPr/>
        </p:nvSpPr>
        <p:spPr>
          <a:xfrm>
            <a:off x="609600" y="6172200"/>
            <a:ext cx="11430000" cy="707886"/>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Mason CL, Collier CH, Penny SC. Perinatal quality collaboratives and birth equity. </a:t>
            </a:r>
            <a:r>
              <a:rPr lang="en-US" sz="1000" b="0" i="1" dirty="0">
                <a:solidFill>
                  <a:srgbClr val="222222"/>
                </a:solidFill>
                <a:effectLst/>
                <a:latin typeface="Arial" panose="020B0604020202020204" pitchFamily="34" charset="0"/>
              </a:rPr>
              <a:t>Current Opinion in Anesthesiology</a:t>
            </a:r>
            <a:r>
              <a:rPr lang="en-US" sz="1000" b="0" i="0" dirty="0">
                <a:solidFill>
                  <a:srgbClr val="222222"/>
                </a:solidFill>
                <a:effectLst/>
                <a:latin typeface="Arial" panose="020B0604020202020204" pitchFamily="34" charset="0"/>
              </a:rPr>
              <a:t>. 2022 Jun 1;35(3):299-305; Levine A, Souter V, </a:t>
            </a:r>
            <a:r>
              <a:rPr lang="en-US" sz="1000" b="0" i="0" dirty="0" err="1">
                <a:solidFill>
                  <a:srgbClr val="222222"/>
                </a:solidFill>
                <a:effectLst/>
                <a:latin typeface="Arial" panose="020B0604020202020204" pitchFamily="34" charset="0"/>
              </a:rPr>
              <a:t>Sakala</a:t>
            </a:r>
            <a:r>
              <a:rPr lang="en-US" sz="1000" b="0" i="0" dirty="0">
                <a:solidFill>
                  <a:srgbClr val="222222"/>
                </a:solidFill>
                <a:effectLst/>
                <a:latin typeface="Arial" panose="020B0604020202020204" pitchFamily="34" charset="0"/>
              </a:rPr>
              <a:t> C. Are perinatal quality collaboratives collaborating enough? How including all birth settings can drive needed improvement in the United States maternity care system. </a:t>
            </a:r>
            <a:r>
              <a:rPr lang="en-US" sz="1000" b="0" i="1" dirty="0">
                <a:solidFill>
                  <a:srgbClr val="222222"/>
                </a:solidFill>
                <a:effectLst/>
                <a:latin typeface="Arial" panose="020B0604020202020204" pitchFamily="34" charset="0"/>
              </a:rPr>
              <a:t>Birth</a:t>
            </a:r>
            <a:r>
              <a:rPr lang="en-US" sz="1000" b="0" i="0" dirty="0">
                <a:solidFill>
                  <a:srgbClr val="222222"/>
                </a:solidFill>
                <a:effectLst/>
                <a:latin typeface="Arial" panose="020B0604020202020204" pitchFamily="34" charset="0"/>
              </a:rPr>
              <a:t>. 2022;49(1):3; Henderson ZT, Ernst K, Simpson KR, </a:t>
            </a:r>
            <a:r>
              <a:rPr lang="en-US" sz="1000" b="0" i="0" dirty="0" err="1">
                <a:solidFill>
                  <a:srgbClr val="222222"/>
                </a:solidFill>
                <a:effectLst/>
                <a:latin typeface="Arial" panose="020B0604020202020204" pitchFamily="34" charset="0"/>
              </a:rPr>
              <a:t>Berns</a:t>
            </a:r>
            <a:r>
              <a:rPr lang="en-US" sz="1000" b="0" i="0" dirty="0">
                <a:solidFill>
                  <a:srgbClr val="222222"/>
                </a:solidFill>
                <a:effectLst/>
                <a:latin typeface="Arial" panose="020B0604020202020204" pitchFamily="34" charset="0"/>
              </a:rPr>
              <a:t> S, </a:t>
            </a:r>
            <a:r>
              <a:rPr lang="en-US" sz="1000" b="0" i="0" dirty="0" err="1">
                <a:solidFill>
                  <a:srgbClr val="222222"/>
                </a:solidFill>
                <a:effectLst/>
                <a:latin typeface="Arial" panose="020B0604020202020204" pitchFamily="34" charset="0"/>
              </a:rPr>
              <a:t>Suchdev</a:t>
            </a:r>
            <a:r>
              <a:rPr lang="en-US" sz="1000" b="0" i="0" dirty="0">
                <a:solidFill>
                  <a:srgbClr val="222222"/>
                </a:solidFill>
                <a:effectLst/>
                <a:latin typeface="Arial" panose="020B0604020202020204" pitchFamily="34" charset="0"/>
              </a:rPr>
              <a:t> DB, Main E, McCaffrey M, Lee K, Rouse TB, Olson CK. The National Network of State Perinatal Quality Collaboratives: a growing movement to improve maternal and infant health. Journal of Women's Health. 2018 Mar 1;27(3):221-6.</a:t>
            </a:r>
            <a:endParaRPr lang="en-US" sz="1000" dirty="0"/>
          </a:p>
        </p:txBody>
      </p:sp>
    </p:spTree>
    <p:extLst>
      <p:ext uri="{BB962C8B-B14F-4D97-AF65-F5344CB8AC3E}">
        <p14:creationId xmlns:p14="http://schemas.microsoft.com/office/powerpoint/2010/main" val="158406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A5BD-FDC9-4766-9AB4-EE34BFD69BC8}"/>
              </a:ext>
            </a:extLst>
          </p:cNvPr>
          <p:cNvSpPr>
            <a:spLocks noGrp="1"/>
          </p:cNvSpPr>
          <p:nvPr>
            <p:ph type="title"/>
          </p:nvPr>
        </p:nvSpPr>
        <p:spPr>
          <a:xfrm>
            <a:off x="508000" y="369210"/>
            <a:ext cx="11379200" cy="918476"/>
          </a:xfrm>
        </p:spPr>
        <p:txBody>
          <a:bodyPr>
            <a:noAutofit/>
          </a:bodyPr>
          <a:lstStyle/>
          <a:p>
            <a:r>
              <a:rPr lang="en-US" sz="3200" dirty="0"/>
              <a:t>Performance of Medicaid Matters for Child Health &amp; Equity</a:t>
            </a:r>
          </a:p>
        </p:txBody>
      </p:sp>
      <p:sp>
        <p:nvSpPr>
          <p:cNvPr id="3" name="Content Placeholder 2">
            <a:extLst>
              <a:ext uri="{FF2B5EF4-FFF2-40B4-BE49-F238E27FC236}">
                <a16:creationId xmlns:a16="http://schemas.microsoft.com/office/drawing/2014/main" id="{DF5E7AAC-C656-4BD3-A9CF-E6F8CE18E788}"/>
              </a:ext>
            </a:extLst>
          </p:cNvPr>
          <p:cNvSpPr>
            <a:spLocks noGrp="1"/>
          </p:cNvSpPr>
          <p:nvPr>
            <p:ph idx="1"/>
          </p:nvPr>
        </p:nvSpPr>
        <p:spPr>
          <a:xfrm>
            <a:off x="304800" y="1417320"/>
            <a:ext cx="3688080" cy="4569679"/>
          </a:xfrm>
        </p:spPr>
        <p:txBody>
          <a:bodyPr>
            <a:normAutofit/>
          </a:bodyPr>
          <a:lstStyle/>
          <a:p>
            <a:r>
              <a:rPr lang="en-US" sz="2134" dirty="0">
                <a:latin typeface="Arial" panose="020B0604020202020204" pitchFamily="34" charset="0"/>
                <a:cs typeface="Arial" panose="020B0604020202020204" pitchFamily="34" charset="0"/>
              </a:rPr>
              <a:t>More than half of all babies—2.1 million infants enrolled in Medicaid.</a:t>
            </a:r>
            <a:r>
              <a:rPr lang="en-US" sz="2134" baseline="30000" dirty="0">
                <a:latin typeface="Arial" panose="020B0604020202020204" pitchFamily="34" charset="0"/>
                <a:cs typeface="Arial" panose="020B0604020202020204" pitchFamily="34" charset="0"/>
              </a:rPr>
              <a:t>1</a:t>
            </a:r>
          </a:p>
          <a:p>
            <a:endParaRPr lang="en-US" sz="2134" dirty="0">
              <a:latin typeface="Arial" panose="020B0604020202020204" pitchFamily="34" charset="0"/>
              <a:cs typeface="Arial" panose="020B0604020202020204" pitchFamily="34" charset="0"/>
            </a:endParaRPr>
          </a:p>
          <a:p>
            <a:r>
              <a:rPr lang="en-US" sz="2134" dirty="0">
                <a:solidFill>
                  <a:srgbClr val="222222"/>
                </a:solidFill>
                <a:latin typeface="Arial" panose="020B0604020202020204" pitchFamily="34" charset="0"/>
                <a:ea typeface="Times New Roman" panose="02020603050405020304" pitchFamily="18" charset="0"/>
                <a:cs typeface="Arial" panose="020B0604020202020204" pitchFamily="34" charset="0"/>
              </a:rPr>
              <a:t>6 in 10 Black, Indigenous, and Latinx infants.</a:t>
            </a:r>
            <a:r>
              <a:rPr lang="en-US" sz="2134" baseline="30000" dirty="0">
                <a:solidFill>
                  <a:srgbClr val="222222"/>
                </a:solidFill>
                <a:latin typeface="Arial" panose="020B0604020202020204" pitchFamily="34" charset="0"/>
                <a:ea typeface="Times New Roman" panose="02020603050405020304" pitchFamily="18" charset="0"/>
                <a:cs typeface="Arial" panose="020B0604020202020204" pitchFamily="34" charset="0"/>
              </a:rPr>
              <a:t>2</a:t>
            </a:r>
          </a:p>
          <a:p>
            <a:pPr marL="274318" lvl="1" indent="0">
              <a:buNone/>
            </a:pPr>
            <a:r>
              <a:rPr lang="en-US" sz="2134" i="1" dirty="0">
                <a:solidFill>
                  <a:srgbClr val="222222"/>
                </a:solidFill>
                <a:latin typeface="Arial" panose="020B0604020202020204" pitchFamily="34" charset="0"/>
                <a:ea typeface="Times New Roman" panose="02020603050405020304" pitchFamily="18" charset="0"/>
                <a:cs typeface="Arial" panose="020B0604020202020204" pitchFamily="34" charset="0"/>
              </a:rPr>
              <a:t>(46% of total)</a:t>
            </a:r>
          </a:p>
          <a:p>
            <a:pPr marL="274318" lvl="1" indent="0">
              <a:buNone/>
            </a:pPr>
            <a:endParaRPr lang="en-US" sz="2134" dirty="0">
              <a:latin typeface="+mj-lt"/>
            </a:endParaRPr>
          </a:p>
          <a:p>
            <a:r>
              <a:rPr lang="en-US" sz="2267" dirty="0">
                <a:latin typeface="+mj-lt"/>
                <a:cs typeface="Arial" panose="020B0604020202020204" pitchFamily="34" charset="0"/>
              </a:rPr>
              <a:t>How can we leverage the opportunity to support mother-baby pairs with family-centered care?</a:t>
            </a:r>
            <a:endParaRPr lang="en-US" sz="2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B9949A2-B058-46EA-9C1B-76F22D2F9689}"/>
              </a:ext>
            </a:extLst>
          </p:cNvPr>
          <p:cNvSpPr>
            <a:spLocks noGrp="1"/>
          </p:cNvSpPr>
          <p:nvPr>
            <p:ph type="ftr" sz="quarter" idx="11"/>
          </p:nvPr>
        </p:nvSpPr>
        <p:spPr>
          <a:xfrm>
            <a:off x="5445933" y="33303"/>
            <a:ext cx="5130628" cy="365125"/>
          </a:xfrm>
        </p:spPr>
        <p:txBody>
          <a:bodyPr/>
          <a:lstStyle/>
          <a:p>
            <a:pPr>
              <a:defRPr/>
            </a:pPr>
            <a:r>
              <a:rPr lang="en-US" dirty="0"/>
              <a:t>K Johnson. Breakout: Postpartum. DHMIC. April, 2023</a:t>
            </a:r>
          </a:p>
        </p:txBody>
      </p:sp>
      <p:sp>
        <p:nvSpPr>
          <p:cNvPr id="14" name="TextBox 13">
            <a:extLst>
              <a:ext uri="{FF2B5EF4-FFF2-40B4-BE49-F238E27FC236}">
                <a16:creationId xmlns:a16="http://schemas.microsoft.com/office/drawing/2014/main" id="{EE7E63F5-413D-4484-B779-EF413EA9B158}"/>
              </a:ext>
            </a:extLst>
          </p:cNvPr>
          <p:cNvSpPr txBox="1"/>
          <p:nvPr/>
        </p:nvSpPr>
        <p:spPr>
          <a:xfrm>
            <a:off x="243839" y="6156270"/>
            <a:ext cx="10667999" cy="387798"/>
          </a:xfrm>
          <a:prstGeom prst="rect">
            <a:avLst/>
          </a:prstGeom>
          <a:solidFill>
            <a:schemeClr val="bg1"/>
          </a:solidFill>
        </p:spPr>
        <p:txBody>
          <a:bodyPr wrap="square" rtlCol="0">
            <a:spAutoFit/>
          </a:bodyPr>
          <a:lstStyle/>
          <a:p>
            <a:r>
              <a:rPr lang="en-US" sz="960" dirty="0"/>
              <a:t>1. Johnson analysis of EPSDT 416 data from Centers for Medicare and Medicaid Services,  FFY 2020. </a:t>
            </a:r>
          </a:p>
          <a:p>
            <a:r>
              <a:rPr lang="en-US" sz="960" dirty="0"/>
              <a:t>2. </a:t>
            </a:r>
            <a:r>
              <a:rPr lang="en-US" sz="960" dirty="0" err="1"/>
              <a:t>Artiga</a:t>
            </a:r>
            <a:r>
              <a:rPr lang="en-US" sz="960" dirty="0"/>
              <a:t> et al. </a:t>
            </a:r>
            <a:r>
              <a:rPr lang="en-US" sz="960" i="1" dirty="0"/>
              <a:t>Medicaid Initiatives to Improve Maternal and Infant Health and Address Racial Disparities</a:t>
            </a:r>
            <a:r>
              <a:rPr lang="en-US" sz="960" dirty="0"/>
              <a:t>. Kaiser Family Foundation, 2020.</a:t>
            </a:r>
          </a:p>
        </p:txBody>
      </p:sp>
      <p:grpSp>
        <p:nvGrpSpPr>
          <p:cNvPr id="11" name="Group 10">
            <a:extLst>
              <a:ext uri="{FF2B5EF4-FFF2-40B4-BE49-F238E27FC236}">
                <a16:creationId xmlns:a16="http://schemas.microsoft.com/office/drawing/2014/main" id="{C181C9DD-7CCA-485C-8FE6-46A240724E18}"/>
              </a:ext>
            </a:extLst>
          </p:cNvPr>
          <p:cNvGrpSpPr/>
          <p:nvPr/>
        </p:nvGrpSpPr>
        <p:grpSpPr>
          <a:xfrm>
            <a:off x="3992880" y="1416513"/>
            <a:ext cx="8168640" cy="4507552"/>
            <a:chOff x="3657600" y="1447800"/>
            <a:chExt cx="8229600" cy="4278925"/>
          </a:xfrm>
        </p:grpSpPr>
        <p:graphicFrame>
          <p:nvGraphicFramePr>
            <p:cNvPr id="10" name="Content Placeholder 6">
              <a:extLst>
                <a:ext uri="{FF2B5EF4-FFF2-40B4-BE49-F238E27FC236}">
                  <a16:creationId xmlns:a16="http://schemas.microsoft.com/office/drawing/2014/main" id="{11C18B0B-2BAD-417B-A68F-FE7655849BBC}"/>
                </a:ext>
              </a:extLst>
            </p:cNvPr>
            <p:cNvGraphicFramePr>
              <a:graphicFrameLocks/>
            </p:cNvGraphicFramePr>
            <p:nvPr/>
          </p:nvGraphicFramePr>
          <p:xfrm>
            <a:off x="3657600" y="1447800"/>
            <a:ext cx="8229600" cy="42789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CBD87AD9-012B-4DA0-8EC9-6616E9A36800}"/>
                </a:ext>
              </a:extLst>
            </p:cNvPr>
            <p:cNvCxnSpPr/>
            <p:nvPr/>
          </p:nvCxnSpPr>
          <p:spPr>
            <a:xfrm>
              <a:off x="3657600" y="3200400"/>
              <a:ext cx="8229600"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3819FF77-F36F-44F1-A5FA-DE13530511A4}"/>
              </a:ext>
            </a:extLst>
          </p:cNvPr>
          <p:cNvSpPr txBox="1"/>
          <p:nvPr/>
        </p:nvSpPr>
        <p:spPr>
          <a:xfrm>
            <a:off x="8331200" y="5674765"/>
            <a:ext cx="4152900" cy="230832"/>
          </a:xfrm>
          <a:prstGeom prst="rect">
            <a:avLst/>
          </a:prstGeom>
          <a:noFill/>
        </p:spPr>
        <p:txBody>
          <a:bodyPr wrap="square" rtlCol="0">
            <a:spAutoFit/>
          </a:bodyPr>
          <a:lstStyle/>
          <a:p>
            <a:r>
              <a:rPr lang="en-US" sz="900" dirty="0">
                <a:solidFill>
                  <a:schemeClr val="tx1">
                    <a:lumMod val="50000"/>
                    <a:lumOff val="50000"/>
                  </a:schemeClr>
                </a:solidFill>
              </a:rPr>
              <a:t>Kaiser Family Foundation analysis of American Community Survey Data.</a:t>
            </a:r>
            <a:endParaRPr lang="en-US" sz="24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36F4815-2025-A40A-66FE-CB20099A4F57}"/>
              </a:ext>
            </a:extLst>
          </p:cNvPr>
          <p:cNvSpPr>
            <a:spLocks noGrp="1"/>
          </p:cNvSpPr>
          <p:nvPr>
            <p:ph type="sldNum" sz="quarter" idx="12"/>
          </p:nvPr>
        </p:nvSpPr>
        <p:spPr>
          <a:xfrm>
            <a:off x="609600" y="1"/>
            <a:ext cx="838200" cy="328613"/>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9B9C765-09A8-487A-AC81-B25D8A60B170}" type="slidenum">
              <a:rPr lang="en-US" smtClean="0"/>
              <a:pPr>
                <a:defRPr/>
              </a:pPr>
              <a:t>15</a:t>
            </a:fld>
            <a:endParaRPr lang="en-US" dirty="0"/>
          </a:p>
        </p:txBody>
      </p:sp>
    </p:spTree>
    <p:extLst>
      <p:ext uri="{BB962C8B-B14F-4D97-AF65-F5344CB8AC3E}">
        <p14:creationId xmlns:p14="http://schemas.microsoft.com/office/powerpoint/2010/main" val="377692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BD8A-1CD7-8C80-549C-84A22CBDE380}"/>
              </a:ext>
            </a:extLst>
          </p:cNvPr>
          <p:cNvSpPr>
            <a:spLocks noGrp="1"/>
          </p:cNvSpPr>
          <p:nvPr>
            <p:ph type="title"/>
          </p:nvPr>
        </p:nvSpPr>
        <p:spPr>
          <a:xfrm>
            <a:off x="609600" y="457200"/>
            <a:ext cx="10972800" cy="685800"/>
          </a:xfrm>
        </p:spPr>
        <p:txBody>
          <a:bodyPr>
            <a:normAutofit fontScale="90000"/>
          </a:bodyPr>
          <a:lstStyle/>
          <a:p>
            <a:r>
              <a:rPr lang="en-US" dirty="0"/>
              <a:t>Centering Equity in Perinatal Care</a:t>
            </a:r>
          </a:p>
        </p:txBody>
      </p:sp>
      <p:sp>
        <p:nvSpPr>
          <p:cNvPr id="7" name="Content Placeholder 6">
            <a:extLst>
              <a:ext uri="{FF2B5EF4-FFF2-40B4-BE49-F238E27FC236}">
                <a16:creationId xmlns:a16="http://schemas.microsoft.com/office/drawing/2014/main" id="{FC73A304-68B1-1AA1-D720-F90DF61EAB8D}"/>
              </a:ext>
            </a:extLst>
          </p:cNvPr>
          <p:cNvSpPr>
            <a:spLocks noGrp="1"/>
          </p:cNvSpPr>
          <p:nvPr>
            <p:ph idx="1"/>
          </p:nvPr>
        </p:nvSpPr>
        <p:spPr/>
        <p:txBody>
          <a:bodyPr>
            <a:normAutofit fontScale="85000" lnSpcReduction="20000"/>
          </a:bodyPr>
          <a:lstStyle/>
          <a:p>
            <a:pPr>
              <a:lnSpc>
                <a:spcPct val="120000"/>
              </a:lnSpc>
              <a:spcBef>
                <a:spcPts val="0"/>
              </a:spcBef>
            </a:pPr>
            <a:r>
              <a:rPr lang="en-US" dirty="0"/>
              <a:t>Understand root causes of disparities</a:t>
            </a:r>
          </a:p>
          <a:p>
            <a:pPr>
              <a:lnSpc>
                <a:spcPct val="120000"/>
              </a:lnSpc>
              <a:spcBef>
                <a:spcPts val="0"/>
              </a:spcBef>
            </a:pPr>
            <a:r>
              <a:rPr lang="en-US" dirty="0"/>
              <a:t>Shift away from “mother blame” frame and apply reproductive justice frame</a:t>
            </a:r>
          </a:p>
          <a:p>
            <a:pPr>
              <a:lnSpc>
                <a:spcPct val="120000"/>
              </a:lnSpc>
              <a:spcBef>
                <a:spcPts val="0"/>
              </a:spcBef>
            </a:pPr>
            <a:r>
              <a:rPr lang="en-US" dirty="0"/>
              <a:t>Advance policies and programs that promote birth equity</a:t>
            </a:r>
          </a:p>
          <a:p>
            <a:pPr>
              <a:lnSpc>
                <a:spcPct val="120000"/>
              </a:lnSpc>
              <a:spcBef>
                <a:spcPts val="0"/>
              </a:spcBef>
            </a:pPr>
            <a:r>
              <a:rPr lang="en-US" dirty="0"/>
              <a:t>Ensure optimal perinatal mental health</a:t>
            </a:r>
          </a:p>
          <a:p>
            <a:pPr>
              <a:lnSpc>
                <a:spcPct val="120000"/>
              </a:lnSpc>
              <a:spcBef>
                <a:spcPts val="0"/>
              </a:spcBef>
            </a:pPr>
            <a:r>
              <a:rPr lang="en-US" dirty="0"/>
              <a:t>Operationalize Medicaid expansion</a:t>
            </a:r>
          </a:p>
          <a:p>
            <a:pPr>
              <a:lnSpc>
                <a:spcPct val="120000"/>
              </a:lnSpc>
              <a:spcBef>
                <a:spcPts val="0"/>
              </a:spcBef>
            </a:pPr>
            <a:r>
              <a:rPr lang="en-US" dirty="0"/>
              <a:t>Advocate for policies to remove structural barriers and shift social drivers</a:t>
            </a:r>
          </a:p>
          <a:p>
            <a:pPr>
              <a:lnSpc>
                <a:spcPct val="120000"/>
              </a:lnSpc>
              <a:spcBef>
                <a:spcPts val="0"/>
              </a:spcBef>
            </a:pPr>
            <a:r>
              <a:rPr lang="en-US" dirty="0"/>
              <a:t>Know that the data are not neutral – redesign needed.</a:t>
            </a:r>
          </a:p>
          <a:p>
            <a:pPr marL="0" indent="0">
              <a:lnSpc>
                <a:spcPct val="120000"/>
              </a:lnSpc>
              <a:spcBef>
                <a:spcPts val="0"/>
              </a:spcBef>
              <a:buNone/>
            </a:pPr>
            <a:endParaRPr lang="en-US" b="0" i="0" dirty="0">
              <a:solidFill>
                <a:srgbClr val="2E2E2E"/>
              </a:solidFill>
              <a:effectLst/>
              <a:latin typeface="ElsevierGulliver"/>
            </a:endParaRPr>
          </a:p>
          <a:p>
            <a:pPr marL="0" indent="0">
              <a:lnSpc>
                <a:spcPct val="120000"/>
              </a:lnSpc>
              <a:spcBef>
                <a:spcPts val="0"/>
              </a:spcBef>
              <a:buNone/>
            </a:pPr>
            <a:r>
              <a:rPr lang="en-US" b="0" i="1" dirty="0">
                <a:solidFill>
                  <a:srgbClr val="2E2E2E"/>
                </a:solidFill>
                <a:effectLst/>
              </a:rPr>
              <a:t>“The inequities experienced by racialized and marginalized communities will persist until there are sustained efforts to address the social and structural determinants of health as well as the root causes (e.g., racism…) that contribute to these disparate outcomes.”</a:t>
            </a:r>
            <a:endParaRPr lang="en-US" i="1" dirty="0"/>
          </a:p>
        </p:txBody>
      </p:sp>
      <p:sp>
        <p:nvSpPr>
          <p:cNvPr id="5" name="Footer Placeholder 4">
            <a:extLst>
              <a:ext uri="{FF2B5EF4-FFF2-40B4-BE49-F238E27FC236}">
                <a16:creationId xmlns:a16="http://schemas.microsoft.com/office/drawing/2014/main" id="{B7165E9F-AE86-8991-26D7-92AB83795FC3}"/>
              </a:ext>
            </a:extLst>
          </p:cNvPr>
          <p:cNvSpPr>
            <a:spLocks noGrp="1"/>
          </p:cNvSpPr>
          <p:nvPr>
            <p:ph type="ftr" sz="quarter" idx="10"/>
          </p:nvPr>
        </p:nvSpPr>
        <p:spPr/>
        <p:txBody>
          <a:bodyPr/>
          <a:lstStyle/>
          <a:p>
            <a:pPr>
              <a:defRPr/>
            </a:pPr>
            <a:r>
              <a:rPr lang="en-US"/>
              <a:t>K Johnson. Breakout: Postpartum. DHMIC. April, 2023</a:t>
            </a:r>
            <a:endParaRPr lang="en-US" dirty="0"/>
          </a:p>
        </p:txBody>
      </p:sp>
      <p:sp>
        <p:nvSpPr>
          <p:cNvPr id="6" name="Slide Number Placeholder 5">
            <a:extLst>
              <a:ext uri="{FF2B5EF4-FFF2-40B4-BE49-F238E27FC236}">
                <a16:creationId xmlns:a16="http://schemas.microsoft.com/office/drawing/2014/main" id="{196C519B-8871-3900-1B0D-DB7C8284F28D}"/>
              </a:ext>
            </a:extLst>
          </p:cNvPr>
          <p:cNvSpPr>
            <a:spLocks noGrp="1"/>
          </p:cNvSpPr>
          <p:nvPr>
            <p:ph type="sldNum" sz="quarter" idx="11"/>
          </p:nvPr>
        </p:nvSpPr>
        <p:spPr/>
        <p:txBody>
          <a:bodyPr/>
          <a:lstStyle/>
          <a:p>
            <a:pPr>
              <a:defRPr/>
            </a:pPr>
            <a:fld id="{20902F10-033B-454A-8DA4-6597F25DA3EA}" type="slidenum">
              <a:rPr lang="en-US" altLang="en-US" smtClean="0"/>
              <a:pPr>
                <a:defRPr/>
              </a:pPr>
              <a:t>16</a:t>
            </a:fld>
            <a:endParaRPr lang="en-US" altLang="en-US"/>
          </a:p>
        </p:txBody>
      </p:sp>
      <p:sp>
        <p:nvSpPr>
          <p:cNvPr id="9" name="TextBox 8">
            <a:extLst>
              <a:ext uri="{FF2B5EF4-FFF2-40B4-BE49-F238E27FC236}">
                <a16:creationId xmlns:a16="http://schemas.microsoft.com/office/drawing/2014/main" id="{E999FB1F-2BD1-55E3-5905-7318597274CE}"/>
              </a:ext>
            </a:extLst>
          </p:cNvPr>
          <p:cNvSpPr txBox="1"/>
          <p:nvPr/>
        </p:nvSpPr>
        <p:spPr>
          <a:xfrm>
            <a:off x="609600" y="6367790"/>
            <a:ext cx="10972800" cy="261610"/>
          </a:xfrm>
          <a:prstGeom prst="rect">
            <a:avLst/>
          </a:prstGeom>
          <a:noFill/>
        </p:spPr>
        <p:txBody>
          <a:bodyPr wrap="square">
            <a:spAutoFit/>
          </a:bodyPr>
          <a:lstStyle/>
          <a:p>
            <a:r>
              <a:rPr lang="en-US" sz="1100" b="0" i="0" dirty="0">
                <a:solidFill>
                  <a:srgbClr val="222222"/>
                </a:solidFill>
                <a:effectLst/>
                <a:latin typeface="Arial" panose="020B0604020202020204" pitchFamily="34" charset="0"/>
              </a:rPr>
              <a:t>Clark, Aja, et al. "Centering equity: Addressing structural and social determinants of health to improve maternal and infant health outcomes." </a:t>
            </a:r>
            <a:r>
              <a:rPr lang="en-US" sz="1100" b="0" i="1" dirty="0">
                <a:solidFill>
                  <a:srgbClr val="222222"/>
                </a:solidFill>
                <a:effectLst/>
                <a:latin typeface="Arial" panose="020B0604020202020204" pitchFamily="34" charset="0"/>
              </a:rPr>
              <a:t>Seminars in Perinatology</a:t>
            </a:r>
            <a:r>
              <a:rPr lang="en-US" sz="1100" b="0" i="0" dirty="0">
                <a:solidFill>
                  <a:srgbClr val="222222"/>
                </a:solidFill>
                <a:effectLst/>
                <a:latin typeface="Arial" panose="020B0604020202020204" pitchFamily="34" charset="0"/>
              </a:rPr>
              <a:t>. 2022.</a:t>
            </a:r>
            <a:endParaRPr lang="en-US" sz="1100" dirty="0"/>
          </a:p>
        </p:txBody>
      </p:sp>
    </p:spTree>
    <p:extLst>
      <p:ext uri="{BB962C8B-B14F-4D97-AF65-F5344CB8AC3E}">
        <p14:creationId xmlns:p14="http://schemas.microsoft.com/office/powerpoint/2010/main" val="399807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304800" y="381000"/>
            <a:ext cx="9906000" cy="457200"/>
          </a:xfrm>
        </p:spPr>
        <p:txBody>
          <a:bodyPr>
            <a:noAutofit/>
          </a:bodyPr>
          <a:lstStyle/>
          <a:p>
            <a:pPr>
              <a:defRPr/>
            </a:pPr>
            <a:r>
              <a:rPr lang="en-US" sz="3200" dirty="0"/>
              <a:t>Selected References</a:t>
            </a:r>
          </a:p>
        </p:txBody>
      </p:sp>
      <p:sp>
        <p:nvSpPr>
          <p:cNvPr id="74755" name="Rectangle 3"/>
          <p:cNvSpPr>
            <a:spLocks noGrp="1"/>
          </p:cNvSpPr>
          <p:nvPr>
            <p:ph idx="1"/>
          </p:nvPr>
        </p:nvSpPr>
        <p:spPr>
          <a:xfrm>
            <a:off x="304800" y="838200"/>
            <a:ext cx="11582400" cy="6019800"/>
          </a:xfrm>
        </p:spPr>
        <p:txBody>
          <a:bodyPr>
            <a:normAutofit/>
          </a:bodyPr>
          <a:lstStyle/>
          <a:p>
            <a:pPr>
              <a:spcBef>
                <a:spcPts val="0"/>
              </a:spcBef>
              <a:defRPr/>
            </a:pPr>
            <a:r>
              <a:rPr lang="en-US" altLang="en-US" sz="900" dirty="0"/>
              <a:t>US Department of Health and Human Services. Reproductive Rights. (Website). </a:t>
            </a:r>
            <a:r>
              <a:rPr lang="en-US" altLang="en-US" sz="900" dirty="0">
                <a:hlinkClick r:id="rId3">
                  <a:extLst>
                    <a:ext uri="{A12FA001-AC4F-418D-AE19-62706E023703}">
                      <ahyp:hlinkClr xmlns:ahyp="http://schemas.microsoft.com/office/drawing/2018/hyperlinkcolor" val="tx"/>
                    </a:ext>
                  </a:extLst>
                </a:hlinkClick>
              </a:rPr>
              <a:t>https://reproductiverights.gov/</a:t>
            </a:r>
            <a:r>
              <a:rPr lang="en-US" altLang="en-US" sz="900" dirty="0"/>
              <a:t> </a:t>
            </a:r>
          </a:p>
          <a:p>
            <a:pPr>
              <a:spcBef>
                <a:spcPts val="0"/>
              </a:spcBef>
              <a:defRPr/>
            </a:pPr>
            <a:r>
              <a:rPr lang="en-US" sz="900" b="0" i="0" dirty="0">
                <a:effectLst/>
              </a:rPr>
              <a:t>Bellerose M, Collin L, Daw JR. The ACA Medicaid Expansion And Perinatal Insurance, Health Care Use, And Health Outcomes: A Systematic Review: Systematic review examines the effects of expanding Medicaid on insurance coverage, health care use, and health outcomes during preconception, pregnancy, and postpartum. Health Affairs. 2022 Jan 1;41(1):60-8.</a:t>
            </a:r>
          </a:p>
          <a:p>
            <a:pPr>
              <a:spcBef>
                <a:spcPts val="0"/>
              </a:spcBef>
              <a:defRPr/>
            </a:pPr>
            <a:r>
              <a:rPr lang="en-US" sz="900" b="0" i="0" dirty="0">
                <a:effectLst/>
              </a:rPr>
              <a:t>Bellerose M, Rodriguez M, </a:t>
            </a:r>
            <a:r>
              <a:rPr lang="en-US" sz="900" b="0" i="0" dirty="0" err="1">
                <a:effectLst/>
              </a:rPr>
              <a:t>Vivier</a:t>
            </a:r>
            <a:r>
              <a:rPr lang="en-US" sz="900" b="0" i="0" dirty="0">
                <a:effectLst/>
              </a:rPr>
              <a:t> PM. A systematic review of the qualitative literature on barriers to high‐quality prenatal and postpartum care among low‐income women. </a:t>
            </a:r>
            <a:r>
              <a:rPr lang="en-US" sz="900" b="0" i="1" dirty="0">
                <a:effectLst/>
              </a:rPr>
              <a:t>Health Services Research</a:t>
            </a:r>
            <a:r>
              <a:rPr lang="en-US" sz="900" b="0" i="0" dirty="0">
                <a:effectLst/>
              </a:rPr>
              <a:t>. 2022;57(4):775-85. </a:t>
            </a:r>
          </a:p>
          <a:p>
            <a:pPr>
              <a:spcBef>
                <a:spcPts val="0"/>
              </a:spcBef>
              <a:defRPr/>
            </a:pPr>
            <a:r>
              <a:rPr lang="en-US" sz="900" dirty="0" err="1">
                <a:cs typeface="Arial" panose="020B0604020202020204" pitchFamily="34" charset="0"/>
              </a:rPr>
              <a:t>Bigby</a:t>
            </a:r>
            <a:r>
              <a:rPr lang="en-US" sz="900" dirty="0">
                <a:cs typeface="Arial" panose="020B0604020202020204" pitchFamily="34" charset="0"/>
              </a:rPr>
              <a:t>, Anthony, Hsu, </a:t>
            </a:r>
            <a:r>
              <a:rPr lang="en-US" sz="900" dirty="0" err="1">
                <a:cs typeface="Arial" panose="020B0604020202020204" pitchFamily="34" charset="0"/>
              </a:rPr>
              <a:t>Fiorentini</a:t>
            </a:r>
            <a:r>
              <a:rPr lang="en-US" sz="900" dirty="0">
                <a:cs typeface="Arial" panose="020B0604020202020204" pitchFamily="34" charset="0"/>
              </a:rPr>
              <a:t> &amp; Rosenbach. Recommendations for Maternal Health and Infant Health Quality Improvement in Medicaid and the Children’s Health Insurance Program.  Mathematica for CMS. December 2020.</a:t>
            </a:r>
          </a:p>
          <a:p>
            <a:pPr>
              <a:spcBef>
                <a:spcPts val="0"/>
              </a:spcBef>
              <a:defRPr/>
            </a:pPr>
            <a:r>
              <a:rPr lang="en-US" altLang="en-US" sz="900" dirty="0"/>
              <a:t>Centers for Medicare and Medicaid Services. </a:t>
            </a:r>
            <a:r>
              <a:rPr lang="en-US" sz="900" dirty="0"/>
              <a:t>Prenatal and postpartum care: Postpartum care. Medicaid. (Website) https://www.medicaid.gov/state-overviews/scorecard/postpartum-care/index.html. </a:t>
            </a:r>
            <a:endParaRPr lang="en-US" altLang="en-US" sz="900" dirty="0"/>
          </a:p>
          <a:p>
            <a:pPr>
              <a:spcBef>
                <a:spcPts val="0"/>
              </a:spcBef>
              <a:defRPr/>
            </a:pPr>
            <a:r>
              <a:rPr lang="en-US" sz="900" b="0" i="0" dirty="0">
                <a:solidFill>
                  <a:srgbClr val="222222"/>
                </a:solidFill>
                <a:effectLst/>
              </a:rPr>
              <a:t>Clark A, Wescott P, Mitchell N, Mahdi I, </a:t>
            </a:r>
            <a:r>
              <a:rPr lang="en-US" sz="900" b="0" i="0" dirty="0" err="1">
                <a:solidFill>
                  <a:srgbClr val="222222"/>
                </a:solidFill>
                <a:effectLst/>
              </a:rPr>
              <a:t>Crear</a:t>
            </a:r>
            <a:r>
              <a:rPr lang="en-US" sz="900" b="0" i="0" dirty="0">
                <a:solidFill>
                  <a:srgbClr val="222222"/>
                </a:solidFill>
                <a:effectLst/>
              </a:rPr>
              <a:t>-Perry J. Centering equity: Addressing structural and social determinants of health to improve maternal and infant health outcomes. </a:t>
            </a:r>
            <a:r>
              <a:rPr lang="en-US" sz="900" b="0" i="1" dirty="0">
                <a:solidFill>
                  <a:srgbClr val="222222"/>
                </a:solidFill>
                <a:effectLst/>
              </a:rPr>
              <a:t>Seminars in Perinatology. </a:t>
            </a:r>
            <a:r>
              <a:rPr lang="en-US" sz="900" b="0" i="0" dirty="0">
                <a:solidFill>
                  <a:srgbClr val="222222"/>
                </a:solidFill>
                <a:effectLst/>
              </a:rPr>
              <a:t>2022 Aug 29 (p. 151661).</a:t>
            </a:r>
            <a:endParaRPr lang="en-US" sz="900" dirty="0">
              <a:solidFill>
                <a:srgbClr val="222222"/>
              </a:solidFill>
            </a:endParaRPr>
          </a:p>
          <a:p>
            <a:pPr>
              <a:spcBef>
                <a:spcPts val="0"/>
              </a:spcBef>
              <a:defRPr/>
            </a:pPr>
            <a:r>
              <a:rPr lang="en-US" sz="900" dirty="0"/>
              <a:t>Clark, M, </a:t>
            </a:r>
            <a:r>
              <a:rPr lang="en-US" sz="900" dirty="0" err="1"/>
              <a:t>Burak</a:t>
            </a:r>
            <a:r>
              <a:rPr lang="en-US" sz="900" dirty="0"/>
              <a:t> EW. </a:t>
            </a:r>
            <a:r>
              <a:rPr lang="en-US" sz="900" i="1" dirty="0"/>
              <a:t>Opportunities to Support Maternal and Child Health through Medicaid's New Postpartum Coverage Extension</a:t>
            </a:r>
            <a:r>
              <a:rPr lang="en-US" sz="900" dirty="0"/>
              <a:t>. Georgetown University Center for Children and Families. July 2022 </a:t>
            </a:r>
          </a:p>
          <a:p>
            <a:pPr>
              <a:spcBef>
                <a:spcPts val="0"/>
              </a:spcBef>
              <a:defRPr/>
            </a:pPr>
            <a:r>
              <a:rPr lang="en-US" sz="900" dirty="0"/>
              <a:t>Clark M, </a:t>
            </a:r>
            <a:r>
              <a:rPr lang="en-US" sz="900" dirty="0" err="1"/>
              <a:t>Bargeron</a:t>
            </a:r>
            <a:r>
              <a:rPr lang="en-US" sz="900" dirty="0"/>
              <a:t> E, &amp; Corcoran A. </a:t>
            </a:r>
            <a:r>
              <a:rPr lang="en-US" sz="900" i="1" dirty="0"/>
              <a:t>Medicaid Expansion Narrows Maternal Health Coverage Gaps, But Racial Disparities Persist</a:t>
            </a:r>
            <a:r>
              <a:rPr lang="en-US" sz="900" dirty="0"/>
              <a:t>. Georgetown University Center for Children and Families. September 2021. </a:t>
            </a:r>
            <a:r>
              <a:rPr lang="en-US" sz="900" dirty="0">
                <a:hlinkClick r:id="rId4">
                  <a:extLst>
                    <a:ext uri="{A12FA001-AC4F-418D-AE19-62706E023703}">
                      <ahyp:hlinkClr xmlns:ahyp="http://schemas.microsoft.com/office/drawing/2018/hyperlinkcolor" val="tx"/>
                    </a:ext>
                  </a:extLst>
                </a:hlinkClick>
              </a:rPr>
              <a:t>https://ccf.georgetown.edu/wp-content/uploads/2021/09/maternal-health-and-medex-final.pdf </a:t>
            </a:r>
            <a:endParaRPr lang="en-US" sz="900" dirty="0"/>
          </a:p>
          <a:p>
            <a:pPr>
              <a:spcBef>
                <a:spcPts val="0"/>
              </a:spcBef>
              <a:defRPr/>
            </a:pPr>
            <a:r>
              <a:rPr lang="en-US" sz="900" dirty="0"/>
              <a:t>Clark M &amp; Johnson K.  Maternal Health Policies: Will Congress Act  During the Lame Duck Session? Georgetown University Center for Children and Families. December 12, 2022. </a:t>
            </a:r>
            <a:r>
              <a:rPr lang="en-US" sz="900" dirty="0">
                <a:hlinkClick r:id="rId5">
                  <a:extLst>
                    <a:ext uri="{A12FA001-AC4F-418D-AE19-62706E023703}">
                      <ahyp:hlinkClr xmlns:ahyp="http://schemas.microsoft.com/office/drawing/2018/hyperlinkcolor" val="tx"/>
                    </a:ext>
                  </a:extLst>
                </a:hlinkClick>
              </a:rPr>
              <a:t>https://ccf.georgetown.edu/2022/12/12/maternal-health-policies-will-congress-act-during-the-lame-duck-session/</a:t>
            </a:r>
            <a:r>
              <a:rPr lang="en-US" sz="900" dirty="0"/>
              <a:t> </a:t>
            </a:r>
          </a:p>
          <a:p>
            <a:pPr>
              <a:spcBef>
                <a:spcPts val="0"/>
              </a:spcBef>
              <a:defRPr/>
            </a:pPr>
            <a:r>
              <a:rPr lang="en-US" sz="900" dirty="0" err="1">
                <a:cs typeface="Arial" panose="020B0604020202020204" pitchFamily="34" charset="0"/>
              </a:rPr>
              <a:t>Declercq</a:t>
            </a:r>
            <a:r>
              <a:rPr lang="en-US" sz="900" dirty="0">
                <a:cs typeface="Arial" panose="020B0604020202020204" pitchFamily="34" charset="0"/>
              </a:rPr>
              <a:t>, Barnard-</a:t>
            </a:r>
            <a:r>
              <a:rPr lang="en-US" sz="900" dirty="0" err="1">
                <a:cs typeface="Arial" panose="020B0604020202020204" pitchFamily="34" charset="0"/>
              </a:rPr>
              <a:t>Mayers</a:t>
            </a:r>
            <a:r>
              <a:rPr lang="en-US" sz="900" dirty="0">
                <a:cs typeface="Arial" panose="020B0604020202020204" pitchFamily="34" charset="0"/>
              </a:rPr>
              <a:t>, Zephyrin, &amp; Johnson. </a:t>
            </a:r>
            <a:r>
              <a:rPr lang="en-US" sz="900" i="1" dirty="0">
                <a:cs typeface="Arial" panose="020B0604020202020204" pitchFamily="34" charset="0"/>
              </a:rPr>
              <a:t>How New State Abortion Bans and Restrictions Could Worsen Access to Maternal Care and Health Outcomes</a:t>
            </a:r>
            <a:r>
              <a:rPr lang="en-US" sz="900" dirty="0">
                <a:cs typeface="Arial" panose="020B0604020202020204" pitchFamily="34" charset="0"/>
              </a:rPr>
              <a:t>.  Commonwealth Fund, Dec. 2022. </a:t>
            </a:r>
            <a:r>
              <a:rPr lang="en-US" sz="900" dirty="0">
                <a:cs typeface="Arial" panose="020B0604020202020204" pitchFamily="34" charset="0"/>
                <a:hlinkClick r:id="rId6">
                  <a:extLst>
                    <a:ext uri="{A12FA001-AC4F-418D-AE19-62706E023703}">
                      <ahyp:hlinkClr xmlns:ahyp="http://schemas.microsoft.com/office/drawing/2018/hyperlinkcolor" val="tx"/>
                    </a:ext>
                  </a:extLst>
                </a:hlinkClick>
              </a:rPr>
              <a:t>https://doi.org/10.26099/z7dz-8211</a:t>
            </a:r>
            <a:r>
              <a:rPr lang="en-US" sz="900" dirty="0">
                <a:cs typeface="Arial" panose="020B0604020202020204" pitchFamily="34" charset="0"/>
              </a:rPr>
              <a:t> </a:t>
            </a:r>
          </a:p>
          <a:p>
            <a:pPr>
              <a:spcBef>
                <a:spcPts val="0"/>
              </a:spcBef>
              <a:defRPr/>
            </a:pPr>
            <a:r>
              <a:rPr lang="en-US" sz="900" dirty="0" err="1"/>
              <a:t>Daw</a:t>
            </a:r>
            <a:r>
              <a:rPr lang="en-US" sz="900" dirty="0"/>
              <a:t> JR, </a:t>
            </a:r>
            <a:r>
              <a:rPr lang="en-US" sz="900" dirty="0" err="1"/>
              <a:t>Kolenic</a:t>
            </a:r>
            <a:r>
              <a:rPr lang="en-US" sz="900" dirty="0"/>
              <a:t> GE, Dalton VK, et al. Racial and Ethnic Disparities in Perinatal Insurance Coverage. </a:t>
            </a:r>
            <a:r>
              <a:rPr lang="en-US" sz="900" i="1" dirty="0"/>
              <a:t>Obstetrics and Gynecology</a:t>
            </a:r>
            <a:r>
              <a:rPr lang="en-US" sz="900" dirty="0"/>
              <a:t>. 2020;135(4):917-924. </a:t>
            </a:r>
            <a:r>
              <a:rPr lang="en-US" sz="900" dirty="0">
                <a:hlinkClick r:id="rId7">
                  <a:extLst>
                    <a:ext uri="{A12FA001-AC4F-418D-AE19-62706E023703}">
                      <ahyp:hlinkClr xmlns:ahyp="http://schemas.microsoft.com/office/drawing/2018/hyperlinkcolor" val="tx"/>
                    </a:ext>
                  </a:extLst>
                </a:hlinkClick>
              </a:rPr>
              <a:t>https://doi.org/10.1097/AOG.0000000000003728</a:t>
            </a:r>
            <a:r>
              <a:rPr lang="en-US" sz="900" dirty="0"/>
              <a:t> </a:t>
            </a:r>
          </a:p>
          <a:p>
            <a:pPr>
              <a:spcBef>
                <a:spcPts val="0"/>
              </a:spcBef>
              <a:defRPr/>
            </a:pPr>
            <a:r>
              <a:rPr lang="en-US" sz="900" dirty="0" err="1"/>
              <a:t>Daw</a:t>
            </a:r>
            <a:r>
              <a:rPr lang="en-US" sz="900" dirty="0"/>
              <a:t> JR, Winkelman TN, Dalton VK, </a:t>
            </a:r>
            <a:r>
              <a:rPr lang="en-US" sz="900" dirty="0" err="1"/>
              <a:t>Kozhimannil</a:t>
            </a:r>
            <a:r>
              <a:rPr lang="en-US" sz="900" dirty="0"/>
              <a:t> KB, &amp; </a:t>
            </a:r>
            <a:r>
              <a:rPr lang="en-US" sz="900" dirty="0" err="1"/>
              <a:t>Admon</a:t>
            </a:r>
            <a:r>
              <a:rPr lang="en-US" sz="900" dirty="0"/>
              <a:t> LK. (2020). Medicaid expansion improved perinatal insurance continuity for low-income women. </a:t>
            </a:r>
            <a:r>
              <a:rPr lang="en-US" sz="900" i="1" dirty="0"/>
              <a:t>Health Affairs</a:t>
            </a:r>
            <a:r>
              <a:rPr lang="en-US" sz="900" dirty="0"/>
              <a:t>. 2020; 9(9):1531-1539. </a:t>
            </a:r>
            <a:r>
              <a:rPr lang="en-US" sz="900" u="sng" dirty="0"/>
              <a:t>https://www.healthaffairs.org/doi/10.1377/hlthaff.2019.01835</a:t>
            </a:r>
            <a:endParaRPr lang="en-US" sz="900" dirty="0"/>
          </a:p>
          <a:p>
            <a:pPr>
              <a:spcBef>
                <a:spcPts val="0"/>
              </a:spcBef>
              <a:defRPr/>
            </a:pPr>
            <a:r>
              <a:rPr lang="en-US" sz="900" b="0" i="0" dirty="0">
                <a:solidFill>
                  <a:srgbClr val="222222"/>
                </a:solidFill>
                <a:effectLst/>
              </a:rPr>
              <a:t>Hart J, </a:t>
            </a:r>
            <a:r>
              <a:rPr lang="en-US" sz="900" b="0" i="0" dirty="0" err="1">
                <a:solidFill>
                  <a:srgbClr val="222222"/>
                </a:solidFill>
                <a:effectLst/>
              </a:rPr>
              <a:t>Crear</a:t>
            </a:r>
            <a:r>
              <a:rPr lang="en-US" sz="900" b="0" i="0" dirty="0">
                <a:solidFill>
                  <a:srgbClr val="222222"/>
                </a:solidFill>
                <a:effectLst/>
              </a:rPr>
              <a:t>-Perry J, Stern L. US Sexual and Reproductive Health Policy: Which Frameworks Are Needed Now, and Next Steps Forward. American Journal of Public Health. 2022 Jun;112(S5):S518-22.</a:t>
            </a:r>
          </a:p>
          <a:p>
            <a:pPr>
              <a:spcBef>
                <a:spcPts val="0"/>
              </a:spcBef>
              <a:defRPr/>
            </a:pPr>
            <a:r>
              <a:rPr lang="en-US" sz="900" dirty="0"/>
              <a:t>Health Resources and Services Administration. Women's preventive Services Guidelines. (Website). Guidelines updated December 2021. </a:t>
            </a:r>
            <a:r>
              <a:rPr lang="en-US" sz="900" dirty="0">
                <a:hlinkClick r:id="rId8">
                  <a:extLst>
                    <a:ext uri="{A12FA001-AC4F-418D-AE19-62706E023703}">
                      <ahyp:hlinkClr xmlns:ahyp="http://schemas.microsoft.com/office/drawing/2018/hyperlinkcolor" val="tx"/>
                    </a:ext>
                  </a:extLst>
                </a:hlinkClick>
              </a:rPr>
              <a:t>https://www.hrsa.gov/womens-guidelines/index.html</a:t>
            </a:r>
            <a:r>
              <a:rPr lang="en-US" sz="900" dirty="0"/>
              <a:t> </a:t>
            </a:r>
          </a:p>
          <a:p>
            <a:pPr>
              <a:spcBef>
                <a:spcPts val="0"/>
              </a:spcBef>
              <a:defRPr/>
            </a:pPr>
            <a:r>
              <a:rPr lang="en-US" sz="900" dirty="0"/>
              <a:t>Johnson K. Medicaid and CHIP Coverage for Women and Children: Politics and Policy. Chapter 20. In Russell S. Kirby and Sarah </a:t>
            </a:r>
            <a:r>
              <a:rPr lang="en-US" sz="900" dirty="0" err="1"/>
              <a:t>Verbiest</a:t>
            </a:r>
            <a:r>
              <a:rPr lang="en-US" sz="900" dirty="0"/>
              <a:t>, Editors, </a:t>
            </a:r>
            <a:r>
              <a:rPr lang="en-US" sz="900" i="1" dirty="0" err="1"/>
              <a:t>Kotch’s</a:t>
            </a:r>
            <a:r>
              <a:rPr lang="en-US" sz="900" i="1" dirty="0"/>
              <a:t> Maternal and Child Health: Programs, Problems and Policy in Public Health</a:t>
            </a:r>
            <a:r>
              <a:rPr lang="en-US" sz="900" dirty="0"/>
              <a:t>, Fourth Edition. Burlington, MA: Jones and Bartlett Learning, 2022.</a:t>
            </a:r>
            <a:endParaRPr lang="en-US" altLang="en-US" sz="900" dirty="0"/>
          </a:p>
          <a:p>
            <a:pPr>
              <a:spcBef>
                <a:spcPts val="0"/>
              </a:spcBef>
              <a:defRPr/>
            </a:pPr>
            <a:r>
              <a:rPr lang="en-US" sz="900" dirty="0">
                <a:cs typeface="Arial" panose="020B0604020202020204" pitchFamily="34" charset="0"/>
              </a:rPr>
              <a:t>Johnson, Gee, Applegate. Improving Medicaid: Three decades of change to better service women of childbearing age. </a:t>
            </a:r>
            <a:r>
              <a:rPr lang="en-US" sz="900" i="1" dirty="0">
                <a:cs typeface="Arial" panose="020B0604020202020204" pitchFamily="34" charset="0"/>
              </a:rPr>
              <a:t>Clinical OB-GYN</a:t>
            </a:r>
            <a:r>
              <a:rPr lang="en-US" sz="900" dirty="0">
                <a:cs typeface="Arial" panose="020B0604020202020204" pitchFamily="34" charset="0"/>
              </a:rPr>
              <a:t>. 2014; </a:t>
            </a:r>
          </a:p>
          <a:p>
            <a:pPr>
              <a:spcBef>
                <a:spcPts val="0"/>
              </a:spcBef>
              <a:defRPr/>
            </a:pPr>
            <a:r>
              <a:rPr lang="en-US" sz="900" dirty="0">
                <a:cs typeface="Arial" panose="020B0604020202020204" pitchFamily="34" charset="0"/>
              </a:rPr>
              <a:t>Johnson K. </a:t>
            </a:r>
            <a:r>
              <a:rPr lang="en-US" sz="900" i="1" dirty="0">
                <a:cs typeface="Arial" panose="020B0604020202020204" pitchFamily="34" charset="0"/>
              </a:rPr>
              <a:t>Addressing women's health needs and improving birth outcomes: results from a peer-to-peer state Medicaid learning project</a:t>
            </a:r>
            <a:r>
              <a:rPr lang="en-US" sz="900" dirty="0">
                <a:cs typeface="Arial" panose="020B0604020202020204" pitchFamily="34" charset="0"/>
              </a:rPr>
              <a:t>. Commonwealth Fund, 2012; Institute for Healthcare Improvement. http://www.ihi.org/resources/Pages/Changes/ChangestoImproveChronicCare.aspx</a:t>
            </a:r>
          </a:p>
          <a:p>
            <a:pPr>
              <a:spcBef>
                <a:spcPts val="0"/>
              </a:spcBef>
              <a:defRPr/>
            </a:pPr>
            <a:r>
              <a:rPr lang="en-US" sz="900" dirty="0"/>
              <a:t>Johnson K, Rosenbaum S, &amp; Handley, M. The Next Steps to Advance Maternal and Child Health in Medicaid: Filling Gaps in Postpartum Coverage and Newborn Enrollment. </a:t>
            </a:r>
            <a:r>
              <a:rPr lang="en-US" sz="900" i="1" dirty="0"/>
              <a:t>Health Affairs Blog/Forefront</a:t>
            </a:r>
            <a:r>
              <a:rPr lang="en-US" sz="900" dirty="0"/>
              <a:t>.  January 9, 2020  </a:t>
            </a:r>
            <a:r>
              <a:rPr lang="en-US" sz="900" dirty="0">
                <a:hlinkClick r:id="rId9">
                  <a:extLst>
                    <a:ext uri="{A12FA001-AC4F-418D-AE19-62706E023703}">
                      <ahyp:hlinkClr xmlns:ahyp="http://schemas.microsoft.com/office/drawing/2018/hyperlinkcolor" val="tx"/>
                    </a:ext>
                  </a:extLst>
                </a:hlinkClick>
              </a:rPr>
              <a:t>https://www.healthaffairs.org/do/10.1377/forefront.20191230.967912/full/</a:t>
            </a:r>
            <a:r>
              <a:rPr lang="en-US" sz="900" dirty="0"/>
              <a:t> </a:t>
            </a:r>
          </a:p>
          <a:p>
            <a:pPr>
              <a:spcBef>
                <a:spcPts val="0"/>
              </a:spcBef>
              <a:defRPr/>
            </a:pPr>
            <a:r>
              <a:rPr lang="en-US" sz="900" dirty="0"/>
              <a:t>Johnston E, </a:t>
            </a:r>
            <a:r>
              <a:rPr lang="en-US" sz="900" dirty="0" err="1"/>
              <a:t>McMorrow</a:t>
            </a:r>
            <a:r>
              <a:rPr lang="en-US" sz="900" dirty="0"/>
              <a:t> S, Alvarez </a:t>
            </a:r>
            <a:r>
              <a:rPr lang="en-US" sz="900" dirty="0" err="1"/>
              <a:t>Caraveo</a:t>
            </a:r>
            <a:r>
              <a:rPr lang="en-US" sz="900" dirty="0"/>
              <a:t> C, &amp; </a:t>
            </a:r>
            <a:r>
              <a:rPr lang="en-US" sz="900" dirty="0" err="1"/>
              <a:t>Dubay</a:t>
            </a:r>
            <a:r>
              <a:rPr lang="en-US" sz="900" dirty="0"/>
              <a:t> L. Post-ACA, More Than One-Third of Women With Prenatal Medicaid Remained Uninsured Before or After Pregnancy. </a:t>
            </a:r>
            <a:r>
              <a:rPr lang="en-US" sz="900" i="1" dirty="0"/>
              <a:t>Health Affairs</a:t>
            </a:r>
            <a:r>
              <a:rPr lang="en-US" sz="900" dirty="0"/>
              <a:t>. 2021;40(4):571–578.  </a:t>
            </a:r>
            <a:r>
              <a:rPr lang="en-US" sz="900" dirty="0">
                <a:hlinkClick r:id="rId10">
                  <a:extLst>
                    <a:ext uri="{A12FA001-AC4F-418D-AE19-62706E023703}">
                      <ahyp:hlinkClr xmlns:ahyp="http://schemas.microsoft.com/office/drawing/2018/hyperlinkcolor" val="tx"/>
                    </a:ext>
                  </a:extLst>
                </a:hlinkClick>
              </a:rPr>
              <a:t>https://www.healthaffairs.org/doi/10.1377/hlthaff.2020.01678</a:t>
            </a:r>
            <a:r>
              <a:rPr lang="en-US" sz="900" dirty="0"/>
              <a:t>  </a:t>
            </a:r>
          </a:p>
          <a:p>
            <a:pPr>
              <a:spcBef>
                <a:spcPts val="0"/>
              </a:spcBef>
              <a:defRPr/>
            </a:pPr>
            <a:r>
              <a:rPr lang="en-US" sz="900" dirty="0"/>
              <a:t>Johnston EM, &amp;  </a:t>
            </a:r>
            <a:r>
              <a:rPr lang="en-US" sz="900" dirty="0" err="1"/>
              <a:t>McMorrow</a:t>
            </a:r>
            <a:r>
              <a:rPr lang="en-US" sz="900" dirty="0"/>
              <a:t> S. The Relationship Between Insurance Coverage and Use of Prescription Contraception by Race and Ethnicity: Lessons from the Affordable Care Act. </a:t>
            </a:r>
            <a:r>
              <a:rPr lang="en-US" sz="900" i="1" dirty="0"/>
              <a:t>Women’s Health Issues. </a:t>
            </a:r>
            <a:r>
              <a:rPr lang="en-US" sz="900" dirty="0"/>
              <a:t>2020 Mar-Apr;30(2):73-82. </a:t>
            </a:r>
            <a:r>
              <a:rPr lang="en-US" sz="900" dirty="0">
                <a:hlinkClick r:id="rId11">
                  <a:extLst>
                    <a:ext uri="{A12FA001-AC4F-418D-AE19-62706E023703}">
                      <ahyp:hlinkClr xmlns:ahyp="http://schemas.microsoft.com/office/drawing/2018/hyperlinkcolor" val="tx"/>
                    </a:ext>
                  </a:extLst>
                </a:hlinkClick>
              </a:rPr>
              <a:t>https://doi.org/10.1016/j.whi.2019.11.005</a:t>
            </a:r>
            <a:r>
              <a:rPr lang="en-US" sz="900" dirty="0"/>
              <a:t>. </a:t>
            </a:r>
          </a:p>
          <a:p>
            <a:pPr>
              <a:spcBef>
                <a:spcPts val="0"/>
              </a:spcBef>
              <a:defRPr/>
            </a:pPr>
            <a:r>
              <a:rPr lang="en-US" sz="900" dirty="0"/>
              <a:t>Kaiser Family Foundation. Medicaid’s role for women. Factsheet. </a:t>
            </a:r>
            <a:r>
              <a:rPr lang="en-US" sz="900" u="sng" dirty="0">
                <a:hlinkClick r:id="rId12">
                  <a:extLst>
                    <a:ext uri="{A12FA001-AC4F-418D-AE19-62706E023703}">
                      <ahyp:hlinkClr xmlns:ahyp="http://schemas.microsoft.com/office/drawing/2018/hyperlinkcolor" val="tx"/>
                    </a:ext>
                  </a:extLst>
                </a:hlinkClick>
              </a:rPr>
              <a:t>https://www.kff.org/medicaid/fact-sheet/medicaids-role-for-women/</a:t>
            </a:r>
            <a:r>
              <a:rPr lang="en-US" sz="900" dirty="0"/>
              <a:t>. March 29, 2019. Also see Women’s Health Insurance. November 8, 2021. </a:t>
            </a:r>
            <a:r>
              <a:rPr lang="en-US" sz="900" dirty="0">
                <a:hlinkClick r:id="rId13">
                  <a:extLst>
                    <a:ext uri="{A12FA001-AC4F-418D-AE19-62706E023703}">
                      <ahyp:hlinkClr xmlns:ahyp="http://schemas.microsoft.com/office/drawing/2018/hyperlinkcolor" val="tx"/>
                    </a:ext>
                  </a:extLst>
                </a:hlinkClick>
              </a:rPr>
              <a:t>https://www.kff.org/other/fact-sheet/womens-health-insurance-coverage/</a:t>
            </a:r>
            <a:r>
              <a:rPr lang="en-US" sz="900" dirty="0"/>
              <a:t>  </a:t>
            </a:r>
            <a:endParaRPr lang="en-US" altLang="en-US" sz="900" dirty="0"/>
          </a:p>
          <a:p>
            <a:pPr>
              <a:spcBef>
                <a:spcPts val="0"/>
              </a:spcBef>
            </a:pPr>
            <a:r>
              <a:rPr lang="en-US" sz="900" b="0" i="0" dirty="0">
                <a:solidFill>
                  <a:srgbClr val="222222"/>
                </a:solidFill>
                <a:effectLst/>
              </a:rPr>
              <a:t>Mason CL, Collier CH, Penny SC. Perinatal quality collaboratives and birth equity. Current Opinion in Anesthesiology. 2022 Jun 1;35(3):299-305.</a:t>
            </a:r>
          </a:p>
          <a:p>
            <a:pPr>
              <a:spcBef>
                <a:spcPts val="0"/>
              </a:spcBef>
            </a:pPr>
            <a:r>
              <a:rPr lang="en-US" sz="900" b="0" i="0" dirty="0" err="1">
                <a:effectLst/>
              </a:rPr>
              <a:t>Steenland</a:t>
            </a:r>
            <a:r>
              <a:rPr lang="en-US" sz="900" b="0" i="0" dirty="0">
                <a:effectLst/>
              </a:rPr>
              <a:t> MW, Wherry LR. Medicaid Expansion Led To Reductions In Postpartum Hospitalizations: Study examines the impact of Medicaid expansion on postpartum hospitalizations of low-income enrollees. </a:t>
            </a:r>
            <a:r>
              <a:rPr lang="en-US" sz="900" b="0" i="1" dirty="0">
                <a:effectLst/>
              </a:rPr>
              <a:t>Health Affairs</a:t>
            </a:r>
            <a:r>
              <a:rPr lang="en-US" sz="900" b="0" i="0" dirty="0">
                <a:effectLst/>
              </a:rPr>
              <a:t>. 2023 Jan 1;42(1):18-25.</a:t>
            </a:r>
          </a:p>
          <a:p>
            <a:pPr>
              <a:spcBef>
                <a:spcPts val="0"/>
              </a:spcBef>
            </a:pPr>
            <a:r>
              <a:rPr lang="en-US" sz="900" b="0" i="0" dirty="0" err="1">
                <a:effectLst/>
              </a:rPr>
              <a:t>Steenland</a:t>
            </a:r>
            <a:r>
              <a:rPr lang="en-US" sz="900" b="0" i="0" dirty="0">
                <a:effectLst/>
              </a:rPr>
              <a:t> MW, Trivedi AN. Association of Medicaid Expansion With Postpartum Depression Treatment in Arkansas. </a:t>
            </a:r>
            <a:r>
              <a:rPr lang="en-US" sz="900" b="0" i="1" dirty="0">
                <a:effectLst/>
              </a:rPr>
              <a:t>JAMA Health Forum </a:t>
            </a:r>
            <a:r>
              <a:rPr lang="en-US" sz="900" b="0" i="0" dirty="0">
                <a:effectLst/>
              </a:rPr>
              <a:t>2023 Feb 3;4(2):e225603-e225603).</a:t>
            </a:r>
          </a:p>
          <a:p>
            <a:pPr>
              <a:spcBef>
                <a:spcPts val="0"/>
              </a:spcBef>
            </a:pPr>
            <a:r>
              <a:rPr lang="en-US" sz="900" b="0" i="0" dirty="0">
                <a:effectLst/>
              </a:rPr>
              <a:t>Wang X, </a:t>
            </a:r>
            <a:r>
              <a:rPr lang="en-US" sz="900" b="0" i="0" dirty="0" err="1">
                <a:effectLst/>
              </a:rPr>
              <a:t>Pengetnze</a:t>
            </a:r>
            <a:r>
              <a:rPr lang="en-US" sz="900" b="0" i="0" dirty="0">
                <a:effectLst/>
              </a:rPr>
              <a:t> YM, Eckert E, </a:t>
            </a:r>
            <a:r>
              <a:rPr lang="en-US" sz="900" b="0" i="0" dirty="0" err="1">
                <a:effectLst/>
              </a:rPr>
              <a:t>Keever</a:t>
            </a:r>
            <a:r>
              <a:rPr lang="en-US" sz="900" b="0" i="0" dirty="0">
                <a:effectLst/>
              </a:rPr>
              <a:t> G, Chowdhry V. Extending postpartum Medicaid beyond 60 days improves care access and uncovers unmet needs in a Texas Medicaid health maintenance organization. Frontiers in Public Health. 2022 May 3;10:841832.</a:t>
            </a:r>
          </a:p>
          <a:p>
            <a:pPr>
              <a:spcBef>
                <a:spcPts val="0"/>
              </a:spcBef>
            </a:pPr>
            <a:r>
              <a:rPr lang="en-US" sz="900" b="0" i="0" dirty="0">
                <a:solidFill>
                  <a:srgbClr val="222222"/>
                </a:solidFill>
                <a:effectLst/>
              </a:rPr>
              <a:t>Yates L, Birken S, Thompson TA, Stuart GS, Greene S, </a:t>
            </a:r>
            <a:r>
              <a:rPr lang="en-US" sz="900" b="0" i="0" dirty="0" err="1">
                <a:solidFill>
                  <a:srgbClr val="222222"/>
                </a:solidFill>
                <a:effectLst/>
              </a:rPr>
              <a:t>Hassmiller</a:t>
            </a:r>
            <a:r>
              <a:rPr lang="en-US" sz="900" b="0" i="0" dirty="0">
                <a:solidFill>
                  <a:srgbClr val="222222"/>
                </a:solidFill>
                <a:effectLst/>
              </a:rPr>
              <a:t> Lich K, Weinberger M. A qualitative analysis of Medicaid beneficiaries perceptions of prenatal and immediate postpartum contraception counseling. Women's Health. 2022 Sep;18:17455057221124079.</a:t>
            </a:r>
            <a:endParaRPr lang="en-US" sz="900" b="0" i="0" dirty="0">
              <a:effectLst/>
            </a:endParaRPr>
          </a:p>
          <a:p>
            <a:pPr>
              <a:spcBef>
                <a:spcPts val="0"/>
              </a:spcBef>
              <a:defRPr/>
            </a:pPr>
            <a:r>
              <a:rPr lang="en-US" sz="900" dirty="0" err="1"/>
              <a:t>Zephyrin</a:t>
            </a:r>
            <a:r>
              <a:rPr lang="en-US" sz="900" dirty="0"/>
              <a:t> LC. Changing the Narrative and Accelerating Action to Reduce Racial Inequities in Maternal Mortality. </a:t>
            </a:r>
            <a:r>
              <a:rPr lang="en-US" sz="900" i="1" dirty="0"/>
              <a:t>Am J Public Health</a:t>
            </a:r>
            <a:r>
              <a:rPr lang="en-US" sz="900" dirty="0"/>
              <a:t>. 2021 Sep;111(9):1575-1577. https://doi.org/10.2105/AJPH.2021.306462  </a:t>
            </a:r>
          </a:p>
          <a:p>
            <a:pPr>
              <a:spcBef>
                <a:spcPts val="0"/>
              </a:spcBef>
              <a:defRPr/>
            </a:pPr>
            <a:r>
              <a:rPr lang="en-US" sz="900" dirty="0"/>
              <a:t>Zephyrin L, Johnson K. Optimizing Medicaid Extended Postpartum Coverage to Drive Health Care System Change. </a:t>
            </a:r>
            <a:r>
              <a:rPr lang="en-US" sz="900" i="1" dirty="0"/>
              <a:t>Women’s Health Issues</a:t>
            </a:r>
            <a:r>
              <a:rPr lang="en-US" sz="900" dirty="0"/>
              <a:t>. 2022 Sep 15:S1049-3867(22)00091-3. https://doi.org/10.1016/j.whi.2022.08.008. </a:t>
            </a:r>
          </a:p>
          <a:p>
            <a:pPr>
              <a:spcBef>
                <a:spcPts val="0"/>
              </a:spcBef>
              <a:defRPr/>
            </a:pPr>
            <a:r>
              <a:rPr lang="en-US" sz="900" dirty="0"/>
              <a:t>Zephyrin L, Johnson K, Coleman A, </a:t>
            </a:r>
            <a:r>
              <a:rPr lang="en-US" sz="900" dirty="0" err="1"/>
              <a:t>Nuzum</a:t>
            </a:r>
            <a:r>
              <a:rPr lang="en-US" sz="900" dirty="0"/>
              <a:t> A. </a:t>
            </a:r>
            <a:r>
              <a:rPr lang="en-US" sz="900" i="1" dirty="0"/>
              <a:t>State options for extending Medicaid postpartum coverage</a:t>
            </a:r>
            <a:r>
              <a:rPr lang="en-US" sz="900" dirty="0"/>
              <a:t>. Commonwealth Fund. </a:t>
            </a:r>
            <a:r>
              <a:rPr lang="en-US" sz="900" u="sng" dirty="0">
                <a:hlinkClick r:id="rId12">
                  <a:extLst>
                    <a:ext uri="{A12FA001-AC4F-418D-AE19-62706E023703}">
                      <ahyp:hlinkClr xmlns:ahyp="http://schemas.microsoft.com/office/drawing/2018/hyperlinkcolor" val="tx"/>
                    </a:ext>
                  </a:extLst>
                </a:hlinkClick>
              </a:rPr>
              <a:t>https://www.commonwealthfund.org/blog/2021/state-options-extending-medicaid-postpartum-coverage</a:t>
            </a:r>
            <a:r>
              <a:rPr lang="en-US" sz="900" dirty="0"/>
              <a:t>. August 11, 2021. </a:t>
            </a:r>
          </a:p>
          <a:p>
            <a:pPr>
              <a:spcBef>
                <a:spcPts val="0"/>
              </a:spcBef>
              <a:defRPr/>
            </a:pPr>
            <a:endParaRPr lang="en-US" sz="900" dirty="0"/>
          </a:p>
        </p:txBody>
      </p:sp>
      <p:sp>
        <p:nvSpPr>
          <p:cNvPr id="5" name="Footer Placeholder 4"/>
          <p:cNvSpPr>
            <a:spLocks noGrp="1"/>
          </p:cNvSpPr>
          <p:nvPr>
            <p:ph type="ftr" sz="quarter" idx="10"/>
          </p:nvPr>
        </p:nvSpPr>
        <p:spPr/>
        <p:txBody>
          <a:bodyPr/>
          <a:lstStyle/>
          <a:p>
            <a:pPr>
              <a:defRPr/>
            </a:pPr>
            <a:r>
              <a:rPr lang="en-US"/>
              <a:t>K Johnson. Breakout: Postpartum. DHMIC. April, 2023</a:t>
            </a:r>
          </a:p>
        </p:txBody>
      </p:sp>
      <p:sp>
        <p:nvSpPr>
          <p:cNvPr id="7168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charset="0"/>
              <a:buChar char="•"/>
              <a:defRPr sz="2400">
                <a:solidFill>
                  <a:schemeClr val="tx1"/>
                </a:solidFill>
                <a:latin typeface="Times New Roman" pitchFamily="18" charset="0"/>
              </a:defRPr>
            </a:lvl1pPr>
            <a:lvl2pPr marL="742950" indent="-285750">
              <a:spcBef>
                <a:spcPct val="20000"/>
              </a:spcBef>
              <a:buClr>
                <a:schemeClr val="accent1"/>
              </a:buClr>
              <a:buSzPct val="85000"/>
              <a:buFont typeface="Arial" charset="0"/>
              <a:buChar char="•"/>
              <a:defRPr sz="2000">
                <a:solidFill>
                  <a:schemeClr val="tx1"/>
                </a:solidFill>
                <a:latin typeface="Times New Roman" pitchFamily="18" charset="0"/>
              </a:defRPr>
            </a:lvl2pPr>
            <a:lvl3pPr marL="1143000" indent="-228600">
              <a:spcBef>
                <a:spcPct val="20000"/>
              </a:spcBef>
              <a:buClr>
                <a:schemeClr val="accent1"/>
              </a:buClr>
              <a:buSzPct val="90000"/>
              <a:buFont typeface="Arial" charset="0"/>
              <a:buChar char="•"/>
              <a:defRPr>
                <a:solidFill>
                  <a:schemeClr val="tx1"/>
                </a:solidFill>
                <a:latin typeface="Times New Roman" pitchFamily="18" charset="0"/>
              </a:defRPr>
            </a:lvl3pPr>
            <a:lvl4pPr marL="1600200" indent="-228600">
              <a:spcBef>
                <a:spcPct val="20000"/>
              </a:spcBef>
              <a:buClr>
                <a:schemeClr val="accent1"/>
              </a:buClr>
              <a:buFont typeface="Arial" charset="0"/>
              <a:buChar char="•"/>
              <a:defRPr sz="1600">
                <a:solidFill>
                  <a:schemeClr val="tx1"/>
                </a:solidFill>
                <a:latin typeface="Times New Roman" pitchFamily="18" charset="0"/>
              </a:defRPr>
            </a:lvl4pPr>
            <a:lvl5pPr marL="2057400" indent="-228600">
              <a:spcBef>
                <a:spcPct val="20000"/>
              </a:spcBef>
              <a:buClr>
                <a:schemeClr val="accent1"/>
              </a:buClr>
              <a:buSzPct val="100000"/>
              <a:buFont typeface="Arial" charset="0"/>
              <a:buChar char="•"/>
              <a:defRPr sz="14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Times New Roman" pitchFamily="18" charset="0"/>
              </a:defRPr>
            </a:lvl9pPr>
          </a:lstStyle>
          <a:p>
            <a:fld id="{DB2AEA68-3BDF-4106-9287-F8E9CD5F4BEB}" type="slidenum">
              <a:rPr lang="en-US" altLang="en-US" sz="1200">
                <a:solidFill>
                  <a:schemeClr val="bg1"/>
                </a:solidFill>
                <a:latin typeface="Arial" panose="020B0604020202020204" pitchFamily="34" charset="0"/>
              </a:rPr>
              <a:pPr/>
              <a:t>17</a:t>
            </a:fld>
            <a:endParaRPr lang="en-US" altLang="en-US" sz="1200" dirty="0">
              <a:solidFill>
                <a:schemeClr val="bg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4E0F97-81AD-1C7E-3295-551BE9805F91}"/>
              </a:ext>
            </a:extLst>
          </p:cNvPr>
          <p:cNvSpPr>
            <a:spLocks noGrp="1"/>
          </p:cNvSpPr>
          <p:nvPr>
            <p:ph type="title"/>
          </p:nvPr>
        </p:nvSpPr>
        <p:spPr>
          <a:xfrm>
            <a:off x="609600" y="533400"/>
            <a:ext cx="6172200" cy="990600"/>
          </a:xfrm>
        </p:spPr>
        <p:txBody>
          <a:bodyPr/>
          <a:lstStyle/>
          <a:p>
            <a:r>
              <a:rPr lang="en-US" dirty="0"/>
              <a:t>Let’s learn from the past</a:t>
            </a:r>
          </a:p>
        </p:txBody>
      </p:sp>
      <p:sp>
        <p:nvSpPr>
          <p:cNvPr id="7" name="Content Placeholder 6">
            <a:extLst>
              <a:ext uri="{FF2B5EF4-FFF2-40B4-BE49-F238E27FC236}">
                <a16:creationId xmlns:a16="http://schemas.microsoft.com/office/drawing/2014/main" id="{8DA48E1C-1443-0286-9F87-8F03D55BCD10}"/>
              </a:ext>
            </a:extLst>
          </p:cNvPr>
          <p:cNvSpPr>
            <a:spLocks noGrp="1"/>
          </p:cNvSpPr>
          <p:nvPr>
            <p:ph sz="half" idx="1"/>
          </p:nvPr>
        </p:nvSpPr>
        <p:spPr>
          <a:xfrm>
            <a:off x="609600" y="1673352"/>
            <a:ext cx="5715000" cy="4718304"/>
          </a:xfrm>
        </p:spPr>
        <p:txBody>
          <a:bodyPr/>
          <a:lstStyle/>
          <a:p>
            <a:r>
              <a:rPr lang="en-US" dirty="0"/>
              <a:t>In expansion of Medicaid for prenatal care, the focus was largely on eligibility.</a:t>
            </a:r>
          </a:p>
          <a:p>
            <a:r>
              <a:rPr lang="en-US" dirty="0"/>
              <a:t>Few focused on access and quality.</a:t>
            </a:r>
          </a:p>
          <a:p>
            <a:r>
              <a:rPr lang="en-US" dirty="0"/>
              <a:t>Then evaluation studies focused on outcomes.</a:t>
            </a:r>
          </a:p>
          <a:p>
            <a:r>
              <a:rPr lang="en-US" dirty="0"/>
              <a:t>Few studies focused on the process, barriers, and other factors between eligibility and outcomes.</a:t>
            </a:r>
          </a:p>
        </p:txBody>
      </p:sp>
      <p:pic>
        <p:nvPicPr>
          <p:cNvPr id="10" name="Content Placeholder 9">
            <a:extLst>
              <a:ext uri="{FF2B5EF4-FFF2-40B4-BE49-F238E27FC236}">
                <a16:creationId xmlns:a16="http://schemas.microsoft.com/office/drawing/2014/main" id="{F8915CDA-6769-38D8-99A2-B7B40431553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11014" y="381000"/>
            <a:ext cx="4799985" cy="6026277"/>
          </a:xfrm>
        </p:spPr>
      </p:pic>
      <p:sp>
        <p:nvSpPr>
          <p:cNvPr id="4" name="Footer Placeholder 3">
            <a:extLst>
              <a:ext uri="{FF2B5EF4-FFF2-40B4-BE49-F238E27FC236}">
                <a16:creationId xmlns:a16="http://schemas.microsoft.com/office/drawing/2014/main" id="{14B61AAB-6D67-02F2-21CE-427B295548CF}"/>
              </a:ext>
            </a:extLst>
          </p:cNvPr>
          <p:cNvSpPr>
            <a:spLocks noGrp="1"/>
          </p:cNvSpPr>
          <p:nvPr>
            <p:ph type="ftr" sz="quarter" idx="11"/>
          </p:nvPr>
        </p:nvSpPr>
        <p:spPr/>
        <p:txBody>
          <a:bodyPr/>
          <a:lstStyle/>
          <a:p>
            <a:pPr>
              <a:defRPr/>
            </a:pPr>
            <a:r>
              <a:rPr lang="en-US"/>
              <a:t>K Johnson. Breakout: Postpartum. DHMIC. April, 2023</a:t>
            </a:r>
          </a:p>
        </p:txBody>
      </p:sp>
      <p:sp>
        <p:nvSpPr>
          <p:cNvPr id="5" name="Slide Number Placeholder 4">
            <a:extLst>
              <a:ext uri="{FF2B5EF4-FFF2-40B4-BE49-F238E27FC236}">
                <a16:creationId xmlns:a16="http://schemas.microsoft.com/office/drawing/2014/main" id="{74F4D7FD-715E-2999-3F5B-9E5F875A22AB}"/>
              </a:ext>
            </a:extLst>
          </p:cNvPr>
          <p:cNvSpPr>
            <a:spLocks noGrp="1"/>
          </p:cNvSpPr>
          <p:nvPr>
            <p:ph type="sldNum" sz="quarter" idx="12"/>
          </p:nvPr>
        </p:nvSpPr>
        <p:spPr/>
        <p:txBody>
          <a:bodyPr/>
          <a:lstStyle/>
          <a:p>
            <a:pPr>
              <a:defRPr/>
            </a:pPr>
            <a:fld id="{D259B000-CA3B-4B4E-8466-74FDA41FEEAF}" type="slidenum">
              <a:rPr lang="en-US" altLang="en-US" smtClean="0"/>
              <a:pPr>
                <a:defRPr/>
              </a:pPr>
              <a:t>2</a:t>
            </a:fld>
            <a:endParaRPr lang="en-US" altLang="en-US"/>
          </a:p>
        </p:txBody>
      </p:sp>
      <p:sp>
        <p:nvSpPr>
          <p:cNvPr id="11" name="TextBox 10">
            <a:extLst>
              <a:ext uri="{FF2B5EF4-FFF2-40B4-BE49-F238E27FC236}">
                <a16:creationId xmlns:a16="http://schemas.microsoft.com/office/drawing/2014/main" id="{D1B3D2AE-AF71-1710-A000-53A89C1149FC}"/>
              </a:ext>
            </a:extLst>
          </p:cNvPr>
          <p:cNvSpPr txBox="1"/>
          <p:nvPr/>
        </p:nvSpPr>
        <p:spPr>
          <a:xfrm>
            <a:off x="7086600" y="6407277"/>
            <a:ext cx="4724399" cy="400110"/>
          </a:xfrm>
          <a:prstGeom prst="rect">
            <a:avLst/>
          </a:prstGeom>
          <a:noFill/>
        </p:spPr>
        <p:txBody>
          <a:bodyPr wrap="square" rtlCol="0">
            <a:spAutoFit/>
          </a:bodyPr>
          <a:lstStyle/>
          <a:p>
            <a:r>
              <a:rPr lang="en-US" sz="1000" i="1" dirty="0">
                <a:latin typeface="+mj-lt"/>
              </a:rPr>
              <a:t>Toward Improving the Outcome of Pregnancy: The 90s and Beyond (TIOP II). </a:t>
            </a:r>
            <a:r>
              <a:rPr lang="en-US" sz="1000" dirty="0">
                <a:latin typeface="+mj-lt"/>
              </a:rPr>
              <a:t>March of Dimes. 1993. p.63.</a:t>
            </a:r>
          </a:p>
        </p:txBody>
      </p:sp>
    </p:spTree>
    <p:extLst>
      <p:ext uri="{BB962C8B-B14F-4D97-AF65-F5344CB8AC3E}">
        <p14:creationId xmlns:p14="http://schemas.microsoft.com/office/powerpoint/2010/main" val="17096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AAE247-194D-4E3F-AAC4-21AD5C51F182}"/>
              </a:ext>
            </a:extLst>
          </p:cNvPr>
          <p:cNvSpPr>
            <a:spLocks noGrp="1"/>
          </p:cNvSpPr>
          <p:nvPr>
            <p:ph type="title"/>
          </p:nvPr>
        </p:nvSpPr>
        <p:spPr/>
        <p:txBody>
          <a:bodyPr>
            <a:normAutofit fontScale="90000"/>
          </a:bodyPr>
          <a:lstStyle/>
          <a:p>
            <a:r>
              <a:rPr lang="en-US" dirty="0"/>
              <a:t>Implementation of Postpartum Extended Coverage</a:t>
            </a:r>
          </a:p>
        </p:txBody>
      </p:sp>
      <p:sp>
        <p:nvSpPr>
          <p:cNvPr id="4" name="Content Placeholder 3">
            <a:extLst>
              <a:ext uri="{FF2B5EF4-FFF2-40B4-BE49-F238E27FC236}">
                <a16:creationId xmlns:a16="http://schemas.microsoft.com/office/drawing/2014/main" id="{754089CC-65FA-BEB1-B6A6-DE3997AE9C54}"/>
              </a:ext>
            </a:extLst>
          </p:cNvPr>
          <p:cNvSpPr>
            <a:spLocks noGrp="1"/>
          </p:cNvSpPr>
          <p:nvPr>
            <p:ph sz="half" idx="1"/>
          </p:nvPr>
        </p:nvSpPr>
        <p:spPr/>
        <p:txBody>
          <a:bodyPr/>
          <a:lstStyle/>
          <a:p>
            <a:r>
              <a:rPr lang="en-US" dirty="0"/>
              <a:t>Eligibility is important but not sufficient.</a:t>
            </a:r>
          </a:p>
          <a:p>
            <a:r>
              <a:rPr lang="en-US" dirty="0"/>
              <a:t>Enrollment processes matter.</a:t>
            </a:r>
          </a:p>
          <a:p>
            <a:r>
              <a:rPr lang="en-US" dirty="0"/>
              <a:t>Access to care critical.</a:t>
            </a:r>
          </a:p>
          <a:p>
            <a:r>
              <a:rPr lang="en-US" dirty="0"/>
              <a:t>Appropriateness of care – medically and culturally</a:t>
            </a:r>
          </a:p>
          <a:p>
            <a:r>
              <a:rPr lang="en-US" dirty="0"/>
              <a:t>Thinking beyond the postpartum visit to make a difference.</a:t>
            </a:r>
          </a:p>
        </p:txBody>
      </p:sp>
      <p:sp>
        <p:nvSpPr>
          <p:cNvPr id="2" name="Footer Placeholder 1">
            <a:extLst>
              <a:ext uri="{FF2B5EF4-FFF2-40B4-BE49-F238E27FC236}">
                <a16:creationId xmlns:a16="http://schemas.microsoft.com/office/drawing/2014/main" id="{1D90F85F-7A34-44A2-A3D9-0AFAA299CF33}"/>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A00FBC53-5BA5-F48E-B59C-BA6E0CF42A4F}"/>
              </a:ext>
            </a:extLst>
          </p:cNvPr>
          <p:cNvSpPr>
            <a:spLocks noGrp="1"/>
          </p:cNvSpPr>
          <p:nvPr>
            <p:ph type="sldNum" sz="quarter" idx="12"/>
          </p:nvPr>
        </p:nvSpPr>
        <p:spPr/>
        <p:txBody>
          <a:bodyPr/>
          <a:lstStyle/>
          <a:p>
            <a:fld id="{E94BB8C7-EF0C-45B5-B4EF-F4312610A59A}" type="slidenum">
              <a:rPr lang="en-US" smtClean="0"/>
              <a:pPr/>
              <a:t>3</a:t>
            </a:fld>
            <a:endParaRPr lang="en-US"/>
          </a:p>
        </p:txBody>
      </p:sp>
      <p:pic>
        <p:nvPicPr>
          <p:cNvPr id="7" name="Content Placeholder 6">
            <a:extLst>
              <a:ext uri="{FF2B5EF4-FFF2-40B4-BE49-F238E27FC236}">
                <a16:creationId xmlns:a16="http://schemas.microsoft.com/office/drawing/2014/main" id="{A96D6DDB-7445-32E2-6F39-BC763858DFEF}"/>
              </a:ext>
            </a:extLst>
          </p:cNvPr>
          <p:cNvPicPr>
            <a:picLocks noGrp="1" noChangeAspect="1"/>
          </p:cNvPicPr>
          <p:nvPr>
            <p:ph sz="half" idx="2"/>
          </p:nvPr>
        </p:nvPicPr>
        <p:blipFill>
          <a:blip r:embed="rId2">
            <a:extLst>
              <a:ext uri="{28A0092B-C50C-407E-A947-70E740481C1C}">
                <a14:useLocalDpi xmlns:a14="http://schemas.microsoft.com/office/drawing/2010/main"/>
              </a:ext>
            </a:extLst>
          </a:blip>
          <a:srcRect/>
          <a:stretch/>
        </p:blipFill>
        <p:spPr>
          <a:xfrm>
            <a:off x="6230731" y="1294306"/>
            <a:ext cx="5199269" cy="5030293"/>
          </a:xfrm>
          <a:prstGeom prst="rect">
            <a:avLst/>
          </a:prstGeom>
        </p:spPr>
      </p:pic>
    </p:spTree>
    <p:extLst>
      <p:ext uri="{BB962C8B-B14F-4D97-AF65-F5344CB8AC3E}">
        <p14:creationId xmlns:p14="http://schemas.microsoft.com/office/powerpoint/2010/main" val="171015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K Johnson. Breakout: Postpartum. DHMIC. April, 2023</a:t>
            </a:r>
            <a:endParaRPr lang="en-US" dirty="0"/>
          </a:p>
        </p:txBody>
      </p:sp>
      <p:sp>
        <p:nvSpPr>
          <p:cNvPr id="6" name="Slide Number Placeholder 5"/>
          <p:cNvSpPr>
            <a:spLocks noGrp="1"/>
          </p:cNvSpPr>
          <p:nvPr>
            <p:ph type="sldNum" sz="quarter" idx="12"/>
          </p:nvPr>
        </p:nvSpPr>
        <p:spPr/>
        <p:txBody>
          <a:bodyPr/>
          <a:lstStyle/>
          <a:p>
            <a:pPr>
              <a:defRPr/>
            </a:pPr>
            <a:fld id="{20902F10-033B-454A-8DA4-6597F25DA3EA}" type="slidenum">
              <a:rPr lang="en-US" altLang="en-US" smtClean="0"/>
              <a:pPr>
                <a:defRPr/>
              </a:pPr>
              <a:t>4</a:t>
            </a:fld>
            <a:endParaRPr lang="en-US" altLang="en-US"/>
          </a:p>
        </p:txBody>
      </p:sp>
      <p:pic>
        <p:nvPicPr>
          <p:cNvPr id="12" name="Content Placeholder 11"/>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205" t="1439" r="1205" b="2494"/>
          <a:stretch/>
        </p:blipFill>
        <p:spPr>
          <a:xfrm>
            <a:off x="1981200" y="457200"/>
            <a:ext cx="7086600" cy="5768935"/>
          </a:xfrm>
        </p:spPr>
      </p:pic>
      <p:sp>
        <p:nvSpPr>
          <p:cNvPr id="7" name="Rectangle 6"/>
          <p:cNvSpPr/>
          <p:nvPr/>
        </p:nvSpPr>
        <p:spPr>
          <a:xfrm>
            <a:off x="381000" y="6395352"/>
            <a:ext cx="10820400" cy="400110"/>
          </a:xfrm>
          <a:prstGeom prst="rect">
            <a:avLst/>
          </a:prstGeom>
        </p:spPr>
        <p:txBody>
          <a:bodyPr wrap="square">
            <a:spAutoFit/>
          </a:bodyPr>
          <a:lstStyle/>
          <a:p>
            <a:pPr>
              <a:defRPr/>
            </a:pPr>
            <a:r>
              <a:rPr lang="en-US" sz="1000" dirty="0">
                <a:solidFill>
                  <a:schemeClr val="tx1">
                    <a:lumMod val="75000"/>
                    <a:lumOff val="25000"/>
                  </a:schemeClr>
                </a:solidFill>
                <a:latin typeface="Arial" panose="020B0604020202020204" pitchFamily="34" charset="0"/>
                <a:cs typeface="Arial" panose="020B0604020202020204" pitchFamily="34" charset="0"/>
              </a:rPr>
              <a:t>Map shows action or proposals on extension of Medicaid postpartum coverage to one year, as of  April 10, 2023 </a:t>
            </a:r>
          </a:p>
          <a:p>
            <a:pPr>
              <a:defRPr/>
            </a:pPr>
            <a:r>
              <a:rPr lang="en-US" sz="1000" dirty="0">
                <a:solidFill>
                  <a:schemeClr val="tx1">
                    <a:lumMod val="75000"/>
                    <a:lumOff val="25000"/>
                  </a:schemeClr>
                </a:solidFill>
                <a:latin typeface="Arial" panose="020B0604020202020204" pitchFamily="34" charset="0"/>
                <a:cs typeface="Arial" panose="020B0604020202020204" pitchFamily="34" charset="0"/>
              </a:rPr>
              <a:t>Source: Kaiser Family Foundation. https://www.kff.org/medicaid/issue-brief/medicaid-postpartum-coverage-extension-tracker/</a:t>
            </a:r>
          </a:p>
        </p:txBody>
      </p:sp>
    </p:spTree>
    <p:extLst>
      <p:ext uri="{BB962C8B-B14F-4D97-AF65-F5344CB8AC3E}">
        <p14:creationId xmlns:p14="http://schemas.microsoft.com/office/powerpoint/2010/main" val="1593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81000"/>
            <a:ext cx="4800600" cy="1219200"/>
          </a:xfrm>
        </p:spPr>
        <p:txBody>
          <a:bodyPr>
            <a:normAutofit/>
          </a:bodyPr>
          <a:lstStyle/>
          <a:p>
            <a:r>
              <a:rPr lang="en-US" sz="3200" b="1" dirty="0"/>
              <a:t>Medicaid Postpartum Coverage Extension</a:t>
            </a:r>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09600" y="33588"/>
            <a:ext cx="3962400" cy="6824413"/>
          </a:xfrm>
        </p:spPr>
      </p:pic>
      <p:sp>
        <p:nvSpPr>
          <p:cNvPr id="7" name="Content Placeholder 6"/>
          <p:cNvSpPr>
            <a:spLocks noGrp="1"/>
          </p:cNvSpPr>
          <p:nvPr>
            <p:ph sz="half" idx="2"/>
          </p:nvPr>
        </p:nvSpPr>
        <p:spPr>
          <a:xfrm>
            <a:off x="5334000" y="1752600"/>
            <a:ext cx="5124450" cy="3886200"/>
          </a:xfrm>
        </p:spPr>
        <p:txBody>
          <a:bodyPr/>
          <a:lstStyle/>
          <a:p>
            <a:pPr>
              <a:spcAft>
                <a:spcPts val="1200"/>
              </a:spcAft>
            </a:pPr>
            <a:r>
              <a:rPr lang="en-US" sz="2400" dirty="0"/>
              <a:t>Using state plan amendment (SPA) has advantages over waivers. </a:t>
            </a:r>
          </a:p>
          <a:p>
            <a:pPr>
              <a:spcAft>
                <a:spcPts val="1200"/>
              </a:spcAft>
            </a:pPr>
            <a:r>
              <a:rPr lang="en-US" sz="2400" dirty="0"/>
              <a:t>Extending coverage is first step.</a:t>
            </a:r>
          </a:p>
          <a:p>
            <a:pPr>
              <a:spcAft>
                <a:spcPts val="1200"/>
              </a:spcAft>
            </a:pPr>
            <a:r>
              <a:rPr lang="en-US" sz="2400" dirty="0"/>
              <a:t>Assuring quality and comprehensive services to birthing people essential to making coverage matter and improving health.</a:t>
            </a:r>
          </a:p>
        </p:txBody>
      </p:sp>
      <p:sp>
        <p:nvSpPr>
          <p:cNvPr id="4" name="Footer Placeholder 3"/>
          <p:cNvSpPr>
            <a:spLocks noGrp="1"/>
          </p:cNvSpPr>
          <p:nvPr>
            <p:ph type="ftr" sz="quarter" idx="11"/>
          </p:nvPr>
        </p:nvSpPr>
        <p:spPr>
          <a:xfrm>
            <a:off x="3429000" y="19051"/>
            <a:ext cx="5638800" cy="328613"/>
          </a:xfrm>
        </p:spPr>
        <p:txBody>
          <a:bodyPr/>
          <a:lstStyle/>
          <a:p>
            <a:r>
              <a:rPr lang="en-US"/>
              <a:t>K Johnson. Breakout: Postpartum. DHMIC. April, 2023</a:t>
            </a:r>
            <a:endParaRPr lang="en-US" dirty="0"/>
          </a:p>
        </p:txBody>
      </p:sp>
      <p:sp>
        <p:nvSpPr>
          <p:cNvPr id="5" name="Slide Number Placeholder 4"/>
          <p:cNvSpPr>
            <a:spLocks noGrp="1"/>
          </p:cNvSpPr>
          <p:nvPr>
            <p:ph type="sldNum" sz="quarter" idx="12"/>
          </p:nvPr>
        </p:nvSpPr>
        <p:spPr/>
        <p:txBody>
          <a:bodyPr/>
          <a:lstStyle/>
          <a:p>
            <a:fld id="{5A948633-9AF8-4AE5-A8D9-5495EC6E0DAA}" type="slidenum">
              <a:rPr lang="en-US" altLang="en-US" smtClean="0"/>
              <a:pPr/>
              <a:t>5</a:t>
            </a:fld>
            <a:endParaRPr lang="en-US" altLang="en-US"/>
          </a:p>
        </p:txBody>
      </p:sp>
      <p:sp>
        <p:nvSpPr>
          <p:cNvPr id="8" name="TextBox 7"/>
          <p:cNvSpPr txBox="1"/>
          <p:nvPr/>
        </p:nvSpPr>
        <p:spPr>
          <a:xfrm>
            <a:off x="5257800" y="5867400"/>
            <a:ext cx="5943600" cy="784830"/>
          </a:xfrm>
          <a:prstGeom prst="rect">
            <a:avLst/>
          </a:prstGeom>
          <a:noFill/>
        </p:spPr>
        <p:txBody>
          <a:bodyPr wrap="square">
            <a:spAutoFit/>
          </a:bodyPr>
          <a:lstStyle/>
          <a:p>
            <a:pPr>
              <a:defRPr/>
            </a:pPr>
            <a:r>
              <a:rPr lang="en-US" sz="900" dirty="0">
                <a:solidFill>
                  <a:schemeClr val="tx1">
                    <a:lumMod val="90000"/>
                    <a:lumOff val="10000"/>
                  </a:schemeClr>
                </a:solidFill>
                <a:latin typeface="Arial" panose="020B0604020202020204" pitchFamily="34" charset="0"/>
                <a:cs typeface="Arial" panose="020B0604020202020204" pitchFamily="34" charset="0"/>
              </a:rPr>
              <a:t>Clark, M, </a:t>
            </a:r>
            <a:r>
              <a:rPr lang="en-US" sz="900" dirty="0" err="1">
                <a:solidFill>
                  <a:schemeClr val="tx1">
                    <a:lumMod val="90000"/>
                    <a:lumOff val="10000"/>
                  </a:schemeClr>
                </a:solidFill>
                <a:latin typeface="Arial" panose="020B0604020202020204" pitchFamily="34" charset="0"/>
                <a:cs typeface="Arial" panose="020B0604020202020204" pitchFamily="34" charset="0"/>
              </a:rPr>
              <a:t>Burak</a:t>
            </a:r>
            <a:r>
              <a:rPr lang="en-US" sz="900" dirty="0">
                <a:solidFill>
                  <a:schemeClr val="tx1">
                    <a:lumMod val="90000"/>
                    <a:lumOff val="10000"/>
                  </a:schemeClr>
                </a:solidFill>
                <a:latin typeface="Arial" panose="020B0604020202020204" pitchFamily="34" charset="0"/>
                <a:cs typeface="Arial" panose="020B0604020202020204" pitchFamily="34" charset="0"/>
              </a:rPr>
              <a:t> EW. </a:t>
            </a:r>
            <a:r>
              <a:rPr lang="en-US" sz="900" i="1" dirty="0">
                <a:solidFill>
                  <a:schemeClr val="tx1">
                    <a:lumMod val="90000"/>
                    <a:lumOff val="10000"/>
                  </a:schemeClr>
                </a:solidFill>
                <a:latin typeface="Arial" panose="020B0604020202020204" pitchFamily="34" charset="0"/>
                <a:cs typeface="Arial" panose="020B0604020202020204" pitchFamily="34" charset="0"/>
              </a:rPr>
              <a:t>Opportunities to Support Maternal and Child Health through Medicaid's New Postpartum Coverage Extension</a:t>
            </a:r>
            <a:r>
              <a:rPr lang="en-US" sz="900" dirty="0">
                <a:solidFill>
                  <a:schemeClr val="tx1">
                    <a:lumMod val="90000"/>
                    <a:lumOff val="10000"/>
                  </a:schemeClr>
                </a:solidFill>
                <a:latin typeface="Arial" panose="020B0604020202020204" pitchFamily="34" charset="0"/>
                <a:cs typeface="Arial" panose="020B0604020202020204" pitchFamily="34" charset="0"/>
              </a:rPr>
              <a:t>. Georgetown University Center for Children and Families. July 2022. </a:t>
            </a:r>
          </a:p>
          <a:p>
            <a:pPr>
              <a:defRPr/>
            </a:pPr>
            <a:r>
              <a:rPr lang="en-US" sz="900" dirty="0">
                <a:solidFill>
                  <a:schemeClr val="tx1">
                    <a:lumMod val="90000"/>
                    <a:lumOff val="10000"/>
                  </a:schemeClr>
                </a:solidFill>
                <a:latin typeface="Arial" panose="020B0604020202020204" pitchFamily="34" charset="0"/>
                <a:cs typeface="Arial" panose="020B0604020202020204" pitchFamily="34" charset="0"/>
              </a:rPr>
              <a:t>Zephyrin L, Johnson K, Coleman A, </a:t>
            </a:r>
            <a:r>
              <a:rPr lang="en-US" sz="900" dirty="0" err="1">
                <a:solidFill>
                  <a:schemeClr val="tx1">
                    <a:lumMod val="90000"/>
                    <a:lumOff val="10000"/>
                  </a:schemeClr>
                </a:solidFill>
                <a:latin typeface="Arial" panose="020B0604020202020204" pitchFamily="34" charset="0"/>
                <a:cs typeface="Arial" panose="020B0604020202020204" pitchFamily="34" charset="0"/>
              </a:rPr>
              <a:t>Nuzum</a:t>
            </a:r>
            <a:r>
              <a:rPr lang="en-US" sz="900" dirty="0">
                <a:solidFill>
                  <a:schemeClr val="tx1">
                    <a:lumMod val="90000"/>
                    <a:lumOff val="10000"/>
                  </a:schemeClr>
                </a:solidFill>
                <a:latin typeface="Arial" panose="020B0604020202020204" pitchFamily="34" charset="0"/>
                <a:cs typeface="Arial" panose="020B0604020202020204" pitchFamily="34" charset="0"/>
              </a:rPr>
              <a:t> R. State Options for Extending Medicaid Postpartum Coverage. Commonwealth Fund Blog. </a:t>
            </a:r>
            <a:r>
              <a:rPr lang="en-US" sz="900" dirty="0">
                <a:solidFill>
                  <a:schemeClr val="tx1">
                    <a:lumMod val="90000"/>
                    <a:lumOff val="10000"/>
                  </a:schemeClr>
                </a:solidFill>
                <a:latin typeface="Arial" panose="020B0604020202020204" pitchFamily="34" charset="0"/>
                <a:cs typeface="Arial" panose="020B0604020202020204" pitchFamily="34" charset="0"/>
                <a:hlinkClick r:id="rId3"/>
              </a:rPr>
              <a:t>https://www.commonwealthfund.org/blog/2021/state-options-extending-medicaid-postpartum-coverage</a:t>
            </a:r>
            <a:r>
              <a:rPr lang="en-US" sz="900" dirty="0">
                <a:solidFill>
                  <a:schemeClr val="tx1">
                    <a:lumMod val="90000"/>
                    <a:lumOff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985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5F0AD3-4571-46D8-8830-FCBC96371746}"/>
              </a:ext>
            </a:extLst>
          </p:cNvPr>
          <p:cNvSpPr>
            <a:spLocks noGrp="1"/>
          </p:cNvSpPr>
          <p:nvPr>
            <p:ph type="title"/>
          </p:nvPr>
        </p:nvSpPr>
        <p:spPr>
          <a:xfrm>
            <a:off x="571500" y="382246"/>
            <a:ext cx="10972800" cy="749527"/>
          </a:xfrm>
        </p:spPr>
        <p:txBody>
          <a:bodyPr/>
          <a:lstStyle/>
          <a:p>
            <a:r>
              <a:rPr lang="en-US" dirty="0"/>
              <a:t>Enrollment Processes Matter</a:t>
            </a:r>
          </a:p>
        </p:txBody>
      </p:sp>
      <p:sp>
        <p:nvSpPr>
          <p:cNvPr id="7" name="Content Placeholder 6">
            <a:extLst>
              <a:ext uri="{FF2B5EF4-FFF2-40B4-BE49-F238E27FC236}">
                <a16:creationId xmlns:a16="http://schemas.microsoft.com/office/drawing/2014/main" id="{35E68A9B-BA23-44A7-B966-AE26E8A4FEF7}"/>
              </a:ext>
            </a:extLst>
          </p:cNvPr>
          <p:cNvSpPr>
            <a:spLocks noGrp="1"/>
          </p:cNvSpPr>
          <p:nvPr>
            <p:ph sz="half" idx="1"/>
          </p:nvPr>
        </p:nvSpPr>
        <p:spPr>
          <a:xfrm>
            <a:off x="571500" y="1166356"/>
            <a:ext cx="5422900" cy="4728042"/>
          </a:xfrm>
        </p:spPr>
        <p:txBody>
          <a:bodyPr>
            <a:normAutofit fontScale="92500"/>
          </a:bodyPr>
          <a:lstStyle/>
          <a:p>
            <a:pPr>
              <a:lnSpc>
                <a:spcPct val="120000"/>
              </a:lnSpc>
              <a:spcBef>
                <a:spcPts val="0"/>
              </a:spcBef>
              <a:spcAft>
                <a:spcPts val="600"/>
              </a:spcAft>
            </a:pPr>
            <a:r>
              <a:rPr lang="en-US" dirty="0"/>
              <a:t> Federal law guarantees one year of continuous enrollment for babies with a Medicaid financed birth.</a:t>
            </a:r>
          </a:p>
          <a:p>
            <a:pPr>
              <a:lnSpc>
                <a:spcPct val="120000"/>
              </a:lnSpc>
              <a:spcBef>
                <a:spcPts val="0"/>
              </a:spcBef>
              <a:spcAft>
                <a:spcPts val="600"/>
              </a:spcAft>
            </a:pPr>
            <a:r>
              <a:rPr lang="en-US" dirty="0"/>
              <a:t>State adopted postpartum coverage extensions similarly guarantee continuous coverage for year.</a:t>
            </a:r>
          </a:p>
          <a:p>
            <a:pPr>
              <a:lnSpc>
                <a:spcPct val="120000"/>
              </a:lnSpc>
              <a:spcBef>
                <a:spcPts val="0"/>
              </a:spcBef>
              <a:spcAft>
                <a:spcPts val="600"/>
              </a:spcAft>
            </a:pPr>
            <a:r>
              <a:rPr lang="en-US" b="1" dirty="0"/>
              <a:t>Continuous coverage depends on effective state eligibility and enrollment processes</a:t>
            </a:r>
            <a:r>
              <a:rPr lang="en-US" dirty="0"/>
              <a:t>.</a:t>
            </a:r>
          </a:p>
        </p:txBody>
      </p:sp>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24600" y="1308938"/>
            <a:ext cx="5562600" cy="4558462"/>
          </a:xfrm>
        </p:spPr>
      </p:pic>
      <p:sp>
        <p:nvSpPr>
          <p:cNvPr id="4" name="Footer Placeholder 3">
            <a:extLst>
              <a:ext uri="{FF2B5EF4-FFF2-40B4-BE49-F238E27FC236}">
                <a16:creationId xmlns:a16="http://schemas.microsoft.com/office/drawing/2014/main" id="{60EADAE7-C64D-4C41-B48D-4AC7C9482380}"/>
              </a:ext>
            </a:extLst>
          </p:cNvPr>
          <p:cNvSpPr>
            <a:spLocks noGrp="1"/>
          </p:cNvSpPr>
          <p:nvPr>
            <p:ph type="ftr" sz="quarter" idx="11"/>
          </p:nvPr>
        </p:nvSpPr>
        <p:spPr/>
        <p:txBody>
          <a:bodyPr/>
          <a:lstStyle/>
          <a:p>
            <a:r>
              <a:rPr lang="en-US"/>
              <a:t>K Johnson. Breakout: Postpartum. DHMIC. April, 2023</a:t>
            </a:r>
            <a:endParaRPr lang="en-US" dirty="0"/>
          </a:p>
        </p:txBody>
      </p:sp>
      <p:sp>
        <p:nvSpPr>
          <p:cNvPr id="2" name="Slide Number Placeholder 1">
            <a:extLst>
              <a:ext uri="{FF2B5EF4-FFF2-40B4-BE49-F238E27FC236}">
                <a16:creationId xmlns:a16="http://schemas.microsoft.com/office/drawing/2014/main" id="{8660EEC4-0EEF-4BB0-BB0E-2C25D4DCDDEA}"/>
              </a:ext>
            </a:extLst>
          </p:cNvPr>
          <p:cNvSpPr>
            <a:spLocks noGrp="1"/>
          </p:cNvSpPr>
          <p:nvPr>
            <p:ph type="sldNum" sz="quarter" idx="12"/>
          </p:nvPr>
        </p:nvSpPr>
        <p:spPr/>
        <p:txBody>
          <a:bodyPr/>
          <a:lstStyle/>
          <a:p>
            <a:fld id="{8F073CA8-7042-40F5-A5CF-ACC9AE9B4F52}" type="slidenum">
              <a:rPr lang="en-US" smtClean="0"/>
              <a:pPr/>
              <a:t>6</a:t>
            </a:fld>
            <a:endParaRPr lang="en-US"/>
          </a:p>
        </p:txBody>
      </p:sp>
      <p:sp>
        <p:nvSpPr>
          <p:cNvPr id="11" name="TextBox 10">
            <a:extLst>
              <a:ext uri="{FF2B5EF4-FFF2-40B4-BE49-F238E27FC236}">
                <a16:creationId xmlns:a16="http://schemas.microsoft.com/office/drawing/2014/main" id="{94D69217-F254-4EB0-BB4B-1F78E9E7516C}"/>
              </a:ext>
            </a:extLst>
          </p:cNvPr>
          <p:cNvSpPr txBox="1"/>
          <p:nvPr/>
        </p:nvSpPr>
        <p:spPr>
          <a:xfrm>
            <a:off x="381000" y="6144178"/>
            <a:ext cx="11353800" cy="507831"/>
          </a:xfrm>
          <a:prstGeom prst="rect">
            <a:avLst/>
          </a:prstGeom>
          <a:noFill/>
        </p:spPr>
        <p:txBody>
          <a:bodyPr wrap="square" rtlCol="0">
            <a:spAutoFit/>
          </a:bodyPr>
          <a:lstStyle/>
          <a:p>
            <a:pPr algn="l"/>
            <a:r>
              <a:rPr lang="en-US" sz="900" dirty="0">
                <a:solidFill>
                  <a:schemeClr val="tx1">
                    <a:lumMod val="75000"/>
                    <a:lumOff val="25000"/>
                  </a:schemeClr>
                </a:solidFill>
                <a:latin typeface="Arial" panose="020B0604020202020204" pitchFamily="34" charset="0"/>
                <a:cs typeface="Arial" panose="020B0604020202020204" pitchFamily="34" charset="0"/>
              </a:rPr>
              <a:t>Sources: Johnson K.  </a:t>
            </a:r>
            <a:r>
              <a:rPr lang="en-US" sz="900" i="1" dirty="0">
                <a:solidFill>
                  <a:schemeClr val="tx1">
                    <a:lumMod val="75000"/>
                    <a:lumOff val="25000"/>
                  </a:schemeClr>
                </a:solidFill>
                <a:latin typeface="Arial" panose="020B0604020202020204" pitchFamily="34" charset="0"/>
                <a:cs typeface="Arial" panose="020B0604020202020204" pitchFamily="34" charset="0"/>
              </a:rPr>
              <a:t>Missing Babies: Best Practices for Ensuring Continuous Enrollment in Medicaid and Access to EPSDT</a:t>
            </a:r>
            <a:r>
              <a:rPr lang="en-US" sz="900" dirty="0">
                <a:solidFill>
                  <a:schemeClr val="tx1">
                    <a:lumMod val="75000"/>
                    <a:lumOff val="25000"/>
                  </a:schemeClr>
                </a:solidFill>
                <a:latin typeface="Arial" panose="020B0604020202020204" pitchFamily="34" charset="0"/>
                <a:cs typeface="Arial" panose="020B0604020202020204" pitchFamily="34" charset="0"/>
              </a:rPr>
              <a:t>. 2021.  </a:t>
            </a:r>
          </a:p>
          <a:p>
            <a:pPr algn="l"/>
            <a:r>
              <a:rPr lang="en-US" sz="900" dirty="0">
                <a:solidFill>
                  <a:schemeClr val="tx1">
                    <a:lumMod val="75000"/>
                    <a:lumOff val="25000"/>
                  </a:schemeClr>
                </a:solidFill>
                <a:latin typeface="Arial" panose="020B0604020202020204" pitchFamily="34" charset="0"/>
                <a:cs typeface="Arial" panose="020B0604020202020204" pitchFamily="34" charset="0"/>
                <a:hlinkClick r:id="rId4"/>
              </a:rPr>
              <a:t>https://ccf.georgetown.edu/wp-content/uploads/2021/03/missing_babies_EPSDT_Medicaid_finalJan2021_Johnson_edit061621.pdf</a:t>
            </a:r>
            <a:endParaRPr lang="en-US" sz="900" dirty="0">
              <a:solidFill>
                <a:schemeClr val="tx1">
                  <a:lumMod val="75000"/>
                  <a:lumOff val="25000"/>
                </a:schemeClr>
              </a:solidFill>
              <a:latin typeface="Arial" panose="020B0604020202020204" pitchFamily="34" charset="0"/>
              <a:cs typeface="Arial" panose="020B0604020202020204" pitchFamily="34" charset="0"/>
            </a:endParaRPr>
          </a:p>
          <a:p>
            <a:pPr algn="l"/>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Callout: Line 4">
            <a:extLst>
              <a:ext uri="{FF2B5EF4-FFF2-40B4-BE49-F238E27FC236}">
                <a16:creationId xmlns:a16="http://schemas.microsoft.com/office/drawing/2014/main" id="{F71DEE2B-4CC9-1DB9-899D-19F471907334}"/>
              </a:ext>
            </a:extLst>
          </p:cNvPr>
          <p:cNvSpPr/>
          <p:nvPr/>
        </p:nvSpPr>
        <p:spPr>
          <a:xfrm>
            <a:off x="11430000" y="3657600"/>
            <a:ext cx="647700" cy="304800"/>
          </a:xfrm>
          <a:prstGeom prst="borderCallout1">
            <a:avLst>
              <a:gd name="adj1" fmla="val 18750"/>
              <a:gd name="adj2" fmla="val -8333"/>
              <a:gd name="adj3" fmla="val -12888"/>
              <a:gd name="adj4" fmla="val -1419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90000"/>
                    <a:lumOff val="10000"/>
                  </a:schemeClr>
                </a:solidFill>
                <a:latin typeface="+mj-lt"/>
              </a:rPr>
              <a:t>DE 27% in 2020</a:t>
            </a:r>
          </a:p>
        </p:txBody>
      </p:sp>
    </p:spTree>
    <p:extLst>
      <p:ext uri="{BB962C8B-B14F-4D97-AF65-F5344CB8AC3E}">
        <p14:creationId xmlns:p14="http://schemas.microsoft.com/office/powerpoint/2010/main" val="63929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K Johnson. Breakout: Postpartum. DHMIC. April, 2023</a:t>
            </a:r>
          </a:p>
        </p:txBody>
      </p:sp>
      <p:sp>
        <p:nvSpPr>
          <p:cNvPr id="5" name="Slide Number Placeholder 4"/>
          <p:cNvSpPr>
            <a:spLocks noGrp="1"/>
          </p:cNvSpPr>
          <p:nvPr>
            <p:ph type="sldNum" sz="quarter" idx="12"/>
          </p:nvPr>
        </p:nvSpPr>
        <p:spPr/>
        <p:txBody>
          <a:bodyPr/>
          <a:lstStyle/>
          <a:p>
            <a:fld id="{E94BB8C7-EF0C-45B5-B4EF-F4312610A59A}" type="slidenum">
              <a:rPr lang="en-US" smtClean="0"/>
              <a:pPr/>
              <a:t>7</a:t>
            </a:fld>
            <a:endParaRPr lang="en-US"/>
          </a:p>
        </p:txBody>
      </p:sp>
      <p:graphicFrame>
        <p:nvGraphicFramePr>
          <p:cNvPr id="14" name="Content Placeholder 13">
            <a:extLst>
              <a:ext uri="{FF2B5EF4-FFF2-40B4-BE49-F238E27FC236}">
                <a16:creationId xmlns:a16="http://schemas.microsoft.com/office/drawing/2014/main" id="{9B7EF047-6166-BF8B-5559-8A49AB0813C6}"/>
              </a:ext>
            </a:extLst>
          </p:cNvPr>
          <p:cNvGraphicFramePr>
            <a:graphicFrameLocks noGrp="1"/>
          </p:cNvGraphicFramePr>
          <p:nvPr>
            <p:ph idx="4294967295"/>
            <p:extLst>
              <p:ext uri="{D42A27DB-BD31-4B8C-83A1-F6EECF244321}">
                <p14:modId xmlns:p14="http://schemas.microsoft.com/office/powerpoint/2010/main" val="3718509578"/>
              </p:ext>
            </p:extLst>
          </p:nvPr>
        </p:nvGraphicFramePr>
        <p:xfrm>
          <a:off x="685800" y="609600"/>
          <a:ext cx="10972800" cy="567518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297312A-647E-32CF-704D-E8251F55D512}"/>
              </a:ext>
            </a:extLst>
          </p:cNvPr>
          <p:cNvSpPr txBox="1"/>
          <p:nvPr/>
        </p:nvSpPr>
        <p:spPr>
          <a:xfrm>
            <a:off x="1066800" y="6585033"/>
            <a:ext cx="8172450" cy="253916"/>
          </a:xfrm>
          <a:prstGeom prst="rect">
            <a:avLst/>
          </a:prstGeom>
          <a:noFill/>
        </p:spPr>
        <p:txBody>
          <a:bodyPr wrap="square">
            <a:spAutoFit/>
          </a:bodyPr>
          <a:lstStyle/>
          <a:p>
            <a:r>
              <a:rPr lang="en-US" sz="1050" dirty="0">
                <a:solidFill>
                  <a:schemeClr val="tx2">
                    <a:lumMod val="75000"/>
                  </a:schemeClr>
                </a:solidFill>
              </a:rPr>
              <a:t>https://www.cdc.gov/prams/prams-data/selected-mch-indicators.html</a:t>
            </a:r>
          </a:p>
        </p:txBody>
      </p:sp>
    </p:spTree>
    <p:extLst>
      <p:ext uri="{BB962C8B-B14F-4D97-AF65-F5344CB8AC3E}">
        <p14:creationId xmlns:p14="http://schemas.microsoft.com/office/powerpoint/2010/main" val="125328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K Johnson. Breakout: Postpartum. DHMIC. April, 2023</a:t>
            </a:r>
          </a:p>
        </p:txBody>
      </p:sp>
      <p:sp>
        <p:nvSpPr>
          <p:cNvPr id="5" name="Slide Number Placeholder 4"/>
          <p:cNvSpPr>
            <a:spLocks noGrp="1"/>
          </p:cNvSpPr>
          <p:nvPr>
            <p:ph type="sldNum" sz="quarter" idx="12"/>
          </p:nvPr>
        </p:nvSpPr>
        <p:spPr/>
        <p:txBody>
          <a:bodyPr/>
          <a:lstStyle/>
          <a:p>
            <a:fld id="{E94BB8C7-EF0C-45B5-B4EF-F4312610A59A}" type="slidenum">
              <a:rPr lang="en-US" smtClean="0"/>
              <a:pPr/>
              <a:t>8</a:t>
            </a:fld>
            <a:endParaRPr lang="en-US"/>
          </a:p>
        </p:txBody>
      </p:sp>
      <p:graphicFrame>
        <p:nvGraphicFramePr>
          <p:cNvPr id="8" name="Content Placeholder 7">
            <a:extLst>
              <a:ext uri="{FF2B5EF4-FFF2-40B4-BE49-F238E27FC236}">
                <a16:creationId xmlns:a16="http://schemas.microsoft.com/office/drawing/2014/main" id="{905710AE-1EF4-33D2-10BA-23D116FDE320}"/>
              </a:ext>
            </a:extLst>
          </p:cNvPr>
          <p:cNvGraphicFramePr>
            <a:graphicFrameLocks noGrp="1"/>
          </p:cNvGraphicFramePr>
          <p:nvPr>
            <p:ph idx="4294967295"/>
            <p:extLst>
              <p:ext uri="{D42A27DB-BD31-4B8C-83A1-F6EECF244321}">
                <p14:modId xmlns:p14="http://schemas.microsoft.com/office/powerpoint/2010/main" val="3764633252"/>
              </p:ext>
            </p:extLst>
          </p:nvPr>
        </p:nvGraphicFramePr>
        <p:xfrm>
          <a:off x="457200" y="709828"/>
          <a:ext cx="10972800" cy="56909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D3F0C3-E756-47B9-98BE-F768D51E07BB}"/>
              </a:ext>
            </a:extLst>
          </p:cNvPr>
          <p:cNvSpPr txBox="1"/>
          <p:nvPr/>
        </p:nvSpPr>
        <p:spPr>
          <a:xfrm>
            <a:off x="838200" y="6400800"/>
            <a:ext cx="8229600" cy="253916"/>
          </a:xfrm>
          <a:prstGeom prst="rect">
            <a:avLst/>
          </a:prstGeom>
          <a:noFill/>
        </p:spPr>
        <p:txBody>
          <a:bodyPr wrap="square">
            <a:spAutoFit/>
          </a:bodyPr>
          <a:lstStyle/>
          <a:p>
            <a:r>
              <a:rPr lang="en-US" sz="1050" dirty="0">
                <a:solidFill>
                  <a:schemeClr val="tx1">
                    <a:lumMod val="50000"/>
                    <a:lumOff val="50000"/>
                  </a:schemeClr>
                </a:solidFill>
              </a:rPr>
              <a:t>https://www.cdc.gov/prams/prams-data/selected-mch-indicators.html</a:t>
            </a:r>
          </a:p>
        </p:txBody>
      </p:sp>
    </p:spTree>
    <p:extLst>
      <p:ext uri="{BB962C8B-B14F-4D97-AF65-F5344CB8AC3E}">
        <p14:creationId xmlns:p14="http://schemas.microsoft.com/office/powerpoint/2010/main" val="38729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decagon 8">
            <a:extLst>
              <a:ext uri="{FF2B5EF4-FFF2-40B4-BE49-F238E27FC236}">
                <a16:creationId xmlns:a16="http://schemas.microsoft.com/office/drawing/2014/main" id="{371D4227-EE3C-DF31-1032-72251BC11EFB}"/>
              </a:ext>
            </a:extLst>
          </p:cNvPr>
          <p:cNvSpPr/>
          <p:nvPr/>
        </p:nvSpPr>
        <p:spPr>
          <a:xfrm>
            <a:off x="7668804" y="1463295"/>
            <a:ext cx="4343400" cy="4251705"/>
          </a:xfrm>
          <a:prstGeom prst="dodec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CBB00-D6E2-6613-8BCC-ECDB726D183A}"/>
              </a:ext>
            </a:extLst>
          </p:cNvPr>
          <p:cNvSpPr>
            <a:spLocks noGrp="1"/>
          </p:cNvSpPr>
          <p:nvPr>
            <p:ph type="title"/>
          </p:nvPr>
        </p:nvSpPr>
        <p:spPr>
          <a:xfrm>
            <a:off x="609600" y="381000"/>
            <a:ext cx="10972800" cy="685800"/>
          </a:xfrm>
        </p:spPr>
        <p:txBody>
          <a:bodyPr>
            <a:normAutofit fontScale="90000"/>
          </a:bodyPr>
          <a:lstStyle/>
          <a:p>
            <a:r>
              <a:rPr lang="en-US" dirty="0"/>
              <a:t>Barriers reported by mothers enrolled in Medicaid</a:t>
            </a:r>
          </a:p>
        </p:txBody>
      </p:sp>
      <p:sp>
        <p:nvSpPr>
          <p:cNvPr id="3" name="Content Placeholder 2">
            <a:extLst>
              <a:ext uri="{FF2B5EF4-FFF2-40B4-BE49-F238E27FC236}">
                <a16:creationId xmlns:a16="http://schemas.microsoft.com/office/drawing/2014/main" id="{711C8665-14B3-27CD-0BEE-9A64554143DB}"/>
              </a:ext>
            </a:extLst>
          </p:cNvPr>
          <p:cNvSpPr>
            <a:spLocks noGrp="1"/>
          </p:cNvSpPr>
          <p:nvPr>
            <p:ph idx="1"/>
          </p:nvPr>
        </p:nvSpPr>
        <p:spPr>
          <a:xfrm>
            <a:off x="457200" y="1143000"/>
            <a:ext cx="7315200" cy="5105400"/>
          </a:xfrm>
        </p:spPr>
        <p:txBody>
          <a:bodyPr>
            <a:normAutofit fontScale="55000" lnSpcReduction="20000"/>
          </a:bodyPr>
          <a:lstStyle/>
          <a:p>
            <a:pPr>
              <a:lnSpc>
                <a:spcPct val="120000"/>
              </a:lnSpc>
              <a:spcBef>
                <a:spcPts val="0"/>
              </a:spcBef>
              <a:spcAft>
                <a:spcPts val="600"/>
              </a:spcAft>
            </a:pPr>
            <a:r>
              <a:rPr lang="en-US" dirty="0">
                <a:solidFill>
                  <a:srgbClr val="1C1D1E"/>
                </a:solidFill>
                <a:latin typeface="+mj-lt"/>
              </a:rPr>
              <a:t>In 1988, the IOM/NAS identified four categories of obstacles to timely prenatal care.</a:t>
            </a:r>
          </a:p>
          <a:p>
            <a:pPr>
              <a:lnSpc>
                <a:spcPct val="120000"/>
              </a:lnSpc>
              <a:spcBef>
                <a:spcPts val="0"/>
              </a:spcBef>
              <a:spcAft>
                <a:spcPts val="600"/>
              </a:spcAft>
            </a:pPr>
            <a:endParaRPr lang="en-US" dirty="0">
              <a:solidFill>
                <a:srgbClr val="1C1D1E"/>
              </a:solidFill>
              <a:latin typeface="+mj-lt"/>
            </a:endParaRPr>
          </a:p>
          <a:p>
            <a:pPr>
              <a:lnSpc>
                <a:spcPct val="120000"/>
              </a:lnSpc>
              <a:spcBef>
                <a:spcPts val="0"/>
              </a:spcBef>
              <a:spcAft>
                <a:spcPts val="600"/>
              </a:spcAft>
            </a:pPr>
            <a:r>
              <a:rPr lang="en-US" dirty="0">
                <a:solidFill>
                  <a:srgbClr val="1C1D1E"/>
                </a:solidFill>
                <a:latin typeface="+mj-lt"/>
              </a:rPr>
              <a:t>Recent systematic review (</a:t>
            </a:r>
            <a:r>
              <a:rPr lang="en-US" b="0" i="0" dirty="0">
                <a:solidFill>
                  <a:srgbClr val="1C1D1E"/>
                </a:solidFill>
                <a:effectLst/>
                <a:latin typeface="+mj-lt"/>
              </a:rPr>
              <a:t>34 studies) found most frequently mentioned barriers to prenatal and postpartum care were </a:t>
            </a:r>
            <a:r>
              <a:rPr lang="en-US" b="1" i="0" dirty="0">
                <a:solidFill>
                  <a:srgbClr val="1C1D1E"/>
                </a:solidFill>
                <a:effectLst/>
                <a:latin typeface="+mj-lt"/>
              </a:rPr>
              <a:t>structural</a:t>
            </a:r>
            <a:r>
              <a:rPr lang="en-US" b="0" i="0" dirty="0">
                <a:solidFill>
                  <a:srgbClr val="1C1D1E"/>
                </a:solidFill>
                <a:effectLst/>
                <a:latin typeface="+mj-lt"/>
              </a:rPr>
              <a:t>. </a:t>
            </a:r>
          </a:p>
          <a:p>
            <a:pPr lvl="1">
              <a:lnSpc>
                <a:spcPct val="120000"/>
              </a:lnSpc>
              <a:spcBef>
                <a:spcPts val="0"/>
              </a:spcBef>
              <a:spcAft>
                <a:spcPts val="600"/>
              </a:spcAft>
            </a:pPr>
            <a:r>
              <a:rPr lang="en-US" b="0" i="0" dirty="0">
                <a:solidFill>
                  <a:srgbClr val="1C1D1E"/>
                </a:solidFill>
                <a:effectLst/>
                <a:latin typeface="+mj-lt"/>
              </a:rPr>
              <a:t>Delay </a:t>
            </a:r>
            <a:r>
              <a:rPr lang="en-US" dirty="0">
                <a:solidFill>
                  <a:srgbClr val="1C1D1E"/>
                </a:solidFill>
                <a:latin typeface="+mj-lt"/>
              </a:rPr>
              <a:t>for enrollment in</a:t>
            </a:r>
            <a:r>
              <a:rPr lang="en-US" b="0" i="0" dirty="0">
                <a:solidFill>
                  <a:srgbClr val="1C1D1E"/>
                </a:solidFill>
                <a:effectLst/>
                <a:latin typeface="+mj-lt"/>
              </a:rPr>
              <a:t> Medicaid </a:t>
            </a:r>
          </a:p>
          <a:p>
            <a:pPr lvl="1">
              <a:lnSpc>
                <a:spcPct val="120000"/>
              </a:lnSpc>
              <a:spcBef>
                <a:spcPts val="0"/>
              </a:spcBef>
              <a:spcAft>
                <a:spcPts val="600"/>
              </a:spcAft>
            </a:pPr>
            <a:r>
              <a:rPr lang="en-US" dirty="0">
                <a:solidFill>
                  <a:srgbClr val="1C1D1E"/>
                </a:solidFill>
                <a:latin typeface="+mj-lt"/>
              </a:rPr>
              <a:t>C</a:t>
            </a:r>
            <a:r>
              <a:rPr lang="en-US" b="0" i="0" dirty="0">
                <a:solidFill>
                  <a:srgbClr val="1C1D1E"/>
                </a:solidFill>
                <a:effectLst/>
                <a:latin typeface="+mj-lt"/>
              </a:rPr>
              <a:t>hallenge finding providers who accept Medicaid</a:t>
            </a:r>
          </a:p>
          <a:p>
            <a:pPr lvl="1">
              <a:lnSpc>
                <a:spcPct val="120000"/>
              </a:lnSpc>
              <a:spcBef>
                <a:spcPts val="0"/>
              </a:spcBef>
              <a:spcAft>
                <a:spcPts val="600"/>
              </a:spcAft>
            </a:pPr>
            <a:r>
              <a:rPr lang="en-US" dirty="0">
                <a:solidFill>
                  <a:srgbClr val="1C1D1E"/>
                </a:solidFill>
                <a:latin typeface="+mj-lt"/>
              </a:rPr>
              <a:t>L</a:t>
            </a:r>
            <a:r>
              <a:rPr lang="en-US" b="0" i="0" dirty="0">
                <a:solidFill>
                  <a:srgbClr val="1C1D1E"/>
                </a:solidFill>
                <a:effectLst/>
                <a:latin typeface="+mj-lt"/>
              </a:rPr>
              <a:t>ack of provider continuity</a:t>
            </a:r>
          </a:p>
          <a:p>
            <a:pPr lvl="1">
              <a:lnSpc>
                <a:spcPct val="120000"/>
              </a:lnSpc>
              <a:spcBef>
                <a:spcPts val="0"/>
              </a:spcBef>
              <a:spcAft>
                <a:spcPts val="600"/>
              </a:spcAft>
            </a:pPr>
            <a:r>
              <a:rPr lang="en-US" b="0" i="0" dirty="0">
                <a:solidFill>
                  <a:srgbClr val="1C1D1E"/>
                </a:solidFill>
                <a:effectLst/>
                <a:latin typeface="+mj-lt"/>
              </a:rPr>
              <a:t>Transportation and childcare hurdles </a:t>
            </a:r>
          </a:p>
          <a:p>
            <a:pPr lvl="1">
              <a:lnSpc>
                <a:spcPct val="120000"/>
              </a:lnSpc>
              <a:spcBef>
                <a:spcPts val="0"/>
              </a:spcBef>
              <a:spcAft>
                <a:spcPts val="600"/>
              </a:spcAft>
            </a:pPr>
            <a:r>
              <a:rPr lang="en-US" dirty="0">
                <a:solidFill>
                  <a:srgbClr val="1C1D1E"/>
                </a:solidFill>
                <a:latin typeface="+mj-lt"/>
              </a:rPr>
              <a:t>L</a:t>
            </a:r>
            <a:r>
              <a:rPr lang="en-US" b="0" i="0" dirty="0">
                <a:solidFill>
                  <a:srgbClr val="1C1D1E"/>
                </a:solidFill>
                <a:effectLst/>
                <a:latin typeface="+mj-lt"/>
              </a:rPr>
              <a:t>egal system concerns. </a:t>
            </a:r>
          </a:p>
          <a:p>
            <a:pPr>
              <a:lnSpc>
                <a:spcPct val="120000"/>
              </a:lnSpc>
              <a:spcBef>
                <a:spcPts val="0"/>
              </a:spcBef>
              <a:spcAft>
                <a:spcPts val="600"/>
              </a:spcAft>
            </a:pPr>
            <a:r>
              <a:rPr lang="en-US" b="0" i="0" dirty="0">
                <a:solidFill>
                  <a:srgbClr val="1C1D1E"/>
                </a:solidFill>
                <a:effectLst/>
                <a:latin typeface="+mj-lt"/>
              </a:rPr>
              <a:t>Individual-level /</a:t>
            </a:r>
            <a:r>
              <a:rPr lang="en-US" dirty="0">
                <a:solidFill>
                  <a:srgbClr val="1C1D1E"/>
                </a:solidFill>
                <a:latin typeface="+mj-lt"/>
              </a:rPr>
              <a:t> personal </a:t>
            </a:r>
            <a:r>
              <a:rPr lang="en-US" b="0" i="0" dirty="0">
                <a:solidFill>
                  <a:srgbClr val="1C1D1E"/>
                </a:solidFill>
                <a:effectLst/>
                <a:latin typeface="+mj-lt"/>
              </a:rPr>
              <a:t>factors also interfered with timely use of prenatal and postpartum care. </a:t>
            </a:r>
          </a:p>
          <a:p>
            <a:pPr>
              <a:lnSpc>
                <a:spcPct val="120000"/>
              </a:lnSpc>
              <a:spcBef>
                <a:spcPts val="0"/>
              </a:spcBef>
              <a:spcAft>
                <a:spcPts val="600"/>
              </a:spcAft>
            </a:pPr>
            <a:r>
              <a:rPr lang="en-US" dirty="0">
                <a:solidFill>
                  <a:srgbClr val="1C1D1E"/>
                </a:solidFill>
                <a:latin typeface="+mj-lt"/>
              </a:rPr>
              <a:t>Among</a:t>
            </a:r>
            <a:r>
              <a:rPr lang="en-US" b="0" i="0" dirty="0">
                <a:solidFill>
                  <a:srgbClr val="1C1D1E"/>
                </a:solidFill>
                <a:effectLst/>
                <a:latin typeface="+mj-lt"/>
              </a:rPr>
              <a:t> those who accessed care, racism and discrimination, experiences of disrespect related to race, insurance status, age, substance use, and language were common. Coercive counseling also reported.</a:t>
            </a:r>
            <a:endParaRPr lang="en-US" dirty="0">
              <a:latin typeface="+mj-lt"/>
            </a:endParaRPr>
          </a:p>
        </p:txBody>
      </p:sp>
      <p:sp>
        <p:nvSpPr>
          <p:cNvPr id="4" name="Footer Placeholder 3">
            <a:extLst>
              <a:ext uri="{FF2B5EF4-FFF2-40B4-BE49-F238E27FC236}">
                <a16:creationId xmlns:a16="http://schemas.microsoft.com/office/drawing/2014/main" id="{C5AA2479-8144-FE7B-D63C-3B81385E58B0}"/>
              </a:ext>
            </a:extLst>
          </p:cNvPr>
          <p:cNvSpPr>
            <a:spLocks noGrp="1"/>
          </p:cNvSpPr>
          <p:nvPr>
            <p:ph type="ftr" sz="quarter" idx="10"/>
          </p:nvPr>
        </p:nvSpPr>
        <p:spPr/>
        <p:txBody>
          <a:bodyPr/>
          <a:lstStyle/>
          <a:p>
            <a:pPr>
              <a:defRPr/>
            </a:pPr>
            <a:r>
              <a:rPr lang="en-US"/>
              <a:t>K Johnson. Breakout: Postpartum. DHMIC. April, 2023</a:t>
            </a:r>
          </a:p>
        </p:txBody>
      </p:sp>
      <p:sp>
        <p:nvSpPr>
          <p:cNvPr id="5" name="Slide Number Placeholder 4">
            <a:extLst>
              <a:ext uri="{FF2B5EF4-FFF2-40B4-BE49-F238E27FC236}">
                <a16:creationId xmlns:a16="http://schemas.microsoft.com/office/drawing/2014/main" id="{F391A586-7561-A6BD-D9B1-777EA27B2A05}"/>
              </a:ext>
            </a:extLst>
          </p:cNvPr>
          <p:cNvSpPr>
            <a:spLocks noGrp="1"/>
          </p:cNvSpPr>
          <p:nvPr>
            <p:ph type="sldNum" sz="quarter" idx="11"/>
          </p:nvPr>
        </p:nvSpPr>
        <p:spPr/>
        <p:txBody>
          <a:bodyPr/>
          <a:lstStyle/>
          <a:p>
            <a:pPr>
              <a:defRPr/>
            </a:pPr>
            <a:fld id="{D259B000-CA3B-4B4E-8466-74FDA41FEEAF}" type="slidenum">
              <a:rPr lang="en-US" altLang="en-US" smtClean="0"/>
              <a:pPr>
                <a:defRPr/>
              </a:pPr>
              <a:t>9</a:t>
            </a:fld>
            <a:endParaRPr lang="en-US" altLang="en-US"/>
          </a:p>
        </p:txBody>
      </p:sp>
      <p:sp>
        <p:nvSpPr>
          <p:cNvPr id="7" name="TextBox 6">
            <a:extLst>
              <a:ext uri="{FF2B5EF4-FFF2-40B4-BE49-F238E27FC236}">
                <a16:creationId xmlns:a16="http://schemas.microsoft.com/office/drawing/2014/main" id="{D74BDBCA-4E3D-D84B-FB2F-68E5DD33F6CE}"/>
              </a:ext>
            </a:extLst>
          </p:cNvPr>
          <p:cNvSpPr txBox="1"/>
          <p:nvPr/>
        </p:nvSpPr>
        <p:spPr>
          <a:xfrm>
            <a:off x="381000" y="6248400"/>
            <a:ext cx="11658600" cy="577081"/>
          </a:xfrm>
          <a:prstGeom prst="rect">
            <a:avLst/>
          </a:prstGeom>
          <a:noFill/>
        </p:spPr>
        <p:txBody>
          <a:bodyPr wrap="square">
            <a:spAutoFit/>
          </a:bodyPr>
          <a:lstStyle/>
          <a:p>
            <a:r>
              <a:rPr lang="en-US" sz="1050" b="0" i="0" dirty="0">
                <a:solidFill>
                  <a:srgbClr val="222222"/>
                </a:solidFill>
                <a:effectLst/>
                <a:latin typeface="+mj-lt"/>
              </a:rPr>
              <a:t>Bellerose M, Rodriguez M, </a:t>
            </a:r>
            <a:r>
              <a:rPr lang="en-US" sz="1050" b="0" i="0" dirty="0" err="1">
                <a:solidFill>
                  <a:srgbClr val="222222"/>
                </a:solidFill>
                <a:effectLst/>
                <a:latin typeface="+mj-lt"/>
              </a:rPr>
              <a:t>Vivier</a:t>
            </a:r>
            <a:r>
              <a:rPr lang="en-US" sz="1050" b="0" i="0" dirty="0">
                <a:solidFill>
                  <a:srgbClr val="222222"/>
                </a:solidFill>
                <a:effectLst/>
                <a:latin typeface="+mj-lt"/>
              </a:rPr>
              <a:t> PM. A systematic review of the qualitative literature on barriers to high‐quality prenatal and postpartum care among low‐income women. </a:t>
            </a:r>
            <a:r>
              <a:rPr lang="en-US" sz="1050" b="0" i="1" dirty="0">
                <a:solidFill>
                  <a:srgbClr val="222222"/>
                </a:solidFill>
                <a:effectLst/>
                <a:latin typeface="+mj-lt"/>
              </a:rPr>
              <a:t>Health Services Research</a:t>
            </a:r>
            <a:r>
              <a:rPr lang="en-US" sz="1050" b="0" i="0" dirty="0">
                <a:solidFill>
                  <a:srgbClr val="222222"/>
                </a:solidFill>
                <a:effectLst/>
                <a:latin typeface="+mj-lt"/>
              </a:rPr>
              <a:t>. 2022;57(4):775-85</a:t>
            </a:r>
            <a:r>
              <a:rPr lang="en-US" sz="1050" dirty="0">
                <a:solidFill>
                  <a:srgbClr val="222222"/>
                </a:solidFill>
                <a:latin typeface="+mj-lt"/>
              </a:rPr>
              <a:t>; </a:t>
            </a:r>
            <a:r>
              <a:rPr lang="en-US" sz="1050" b="0" i="0" dirty="0">
                <a:solidFill>
                  <a:srgbClr val="212121"/>
                </a:solidFill>
                <a:effectLst/>
                <a:latin typeface="+mj-lt"/>
              </a:rPr>
              <a:t>Institute of Medicine, Committee to Study Outreach for Prenatal Care. </a:t>
            </a:r>
            <a:r>
              <a:rPr lang="en-US" sz="1050" b="0" i="1" dirty="0">
                <a:solidFill>
                  <a:srgbClr val="212121"/>
                </a:solidFill>
                <a:effectLst/>
                <a:latin typeface="+mj-lt"/>
              </a:rPr>
              <a:t>Prenatal Care: Reaching Mothers, Reaching Infants</a:t>
            </a:r>
            <a:r>
              <a:rPr lang="en-US" sz="1050" b="0" i="0" dirty="0">
                <a:solidFill>
                  <a:srgbClr val="212121"/>
                </a:solidFill>
                <a:effectLst/>
                <a:latin typeface="+mj-lt"/>
              </a:rPr>
              <a:t>. Brown SS, editor. Washington DC: National Academies Press. 1988.</a:t>
            </a:r>
            <a:endParaRPr lang="en-US" sz="1050" dirty="0">
              <a:latin typeface="+mj-lt"/>
            </a:endParaRPr>
          </a:p>
        </p:txBody>
      </p:sp>
      <p:graphicFrame>
        <p:nvGraphicFramePr>
          <p:cNvPr id="8" name="Diagram 7">
            <a:extLst>
              <a:ext uri="{FF2B5EF4-FFF2-40B4-BE49-F238E27FC236}">
                <a16:creationId xmlns:a16="http://schemas.microsoft.com/office/drawing/2014/main" id="{BABDE802-FF53-6E0C-C384-84283D02B510}"/>
              </a:ext>
            </a:extLst>
          </p:cNvPr>
          <p:cNvGraphicFramePr/>
          <p:nvPr>
            <p:extLst>
              <p:ext uri="{D42A27DB-BD31-4B8C-83A1-F6EECF244321}">
                <p14:modId xmlns:p14="http://schemas.microsoft.com/office/powerpoint/2010/main" val="3898318814"/>
              </p:ext>
            </p:extLst>
          </p:nvPr>
        </p:nvGraphicFramePr>
        <p:xfrm>
          <a:off x="7467600" y="1615695"/>
          <a:ext cx="4745809" cy="330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AC69A800-68E5-01E0-C6B7-CFADAB9E58FE}"/>
              </a:ext>
            </a:extLst>
          </p:cNvPr>
          <p:cNvSpPr txBox="1"/>
          <p:nvPr/>
        </p:nvSpPr>
        <p:spPr>
          <a:xfrm>
            <a:off x="8621304" y="4884003"/>
            <a:ext cx="2438400" cy="830997"/>
          </a:xfrm>
          <a:prstGeom prst="rect">
            <a:avLst/>
          </a:prstGeom>
          <a:noFill/>
        </p:spPr>
        <p:txBody>
          <a:bodyPr wrap="square" rtlCol="0">
            <a:spAutoFit/>
          </a:bodyPr>
          <a:lstStyle/>
          <a:p>
            <a:pPr algn="ctr"/>
            <a:r>
              <a:rPr lang="en-US" sz="1600" b="1" dirty="0">
                <a:solidFill>
                  <a:schemeClr val="tx1">
                    <a:lumMod val="90000"/>
                    <a:lumOff val="10000"/>
                  </a:schemeClr>
                </a:solidFill>
                <a:latin typeface="+mj-lt"/>
              </a:rPr>
              <a:t>Racism, Discrimination, and Disrespect</a:t>
            </a:r>
          </a:p>
        </p:txBody>
      </p:sp>
    </p:spTree>
    <p:extLst>
      <p:ext uri="{BB962C8B-B14F-4D97-AF65-F5344CB8AC3E}">
        <p14:creationId xmlns:p14="http://schemas.microsoft.com/office/powerpoint/2010/main" val="1517708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rgbClr val="292934"/>
      </a:dk1>
      <a:lt1>
        <a:srgbClr val="FFFFFF"/>
      </a:lt1>
      <a:dk2>
        <a:srgbClr val="D2533C"/>
      </a:dk2>
      <a:lt2>
        <a:srgbClr val="F3F2DC"/>
      </a:lt2>
      <a:accent1>
        <a:srgbClr val="7C8DA0"/>
      </a:accent1>
      <a:accent2>
        <a:srgbClr val="E4978A"/>
      </a:accent2>
      <a:accent3>
        <a:srgbClr val="866B48"/>
      </a:accent3>
      <a:accent4>
        <a:srgbClr val="4C5A6A"/>
      </a:accent4>
      <a:accent5>
        <a:srgbClr val="808DA0"/>
      </a:accent5>
      <a:accent6>
        <a:srgbClr val="79463D"/>
      </a:accent6>
      <a:hlink>
        <a:srgbClr val="47534C"/>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292934"/>
    </a:dk1>
    <a:lt1>
      <a:srgbClr val="FFFFFF"/>
    </a:lt1>
    <a:dk2>
      <a:srgbClr val="D2533C"/>
    </a:dk2>
    <a:lt2>
      <a:srgbClr val="F3F2DC"/>
    </a:lt2>
    <a:accent1>
      <a:srgbClr val="7C8DA0"/>
    </a:accent1>
    <a:accent2>
      <a:srgbClr val="E4978A"/>
    </a:accent2>
    <a:accent3>
      <a:srgbClr val="866B48"/>
    </a:accent3>
    <a:accent4>
      <a:srgbClr val="4C5A6A"/>
    </a:accent4>
    <a:accent5>
      <a:srgbClr val="808DA0"/>
    </a:accent5>
    <a:accent6>
      <a:srgbClr val="79463D"/>
    </a:accent6>
    <a:hlink>
      <a:srgbClr val="47534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6761</TotalTime>
  <Words>3744</Words>
  <Application>Microsoft Office PowerPoint</Application>
  <PresentationFormat>Widescreen</PresentationFormat>
  <Paragraphs>243</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Courier New</vt:lpstr>
      <vt:lpstr>ElsevierGulliver</vt:lpstr>
      <vt:lpstr>Garamond</vt:lpstr>
      <vt:lpstr>Georgia</vt:lpstr>
      <vt:lpstr>Suisse Int'l Italic</vt:lpstr>
      <vt:lpstr>Times New Roman</vt:lpstr>
      <vt:lpstr>Wingdings</vt:lpstr>
      <vt:lpstr>Clarity</vt:lpstr>
      <vt:lpstr> Maximizing Postpartum Medicaid Coverage: What every state, provider, and mother should know</vt:lpstr>
      <vt:lpstr>Let’s learn from the past</vt:lpstr>
      <vt:lpstr>Implementation of Postpartum Extended Coverage</vt:lpstr>
      <vt:lpstr>PowerPoint Presentation</vt:lpstr>
      <vt:lpstr>Medicaid Postpartum Coverage Extension</vt:lpstr>
      <vt:lpstr>Enrollment Processes Matter</vt:lpstr>
      <vt:lpstr>PowerPoint Presentation</vt:lpstr>
      <vt:lpstr>PowerPoint Presentation</vt:lpstr>
      <vt:lpstr>Barriers reported by mothers enrolled in Medicaid</vt:lpstr>
      <vt:lpstr>Evidence of Impact</vt:lpstr>
      <vt:lpstr>Improving Postpartum and Interconception Care</vt:lpstr>
      <vt:lpstr>Women’s Preventive Services Guidelines</vt:lpstr>
      <vt:lpstr>Opportunities in Medicaid Postpartum Extension:  More team-based, person-centered care</vt:lpstr>
      <vt:lpstr>Perinatal Quality Collaboratives (PQC)</vt:lpstr>
      <vt:lpstr>Performance of Medicaid Matters for Child Health &amp; Equity</vt:lpstr>
      <vt:lpstr>Centering Equity in Perinatal Care</vt:lpstr>
      <vt:lpstr>Selected References</vt:lpstr>
    </vt:vector>
  </TitlesOfParts>
  <Company>Johnson Group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Child Health Policy: Health Coverage</dc:title>
  <dc:creator>Kay Johnson</dc:creator>
  <cp:lastModifiedBy>Kay Johnson</cp:lastModifiedBy>
  <cp:revision>469</cp:revision>
  <cp:lastPrinted>2023-01-09T15:40:17Z</cp:lastPrinted>
  <dcterms:created xsi:type="dcterms:W3CDTF">2005-01-07T14:50:53Z</dcterms:created>
  <dcterms:modified xsi:type="dcterms:W3CDTF">2023-04-15T15:49:33Z</dcterms:modified>
</cp:coreProperties>
</file>