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5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6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7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18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9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0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1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2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23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4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25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26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27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28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29.xml" ContentType="application/vnd.openxmlformats-officedocument.theme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0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1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1" r:id="rId2"/>
    <p:sldMasterId id="2147484499" r:id="rId3"/>
    <p:sldMasterId id="2147486069" r:id="rId4"/>
    <p:sldMasterId id="2147486146" r:id="rId5"/>
    <p:sldMasterId id="2147486596" r:id="rId6"/>
    <p:sldMasterId id="2147486687" r:id="rId7"/>
    <p:sldMasterId id="2147486992" r:id="rId8"/>
    <p:sldMasterId id="2147487304" r:id="rId9"/>
    <p:sldMasterId id="2147487573" r:id="rId10"/>
    <p:sldMasterId id="2147487620" r:id="rId11"/>
    <p:sldMasterId id="2147487677" r:id="rId12"/>
    <p:sldMasterId id="2147487707" r:id="rId13"/>
    <p:sldMasterId id="2147487911" r:id="rId14"/>
    <p:sldMasterId id="2147487989" r:id="rId15"/>
    <p:sldMasterId id="2147488019" r:id="rId16"/>
    <p:sldMasterId id="2147488064" r:id="rId17"/>
    <p:sldMasterId id="2147488110" r:id="rId18"/>
    <p:sldMasterId id="2147488141" r:id="rId19"/>
    <p:sldMasterId id="2147488199" r:id="rId20"/>
    <p:sldMasterId id="2147488371" r:id="rId21"/>
    <p:sldMasterId id="2147488387" r:id="rId22"/>
    <p:sldMasterId id="2147488417" r:id="rId23"/>
    <p:sldMasterId id="2147488451" r:id="rId24"/>
    <p:sldMasterId id="2147488467" r:id="rId25"/>
    <p:sldMasterId id="2147488482" r:id="rId26"/>
    <p:sldMasterId id="2147488496" r:id="rId27"/>
    <p:sldMasterId id="2147488508" r:id="rId28"/>
    <p:sldMasterId id="2147488520" r:id="rId29"/>
    <p:sldMasterId id="2147488534" r:id="rId30"/>
    <p:sldMasterId id="2147488542" r:id="rId31"/>
    <p:sldMasterId id="2147488559" r:id="rId32"/>
  </p:sldMasterIdLst>
  <p:notesMasterIdLst>
    <p:notesMasterId r:id="rId135"/>
  </p:notesMasterIdLst>
  <p:handoutMasterIdLst>
    <p:handoutMasterId r:id="rId136"/>
  </p:handoutMasterIdLst>
  <p:sldIdLst>
    <p:sldId id="791" r:id="rId33"/>
    <p:sldId id="3024" r:id="rId34"/>
    <p:sldId id="2863" r:id="rId35"/>
    <p:sldId id="1029" r:id="rId36"/>
    <p:sldId id="2907" r:id="rId37"/>
    <p:sldId id="2476" r:id="rId38"/>
    <p:sldId id="2433" r:id="rId39"/>
    <p:sldId id="273" r:id="rId40"/>
    <p:sldId id="3017" r:id="rId41"/>
    <p:sldId id="2266" r:id="rId42"/>
    <p:sldId id="1692" r:id="rId43"/>
    <p:sldId id="2383" r:id="rId44"/>
    <p:sldId id="1176" r:id="rId45"/>
    <p:sldId id="1556" r:id="rId46"/>
    <p:sldId id="1557" r:id="rId47"/>
    <p:sldId id="2658" r:id="rId48"/>
    <p:sldId id="1870" r:id="rId49"/>
    <p:sldId id="3020" r:id="rId50"/>
    <p:sldId id="1872" r:id="rId51"/>
    <p:sldId id="2939" r:id="rId52"/>
    <p:sldId id="257" r:id="rId53"/>
    <p:sldId id="2805" r:id="rId54"/>
    <p:sldId id="2865" r:id="rId55"/>
    <p:sldId id="2867" r:id="rId56"/>
    <p:sldId id="2734" r:id="rId57"/>
    <p:sldId id="2797" r:id="rId58"/>
    <p:sldId id="2735" r:id="rId59"/>
    <p:sldId id="2736" r:id="rId60"/>
    <p:sldId id="2737" r:id="rId61"/>
    <p:sldId id="1076" r:id="rId62"/>
    <p:sldId id="2429" r:id="rId63"/>
    <p:sldId id="2783" r:id="rId64"/>
    <p:sldId id="2740" r:id="rId65"/>
    <p:sldId id="2825" r:id="rId66"/>
    <p:sldId id="2803" r:id="rId67"/>
    <p:sldId id="2804" r:id="rId68"/>
    <p:sldId id="2302" r:id="rId69"/>
    <p:sldId id="2869" r:id="rId70"/>
    <p:sldId id="1745" r:id="rId71"/>
    <p:sldId id="2248" r:id="rId72"/>
    <p:sldId id="2910" r:id="rId73"/>
    <p:sldId id="1832" r:id="rId74"/>
    <p:sldId id="2827" r:id="rId75"/>
    <p:sldId id="2792" r:id="rId76"/>
    <p:sldId id="355" r:id="rId77"/>
    <p:sldId id="2912" r:id="rId78"/>
    <p:sldId id="2251" r:id="rId79"/>
    <p:sldId id="775" r:id="rId80"/>
    <p:sldId id="2742" r:id="rId81"/>
    <p:sldId id="2871" r:id="rId82"/>
    <p:sldId id="2751" r:id="rId83"/>
    <p:sldId id="1214" r:id="rId84"/>
    <p:sldId id="2813" r:id="rId85"/>
    <p:sldId id="2746" r:id="rId86"/>
    <p:sldId id="1914" r:id="rId87"/>
    <p:sldId id="268" r:id="rId88"/>
    <p:sldId id="1871" r:id="rId89"/>
    <p:sldId id="1731" r:id="rId90"/>
    <p:sldId id="1732" r:id="rId91"/>
    <p:sldId id="1733" r:id="rId92"/>
    <p:sldId id="1734" r:id="rId93"/>
    <p:sldId id="2605" r:id="rId94"/>
    <p:sldId id="2776" r:id="rId95"/>
    <p:sldId id="2747" r:id="rId96"/>
    <p:sldId id="2866" r:id="rId97"/>
    <p:sldId id="2887" r:id="rId98"/>
    <p:sldId id="1563" r:id="rId99"/>
    <p:sldId id="1564" r:id="rId100"/>
    <p:sldId id="2905" r:id="rId101"/>
    <p:sldId id="1910" r:id="rId102"/>
    <p:sldId id="2816" r:id="rId103"/>
    <p:sldId id="259" r:id="rId104"/>
    <p:sldId id="260" r:id="rId105"/>
    <p:sldId id="261" r:id="rId106"/>
    <p:sldId id="2800" r:id="rId107"/>
    <p:sldId id="1920" r:id="rId108"/>
    <p:sldId id="2775" r:id="rId109"/>
    <p:sldId id="2915" r:id="rId110"/>
    <p:sldId id="359" r:id="rId111"/>
    <p:sldId id="2770" r:id="rId112"/>
    <p:sldId id="2891" r:id="rId113"/>
    <p:sldId id="2892" r:id="rId114"/>
    <p:sldId id="2893" r:id="rId115"/>
    <p:sldId id="2894" r:id="rId116"/>
    <p:sldId id="2895" r:id="rId117"/>
    <p:sldId id="1858" r:id="rId118"/>
    <p:sldId id="929" r:id="rId119"/>
    <p:sldId id="2703" r:id="rId120"/>
    <p:sldId id="2250" r:id="rId121"/>
    <p:sldId id="283" r:id="rId122"/>
    <p:sldId id="278" r:id="rId123"/>
    <p:sldId id="279" r:id="rId124"/>
    <p:sldId id="3014" r:id="rId125"/>
    <p:sldId id="2716" r:id="rId126"/>
    <p:sldId id="2985" r:id="rId127"/>
    <p:sldId id="2930" r:id="rId128"/>
    <p:sldId id="3008" r:id="rId129"/>
    <p:sldId id="1652" r:id="rId130"/>
    <p:sldId id="2841" r:id="rId131"/>
    <p:sldId id="2949" r:id="rId132"/>
    <p:sldId id="1837" r:id="rId133"/>
    <p:sldId id="1922" r:id="rId134"/>
  </p:sldIdLst>
  <p:sldSz cx="121920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5pPr>
    <a:lvl6pPr marL="22860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6pPr>
    <a:lvl7pPr marL="27432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7pPr>
    <a:lvl8pPr marL="32004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8pPr>
    <a:lvl9pPr marL="3657600" algn="l" defTabSz="457200" rtl="0" eaLnBrk="1" latinLnBrk="0" hangingPunct="1">
      <a:defRPr sz="3800" kern="1200">
        <a:solidFill>
          <a:schemeClr val="tx2"/>
        </a:solidFill>
        <a:latin typeface="Times New Roman" charset="0"/>
        <a:ea typeface="ＭＳ Ｐゴシック" charset="0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FDFF"/>
    <a:srgbClr val="FCFBFF"/>
    <a:srgbClr val="FF6600"/>
    <a:srgbClr val="FFFF00"/>
    <a:srgbClr val="00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46" autoAdjust="0"/>
    <p:restoredTop sz="86315" autoAdjust="0"/>
  </p:normalViewPr>
  <p:slideViewPr>
    <p:cSldViewPr>
      <p:cViewPr varScale="1">
        <p:scale>
          <a:sx n="76" d="100"/>
          <a:sy n="76" d="100"/>
        </p:scale>
        <p:origin x="208" y="6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63" Type="http://schemas.openxmlformats.org/officeDocument/2006/relationships/slide" Target="slides/slide31.xml"/><Relationship Id="rId84" Type="http://schemas.openxmlformats.org/officeDocument/2006/relationships/slide" Target="slides/slide52.xml"/><Relationship Id="rId138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102" Type="http://schemas.openxmlformats.org/officeDocument/2006/relationships/slide" Target="slides/slide70.xml"/><Relationship Id="rId123" Type="http://schemas.openxmlformats.org/officeDocument/2006/relationships/slide" Target="slides/slide91.xml"/><Relationship Id="rId128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8.xml"/><Relationship Id="rId95" Type="http://schemas.openxmlformats.org/officeDocument/2006/relationships/slide" Target="slides/slide63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113" Type="http://schemas.openxmlformats.org/officeDocument/2006/relationships/slide" Target="slides/slide81.xml"/><Relationship Id="rId118" Type="http://schemas.openxmlformats.org/officeDocument/2006/relationships/slide" Target="slides/slide86.xml"/><Relationship Id="rId134" Type="http://schemas.openxmlformats.org/officeDocument/2006/relationships/slide" Target="slides/slide102.xml"/><Relationship Id="rId139" Type="http://schemas.openxmlformats.org/officeDocument/2006/relationships/theme" Target="theme/theme1.xml"/><Relationship Id="rId80" Type="http://schemas.openxmlformats.org/officeDocument/2006/relationships/slide" Target="slides/slide48.xml"/><Relationship Id="rId85" Type="http://schemas.openxmlformats.org/officeDocument/2006/relationships/slide" Target="slides/slide5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59" Type="http://schemas.openxmlformats.org/officeDocument/2006/relationships/slide" Target="slides/slide27.xml"/><Relationship Id="rId103" Type="http://schemas.openxmlformats.org/officeDocument/2006/relationships/slide" Target="slides/slide71.xml"/><Relationship Id="rId108" Type="http://schemas.openxmlformats.org/officeDocument/2006/relationships/slide" Target="slides/slide76.xml"/><Relationship Id="rId124" Type="http://schemas.openxmlformats.org/officeDocument/2006/relationships/slide" Target="slides/slide92.xml"/><Relationship Id="rId129" Type="http://schemas.openxmlformats.org/officeDocument/2006/relationships/slide" Target="slides/slide97.xml"/><Relationship Id="rId54" Type="http://schemas.openxmlformats.org/officeDocument/2006/relationships/slide" Target="slides/slide22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91" Type="http://schemas.openxmlformats.org/officeDocument/2006/relationships/slide" Target="slides/slide59.xml"/><Relationship Id="rId96" Type="http://schemas.openxmlformats.org/officeDocument/2006/relationships/slide" Target="slides/slide64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7.xml"/><Relationship Id="rId114" Type="http://schemas.openxmlformats.org/officeDocument/2006/relationships/slide" Target="slides/slide82.xml"/><Relationship Id="rId119" Type="http://schemas.openxmlformats.org/officeDocument/2006/relationships/slide" Target="slides/slide87.xml"/><Relationship Id="rId44" Type="http://schemas.openxmlformats.org/officeDocument/2006/relationships/slide" Target="slides/slide12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81" Type="http://schemas.openxmlformats.org/officeDocument/2006/relationships/slide" Target="slides/slide49.xml"/><Relationship Id="rId86" Type="http://schemas.openxmlformats.org/officeDocument/2006/relationships/slide" Target="slides/slide54.xml"/><Relationship Id="rId130" Type="http://schemas.openxmlformats.org/officeDocument/2006/relationships/slide" Target="slides/slide98.xml"/><Relationship Id="rId135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109" Type="http://schemas.openxmlformats.org/officeDocument/2006/relationships/slide" Target="slides/slide7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97" Type="http://schemas.openxmlformats.org/officeDocument/2006/relationships/slide" Target="slides/slide65.xml"/><Relationship Id="rId104" Type="http://schemas.openxmlformats.org/officeDocument/2006/relationships/slide" Target="slides/slide72.xml"/><Relationship Id="rId120" Type="http://schemas.openxmlformats.org/officeDocument/2006/relationships/slide" Target="slides/slide88.xml"/><Relationship Id="rId125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slide" Target="slides/slide55.xml"/><Relationship Id="rId110" Type="http://schemas.openxmlformats.org/officeDocument/2006/relationships/slide" Target="slides/slide78.xml"/><Relationship Id="rId115" Type="http://schemas.openxmlformats.org/officeDocument/2006/relationships/slide" Target="slides/slide83.xml"/><Relationship Id="rId131" Type="http://schemas.openxmlformats.org/officeDocument/2006/relationships/slide" Target="slides/slide99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56" Type="http://schemas.openxmlformats.org/officeDocument/2006/relationships/slide" Target="slides/slide24.xml"/><Relationship Id="rId77" Type="http://schemas.openxmlformats.org/officeDocument/2006/relationships/slide" Target="slides/slide45.xml"/><Relationship Id="rId100" Type="http://schemas.openxmlformats.org/officeDocument/2006/relationships/slide" Target="slides/slide68.xml"/><Relationship Id="rId105" Type="http://schemas.openxmlformats.org/officeDocument/2006/relationships/slide" Target="slides/slide73.xml"/><Relationship Id="rId126" Type="http://schemas.openxmlformats.org/officeDocument/2006/relationships/slide" Target="slides/slide9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93" Type="http://schemas.openxmlformats.org/officeDocument/2006/relationships/slide" Target="slides/slide61.xml"/><Relationship Id="rId98" Type="http://schemas.openxmlformats.org/officeDocument/2006/relationships/slide" Target="slides/slide66.xml"/><Relationship Id="rId121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4.xml"/><Relationship Id="rId67" Type="http://schemas.openxmlformats.org/officeDocument/2006/relationships/slide" Target="slides/slide35.xml"/><Relationship Id="rId116" Type="http://schemas.openxmlformats.org/officeDocument/2006/relationships/slide" Target="slides/slide84.xml"/><Relationship Id="rId13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62" Type="http://schemas.openxmlformats.org/officeDocument/2006/relationships/slide" Target="slides/slide30.xml"/><Relationship Id="rId83" Type="http://schemas.openxmlformats.org/officeDocument/2006/relationships/slide" Target="slides/slide51.xml"/><Relationship Id="rId88" Type="http://schemas.openxmlformats.org/officeDocument/2006/relationships/slide" Target="slides/slide56.xml"/><Relationship Id="rId111" Type="http://schemas.openxmlformats.org/officeDocument/2006/relationships/slide" Target="slides/slide79.xml"/><Relationship Id="rId132" Type="http://schemas.openxmlformats.org/officeDocument/2006/relationships/slide" Target="slides/slide10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4.xml"/><Relationship Id="rId57" Type="http://schemas.openxmlformats.org/officeDocument/2006/relationships/slide" Target="slides/slide25.xml"/><Relationship Id="rId106" Type="http://schemas.openxmlformats.org/officeDocument/2006/relationships/slide" Target="slides/slide74.xml"/><Relationship Id="rId127" Type="http://schemas.openxmlformats.org/officeDocument/2006/relationships/slide" Target="slides/slide9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20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94" Type="http://schemas.openxmlformats.org/officeDocument/2006/relationships/slide" Target="slides/slide62.xml"/><Relationship Id="rId99" Type="http://schemas.openxmlformats.org/officeDocument/2006/relationships/slide" Target="slides/slide67.xml"/><Relationship Id="rId101" Type="http://schemas.openxmlformats.org/officeDocument/2006/relationships/slide" Target="slides/slide69.xml"/><Relationship Id="rId122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5.xml"/><Relationship Id="rId68" Type="http://schemas.openxmlformats.org/officeDocument/2006/relationships/slide" Target="slides/slide36.xml"/><Relationship Id="rId89" Type="http://schemas.openxmlformats.org/officeDocument/2006/relationships/slide" Target="slides/slide57.xml"/><Relationship Id="rId112" Type="http://schemas.openxmlformats.org/officeDocument/2006/relationships/slide" Target="slides/slide80.xml"/><Relationship Id="rId133" Type="http://schemas.openxmlformats.org/officeDocument/2006/relationships/slide" Target="slides/slide10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431-8A47-9C26-F80673327A79}"/>
              </c:ext>
            </c:extLst>
          </c:dPt>
          <c:dPt>
            <c:idx val="1"/>
            <c:invertIfNegative val="0"/>
            <c:bubble3D val="0"/>
            <c:spPr>
              <a:solidFill>
                <a:srgbClr val="9318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431-8A47-9C26-F80673327A79}"/>
              </c:ext>
            </c:extLst>
          </c:dPt>
          <c:dPt>
            <c:idx val="2"/>
            <c:invertIfNegative val="0"/>
            <c:bubble3D val="0"/>
            <c:spPr>
              <a:solidFill>
                <a:srgbClr val="9318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31-8A47-9C26-F80673327A7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31-8A47-9C26-F80673327A79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31-8A47-9C26-F80673327A79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31-8A47-9C26-F80673327A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2 in Microsoft PowerPoint]Sheet1'!$A$12:$A$17</c:f>
              <c:strCache>
                <c:ptCount val="6"/>
                <c:pt idx="0">
                  <c:v>Hispanic male</c:v>
                </c:pt>
                <c:pt idx="1">
                  <c:v>Blak male</c:v>
                </c:pt>
                <c:pt idx="2">
                  <c:v>Black female</c:v>
                </c:pt>
                <c:pt idx="3">
                  <c:v>Hispanic female</c:v>
                </c:pt>
                <c:pt idx="4">
                  <c:v>White male</c:v>
                </c:pt>
                <c:pt idx="5">
                  <c:v>White female</c:v>
                </c:pt>
              </c:strCache>
            </c:strRef>
          </c:cat>
          <c:val>
            <c:numRef>
              <c:f>'[Chart 2 in Microsoft PowerPoint]Sheet1'!$B$12:$B$17</c:f>
              <c:numCache>
                <c:formatCode>General</c:formatCode>
                <c:ptCount val="6"/>
                <c:pt idx="0">
                  <c:v>-3.7</c:v>
                </c:pt>
                <c:pt idx="1">
                  <c:v>-3.3</c:v>
                </c:pt>
                <c:pt idx="2">
                  <c:v>-2.4</c:v>
                </c:pt>
                <c:pt idx="3">
                  <c:v>-2</c:v>
                </c:pt>
                <c:pt idx="4">
                  <c:v>-1.3</c:v>
                </c:pt>
                <c:pt idx="5">
                  <c:v>-1.1000000000000001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1-8A47-9C26-F80673327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40946800"/>
        <c:axId val="440945816"/>
      </c:barChart>
      <c:catAx>
        <c:axId val="44094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0945816"/>
        <c:crosses val="autoZero"/>
        <c:auto val="1"/>
        <c:lblAlgn val="ctr"/>
        <c:lblOffset val="100"/>
        <c:noMultiLvlLbl val="0"/>
      </c:catAx>
      <c:valAx>
        <c:axId val="44094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9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318527863575101"/>
          <c:y val="3.14097496706192E-2"/>
          <c:w val="0.75310173697270499"/>
          <c:h val="0.815165876777251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C0C0C0"/>
            </a:solidFill>
            <a:ln w="15188">
              <a:solidFill>
                <a:schemeClr val="tx1"/>
              </a:solidFill>
              <a:prstDash val="solid"/>
            </a:ln>
          </c:spPr>
          <c:invertIfNegative val="0"/>
          <c:cat>
            <c:numRef>
              <c:f>Sheet1!$B$1:$I$1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69.099999999999994</c:v>
                </c:pt>
                <c:pt idx="1">
                  <c:v>70.599999999999994</c:v>
                </c:pt>
                <c:pt idx="2">
                  <c:v>71.7</c:v>
                </c:pt>
                <c:pt idx="3">
                  <c:v>74.400000000000006</c:v>
                </c:pt>
                <c:pt idx="4">
                  <c:v>76.099999999999994</c:v>
                </c:pt>
                <c:pt idx="5">
                  <c:v>77.3</c:v>
                </c:pt>
                <c:pt idx="6">
                  <c:v>78.8</c:v>
                </c:pt>
                <c:pt idx="7" formatCode="0.0">
                  <c:v>77.599999999999994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8-4547-9CB5-003A8FB47C0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993300"/>
            </a:solidFill>
            <a:ln w="15188">
              <a:solidFill>
                <a:srgbClr val="C0C0C0"/>
              </a:solidFill>
              <a:prstDash val="solid"/>
            </a:ln>
          </c:spPr>
          <c:invertIfNegative val="0"/>
          <c:cat>
            <c:numRef>
              <c:f>Sheet1!$B$1:$I$1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Sheet1!$B$3:$I$3</c:f>
              <c:numCache>
                <c:formatCode>General</c:formatCode>
                <c:ptCount val="8"/>
                <c:pt idx="0">
                  <c:v>60.8</c:v>
                </c:pt>
                <c:pt idx="1">
                  <c:v>63.6</c:v>
                </c:pt>
                <c:pt idx="2">
                  <c:v>64.099999999999994</c:v>
                </c:pt>
                <c:pt idx="3">
                  <c:v>68.099999999999994</c:v>
                </c:pt>
                <c:pt idx="4">
                  <c:v>69.099999999999994</c:v>
                </c:pt>
                <c:pt idx="5">
                  <c:v>71.8</c:v>
                </c:pt>
                <c:pt idx="6">
                  <c:v>74.7</c:v>
                </c:pt>
                <c:pt idx="7">
                  <c:v>71.8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78-4547-9CB5-003A8FB47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-2103397752"/>
        <c:axId val="-2103401192"/>
        <c:axId val="0"/>
      </c:bar3DChart>
      <c:catAx>
        <c:axId val="-2103397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15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21034011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03401192"/>
        <c:scaling>
          <c:orientation val="minMax"/>
          <c:max val="90"/>
          <c:min val="40"/>
        </c:scaling>
        <c:delete val="0"/>
        <c:axPos val="l"/>
        <c:majorGridlines>
          <c:spPr>
            <a:ln w="379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150" b="1" i="0" u="none" strike="noStrike" baseline="0">
                    <a:solidFill>
                      <a:srgbClr val="FFFF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Life Expectancy</a:t>
                </a:r>
              </a:p>
            </c:rich>
          </c:tx>
          <c:layout>
            <c:manualLayout>
              <c:xMode val="edge"/>
              <c:yMode val="edge"/>
              <c:x val="2.9776712693522001E-2"/>
              <c:y val="0.26303312677631302"/>
            </c:manualLayout>
          </c:layout>
          <c:overlay val="0"/>
          <c:spPr>
            <a:noFill/>
            <a:ln w="3037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7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15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2103397752"/>
        <c:crosses val="autoZero"/>
        <c:crossBetween val="between"/>
        <c:majorUnit val="10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36696458868055898"/>
          <c:y val="4.00002074839459E-2"/>
          <c:w val="0.26523448035846298"/>
          <c:h val="0.15876769841639601"/>
        </c:manualLayout>
      </c:layout>
      <c:overlay val="0"/>
      <c:spPr>
        <a:noFill/>
        <a:ln w="3797">
          <a:noFill/>
          <a:prstDash val="solid"/>
        </a:ln>
      </c:spPr>
      <c:txPr>
        <a:bodyPr/>
        <a:lstStyle/>
        <a:p>
          <a:pPr>
            <a:defRPr sz="1979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153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63705430061299"/>
          <c:y val="4.3764562324446303E-2"/>
          <c:w val="0.839820804921388"/>
          <c:h val="0.81551434360178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8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All</c:v>
                </c:pt>
                <c:pt idx="1">
                  <c:v>Republicans</c:v>
                </c:pt>
                <c:pt idx="2">
                  <c:v>Democrats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0.42</c:v>
                </c:pt>
                <c:pt idx="1">
                  <c:v>0.72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85-48B7-B1D8-F8DBE404D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3182392"/>
        <c:axId val="2093173304"/>
      </c:barChart>
      <c:catAx>
        <c:axId val="2093182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en-US"/>
          </a:p>
        </c:txPr>
        <c:crossAx val="2093173304"/>
        <c:crosses val="autoZero"/>
        <c:auto val="1"/>
        <c:lblAlgn val="ctr"/>
        <c:lblOffset val="100"/>
        <c:noMultiLvlLbl val="0"/>
      </c:catAx>
      <c:valAx>
        <c:axId val="2093173304"/>
        <c:scaling>
          <c:orientation val="minMax"/>
          <c:min val="0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Percent</a:t>
                </a:r>
                <a:r>
                  <a:rPr lang="en-US" b="0" baseline="0" dirty="0"/>
                  <a:t> Agreeing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6.5364546391291096E-3"/>
              <c:y val="0.2464486347101350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2093182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63705430061299"/>
          <c:y val="4.3764562324446303E-2"/>
          <c:w val="0.839820804921388"/>
          <c:h val="0.81551434360178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8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Whites</c:v>
                </c:pt>
                <c:pt idx="1">
                  <c:v>Hispanics</c:v>
                </c:pt>
                <c:pt idx="2">
                  <c:v>Blacks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0.45</c:v>
                </c:pt>
                <c:pt idx="1">
                  <c:v>0.43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85-48B7-B1D8-F8DBE404D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3005528"/>
        <c:axId val="2092998840"/>
      </c:barChart>
      <c:catAx>
        <c:axId val="2093005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en-US"/>
          </a:p>
        </c:txPr>
        <c:crossAx val="2092998840"/>
        <c:crosses val="autoZero"/>
        <c:auto val="1"/>
        <c:lblAlgn val="ctr"/>
        <c:lblOffset val="100"/>
        <c:noMultiLvlLbl val="0"/>
      </c:catAx>
      <c:valAx>
        <c:axId val="2092998840"/>
        <c:scaling>
          <c:orientation val="minMax"/>
          <c:min val="0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/>
                  <a:t>Percent</a:t>
                </a:r>
                <a:r>
                  <a:rPr lang="en-US" b="0" baseline="0" dirty="0"/>
                  <a:t> Agreeing</a:t>
                </a:r>
                <a:endParaRPr lang="en-US" b="0" dirty="0"/>
              </a:p>
            </c:rich>
          </c:tx>
          <c:layout>
            <c:manualLayout>
              <c:xMode val="edge"/>
              <c:yMode val="edge"/>
              <c:x val="6.5364546391291096E-3"/>
              <c:y val="0.2464486347101350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20930055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15625201492919"/>
          <c:y val="4.376465798045602E-2"/>
          <c:w val="0.84884379080029604"/>
          <c:h val="0.79797048395266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8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Men</c:v>
                </c:pt>
                <c:pt idx="1">
                  <c:v>Women</c:v>
                </c:pt>
                <c:pt idx="2">
                  <c:v>&lt;4 Yr Degree</c:v>
                </c:pt>
                <c:pt idx="3">
                  <c:v>College Grad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0.52</c:v>
                </c:pt>
                <c:pt idx="1">
                  <c:v>0.39</c:v>
                </c:pt>
                <c:pt idx="2">
                  <c:v>0.51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A-4E3B-8E5C-0E29D31E2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4882088"/>
        <c:axId val="-2125077784"/>
      </c:barChart>
      <c:catAx>
        <c:axId val="-2124882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en-US"/>
          </a:p>
        </c:txPr>
        <c:crossAx val="-2125077784"/>
        <c:crosses val="autoZero"/>
        <c:auto val="1"/>
        <c:lblAlgn val="ctr"/>
        <c:lblOffset val="100"/>
        <c:noMultiLvlLbl val="0"/>
      </c:catAx>
      <c:valAx>
        <c:axId val="-2125077784"/>
        <c:scaling>
          <c:orientation val="minMax"/>
          <c:min val="0.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 dirty="0"/>
                  <a:t>Percent Agreeing</a:t>
                </a:r>
              </a:p>
            </c:rich>
          </c:tx>
          <c:layout>
            <c:manualLayout>
              <c:xMode val="edge"/>
              <c:yMode val="edge"/>
              <c:x val="3.5287926794928801E-3"/>
              <c:y val="0.231828751669199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-2124882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Sheet1!$B$7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Sheet1!$A$8:$A$10</c:f>
              <c:strCache>
                <c:ptCount val="3"/>
                <c:pt idx="0">
                  <c:v>Age 50-64</c:v>
                </c:pt>
                <c:pt idx="1">
                  <c:v>Age 35-49</c:v>
                </c:pt>
                <c:pt idx="2">
                  <c:v>Age 18-34</c:v>
                </c:pt>
              </c:strCache>
            </c:strRef>
          </c:cat>
          <c:val>
            <c:numRef>
              <c:f>Sheet1!$B$8:$B$10</c:f>
              <c:numCache>
                <c:formatCode>0%</c:formatCode>
                <c:ptCount val="3"/>
                <c:pt idx="0">
                  <c:v>0.41</c:v>
                </c:pt>
                <c:pt idx="1">
                  <c:v>0.22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5-4535-A36A-0336566C8C7B}"/>
            </c:ext>
          </c:extLst>
        </c:ser>
        <c:ser>
          <c:idx val="1"/>
          <c:order val="1"/>
          <c:tx>
            <c:strRef>
              <c:f>Sheet1!$C$7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Sheet1!$A$8:$A$10</c:f>
              <c:strCache>
                <c:ptCount val="3"/>
                <c:pt idx="0">
                  <c:v>Age 50-64</c:v>
                </c:pt>
                <c:pt idx="1">
                  <c:v>Age 35-49</c:v>
                </c:pt>
                <c:pt idx="2">
                  <c:v>Age 18-34</c:v>
                </c:pt>
              </c:strCache>
            </c:strRef>
          </c:cat>
          <c:val>
            <c:numRef>
              <c:f>Sheet1!$C$8:$C$10</c:f>
              <c:numCache>
                <c:formatCode>0%</c:formatCode>
                <c:ptCount val="3"/>
                <c:pt idx="0" formatCode="0.00%">
                  <c:v>0.61</c:v>
                </c:pt>
                <c:pt idx="1">
                  <c:v>0.33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5-4535-A36A-0336566C8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6522904"/>
        <c:axId val="416530776"/>
      </c:barChart>
      <c:catAx>
        <c:axId val="416522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530776"/>
        <c:crosses val="autoZero"/>
        <c:auto val="1"/>
        <c:lblAlgn val="ctr"/>
        <c:lblOffset val="100"/>
        <c:noMultiLvlLbl val="0"/>
      </c:catAx>
      <c:valAx>
        <c:axId val="416530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522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Systolic BP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8F58-CA44-945B-9F6DFD490B97}"/>
              </c:ext>
            </c:extLst>
          </c:dPt>
          <c:cat>
            <c:strRef>
              <c:f>Sheet1!$A$2:$A$3</c:f>
              <c:strCache>
                <c:ptCount val="2"/>
                <c:pt idx="0">
                  <c:v>Control</c:v>
                </c:pt>
                <c:pt idx="1">
                  <c:v>Treatment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143</c:v>
                </c:pt>
                <c:pt idx="1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58-CA44-945B-9F6DFD490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5079208"/>
        <c:axId val="2145081992"/>
        <c:axId val="0"/>
      </c:bar3DChart>
      <c:catAx>
        <c:axId val="2145079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45081992"/>
        <c:crosses val="autoZero"/>
        <c:auto val="1"/>
        <c:lblAlgn val="ctr"/>
        <c:lblOffset val="100"/>
        <c:noMultiLvlLbl val="0"/>
      </c:catAx>
      <c:valAx>
        <c:axId val="2145081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5079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7BE66-9D3F-4252-B35C-FB687A1BD13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68013E-D64B-4C54-AC94-EA0F1986696B}">
      <dgm:prSet phldrT="[Text]" custT="1"/>
      <dgm:spPr/>
      <dgm:t>
        <a:bodyPr/>
        <a:lstStyle/>
        <a:p>
          <a:r>
            <a:rPr lang="en-US" sz="2900" dirty="0">
              <a:solidFill>
                <a:srgbClr val="C00000"/>
              </a:solidFill>
            </a:rPr>
            <a:t>Awareness</a:t>
          </a:r>
        </a:p>
        <a:p>
          <a:r>
            <a:rPr lang="en-US" sz="2000" dirty="0">
              <a:solidFill>
                <a:srgbClr val="C00000"/>
              </a:solidFill>
            </a:rPr>
            <a:t>Activities that identify social risks and assets</a:t>
          </a:r>
        </a:p>
      </dgm:t>
    </dgm:pt>
    <dgm:pt modelId="{CA9DAF45-0651-4369-BE97-2902719F6A99}" type="parTrans" cxnId="{5418AB78-D295-4F9B-AC0B-082B6891A316}">
      <dgm:prSet/>
      <dgm:spPr/>
      <dgm:t>
        <a:bodyPr/>
        <a:lstStyle/>
        <a:p>
          <a:endParaRPr lang="en-US"/>
        </a:p>
      </dgm:t>
    </dgm:pt>
    <dgm:pt modelId="{E35C8FBF-9217-4523-9510-871D0882EA6D}" type="sibTrans" cxnId="{5418AB78-D295-4F9B-AC0B-082B6891A316}">
      <dgm:prSet/>
      <dgm:spPr/>
      <dgm:t>
        <a:bodyPr/>
        <a:lstStyle/>
        <a:p>
          <a:endParaRPr lang="en-US"/>
        </a:p>
      </dgm:t>
    </dgm:pt>
    <dgm:pt modelId="{989AD85E-D763-4780-B21F-222101E29930}">
      <dgm:prSet phldrT="[Text]" custT="1"/>
      <dgm:spPr/>
      <dgm:t>
        <a:bodyPr/>
        <a:lstStyle/>
        <a:p>
          <a:endParaRPr lang="en-US" sz="3100" dirty="0"/>
        </a:p>
        <a:p>
          <a:endParaRPr lang="en-US" sz="3100" dirty="0"/>
        </a:p>
        <a:p>
          <a:r>
            <a:rPr lang="en-US" sz="3100" dirty="0"/>
            <a:t>Adjustment</a:t>
          </a:r>
        </a:p>
        <a:p>
          <a:r>
            <a:rPr lang="en-US" sz="1800" dirty="0"/>
            <a:t>Activities that focus on altering clinical care to accommodate identified social barriers</a:t>
          </a:r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</dgm:t>
    </dgm:pt>
    <dgm:pt modelId="{B17CCD8A-9996-4036-AF2F-9F6F25DCC369}" type="parTrans" cxnId="{626F65D2-EDB9-4184-90BB-84E36E5827A3}">
      <dgm:prSet/>
      <dgm:spPr/>
      <dgm:t>
        <a:bodyPr/>
        <a:lstStyle/>
        <a:p>
          <a:endParaRPr lang="en-US"/>
        </a:p>
      </dgm:t>
    </dgm:pt>
    <dgm:pt modelId="{081475D5-0966-4512-82DF-E4CFAA102D40}" type="sibTrans" cxnId="{626F65D2-EDB9-4184-90BB-84E36E5827A3}">
      <dgm:prSet/>
      <dgm:spPr/>
      <dgm:t>
        <a:bodyPr/>
        <a:lstStyle/>
        <a:p>
          <a:endParaRPr lang="en-US"/>
        </a:p>
      </dgm:t>
    </dgm:pt>
    <dgm:pt modelId="{7B1BD4C5-53AB-4FB7-AC43-A35E03989D62}">
      <dgm:prSet phldrT="[Text]" custT="1"/>
      <dgm:spPr/>
      <dgm:t>
        <a:bodyPr/>
        <a:lstStyle/>
        <a:p>
          <a:r>
            <a:rPr lang="en-US" sz="3100" dirty="0"/>
            <a:t>Assistance</a:t>
          </a:r>
        </a:p>
        <a:p>
          <a:r>
            <a:rPr lang="en-US" sz="1800" dirty="0"/>
            <a:t>Activities that provide assistance in connecting patients with relevant social care resources</a:t>
          </a:r>
        </a:p>
      </dgm:t>
    </dgm:pt>
    <dgm:pt modelId="{30D544D9-74D1-468F-A32F-E078D0970BDB}" type="parTrans" cxnId="{2ABABBED-D866-49E6-9D38-0DD0FFAD0522}">
      <dgm:prSet/>
      <dgm:spPr/>
      <dgm:t>
        <a:bodyPr/>
        <a:lstStyle/>
        <a:p>
          <a:endParaRPr lang="en-US"/>
        </a:p>
      </dgm:t>
    </dgm:pt>
    <dgm:pt modelId="{388D716A-098B-42D1-88F0-F008D2E8ED90}" type="sibTrans" cxnId="{2ABABBED-D866-49E6-9D38-0DD0FFAD0522}">
      <dgm:prSet/>
      <dgm:spPr/>
      <dgm:t>
        <a:bodyPr/>
        <a:lstStyle/>
        <a:p>
          <a:endParaRPr lang="en-US"/>
        </a:p>
      </dgm:t>
    </dgm:pt>
    <dgm:pt modelId="{5A0371BB-1921-45CA-9BA4-73C956E1F978}">
      <dgm:prSet phldrT="[Text]" custT="1"/>
      <dgm:spPr/>
      <dgm:t>
        <a:bodyPr/>
        <a:lstStyle/>
        <a:p>
          <a:endParaRPr lang="en-US" sz="3100" dirty="0"/>
        </a:p>
        <a:p>
          <a:r>
            <a:rPr lang="en-US" sz="3100" dirty="0"/>
            <a:t>Alignment</a:t>
          </a:r>
        </a:p>
        <a:p>
          <a:r>
            <a:rPr lang="en-US" sz="1800" dirty="0"/>
            <a:t>Activities that facilitate synergies and invest in and deploy social care assets in the community</a:t>
          </a:r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</dgm:t>
    </dgm:pt>
    <dgm:pt modelId="{2915B5F2-4361-4A91-B5AB-764FF73DEA64}" type="parTrans" cxnId="{3CDC9C81-7CCC-4FB1-AE67-2351EA7D9F44}">
      <dgm:prSet/>
      <dgm:spPr/>
      <dgm:t>
        <a:bodyPr/>
        <a:lstStyle/>
        <a:p>
          <a:endParaRPr lang="en-US"/>
        </a:p>
      </dgm:t>
    </dgm:pt>
    <dgm:pt modelId="{D8F2EB44-E43F-4C65-8B79-9FAF9BE5962A}" type="sibTrans" cxnId="{3CDC9C81-7CCC-4FB1-AE67-2351EA7D9F44}">
      <dgm:prSet/>
      <dgm:spPr/>
      <dgm:t>
        <a:bodyPr/>
        <a:lstStyle/>
        <a:p>
          <a:endParaRPr lang="en-US"/>
        </a:p>
      </dgm:t>
    </dgm:pt>
    <dgm:pt modelId="{59B6BA5F-AE85-40B4-A14E-BF6D1E292A77}">
      <dgm:prSet phldrT="[Text]" custT="1"/>
      <dgm:spPr/>
      <dgm:t>
        <a:bodyPr/>
        <a:lstStyle/>
        <a:p>
          <a:endParaRPr lang="en-US" sz="3100" dirty="0"/>
        </a:p>
        <a:p>
          <a:r>
            <a:rPr lang="en-US" sz="3100" dirty="0"/>
            <a:t>Advocacy</a:t>
          </a:r>
        </a:p>
        <a:p>
          <a:r>
            <a:rPr lang="en-US" sz="1800" dirty="0"/>
            <a:t>Activities that work with partner social care organizations to promote policies that facilitate creations and redevelopment of assets or resources to address health and social needs</a:t>
          </a:r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</dgm:t>
    </dgm:pt>
    <dgm:pt modelId="{00FDDFD1-20D6-4E34-B830-252EF46405CF}" type="parTrans" cxnId="{4897D255-1E11-4346-ABAA-A8786B84A639}">
      <dgm:prSet/>
      <dgm:spPr/>
      <dgm:t>
        <a:bodyPr/>
        <a:lstStyle/>
        <a:p>
          <a:endParaRPr lang="en-US"/>
        </a:p>
      </dgm:t>
    </dgm:pt>
    <dgm:pt modelId="{C7DD9929-43C9-44F5-AD93-83E78D654B08}" type="sibTrans" cxnId="{4897D255-1E11-4346-ABAA-A8786B84A639}">
      <dgm:prSet/>
      <dgm:spPr/>
      <dgm:t>
        <a:bodyPr/>
        <a:lstStyle/>
        <a:p>
          <a:endParaRPr lang="en-US"/>
        </a:p>
      </dgm:t>
    </dgm:pt>
    <dgm:pt modelId="{20EA7F88-AD81-49B8-B262-08DCD54D0453}" type="pres">
      <dgm:prSet presAssocID="{3AA7BE66-9D3F-4252-B35C-FB687A1BD13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050C7D-3212-47D4-A89E-E98DAB189C0F}" type="pres">
      <dgm:prSet presAssocID="{3AA7BE66-9D3F-4252-B35C-FB687A1BD13B}" presName="matrix" presStyleCnt="0"/>
      <dgm:spPr/>
    </dgm:pt>
    <dgm:pt modelId="{62A65A28-E007-4B72-850D-52380DB921F0}" type="pres">
      <dgm:prSet presAssocID="{3AA7BE66-9D3F-4252-B35C-FB687A1BD13B}" presName="tile1" presStyleLbl="node1" presStyleIdx="0" presStyleCnt="4" custLinFactNeighborX="-316" custLinFactNeighborY="-3868"/>
      <dgm:spPr/>
    </dgm:pt>
    <dgm:pt modelId="{3600A5B9-E247-4F16-849C-4905651F51E9}" type="pres">
      <dgm:prSet presAssocID="{3AA7BE66-9D3F-4252-B35C-FB687A1BD13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896BA0E-44EE-4137-999F-CD79A3EDA5F6}" type="pres">
      <dgm:prSet presAssocID="{3AA7BE66-9D3F-4252-B35C-FB687A1BD13B}" presName="tile2" presStyleLbl="node1" presStyleIdx="1" presStyleCnt="4"/>
      <dgm:spPr/>
    </dgm:pt>
    <dgm:pt modelId="{584B85D3-6D54-4983-939C-06B37A3B5FD2}" type="pres">
      <dgm:prSet presAssocID="{3AA7BE66-9D3F-4252-B35C-FB687A1BD13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ABE6600-8AB9-4737-843A-DD8C41BA09AB}" type="pres">
      <dgm:prSet presAssocID="{3AA7BE66-9D3F-4252-B35C-FB687A1BD13B}" presName="tile3" presStyleLbl="node1" presStyleIdx="2" presStyleCnt="4" custLinFactNeighborX="-316" custLinFactNeighborY="1719"/>
      <dgm:spPr/>
    </dgm:pt>
    <dgm:pt modelId="{1652BBDE-C0D1-4FA9-A09C-7E9DAEA565B4}" type="pres">
      <dgm:prSet presAssocID="{3AA7BE66-9D3F-4252-B35C-FB687A1BD13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506BE7A-E1CA-48C7-B5E2-C7B525632BCF}" type="pres">
      <dgm:prSet presAssocID="{3AA7BE66-9D3F-4252-B35C-FB687A1BD13B}" presName="tile4" presStyleLbl="node1" presStyleIdx="3" presStyleCnt="4"/>
      <dgm:spPr/>
    </dgm:pt>
    <dgm:pt modelId="{4FC22830-4F12-4676-9C43-B1C7703BF7CC}" type="pres">
      <dgm:prSet presAssocID="{3AA7BE66-9D3F-4252-B35C-FB687A1BD13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EB2F26D-8F2B-4827-A9C8-7EFEB68E26B6}" type="pres">
      <dgm:prSet presAssocID="{3AA7BE66-9D3F-4252-B35C-FB687A1BD13B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B769E83B-7CB0-44E8-A700-0B042B0C21E4}" type="presOf" srcId="{F668013E-D64B-4C54-AC94-EA0F1986696B}" destId="{9EB2F26D-8F2B-4827-A9C8-7EFEB68E26B6}" srcOrd="0" destOrd="0" presId="urn:microsoft.com/office/officeart/2005/8/layout/matrix1"/>
    <dgm:cxn modelId="{EACA2548-C0F3-48C8-AC83-78ECC56E1522}" type="presOf" srcId="{7B1BD4C5-53AB-4FB7-AC43-A35E03989D62}" destId="{1896BA0E-44EE-4137-999F-CD79A3EDA5F6}" srcOrd="0" destOrd="0" presId="urn:microsoft.com/office/officeart/2005/8/layout/matrix1"/>
    <dgm:cxn modelId="{B8513D4E-3E1A-4395-A730-17A666F936DA}" type="presOf" srcId="{7B1BD4C5-53AB-4FB7-AC43-A35E03989D62}" destId="{584B85D3-6D54-4983-939C-06B37A3B5FD2}" srcOrd="1" destOrd="0" presId="urn:microsoft.com/office/officeart/2005/8/layout/matrix1"/>
    <dgm:cxn modelId="{20E23F54-CAEF-4D61-B7E0-F5CA48D079ED}" type="presOf" srcId="{5A0371BB-1921-45CA-9BA4-73C956E1F978}" destId="{FABE6600-8AB9-4737-843A-DD8C41BA09AB}" srcOrd="0" destOrd="0" presId="urn:microsoft.com/office/officeart/2005/8/layout/matrix1"/>
    <dgm:cxn modelId="{4897D255-1E11-4346-ABAA-A8786B84A639}" srcId="{F668013E-D64B-4C54-AC94-EA0F1986696B}" destId="{59B6BA5F-AE85-40B4-A14E-BF6D1E292A77}" srcOrd="3" destOrd="0" parTransId="{00FDDFD1-20D6-4E34-B830-252EF46405CF}" sibTransId="{C7DD9929-43C9-44F5-AD93-83E78D654B08}"/>
    <dgm:cxn modelId="{5509E65E-FAAB-4246-8835-F39571601BD5}" type="presOf" srcId="{59B6BA5F-AE85-40B4-A14E-BF6D1E292A77}" destId="{F506BE7A-E1CA-48C7-B5E2-C7B525632BCF}" srcOrd="0" destOrd="0" presId="urn:microsoft.com/office/officeart/2005/8/layout/matrix1"/>
    <dgm:cxn modelId="{418FE16B-467F-40DC-9763-8D18D5E24DCD}" type="presOf" srcId="{989AD85E-D763-4780-B21F-222101E29930}" destId="{3600A5B9-E247-4F16-849C-4905651F51E9}" srcOrd="1" destOrd="0" presId="urn:microsoft.com/office/officeart/2005/8/layout/matrix1"/>
    <dgm:cxn modelId="{5418AB78-D295-4F9B-AC0B-082B6891A316}" srcId="{3AA7BE66-9D3F-4252-B35C-FB687A1BD13B}" destId="{F668013E-D64B-4C54-AC94-EA0F1986696B}" srcOrd="0" destOrd="0" parTransId="{CA9DAF45-0651-4369-BE97-2902719F6A99}" sibTransId="{E35C8FBF-9217-4523-9510-871D0882EA6D}"/>
    <dgm:cxn modelId="{3CDC9C81-7CCC-4FB1-AE67-2351EA7D9F44}" srcId="{F668013E-D64B-4C54-AC94-EA0F1986696B}" destId="{5A0371BB-1921-45CA-9BA4-73C956E1F978}" srcOrd="2" destOrd="0" parTransId="{2915B5F2-4361-4A91-B5AB-764FF73DEA64}" sibTransId="{D8F2EB44-E43F-4C65-8B79-9FAF9BE5962A}"/>
    <dgm:cxn modelId="{A6153F99-AAF7-407B-94C2-680B9582EC8D}" type="presOf" srcId="{59B6BA5F-AE85-40B4-A14E-BF6D1E292A77}" destId="{4FC22830-4F12-4676-9C43-B1C7703BF7CC}" srcOrd="1" destOrd="0" presId="urn:microsoft.com/office/officeart/2005/8/layout/matrix1"/>
    <dgm:cxn modelId="{787B2FB5-991B-4EA3-AC38-DFD9364AD658}" type="presOf" srcId="{3AA7BE66-9D3F-4252-B35C-FB687A1BD13B}" destId="{20EA7F88-AD81-49B8-B262-08DCD54D0453}" srcOrd="0" destOrd="0" presId="urn:microsoft.com/office/officeart/2005/8/layout/matrix1"/>
    <dgm:cxn modelId="{626F65D2-EDB9-4184-90BB-84E36E5827A3}" srcId="{F668013E-D64B-4C54-AC94-EA0F1986696B}" destId="{989AD85E-D763-4780-B21F-222101E29930}" srcOrd="0" destOrd="0" parTransId="{B17CCD8A-9996-4036-AF2F-9F6F25DCC369}" sibTransId="{081475D5-0966-4512-82DF-E4CFAA102D40}"/>
    <dgm:cxn modelId="{49061FDA-39E4-4D13-B047-9A7D39B84F41}" type="presOf" srcId="{5A0371BB-1921-45CA-9BA4-73C956E1F978}" destId="{1652BBDE-C0D1-4FA9-A09C-7E9DAEA565B4}" srcOrd="1" destOrd="0" presId="urn:microsoft.com/office/officeart/2005/8/layout/matrix1"/>
    <dgm:cxn modelId="{4832A9EB-AA2D-4CCC-ADF0-DD2B087F332D}" type="presOf" srcId="{989AD85E-D763-4780-B21F-222101E29930}" destId="{62A65A28-E007-4B72-850D-52380DB921F0}" srcOrd="0" destOrd="0" presId="urn:microsoft.com/office/officeart/2005/8/layout/matrix1"/>
    <dgm:cxn modelId="{2ABABBED-D866-49E6-9D38-0DD0FFAD0522}" srcId="{F668013E-D64B-4C54-AC94-EA0F1986696B}" destId="{7B1BD4C5-53AB-4FB7-AC43-A35E03989D62}" srcOrd="1" destOrd="0" parTransId="{30D544D9-74D1-468F-A32F-E078D0970BDB}" sibTransId="{388D716A-098B-42D1-88F0-F008D2E8ED90}"/>
    <dgm:cxn modelId="{0F3514D6-EE80-49DB-9A80-EE14CB575F86}" type="presParOf" srcId="{20EA7F88-AD81-49B8-B262-08DCD54D0453}" destId="{AF050C7D-3212-47D4-A89E-E98DAB189C0F}" srcOrd="0" destOrd="0" presId="urn:microsoft.com/office/officeart/2005/8/layout/matrix1"/>
    <dgm:cxn modelId="{B7339D1E-9C0F-4238-B803-436C19CAC898}" type="presParOf" srcId="{AF050C7D-3212-47D4-A89E-E98DAB189C0F}" destId="{62A65A28-E007-4B72-850D-52380DB921F0}" srcOrd="0" destOrd="0" presId="urn:microsoft.com/office/officeart/2005/8/layout/matrix1"/>
    <dgm:cxn modelId="{56DBAD81-F73B-4778-8294-DE285A1FFB68}" type="presParOf" srcId="{AF050C7D-3212-47D4-A89E-E98DAB189C0F}" destId="{3600A5B9-E247-4F16-849C-4905651F51E9}" srcOrd="1" destOrd="0" presId="urn:microsoft.com/office/officeart/2005/8/layout/matrix1"/>
    <dgm:cxn modelId="{A3CAE243-136B-442C-A812-C0424583C234}" type="presParOf" srcId="{AF050C7D-3212-47D4-A89E-E98DAB189C0F}" destId="{1896BA0E-44EE-4137-999F-CD79A3EDA5F6}" srcOrd="2" destOrd="0" presId="urn:microsoft.com/office/officeart/2005/8/layout/matrix1"/>
    <dgm:cxn modelId="{CB80BCD0-3DF3-4F8E-BDAE-DE342A5D4E45}" type="presParOf" srcId="{AF050C7D-3212-47D4-A89E-E98DAB189C0F}" destId="{584B85D3-6D54-4983-939C-06B37A3B5FD2}" srcOrd="3" destOrd="0" presId="urn:microsoft.com/office/officeart/2005/8/layout/matrix1"/>
    <dgm:cxn modelId="{3123CF0B-ABD3-412C-ABA4-1A655672C4CB}" type="presParOf" srcId="{AF050C7D-3212-47D4-A89E-E98DAB189C0F}" destId="{FABE6600-8AB9-4737-843A-DD8C41BA09AB}" srcOrd="4" destOrd="0" presId="urn:microsoft.com/office/officeart/2005/8/layout/matrix1"/>
    <dgm:cxn modelId="{6455B1B3-2FF2-4CB3-9895-25C331190911}" type="presParOf" srcId="{AF050C7D-3212-47D4-A89E-E98DAB189C0F}" destId="{1652BBDE-C0D1-4FA9-A09C-7E9DAEA565B4}" srcOrd="5" destOrd="0" presId="urn:microsoft.com/office/officeart/2005/8/layout/matrix1"/>
    <dgm:cxn modelId="{9236F13D-F1E1-4AE7-B68F-250043D34EB8}" type="presParOf" srcId="{AF050C7D-3212-47D4-A89E-E98DAB189C0F}" destId="{F506BE7A-E1CA-48C7-B5E2-C7B525632BCF}" srcOrd="6" destOrd="0" presId="urn:microsoft.com/office/officeart/2005/8/layout/matrix1"/>
    <dgm:cxn modelId="{7D27A80D-9D1C-411F-A028-7B953414AB20}" type="presParOf" srcId="{AF050C7D-3212-47D4-A89E-E98DAB189C0F}" destId="{4FC22830-4F12-4676-9C43-B1C7703BF7CC}" srcOrd="7" destOrd="0" presId="urn:microsoft.com/office/officeart/2005/8/layout/matrix1"/>
    <dgm:cxn modelId="{15CCB525-2969-4F25-AF20-E14AFFD4139D}" type="presParOf" srcId="{20EA7F88-AD81-49B8-B262-08DCD54D0453}" destId="{9EB2F26D-8F2B-4827-A9C8-7EFEB68E26B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65A28-E007-4B72-850D-52380DB921F0}">
      <dsp:nvSpPr>
        <dsp:cNvPr id="0" name=""/>
        <dsp:cNvSpPr/>
      </dsp:nvSpPr>
      <dsp:spPr>
        <a:xfrm rot="16200000">
          <a:off x="598207" y="-598207"/>
          <a:ext cx="2759199" cy="395561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Adjustment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Activities that focus on altering clinical care to accommodate identified social barriers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5400000">
        <a:off x="-1" y="1"/>
        <a:ext cx="3955615" cy="2069399"/>
      </dsp:txXfrm>
    </dsp:sp>
    <dsp:sp modelId="{1896BA0E-44EE-4137-999F-CD79A3EDA5F6}">
      <dsp:nvSpPr>
        <dsp:cNvPr id="0" name=""/>
        <dsp:cNvSpPr/>
      </dsp:nvSpPr>
      <dsp:spPr>
        <a:xfrm>
          <a:off x="3955615" y="0"/>
          <a:ext cx="3955615" cy="27591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Assistance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Activities that provide assistance in connecting patients with relevant social care resources</a:t>
          </a:r>
        </a:p>
      </dsp:txBody>
      <dsp:txXfrm>
        <a:off x="3955615" y="0"/>
        <a:ext cx="3955615" cy="2069399"/>
      </dsp:txXfrm>
    </dsp:sp>
    <dsp:sp modelId="{FABE6600-8AB9-4737-843A-DD8C41BA09AB}">
      <dsp:nvSpPr>
        <dsp:cNvPr id="0" name=""/>
        <dsp:cNvSpPr/>
      </dsp:nvSpPr>
      <dsp:spPr>
        <a:xfrm rot="10800000">
          <a:off x="0" y="2759199"/>
          <a:ext cx="3955615" cy="27591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Alignment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Activities that facilitate synergies and invest in and deploy social care assets in the community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10800000">
        <a:off x="0" y="3448999"/>
        <a:ext cx="3955615" cy="2069399"/>
      </dsp:txXfrm>
    </dsp:sp>
    <dsp:sp modelId="{F506BE7A-E1CA-48C7-B5E2-C7B525632BCF}">
      <dsp:nvSpPr>
        <dsp:cNvPr id="0" name=""/>
        <dsp:cNvSpPr/>
      </dsp:nvSpPr>
      <dsp:spPr>
        <a:xfrm rot="5400000">
          <a:off x="4553822" y="2160991"/>
          <a:ext cx="2759199" cy="395561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Advocacy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Activities that work with partner social care organizations to promote policies that facilitate creations and redevelopment of assets or resources to address health and social needs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-5400000">
        <a:off x="3955614" y="3448999"/>
        <a:ext cx="3955615" cy="2069399"/>
      </dsp:txXfrm>
    </dsp:sp>
    <dsp:sp modelId="{9EB2F26D-8F2B-4827-A9C8-7EFEB68E26B6}">
      <dsp:nvSpPr>
        <dsp:cNvPr id="0" name=""/>
        <dsp:cNvSpPr/>
      </dsp:nvSpPr>
      <dsp:spPr>
        <a:xfrm>
          <a:off x="2768930" y="2069399"/>
          <a:ext cx="2373369" cy="137959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rgbClr val="C00000"/>
              </a:solidFill>
            </a:rPr>
            <a:t>Awareness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C00000"/>
              </a:solidFill>
            </a:rPr>
            <a:t>Activities that identify social risks and assets</a:t>
          </a:r>
        </a:p>
      </dsp:txBody>
      <dsp:txXfrm>
        <a:off x="2836276" y="2136745"/>
        <a:ext cx="2238677" cy="1244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0.74309</cdr:x>
      <cdr:y>0.00566</cdr:y>
    </cdr:from>
    <cdr:to>
      <cdr:x>0.81768</cdr:x>
      <cdr:y>0.03728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32600" y="27259"/>
          <a:ext cx="6858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76AD19A-F28B-5343-B603-BBC831629F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2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DD58EA1-077A-3E4C-A88D-C3F1F3D24C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26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8EA1-077A-3E4C-A88D-C3F1F3D24C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91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66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122CB-CBFE-4895-8D97-34AC59DF12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pPr marL="0" marR="0" lvl="0" indent="0" algn="r" defTabSz="9366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72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76" indent="-285722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8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41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9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35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05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66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814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1080-6B10-4B35-BF76-7C4EDA1694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44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MS PGothic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30171" indent="-280835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23340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72677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22013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471349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20685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370021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19357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0D4AE-79C8-FC43-864E-BDA2362F7B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90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MS PGothic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30171" indent="-280835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23340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72677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22013" indent="-224668"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471349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20685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370021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19357" indent="-22466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0D4AE-79C8-FC43-864E-BDA2362F7B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16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7F25A5-5844-435D-B704-9AB6D372EF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ln w="12700" cap="flat"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2190" tIns="45314" rIns="92190" bIns="453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7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0171" indent="-280835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3340" indent="-224668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2677" indent="-224668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2013" indent="-224668" defTabSz="914274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1349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0685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0021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19357" indent="-224668" defTabSz="9142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2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608BA0-D207-A746-A525-65C1464836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pPr marL="0" marR="0" lvl="0" indent="0" algn="r" defTabSz="9142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4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8062" cy="3425825"/>
          </a:xfrm>
          <a:solidFill>
            <a:srgbClr val="FFFFFF"/>
          </a:solidFill>
          <a:ln w="12700" cap="flat"/>
        </p:spPr>
      </p:sp>
      <p:sp>
        <p:nvSpPr>
          <p:cNvPr id="444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713"/>
            <a:ext cx="5485778" cy="411386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174" tIns="45305" rIns="92174" bIns="45305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73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35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745DD5-1EC2-2A49-97B9-528783FDB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82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48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105EBF-D4DF-4763-A57E-A18E0D88B7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9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30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0275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89CAB-5895-A747-9455-36AE9D0C7E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50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006" tIns="46502" rIns="93006" bIns="46502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76" indent="-285722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8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41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9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35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05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66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814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1080-6B10-4B35-BF76-7C4EDA1694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56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C25A28-11DF-46DC-BF0D-55643967F86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4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8EA1-077A-3E4C-A88D-C3F1F3D24CD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21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8EA1-077A-3E4C-A88D-C3F1F3D24CD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88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1C9FF-C4E2-44D1-9572-670A7706AF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54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76" indent="-285722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8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41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9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35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05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66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814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1080-6B10-4B35-BF76-7C4EDA1694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85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876" indent="-285722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288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041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196" indent="-228578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35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505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8660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5814" indent="-22857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81080-6B10-4B35-BF76-7C4EDA1694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00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26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>
            <a:extLst>
              <a:ext uri="{FF2B5EF4-FFF2-40B4-BE49-F238E27FC236}">
                <a16:creationId xmlns:a16="http://schemas.microsoft.com/office/drawing/2014/main" id="{355D93B9-E157-4248-9B57-486502A799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98900" y="0"/>
            <a:ext cx="298291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>
            <a:lvl1pPr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E2181D-9617-BD41-B530-63B34B8F3F00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4/25/22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Times New Roman" charset="0"/>
            </a:endParaRPr>
          </a:p>
        </p:txBody>
      </p:sp>
      <p:sp>
        <p:nvSpPr>
          <p:cNvPr id="106498" name="Rectangle 7">
            <a:extLst>
              <a:ext uri="{FF2B5EF4-FFF2-40B4-BE49-F238E27FC236}">
                <a16:creationId xmlns:a16="http://schemas.microsoft.com/office/drawing/2014/main" id="{878BAC5F-E230-EF42-A2FA-8F04B5E3787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1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7EF3C-2884-704A-9C81-8C918FEC40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rPr>
              <a:pPr marL="0" marR="0" lvl="0" indent="0" algn="r" defTabSz="9318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Times New Roman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0F70015A-663E-8A40-A55A-ED4F56A2F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931B6FE6-8865-0144-B633-32399DF51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5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09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86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26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26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004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35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Add</a:t>
            </a:r>
            <a:r>
              <a:rPr lang="zh-CN" altLang="en-US" baseline="0" dirty="0"/>
              <a:t> </a:t>
            </a:r>
            <a:r>
              <a:rPr lang="en-US" altLang="zh-CN" baseline="0" dirty="0"/>
              <a:t>American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Indians</a:t>
            </a:r>
            <a:r>
              <a:rPr lang="zh-CN" altLang="en-US" baseline="0" dirty="0"/>
              <a:t> </a:t>
            </a:r>
            <a:r>
              <a:rPr lang="en-US" altLang="zh-CN" baseline="0" dirty="0"/>
              <a:t>American</a:t>
            </a:r>
            <a:r>
              <a:rPr lang="zh-CN" altLang="en-US" baseline="0" dirty="0"/>
              <a:t> </a:t>
            </a:r>
            <a:r>
              <a:rPr lang="en-US" altLang="zh-CN" baseline="0" dirty="0"/>
              <a:t>Indian</a:t>
            </a:r>
            <a:r>
              <a:rPr lang="zh-CN" altLang="en-US" baseline="0" dirty="0"/>
              <a:t> </a:t>
            </a:r>
            <a:r>
              <a:rPr lang="en-US" altLang="zh-CN" baseline="0" dirty="0"/>
              <a:t>Report</a:t>
            </a:r>
            <a:r>
              <a:rPr lang="zh-CN" altLang="en-US" baseline="0" dirty="0"/>
              <a:t> </a:t>
            </a:r>
            <a:r>
              <a:rPr lang="en-US" altLang="zh-CN" baseline="0" dirty="0"/>
              <a:t>2-014</a:t>
            </a:r>
            <a:endParaRPr lang="zh-CN" altLang="en-US" baseline="0" dirty="0"/>
          </a:p>
          <a:p>
            <a:r>
              <a:rPr lang="en-US" altLang="zh-CN" baseline="0" dirty="0"/>
              <a:t>Slide</a:t>
            </a:r>
            <a:r>
              <a:rPr lang="zh-CN" altLang="en-US" baseline="0" dirty="0"/>
              <a:t> </a:t>
            </a:r>
            <a:r>
              <a:rPr lang="en-US" altLang="zh-CN" baseline="0" dirty="0"/>
              <a:t>2:</a:t>
            </a:r>
            <a:r>
              <a:rPr lang="zh-CN" altLang="en-US" baseline="0" dirty="0"/>
              <a:t> </a:t>
            </a:r>
            <a:r>
              <a:rPr lang="en-US" altLang="zh-CN" baseline="0" dirty="0"/>
              <a:t>home</a:t>
            </a:r>
            <a:r>
              <a:rPr lang="zh-CN" altLang="en-US" baseline="0" dirty="0"/>
              <a:t> </a:t>
            </a:r>
            <a:r>
              <a:rPr lang="en-US" altLang="zh-CN" baseline="0" dirty="0"/>
              <a:t>ownership</a:t>
            </a:r>
            <a:r>
              <a:rPr lang="zh-CN" altLang="en-US" baseline="0" dirty="0"/>
              <a:t> </a:t>
            </a:r>
            <a:r>
              <a:rPr lang="en-US" altLang="zh-CN" baseline="0" dirty="0"/>
              <a:t>slide…</a:t>
            </a:r>
            <a:r>
              <a:rPr lang="zh-CN" altLang="en-US" baseline="0" dirty="0"/>
              <a:t>   **** </a:t>
            </a:r>
            <a:r>
              <a:rPr lang="en-US" altLang="zh-CN" baseline="0" dirty="0"/>
              <a:t>(</a:t>
            </a:r>
            <a:r>
              <a:rPr lang="zh-CN" altLang="en-US" baseline="0" dirty="0"/>
              <a:t>  </a:t>
            </a:r>
            <a:r>
              <a:rPr lang="en-US" altLang="zh-CN" baseline="0" dirty="0"/>
              <a:t>homeownershP0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615710-BB24-774A-889E-7DB0BB75B7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5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25A28-11DF-46DC-BF0D-55643967F8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95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8EA1-077A-3E4C-A88D-C3F1F3D24C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3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58EA1-077A-3E4C-A88D-C3F1F3D24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54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66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122CB-CBFE-4895-8D97-34AC59DF12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pPr marL="0" marR="0" lvl="0" indent="0" algn="r" defTabSz="9366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02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701675"/>
            <a:ext cx="6226175" cy="3503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66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122CB-CBFE-4895-8D97-34AC59DF12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pPr marL="0" marR="0" lvl="0" indent="0" algn="r" defTabSz="9366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9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22102-0ECA-DC4B-A3DB-CF45D1DB81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5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2DA8C-B4E5-5D41-BB9C-77A7879CF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22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57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545" y="5210569"/>
            <a:ext cx="10219561" cy="567297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532" y="962319"/>
            <a:ext cx="10198944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195" indent="0">
              <a:buNone/>
              <a:defRPr sz="2500"/>
            </a:lvl2pPr>
            <a:lvl3pPr marL="820391" indent="0">
              <a:buNone/>
              <a:defRPr sz="2200"/>
            </a:lvl3pPr>
            <a:lvl4pPr marL="1230586" indent="0">
              <a:buNone/>
              <a:defRPr sz="1800"/>
            </a:lvl4pPr>
            <a:lvl5pPr marL="1640781" indent="0">
              <a:buNone/>
              <a:defRPr sz="1800"/>
            </a:lvl5pPr>
            <a:lvl6pPr marL="2050976" indent="0">
              <a:buNone/>
              <a:defRPr sz="1800"/>
            </a:lvl6pPr>
            <a:lvl7pPr marL="2461173" indent="0">
              <a:buNone/>
              <a:defRPr sz="1800"/>
            </a:lvl7pPr>
            <a:lvl8pPr marL="2871367" indent="0">
              <a:buNone/>
              <a:defRPr sz="1800"/>
            </a:lvl8pPr>
            <a:lvl9pPr marL="3281562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529" y="5862592"/>
            <a:ext cx="10233307" cy="659271"/>
          </a:xfrm>
        </p:spPr>
        <p:txBody>
          <a:bodyPr/>
          <a:lstStyle>
            <a:lvl1pPr marL="0" indent="0">
              <a:buNone/>
              <a:defRPr sz="2700"/>
            </a:lvl1pPr>
            <a:lvl2pPr marL="410195" indent="0">
              <a:buNone/>
              <a:defRPr sz="1100"/>
            </a:lvl2pPr>
            <a:lvl3pPr marL="820391" indent="0">
              <a:buNone/>
              <a:defRPr sz="900"/>
            </a:lvl3pPr>
            <a:lvl4pPr marL="1230586" indent="0">
              <a:buNone/>
              <a:defRPr sz="800"/>
            </a:lvl4pPr>
            <a:lvl5pPr marL="1640781" indent="0">
              <a:buNone/>
              <a:defRPr sz="800"/>
            </a:lvl5pPr>
            <a:lvl6pPr marL="2050976" indent="0">
              <a:buNone/>
              <a:defRPr sz="800"/>
            </a:lvl6pPr>
            <a:lvl7pPr marL="2461173" indent="0">
              <a:buNone/>
              <a:defRPr sz="800"/>
            </a:lvl7pPr>
            <a:lvl8pPr marL="2871367" indent="0">
              <a:buNone/>
              <a:defRPr sz="800"/>
            </a:lvl8pPr>
            <a:lvl9pPr marL="3281562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735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961" y="2020912"/>
            <a:ext cx="11072091" cy="44819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9728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985" y="1005281"/>
            <a:ext cx="2768984" cy="497541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107" y="1005281"/>
            <a:ext cx="8124152" cy="497541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61360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59961" y="2195910"/>
            <a:ext cx="11072091" cy="3784787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8629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327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049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261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808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7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9870B-7C93-874B-A44A-6B38431D21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8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724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38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55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54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487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789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20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24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671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42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17DFA-0B2F-6446-8F11-4D3C64FC7E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50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511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512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522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64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562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717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737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419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237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2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6937B-D501-214F-8250-86E689CFC5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208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414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594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477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7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236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C414-9BD3-431A-A849-E790D386DBA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875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8338E-5036-46CD-B907-878F5E64429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027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B26FC-728B-4522-AF11-CF04C7DB4E7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140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9AE26-99EC-4FE8-BFDA-054EAF2DB54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675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14B50-8218-4A70-85C6-AE812CB35845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7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DD980D-2D6E-F94B-91C4-4D2F8FAD92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072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8D974-AF87-4B78-A460-699469376D7E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555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4F810-6978-4DFB-88F9-F742F2B814B9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73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EFF76-B690-4E65-8358-95084C392B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599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36E96-965C-4914-A073-EF92A31D43C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869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92C75-10EB-4463-9C24-FE414560BE2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179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922F2-BCE0-420D-890F-A6C460F678B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362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4DBB1-818F-4336-B0DA-0679FEE9C8E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756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DCB3-24E6-49A5-B9FD-7F03EC0A020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5052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81AE51FE-9A34-4F43-8173-8B60C9E058B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556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BE267-DADE-CE40-9D02-9636D0598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1663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7ED1A-75B3-C243-B4D4-E8F168DEA7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057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7571A-69DF-E648-AB3B-C9CA7714B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8862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A8DE-9378-E849-96C2-CFACFE932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9742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F2D4C-60ED-7D4A-8AD4-D9F477731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397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0D3E0-6FFB-374B-84FF-769EA66C0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402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3B084-1C72-2742-B8FB-BD56F1CD2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287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39D96-3F92-7E4A-8780-4286202AD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00518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2217C-2A85-9847-90DA-24A12FE03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6057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FC55B-FCE8-7B44-9EF3-A6E3B0E8B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94790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47752-E854-0C45-9FBA-2A2955794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247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152400"/>
            <a:ext cx="2616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52400"/>
            <a:ext cx="7645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390A5-6898-7242-A31D-588562AD5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599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3AC68-10FF-FE4B-8688-8D539686E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665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5CD7A-30DE-0B48-88FD-74E15429B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517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4814"/>
            <a:ext cx="12192000" cy="6453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4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6" name="Line 685"/>
          <p:cNvSpPr>
            <a:spLocks noChangeShapeType="1"/>
          </p:cNvSpPr>
          <p:nvPr userDrawn="1"/>
        </p:nvSpPr>
        <p:spPr bwMode="auto">
          <a:xfrm>
            <a:off x="558800" y="3889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pic>
        <p:nvPicPr>
          <p:cNvPr id="7" name="Picture 14" descr="chrr_logo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7" y="219075"/>
            <a:ext cx="511598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7825" y="2424473"/>
            <a:ext cx="11072948" cy="1362916"/>
          </a:xfrm>
        </p:spPr>
        <p:txBody>
          <a:bodyPr/>
          <a:lstStyle>
            <a:lvl1pPr algn="l">
              <a:defRPr sz="4300" b="1" cap="all">
                <a:solidFill>
                  <a:srgbClr val="4B5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991" y="3990534"/>
            <a:ext cx="11060245" cy="806824"/>
          </a:xfrm>
        </p:spPr>
        <p:txBody>
          <a:bodyPr/>
          <a:lstStyle>
            <a:lvl1pPr marL="0" indent="0">
              <a:buNone/>
              <a:defRPr sz="3200" i="1" spc="45">
                <a:solidFill>
                  <a:srgbClr val="4B5E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57833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2071688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614"/>
              </a:spcBef>
              <a:defRPr/>
            </a:lvl1pPr>
            <a:lvl2pPr>
              <a:spcBef>
                <a:spcPts val="1614"/>
              </a:spcBef>
              <a:defRPr/>
            </a:lvl2pPr>
            <a:lvl3pPr>
              <a:spcBef>
                <a:spcPts val="1614"/>
              </a:spcBef>
              <a:defRPr/>
            </a:lvl3pPr>
            <a:lvl4pPr>
              <a:spcBef>
                <a:spcPts val="1077"/>
              </a:spcBef>
              <a:defRPr/>
            </a:lvl4pPr>
            <a:lvl5pPr>
              <a:spcBef>
                <a:spcPts val="107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34654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9" y="2837172"/>
            <a:ext cx="10362045" cy="1362916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64759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960" y="1993575"/>
            <a:ext cx="5443681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marL="410195"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4" y="1993575"/>
            <a:ext cx="5443683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7878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6" y="1961094"/>
            <a:ext cx="5385953" cy="268721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6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6243641" y="1953312"/>
            <a:ext cx="5385953" cy="276503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243641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180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1248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984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529" y="5210545"/>
            <a:ext cx="10219561" cy="567297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532" y="962319"/>
            <a:ext cx="10198944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195" indent="0">
              <a:buNone/>
              <a:defRPr sz="2500"/>
            </a:lvl2pPr>
            <a:lvl3pPr marL="820391" indent="0">
              <a:buNone/>
              <a:defRPr sz="2200"/>
            </a:lvl3pPr>
            <a:lvl4pPr marL="1230586" indent="0">
              <a:buNone/>
              <a:defRPr sz="1800"/>
            </a:lvl4pPr>
            <a:lvl5pPr marL="1640781" indent="0">
              <a:buNone/>
              <a:defRPr sz="1800"/>
            </a:lvl5pPr>
            <a:lvl6pPr marL="2050976" indent="0">
              <a:buNone/>
              <a:defRPr sz="1800"/>
            </a:lvl6pPr>
            <a:lvl7pPr marL="2461173" indent="0">
              <a:buNone/>
              <a:defRPr sz="1800"/>
            </a:lvl7pPr>
            <a:lvl8pPr marL="2871367" indent="0">
              <a:buNone/>
              <a:defRPr sz="1800"/>
            </a:lvl8pPr>
            <a:lvl9pPr marL="3281562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528" y="5862568"/>
            <a:ext cx="10233307" cy="659271"/>
          </a:xfrm>
        </p:spPr>
        <p:txBody>
          <a:bodyPr/>
          <a:lstStyle>
            <a:lvl1pPr marL="0" indent="0">
              <a:buNone/>
              <a:defRPr sz="2700"/>
            </a:lvl1pPr>
            <a:lvl2pPr marL="410195" indent="0">
              <a:buNone/>
              <a:defRPr sz="1100"/>
            </a:lvl2pPr>
            <a:lvl3pPr marL="820391" indent="0">
              <a:buNone/>
              <a:defRPr sz="900"/>
            </a:lvl3pPr>
            <a:lvl4pPr marL="1230586" indent="0">
              <a:buNone/>
              <a:defRPr sz="800"/>
            </a:lvl4pPr>
            <a:lvl5pPr marL="1640781" indent="0">
              <a:buNone/>
              <a:defRPr sz="800"/>
            </a:lvl5pPr>
            <a:lvl6pPr marL="2050976" indent="0">
              <a:buNone/>
              <a:defRPr sz="800"/>
            </a:lvl6pPr>
            <a:lvl7pPr marL="2461173" indent="0">
              <a:buNone/>
              <a:defRPr sz="800"/>
            </a:lvl7pPr>
            <a:lvl8pPr marL="2871367" indent="0">
              <a:buNone/>
              <a:defRPr sz="800"/>
            </a:lvl8pPr>
            <a:lvl9pPr marL="3281562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38681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959" y="2020888"/>
            <a:ext cx="11072091" cy="44819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682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0FCCB-37F3-194D-A09C-D5BCEE9A5D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8826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985" y="1005281"/>
            <a:ext cx="2768984" cy="497541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107" y="1005281"/>
            <a:ext cx="8124152" cy="497541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25465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59959" y="2195910"/>
            <a:ext cx="11072091" cy="3784787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78505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872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183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986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635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359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312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434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56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88B26-E232-6542-BBFA-78CE4E35C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972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886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32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308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727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983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838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94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1FDF0-459B-EF4D-9EDF-C13624C91702}" type="slidenum">
              <a:rPr lang="en-US">
                <a:solidFill>
                  <a:srgbClr val="FFFF00"/>
                </a:solidFill>
              </a:rPr>
              <a:pPr/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860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55988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3100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28BB2-FA53-5A4F-805B-195941796A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527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34320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79220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44822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08297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5920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71240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31370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31460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19808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217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73205-E24E-914A-8EA3-FE51685502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72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E053D-DA3D-7648-9559-8C8FD4D99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14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12345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95142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31373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402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083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5912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2562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3364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512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68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36A89-0823-5C4F-83CE-0B3F2ECF96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526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699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8912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260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170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853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8124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100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635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DF028-5EE7-3C48-B2ED-69A900C6060A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89276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65D6A-B84F-1140-95E5-B7F17FE9BB37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0119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D4262-5BF6-9C4E-9441-12F0464266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6196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61629-1177-EF45-A7AF-0C369998A034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6225346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312C9-B5B5-A644-B9DA-308C02B3A6EB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29035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395634-F5F7-FF4E-B010-45347713C704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508563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CFC09-DA13-9945-8616-B4ECDB19BE2E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392097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28AB8-D258-5F4D-8955-F38663B05F28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0863381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C3AC4-758F-F04B-9183-FF2549D320DB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38499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ECB10-4A84-EC4D-B714-49B54EE55731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0280042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870A3-FBD8-3B4E-8F5A-2836C43B1F45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018942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36685-13E4-E34D-BB2F-7045790DF480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4945804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2E2A8A4-CE37-D542-9AD3-46D8612E1C6D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9201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4814"/>
            <a:ext cx="12192000" cy="6453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4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6" name="Line 685"/>
          <p:cNvSpPr>
            <a:spLocks noChangeShapeType="1"/>
          </p:cNvSpPr>
          <p:nvPr userDrawn="1"/>
        </p:nvSpPr>
        <p:spPr bwMode="auto">
          <a:xfrm>
            <a:off x="558800" y="3889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pic>
        <p:nvPicPr>
          <p:cNvPr id="7" name="Picture 14" descr="chrr_logo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7" y="219075"/>
            <a:ext cx="511598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7825" y="2424473"/>
            <a:ext cx="11072948" cy="1362916"/>
          </a:xfrm>
        </p:spPr>
        <p:txBody>
          <a:bodyPr/>
          <a:lstStyle>
            <a:lvl1pPr algn="l">
              <a:defRPr sz="4300" b="1" cap="all">
                <a:solidFill>
                  <a:srgbClr val="4B5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991" y="3990534"/>
            <a:ext cx="11060245" cy="806824"/>
          </a:xfrm>
        </p:spPr>
        <p:txBody>
          <a:bodyPr/>
          <a:lstStyle>
            <a:lvl1pPr marL="0" indent="0">
              <a:buNone/>
              <a:defRPr sz="3200" i="1" spc="45">
                <a:solidFill>
                  <a:srgbClr val="4B5E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62920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04844F5-1400-DC48-81B6-8CC6DCE0B71D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912265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098C17-C124-4545-B11B-35A75D94146A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798403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E2506D4-8A92-8645-84F4-B6F3868824F9}" type="slidenum">
              <a:rPr lang="en-US">
                <a:solidFill>
                  <a:srgbClr val="FFFF00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373772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466560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7424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149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0334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8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7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2071688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614"/>
              </a:spcBef>
              <a:defRPr/>
            </a:lvl1pPr>
            <a:lvl2pPr>
              <a:spcBef>
                <a:spcPts val="1614"/>
              </a:spcBef>
              <a:defRPr/>
            </a:lvl2pPr>
            <a:lvl3pPr>
              <a:spcBef>
                <a:spcPts val="1614"/>
              </a:spcBef>
              <a:defRPr/>
            </a:lvl3pPr>
            <a:lvl4pPr>
              <a:spcBef>
                <a:spcPts val="1077"/>
              </a:spcBef>
              <a:defRPr/>
            </a:lvl4pPr>
            <a:lvl5pPr>
              <a:spcBef>
                <a:spcPts val="107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6022489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698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0363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445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593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8939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6006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65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2220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541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5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9" y="2837172"/>
            <a:ext cx="10362045" cy="1362916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035767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918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A1648E90-B6CE-D243-A66B-7D91848646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568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E10DB6E-093F-5D44-B3B1-80BC3BA1A9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3920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7EB19F8A-BB04-D647-BC0B-5B71F23845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4964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DF4F9C7E-E3A8-9745-993B-51F6F6C812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208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136E67F6-909B-CE40-B394-3BD6522F20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22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A7457B9F-C175-3F4A-A132-19D0DDD132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140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BD2B857-F97B-EB40-BD4F-622657C100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024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2CBD7009-7B78-AB44-A8D4-995D080045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8226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C02FDCD3-0C78-D249-96B8-13097ABBD6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0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960" y="1993575"/>
            <a:ext cx="5443681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marL="410195"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4" y="1993575"/>
            <a:ext cx="5443683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18141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CF258405-17F9-0748-91DD-C1ECDF5099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9899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83964D1D-2402-5243-B30B-106597E2FC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947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0A105FF1-8A73-994C-B849-0F1DB70828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4762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E949B081-2866-1649-B1ED-3283E7EDB5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147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52C34E5A-ED8E-304E-931D-BF480385DD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45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8CFCE948-8312-3E48-A848-15A264588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727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819F2-2CBA-2D4E-8F85-694A0253B6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5485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ABEAB-5147-FD4D-BB9E-55CACDDC1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65129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DD42F-2DBC-4C41-86C6-3675204F3C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4198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C7B2B-0290-AF49-BFF3-8E4DA29AF7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297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6" y="1961094"/>
            <a:ext cx="5385953" cy="268721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6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6243641" y="1953312"/>
            <a:ext cx="5385953" cy="276503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243641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579382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A2088-8C39-B044-B3E7-C3ED6D82E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69714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12227-E192-9C40-A8DA-771B43CD7D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1181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FCB4F-EC8D-5E4E-82FD-F5F3058B0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8914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C8863-D27A-BB4A-91D7-10A14DD4AF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69389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2CE8D-DC42-D44D-B228-BCF2B1C88D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76754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B23B4-7EEB-EE47-B7A9-B83CF778CF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81228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1400" y="152400"/>
            <a:ext cx="2616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52400"/>
            <a:ext cx="7645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948E8-356E-1E41-BCC7-11304ACE87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020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371600"/>
            <a:ext cx="103632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3A74B-1198-C64B-AA6F-D10351F541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69666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7960E-0174-684D-871D-4CBD6A63F7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4970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808078DC-3937-5749-9AC6-9EE37EED7C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73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14138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49715A-4E18-6142-B4C0-CE519BFFF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559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8174D3-3F77-6448-9E08-D55B4BDD12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2282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F4A0232-2794-534D-9966-85794BAAAB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5732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C11577-B703-EB4A-A453-5FC9E75BC2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2968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65AC2C6-3728-C340-9BB9-6F84B7A739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397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0351D1-9CDF-7344-8C12-FE113F475F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8981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8C6D37B-E866-564E-A605-E696C887E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1904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55EA11-B9DA-FD44-9FE2-D1F289C24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8380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E3216C-511C-4642-86C6-27EBE5378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3702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7642A0-0A4D-124B-9397-BFB8758EB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85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3278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4EA696-E482-1A42-9D1C-2BD3DCE19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6536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0D91175-E16E-5E4C-8001-538F8A1DF5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0726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87B86F-4D47-9D4A-9D6F-B478B82DD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5960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FF43E-9823-5845-80A6-EC62A5DD22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3660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AED901F-845D-9344-B088-B87106987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274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DF856-8D2E-44B5-9691-AC262FE6C9C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307910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AE74F-C15D-4F88-821A-625FB5EA7867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596586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CF85B-1552-4B90-B96B-41291910A09E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866178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20911-8345-4253-99D2-2863D700227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0375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AC317-A517-4819-9BDE-0AB6B3FFBF1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819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428D0-B1DA-4B45-916C-3E7805F6BC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99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529" y="5210545"/>
            <a:ext cx="10219561" cy="567297"/>
          </a:xfrm>
        </p:spPr>
        <p:txBody>
          <a:bodyPr/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532" y="962319"/>
            <a:ext cx="10198944" cy="4115360"/>
          </a:xfrm>
        </p:spPr>
        <p:txBody>
          <a:bodyPr/>
          <a:lstStyle>
            <a:lvl1pPr marL="0" indent="0">
              <a:buNone/>
              <a:defRPr sz="2900"/>
            </a:lvl1pPr>
            <a:lvl2pPr marL="410195" indent="0">
              <a:buNone/>
              <a:defRPr sz="2500"/>
            </a:lvl2pPr>
            <a:lvl3pPr marL="820391" indent="0">
              <a:buNone/>
              <a:defRPr sz="2200"/>
            </a:lvl3pPr>
            <a:lvl4pPr marL="1230586" indent="0">
              <a:buNone/>
              <a:defRPr sz="1800"/>
            </a:lvl4pPr>
            <a:lvl5pPr marL="1640781" indent="0">
              <a:buNone/>
              <a:defRPr sz="1800"/>
            </a:lvl5pPr>
            <a:lvl6pPr marL="2050976" indent="0">
              <a:buNone/>
              <a:defRPr sz="1800"/>
            </a:lvl6pPr>
            <a:lvl7pPr marL="2461173" indent="0">
              <a:buNone/>
              <a:defRPr sz="1800"/>
            </a:lvl7pPr>
            <a:lvl8pPr marL="2871367" indent="0">
              <a:buNone/>
              <a:defRPr sz="1800"/>
            </a:lvl8pPr>
            <a:lvl9pPr marL="3281562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528" y="5862568"/>
            <a:ext cx="10233307" cy="659271"/>
          </a:xfrm>
        </p:spPr>
        <p:txBody>
          <a:bodyPr/>
          <a:lstStyle>
            <a:lvl1pPr marL="0" indent="0">
              <a:buNone/>
              <a:defRPr sz="2700"/>
            </a:lvl1pPr>
            <a:lvl2pPr marL="410195" indent="0">
              <a:buNone/>
              <a:defRPr sz="1100"/>
            </a:lvl2pPr>
            <a:lvl3pPr marL="820391" indent="0">
              <a:buNone/>
              <a:defRPr sz="900"/>
            </a:lvl3pPr>
            <a:lvl4pPr marL="1230586" indent="0">
              <a:buNone/>
              <a:defRPr sz="800"/>
            </a:lvl4pPr>
            <a:lvl5pPr marL="1640781" indent="0">
              <a:buNone/>
              <a:defRPr sz="800"/>
            </a:lvl5pPr>
            <a:lvl6pPr marL="2050976" indent="0">
              <a:buNone/>
              <a:defRPr sz="800"/>
            </a:lvl6pPr>
            <a:lvl7pPr marL="2461173" indent="0">
              <a:buNone/>
              <a:defRPr sz="800"/>
            </a:lvl7pPr>
            <a:lvl8pPr marL="2871367" indent="0">
              <a:buNone/>
              <a:defRPr sz="800"/>
            </a:lvl8pPr>
            <a:lvl9pPr marL="3281562" indent="0">
              <a:buNone/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92140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5B727-7D74-4FAE-81D3-08DA977C5971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467431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946B1-9A44-4408-9D68-7ABB3CFE08D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182884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DC73-3BA2-4DC4-93F0-436F783A4F3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881302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BC76-710A-4997-BF55-83ADEB65061E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513527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0B24-75A6-4A06-BDC0-BCB0C03F1315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169801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2255C-209F-4FDF-BE94-C1EA9D8E6BE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77226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6FB2A-DB10-4109-8A1D-B412B681FB4B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811922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27E11-B03F-4208-BF46-630BFE4AB66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39620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A0261-1FFA-4711-A14F-C69C4AC567F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700738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293C0-4838-4EE4-8E26-CE0DC7D0FB7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0902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9959" y="2020888"/>
            <a:ext cx="11072091" cy="44819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420233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88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5740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787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859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8038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340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6757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7159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00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985" y="1005281"/>
            <a:ext cx="2768984" cy="497541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107" y="1005281"/>
            <a:ext cx="8124152" cy="497541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549166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415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7425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2343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770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096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4493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0EA8-6FED-4AEE-AFD8-5AAD1ED233D0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767EE-8629-4119-9AA5-59668093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2772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B49715A-4E18-6142-B4C0-CE519BFFF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4879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8174D3-3F77-6448-9E08-D55B4BDD12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5753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F4A0232-2794-534D-9966-85794BAAAB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28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 sz="380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59959" y="2195910"/>
            <a:ext cx="11072091" cy="3784787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11" y="1145361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597202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C11577-B703-EB4A-A453-5FC9E75BC2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6038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65AC2C6-3728-C340-9BB9-6F84B7A739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228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90351D1-9CDF-7344-8C12-FE113F475F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6909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8C6D37B-E866-564E-A605-E696C887E3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60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55EA11-B9DA-FD44-9FE2-D1F289C24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7714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E3216C-511C-4642-86C6-27EBE53787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364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7642A0-0A4D-124B-9397-BFB8758EBF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0106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4EA696-E482-1A42-9D1C-2BD3DCE197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7650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0D91175-E16E-5E4C-8001-538F8A1DF5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8456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87B86F-4D47-9D4A-9D6F-B478B82DD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91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7411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FF43E-9823-5845-80A6-EC62A5DD22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029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AED901F-845D-9344-B088-B87106987B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2882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697-437C-44CA-8CC4-B44627898A3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850839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89603-9FF5-4E99-87D7-A359316ED3D5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221343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1C001-2948-45DC-AD6B-2EC263422844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024840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6DC91-54A9-44A6-B510-1AD6774FD95A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117966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52A6-22F5-4185-8BE1-47F72970D4E2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694318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D30B-0600-43D3-B949-6B87A66B885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504358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C16B7-D2BE-43F6-8879-583B992643A8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568124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E867-27BE-4569-AE0A-7F423458792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3289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5524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5325-88D9-4B83-9968-226BC95FB11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439986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F7519-6486-483B-9CE5-9731FCB942F2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981908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25AC1-DC48-49FE-AA60-3791FA2E3DE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754044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9DA0-C5D8-4A39-BE16-854EC5E93E4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168843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C641E-5AFB-4E6F-AB9C-D3D27597DB3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215229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37DEF-A3DA-43E3-8D1C-0B963D2D476C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669117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A5B4D-B223-4983-82D2-BE689A208EF9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969669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02B7A-E553-40FB-8B3F-3C8CE10976FF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366849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36E2F-07DB-4AB8-B255-376902902A9F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253785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B9EB5-B80D-4E95-B783-EFF225220A64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954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8482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323AD-EC59-42B7-86E6-068D76001C6D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550653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64E2E-0036-46C6-8C39-A9036646B7B2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138776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CAA0C-EA92-4DCF-B78F-EB091A8D1726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491187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F2B7B-0CE7-456B-966A-A5DC8DCDC2A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80561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D0D30-2D90-44D7-922D-3DA2F436AD99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097187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D3197-25DC-4235-B92F-FABC5EFB14E7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09128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FD4F9-3425-4D90-A64B-938483E565E5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678104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70C41-526F-42C6-9DE1-4736602A1D63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486970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2CAE-997A-4AE1-AA0C-13CEEDC6E91B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900832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717DFA-0B2F-6446-8F11-4D3C64FC7E17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3391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46937B-D501-214F-8250-86E689CFC5C0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DD980D-2D6E-F94B-91C4-4D2F8FAD9214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7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37ED1A-75B3-C243-B4D4-E8F168DEA7F6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C3AC68-10FF-FE4B-8688-8D539686EFBE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00FCCB-37F3-194D-A09C-D5BCEE9A5DA9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A88B26-E232-6542-BBFA-78CE4E35C6D0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28BB2-FA53-5A4F-805B-195941796AA5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CE053D-DA3D-7648-9559-8C8FD4D99417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A36A89-0823-5C4F-83CE-0B3F2ECF964C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8D4262-5BF6-9C4E-9441-12F0464266D4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716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C681-834A-954D-A37A-4B3A9772C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AD6A2-4B61-A648-840B-6EFB1B72B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C30A7-4988-F847-A568-FC9467C1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B9721-48EA-4944-94FB-8F99CA9F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4B3F1-174A-A140-892A-D8C91007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6787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880D-9AD8-2646-A06D-662C32E4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CC02D-DEB9-DF4D-BA00-C548CFD67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74B0-8D24-5445-BB7E-143CEDA0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657D8-4927-F743-89C9-40E1DAEA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14FDA-D806-0E4C-9792-1C6B2A778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126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7A13-4068-CD47-B555-786E0933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6F9D1-1141-0641-9A9F-64564804E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B1FAB-3439-2B41-A71C-12BB8DB4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41391-847F-6B44-A5F3-36BE02F5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6C73D-46C0-CD41-9B32-A3D5EA39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0640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0B0F-F90A-194F-A0A1-345F6C75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3BF1-A29F-0242-B153-D9425C232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85E04-A558-C341-A3D4-5611070EA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B6DE4-E479-0E41-8572-F9A1060B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8B3BB-C145-C64F-9309-86A3623E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C6AED-8AAE-8643-BE06-FD1F92E3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2403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E87A-0607-8C44-B975-BD599EF0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371C2-AE67-A34B-9BDB-94FE5B4B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B8F52-0A77-9441-8F9C-2952C650D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A868B-B527-F841-8870-4E9463300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535DF-4FD5-FC42-8971-EF0000EB1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7805D-67A1-824D-BA8B-8BF38F10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7F6D1-3695-A04A-BA96-F96005A3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902A2-BDE4-934A-8A99-EFD327BC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3892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1D65-E820-9149-B16F-969C8335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B205D-7B2B-1C43-8449-89F9CFF6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16CF0-608C-504F-B65A-A0B53479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60481-28E6-6940-BCF5-C0425D01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7579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C5F1E2-8624-BF42-AD0C-D0682F07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64E94-31B1-E149-88D3-AEEB93AF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6AE75-35C1-7A49-AC7E-FD1EFE45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1369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03276-3A7F-2540-A039-F019D06E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E0149-CAC7-6046-A9E4-696E542BF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55BA4-E855-4743-B061-3033F9025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6272A-3BE0-C64E-9B17-6CB8EF25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724EF-C8AD-A24D-89DE-635F9CC6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4DFBA-D419-384F-BD15-339CFF22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2355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367B4-E2AA-A549-A250-B895AD1FD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01026-DC53-1044-A514-5CC21235A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D02E6-87DD-8C4E-81CC-B3AE85DAE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749ED-DCC8-FF46-A60C-6DEAAC6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9C84B-CB2A-C142-8356-77D19CEB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F2179-CB3E-4F48-B7F0-25069B89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662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A09D-B17D-D848-968A-12DCE73D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A8DA2-8981-724C-82EC-20F4BFEDB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FD224-2F30-494F-9FB6-4544327C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D83F1-D1EE-074D-9712-445BA2359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E7924-E8D9-A24E-98F8-82F7D297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254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7527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4B633-F77E-0B4B-A1CA-2D5CB0698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584E7-512D-1541-8FD4-9A889D9CA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E5940-3BA9-344D-9844-F441885D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C8060-6640-0B43-8960-1A7CD5510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B2661-F65F-EF4C-A507-CCEA433B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172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50FA381B-D99B-5742-BDF6-45C2F09F91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9733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B0DDC6FF-C99A-B744-8280-96EC8D070C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3254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AE863E3B-14BB-F741-B756-616D6A1051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8656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A77B76C1-2486-1F45-B155-D39579363A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6077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D6554717-E5F3-5A47-A45B-09E00769F9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4787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00A6DE27-2352-2040-AC2B-705015AD1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8028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478FD018-1175-184A-A4E9-8A34C4D046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4511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6C430169-7DB9-B84B-8B04-297A585B3B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3097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0A610795-CA0C-FD4E-8554-7FEF424493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1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9F2A5-9702-624B-9E19-141FF8504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25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0066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021A96DC-FFB3-4C45-B94E-6A214616C5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6242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DFBF09C1-EE68-0643-B904-48CB505D48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6823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 charset="0"/>
                <a:cs typeface="MS PGothic" charset="0"/>
              </a:defRPr>
            </a:lvl1pPr>
          </a:lstStyle>
          <a:p>
            <a:fld id="{2F7F7136-D1D3-3D49-AE21-59ED7E9364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349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b="1">
                <a:cs typeface="Arial" charset="0"/>
              </a:defRPr>
            </a:lvl1pPr>
          </a:lstStyle>
          <a:p>
            <a:fld id="{671C7BCF-0ED4-B945-9E04-A15CC49BBB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76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DAF27-C3CB-4F6C-A342-5DAA2D5D5845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213802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1379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776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2DEDCA-2A37-4461-A4DB-564DC2BD6A9A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27032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11277600" cy="556260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C3CCD5-4C9C-4D83-A58B-1B6D2750DEA3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21367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5689600" cy="4953000"/>
          </a:xfrm>
        </p:spPr>
        <p:txBody>
          <a:bodyPr/>
          <a:lstStyle>
            <a:lvl1pPr algn="just">
              <a:defRPr sz="2800"/>
            </a:lvl1pPr>
            <a:lvl2pPr algn="just">
              <a:defRPr sz="2400"/>
            </a:lvl2pPr>
            <a:lvl3pPr algn="just">
              <a:defRPr sz="2000"/>
            </a:lvl3pPr>
            <a:lvl4pPr algn="just">
              <a:defRPr sz="1800"/>
            </a:lvl4pPr>
            <a:lvl5pPr algn="just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588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B120E-BDE4-4B7B-A23B-B443EFF7CA5F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514506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52550"/>
            <a:ext cx="56917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92312"/>
            <a:ext cx="5691717" cy="4332288"/>
          </a:xfrm>
        </p:spPr>
        <p:txBody>
          <a:bodyPr/>
          <a:lstStyle>
            <a:lvl1pPr algn="just">
              <a:defRPr sz="2400"/>
            </a:lvl1pPr>
            <a:lvl2pPr algn="just">
              <a:defRPr sz="2000"/>
            </a:lvl2pPr>
            <a:lvl3pPr algn="just">
              <a:defRPr sz="1800"/>
            </a:lvl3pPr>
            <a:lvl4pPr algn="just">
              <a:defRPr sz="1600"/>
            </a:lvl4pPr>
            <a:lvl5pPr algn="just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52550"/>
            <a:ext cx="56938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92312"/>
            <a:ext cx="5693833" cy="4332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F455C0-8931-4DCE-BD2A-BAC380688C07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973912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008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5E995F-95CC-4AEF-9FDE-0A1BC7BA265D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092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4913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6BBBE-378E-4D52-8E23-242E85E875B7}" type="slidenum">
              <a:rPr lang="en-US" altLang="en-US">
                <a:latin typeface="Times New Roman"/>
              </a:rPr>
              <a:pPr>
                <a:defRPr/>
              </a:pPr>
              <a:t>‹#›</a:t>
            </a:fld>
            <a:endParaRPr lang="en-US" alt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09005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7F65C1FD-01FE-2E40-84B2-CA48FE3D91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7552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D72AEE9B-E241-1F41-89D8-1BBE085E88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79036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14176B7-DAAC-DE44-B8F0-34B71F4169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2524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A3069E8D-B31A-2F48-B3EC-4A00B3E0A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4934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0CDBB352-E98E-D343-A5A7-35FB6BA4A0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3766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58CADFF1-D266-7D48-BEC3-4E224BB50F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5997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3EED4B37-94A9-2A46-90C9-E5DF1228D7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1222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1792599F-3F23-3047-ABE6-D7C24E6DAE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9794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D94D2C12-A627-874A-B2A2-E8258F213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9823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46750052-0328-3943-9F9A-5065505C60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8555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21CF025A-206E-3545-BC71-79A492CE9F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8170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ED1D7585-93F2-2F42-8D46-6D8BD40E4E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9004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BD930532-DB00-3D46-9177-79215B593B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3960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3231F48C-3761-9649-B4C5-E9BEB27901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4181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58B782CC-8463-F54C-B233-3045E8BD4A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7463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defRPr b="1"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defRPr b="1"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defRPr b="1"/>
            </a:lvl1pPr>
          </a:lstStyle>
          <a:p>
            <a:fld id="{3D50B1C7-B4DE-F349-8CE3-443574243F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9041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orange bar">
            <a:extLst>
              <a:ext uri="{FF2B5EF4-FFF2-40B4-BE49-F238E27FC236}">
                <a16:creationId xmlns:a16="http://schemas.microsoft.com/office/drawing/2014/main" id="{300ABE9A-C959-4040-8BC9-010B3C773A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411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35B81BF8-33CA-154C-913F-E7575159E6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990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pic>
        <p:nvPicPr>
          <p:cNvPr id="6" name="Picture 21" descr="HALogo_sm_2line_3c_pms_1665u_116u_pos">
            <a:extLst>
              <a:ext uri="{FF2B5EF4-FFF2-40B4-BE49-F238E27FC236}">
                <a16:creationId xmlns:a16="http://schemas.microsoft.com/office/drawing/2014/main" id="{761C395E-0D13-4441-AE84-F13DD6540A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47801"/>
            <a:ext cx="6197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D7410646-B78A-B348-910D-0AB95B2F9E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77000"/>
            <a:ext cx="12192000" cy="381000"/>
          </a:xfrm>
          <a:prstGeom prst="rect">
            <a:avLst/>
          </a:prstGeom>
          <a:solidFill>
            <a:srgbClr val="746753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400"/>
          </a:p>
        </p:txBody>
      </p:sp>
      <p:sp>
        <p:nvSpPr>
          <p:cNvPr id="8" name="Line 23">
            <a:extLst>
              <a:ext uri="{FF2B5EF4-FFF2-40B4-BE49-F238E27FC236}">
                <a16:creationId xmlns:a16="http://schemas.microsoft.com/office/drawing/2014/main" id="{7499FC12-38B3-9D42-B30C-AB76293133A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77000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8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19200" y="3427413"/>
            <a:ext cx="10363200" cy="1143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570413"/>
            <a:ext cx="9144000" cy="6858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D850895-C0C4-9140-9BFF-C14A8F059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5638800"/>
            <a:ext cx="3657600" cy="3048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03324E-C19C-CC48-B092-54C45AA5B292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DB5E07F-9D7E-354D-9381-8CC28E9C34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1219200" y="6553200"/>
            <a:ext cx="5283200" cy="304800"/>
          </a:xfrm>
        </p:spPr>
        <p:txBody>
          <a:bodyPr/>
          <a:lstStyle>
            <a:lvl1pPr>
              <a:defRPr>
                <a:solidFill>
                  <a:srgbClr val="746753"/>
                </a:solidFill>
              </a:defRPr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</p:spTree>
    <p:extLst>
      <p:ext uri="{BB962C8B-B14F-4D97-AF65-F5344CB8AC3E}">
        <p14:creationId xmlns:p14="http://schemas.microsoft.com/office/powerpoint/2010/main" val="378608865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3A725F-5BA0-1142-A3AA-86C294A97C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18BB2-426C-094D-A28A-CC2AB3FC21F0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6347C-3270-0C4E-B8D6-51A21AADBE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DA1A0B-9D62-E54E-B23E-6DB4B0CEF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747C00-4D6F-574C-8EF6-AFCB429F3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55038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602FDC-86C1-0843-8B3B-43B26004E5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AA202-B796-7B41-866C-828829092729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D97FE5-7917-6A41-AFF5-A42B4DE97E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AA93AD-51E0-384C-924D-E59EF99FA5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07B56-23B7-D54C-B32C-5FF8DFBF4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2492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8770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CE09C-CA72-F94F-B07E-B5ABEEB19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EEDB3-9B89-3B44-B761-B84821021D3A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80B62-C2D4-EB47-B302-EAA472FDE1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D558C-39A2-A443-8471-775201F7D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85208-839D-9343-820E-FFFC4C62B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40558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0484896-AD19-9B4A-A573-F13157D0D2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7F27B-A18C-3143-A6A8-F356D0296BFF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2A70A4D-8EE7-5140-841B-FF3787027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773BEA-9B16-0240-8F61-F9FAA0F32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5E44D-7643-EB4E-8CF4-AAF39C79C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15764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186E39B-3733-8746-8F68-871393EBE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A055-FDBD-5746-835F-1C9E4D5FF359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8A0A29-10D0-304A-B468-32E95D45EF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B974E8-F52D-914C-9402-DC77F138E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32E07-2EAE-264F-A82E-4F06C8B22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7335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3A6A46-6BD6-974E-8106-DBD05F5EC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BF559-532E-8B45-9695-476E05220554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12B8C6-71BE-1946-AAE6-DA75774D0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57E766-B08F-734C-AE2C-F9A9C1494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40345-9DBB-CA44-A28D-0BB8EEAE9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23455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D5801-7DD6-1D4D-A58E-CF45E985EB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38F6D-CA99-364E-82A2-A5D2F3C8D037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FCBEA-EEAE-1A4A-AAA0-416B28A7C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A9B2BE-C7CE-5F40-AE77-B0E129E330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E655E-8ED5-8E4E-A5F2-7EE412EAD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2075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1FA31-2359-B746-91D0-B0AAB0C1E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43B33-258E-E14C-AC7C-92851724B9AF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43D2E-13F5-9742-A3AA-846795552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90F80-C87D-734A-98D2-09FCAA23F8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6F7C6-EF0D-6043-9928-E9493057E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27708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2B9AA9-A6E4-E749-B1A9-AE69F373EE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8B2B2-9212-3740-821C-10A88B362E3A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4E0A8-A6D0-A444-B3D7-54ABC5EDEB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55FCCC-2F46-B341-96C6-B0DAA42FAB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B900F-B27E-0646-A99F-F37DCBC23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18206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600" y="1066800"/>
            <a:ext cx="25908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066800"/>
            <a:ext cx="75692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46BF97-9C32-2348-B33F-8B0091A46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829A4-0660-F941-ACC8-49773489196C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AF004F-7A93-6843-9B0B-C3816EF64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BDF879-C0A6-4E4C-ABC2-32971E397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1C1CB-A149-9041-8784-BB71E4A93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77733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0668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0BE64-75A4-5D41-9A2C-32CBA82CE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52E4-35B4-E740-8588-3021494E51E7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8FEB3-EFF2-0246-8598-B87AC1D92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4FAE3-8CCF-C14A-9F2A-DDB7A5E5D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97CEE-C238-7F46-B490-37BFEBAD15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8897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0668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AC1EA6D-03BA-0443-B4CF-AD151BFCA6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BD9D8-21B2-C24E-920F-ABC9534644A8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3FC6EDA-8AC0-BC4A-B12F-ACE81F5394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616034F-D388-4443-ACE1-994F26E28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82ED3-A51C-A847-9BDE-D3AEAADEA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947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4562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11200" y="10668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12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112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24FB91-B6EC-4147-B0D4-02CAAE05EB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778F4-C1AB-834D-B8DF-2B38629ECC0E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D6E63F-D75D-7A47-B84D-CE4165EF2D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B6B508-E909-5A42-B221-825B02DFF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5CF00-B857-494B-B64E-2FF14F3A3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415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39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80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22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90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1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DEC62-ACAC-A44C-8191-73D1D0F5C5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2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47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19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5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04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31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44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29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24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75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CFC8C6-2B03-B947-819C-CB57E539E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75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01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76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98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856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57654-AC85-4373-9CC8-B0DED562779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33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0E76-0DF1-4E8B-8CC6-BA15E09103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8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D1BF-2975-4355-9F0E-09FA9BF0212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561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49AA9-6BD3-46D8-BA75-71951C954FDC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631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B7F41-BEB9-494B-B720-705B636FA0D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967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1AD9-33FA-49FF-B48C-F695739DDF08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8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C7128-9DA5-BF48-A9EB-4CA307C0EF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19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05FA9-2FFA-4A99-BE18-7F9DA390DF0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68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186FE-63AB-48EB-8824-FFCC3A7829F1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83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00FA7-67FD-4628-AC49-92DA9CA91A6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11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EFDF-61E0-4CD5-A6A7-87F6818F30F3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89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7DB8-0307-4D53-B9E9-B9E9278A3802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76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37C8D-71CC-4FF7-9C25-3BF3AF4C12C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36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9684-48B6-4E1E-A01B-581F8D2BD52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78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3F752-D953-45DD-B5D7-D8501602911B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481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F63BE-04B6-415E-AD71-A63B2F74646D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58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6B08-BFA1-4295-B3E1-9B5F173A9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3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86CD4-8D3F-2349-9CD8-173F9838C4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689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5C0B-B255-4EED-97F0-3222E3AC6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8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7B979-6306-4FDA-BEF8-58B53B561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83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F118-53BA-4F85-BDD9-DC1BFB0C7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05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2E90C-7DFF-497F-88D0-074CD47E9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045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9B823-82EE-442C-A80F-31B219584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81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C43C-96C5-4552-BBA0-7E5371F78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96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7E0D-D1B2-451F-B7A2-1ACC397DD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75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505E-9668-48C6-B0C7-1F0DBFDA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42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AB0C-CA8B-451C-92E3-89D69504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331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017A4-218B-419F-8C06-451FF1496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5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24A24-504A-6F4E-A5A7-2F619C839D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900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CFF0-43B5-4DA5-AB54-4D52EBC9A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78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54BB1-2B2B-4CAB-AA8B-2CE4BE4E5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8BBC9-9C44-4880-B78C-C72FF7F78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23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CA477-4488-49E6-9EE0-EC596EC33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90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4816"/>
            <a:ext cx="12192000" cy="6453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25"/>
            <a:ext cx="12192000" cy="684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Line 685"/>
          <p:cNvSpPr>
            <a:spLocks noChangeShapeType="1"/>
          </p:cNvSpPr>
          <p:nvPr userDrawn="1"/>
        </p:nvSpPr>
        <p:spPr bwMode="auto">
          <a:xfrm>
            <a:off x="558800" y="3889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7" name="Picture 14" descr="chrr_logo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7" y="219075"/>
            <a:ext cx="511598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7827" y="2424473"/>
            <a:ext cx="11072948" cy="1362916"/>
          </a:xfrm>
        </p:spPr>
        <p:txBody>
          <a:bodyPr/>
          <a:lstStyle>
            <a:lvl1pPr algn="l">
              <a:defRPr sz="4300" b="1" cap="all">
                <a:solidFill>
                  <a:srgbClr val="4B5E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992" y="3990534"/>
            <a:ext cx="11060245" cy="806824"/>
          </a:xfrm>
        </p:spPr>
        <p:txBody>
          <a:bodyPr/>
          <a:lstStyle>
            <a:lvl1pPr marL="0" indent="0">
              <a:buNone/>
              <a:defRPr sz="3200" i="1" spc="45">
                <a:solidFill>
                  <a:srgbClr val="4B5E7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4012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85"/>
          <p:cNvSpPr>
            <a:spLocks noChangeShapeType="1"/>
          </p:cNvSpPr>
          <p:nvPr userDrawn="1"/>
        </p:nvSpPr>
        <p:spPr bwMode="auto">
          <a:xfrm>
            <a:off x="558800" y="2071688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614"/>
              </a:spcBef>
              <a:defRPr/>
            </a:lvl1pPr>
            <a:lvl2pPr>
              <a:spcBef>
                <a:spcPts val="1614"/>
              </a:spcBef>
              <a:defRPr/>
            </a:lvl2pPr>
            <a:lvl3pPr>
              <a:spcBef>
                <a:spcPts val="1614"/>
              </a:spcBef>
              <a:defRPr/>
            </a:lvl3pPr>
            <a:lvl4pPr>
              <a:spcBef>
                <a:spcPts val="1077"/>
              </a:spcBef>
              <a:defRPr/>
            </a:lvl4pPr>
            <a:lvl5pPr>
              <a:spcBef>
                <a:spcPts val="107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9167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9" y="2837172"/>
            <a:ext cx="10362045" cy="1362916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062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9976" y="1993582"/>
            <a:ext cx="5443681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marL="410195"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5" y="1993582"/>
            <a:ext cx="5443683" cy="3784787"/>
          </a:xfrm>
        </p:spPr>
        <p:txBody>
          <a:bodyPr/>
          <a:lstStyle>
            <a:lvl1pPr marL="182310" indent="-182310">
              <a:spcBef>
                <a:spcPts val="1614"/>
              </a:spcBef>
              <a:defRPr sz="1800"/>
            </a:lvl1pPr>
            <a:lvl2pPr indent="-182310">
              <a:spcBef>
                <a:spcPts val="1614"/>
              </a:spcBef>
              <a:defRPr sz="1500"/>
            </a:lvl2pPr>
            <a:lvl3pPr>
              <a:spcBef>
                <a:spcPts val="1077"/>
              </a:spcBef>
              <a:defRPr sz="1500"/>
            </a:lvl3pPr>
            <a:lvl4pPr>
              <a:spcBef>
                <a:spcPts val="1077"/>
              </a:spcBef>
              <a:defRPr sz="1300"/>
            </a:lvl4pPr>
            <a:lvl5pPr>
              <a:spcBef>
                <a:spcPts val="1077"/>
              </a:spcBef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422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95" y="1961094"/>
            <a:ext cx="5385953" cy="268721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95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/>
          </p:nvPr>
        </p:nvSpPr>
        <p:spPr>
          <a:xfrm>
            <a:off x="6243657" y="1953316"/>
            <a:ext cx="5385953" cy="276503"/>
          </a:xfrm>
        </p:spPr>
        <p:txBody>
          <a:bodyPr/>
          <a:lstStyle>
            <a:lvl1pPr marL="0" indent="0">
              <a:buNone/>
              <a:defRPr sz="2200" b="0" i="1" spc="63">
                <a:solidFill>
                  <a:srgbClr val="F8931F"/>
                </a:solidFill>
                <a:latin typeface="+mj-lt"/>
              </a:defRPr>
            </a:lvl1pPr>
            <a:lvl2pPr marL="410195" indent="0">
              <a:buNone/>
              <a:defRPr sz="1800" b="1"/>
            </a:lvl2pPr>
            <a:lvl3pPr marL="820391" indent="0">
              <a:buNone/>
              <a:defRPr sz="1600" b="1"/>
            </a:lvl3pPr>
            <a:lvl4pPr marL="1230586" indent="0">
              <a:buNone/>
              <a:defRPr sz="1400" b="1"/>
            </a:lvl4pPr>
            <a:lvl5pPr marL="1640781" indent="0">
              <a:buNone/>
              <a:defRPr sz="1400" b="1"/>
            </a:lvl5pPr>
            <a:lvl6pPr marL="2050976" indent="0">
              <a:buNone/>
              <a:defRPr sz="1400" b="1"/>
            </a:lvl6pPr>
            <a:lvl7pPr marL="2461173" indent="0">
              <a:buNone/>
              <a:defRPr sz="1400" b="1"/>
            </a:lvl7pPr>
            <a:lvl8pPr marL="2871367" indent="0">
              <a:buNone/>
              <a:defRPr sz="1400" b="1"/>
            </a:lvl8pPr>
            <a:lvl9pPr marL="3281562" indent="0">
              <a:buNone/>
              <a:defRPr sz="1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2"/>
          </p:nvPr>
        </p:nvSpPr>
        <p:spPr>
          <a:xfrm>
            <a:off x="6243657" y="2408804"/>
            <a:ext cx="5385953" cy="3951474"/>
          </a:xfrm>
        </p:spPr>
        <p:txBody>
          <a:bodyPr/>
          <a:lstStyle>
            <a:lvl1pPr marL="182310" indent="-182310">
              <a:defRPr sz="1800"/>
            </a:lvl1pPr>
            <a:lvl2pPr marL="410195" indent="-182310">
              <a:defRPr sz="15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278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685"/>
          <p:cNvSpPr>
            <a:spLocks noChangeShapeType="1"/>
          </p:cNvSpPr>
          <p:nvPr userDrawn="1"/>
        </p:nvSpPr>
        <p:spPr bwMode="auto">
          <a:xfrm>
            <a:off x="558800" y="1730375"/>
            <a:ext cx="11074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pPr algn="ctr" eaLnBrk="0" hangingPunct="0"/>
            <a:endParaRPr lang="en-US" sz="3800">
              <a:solidFill>
                <a:srgbClr val="D54215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6127" y="1145385"/>
            <a:ext cx="11077863" cy="5476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847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1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9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6.xml"/><Relationship Id="rId16" Type="http://schemas.openxmlformats.org/officeDocument/2006/relationships/theme" Target="../theme/theme22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17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8.xml"/><Relationship Id="rId16" Type="http://schemas.openxmlformats.org/officeDocument/2006/relationships/theme" Target="../theme/theme24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slideLayout" Target="../slideLayouts/slideLayout34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theme" Target="../theme/theme25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slideLayout" Target="../slideLayouts/slideLayout35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slideLayout" Target="../slideLayouts/slideLayout368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slideLayout" Target="../slideLayouts/slideLayout402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theme" Target="../theme/theme30.xml"/><Relationship Id="rId3" Type="http://schemas.openxmlformats.org/officeDocument/2006/relationships/slideLayout" Target="../slideLayouts/slideLayout406.xml"/><Relationship Id="rId7" Type="http://schemas.openxmlformats.org/officeDocument/2006/relationships/slideLayout" Target="../slideLayouts/slideLayout410.xml"/><Relationship Id="rId2" Type="http://schemas.openxmlformats.org/officeDocument/2006/relationships/slideLayout" Target="../slideLayouts/slideLayout405.xml"/><Relationship Id="rId1" Type="http://schemas.openxmlformats.org/officeDocument/2006/relationships/slideLayout" Target="../slideLayouts/slideLayout404.xml"/><Relationship Id="rId6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17" Type="http://schemas.openxmlformats.org/officeDocument/2006/relationships/theme" Target="../theme/theme31.xml"/><Relationship Id="rId2" Type="http://schemas.openxmlformats.org/officeDocument/2006/relationships/slideLayout" Target="../slideLayouts/slideLayout412.xml"/><Relationship Id="rId16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slideLayout" Target="../slideLayouts/slideLayout438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428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Relationship Id="rId14" Type="http://schemas.openxmlformats.org/officeDocument/2006/relationships/slideLayout" Target="../slideLayouts/slideLayout4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837B812-8902-B249-8A3C-E31A3E0A3B6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609600" y="533400"/>
            <a:ext cx="11074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800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08000" y="6400800"/>
            <a:ext cx="11074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8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19" r:id="rId1"/>
    <p:sldLayoutId id="2147485620" r:id="rId2"/>
    <p:sldLayoutId id="2147485621" r:id="rId3"/>
    <p:sldLayoutId id="2147485622" r:id="rId4"/>
    <p:sldLayoutId id="2147485623" r:id="rId5"/>
    <p:sldLayoutId id="2147485624" r:id="rId6"/>
    <p:sldLayoutId id="2147485625" r:id="rId7"/>
    <p:sldLayoutId id="2147485626" r:id="rId8"/>
    <p:sldLayoutId id="2147485627" r:id="rId9"/>
    <p:sldLayoutId id="2147485628" r:id="rId10"/>
    <p:sldLayoutId id="21474856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554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574" r:id="rId1"/>
    <p:sldLayoutId id="2147487575" r:id="rId2"/>
    <p:sldLayoutId id="2147487576" r:id="rId3"/>
    <p:sldLayoutId id="2147487577" r:id="rId4"/>
    <p:sldLayoutId id="2147487578" r:id="rId5"/>
    <p:sldLayoutId id="2147487579" r:id="rId6"/>
    <p:sldLayoutId id="2147487580" r:id="rId7"/>
    <p:sldLayoutId id="2147487581" r:id="rId8"/>
    <p:sldLayoutId id="2147487582" r:id="rId9"/>
    <p:sldLayoutId id="2147487583" r:id="rId10"/>
    <p:sldLayoutId id="2147487584" r:id="rId11"/>
    <p:sldLayoutId id="2147487585" r:id="rId12"/>
    <p:sldLayoutId id="2147487586" r:id="rId13"/>
    <p:sldLayoutId id="2147487587" r:id="rId14"/>
    <p:sldLayoutId id="21474875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CEFDAEE-E5D0-44E5-99F8-13A7C6E0152F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929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21" r:id="rId1"/>
    <p:sldLayoutId id="2147487622" r:id="rId2"/>
    <p:sldLayoutId id="2147487623" r:id="rId3"/>
    <p:sldLayoutId id="2147487624" r:id="rId4"/>
    <p:sldLayoutId id="2147487625" r:id="rId5"/>
    <p:sldLayoutId id="2147487626" r:id="rId6"/>
    <p:sldLayoutId id="2147487627" r:id="rId7"/>
    <p:sldLayoutId id="2147487628" r:id="rId8"/>
    <p:sldLayoutId id="2147487629" r:id="rId9"/>
    <p:sldLayoutId id="2147487630" r:id="rId10"/>
    <p:sldLayoutId id="2147487631" r:id="rId11"/>
    <p:sldLayoutId id="2147487632" r:id="rId12"/>
    <p:sldLayoutId id="2147487633" r:id="rId13"/>
    <p:sldLayoutId id="2147487634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B9CB3F-5986-5641-9A56-AF7B93881EE0}" type="slidenum">
              <a:rPr lang="en-US">
                <a:latin typeface="Times New Roman" charset="0"/>
                <a:ea typeface="MS PGothic" charset="0"/>
                <a:cs typeface="MS PGothic" charset="0"/>
              </a:rPr>
              <a:pPr>
                <a:defRPr/>
              </a:pPr>
              <a:t>‹#›</a:t>
            </a:fld>
            <a:endParaRPr lang="en-US"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264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678" r:id="rId1"/>
    <p:sldLayoutId id="2147487679" r:id="rId2"/>
    <p:sldLayoutId id="2147487680" r:id="rId3"/>
    <p:sldLayoutId id="2147487681" r:id="rId4"/>
    <p:sldLayoutId id="2147487682" r:id="rId5"/>
    <p:sldLayoutId id="2147487683" r:id="rId6"/>
    <p:sldLayoutId id="2147487684" r:id="rId7"/>
    <p:sldLayoutId id="2147487685" r:id="rId8"/>
    <p:sldLayoutId id="2147487686" r:id="rId9"/>
    <p:sldLayoutId id="2147487687" r:id="rId10"/>
    <p:sldLayoutId id="2147487688" r:id="rId11"/>
    <p:sldLayoutId id="214748768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6685" y="960438"/>
            <a:ext cx="11076516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Two Line Titles</a:t>
            </a:r>
            <a:br>
              <a:rPr lang="en-US" dirty="0"/>
            </a:br>
            <a:r>
              <a:rPr lang="en-US" dirty="0"/>
              <a:t>One Line Titles</a:t>
            </a:r>
          </a:p>
        </p:txBody>
      </p:sp>
      <p:sp>
        <p:nvSpPr>
          <p:cNvPr id="8294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918" y="2443164"/>
            <a:ext cx="1107016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036300" y="15876"/>
            <a:ext cx="594784" cy="403225"/>
          </a:xfrm>
          <a:prstGeom prst="rect">
            <a:avLst/>
          </a:prstGeom>
        </p:spPr>
        <p:txBody>
          <a:bodyPr lIns="0" tIns="0" rIns="0" bIns="0" anchor="ctr"/>
          <a:lstStyle>
            <a:lvl1pPr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7BDFB056-0839-46E5-AC8D-4F7DF8BE2E0C}" type="slidenum">
              <a:rPr lang="en-US" altLang="en-US" sz="1100" b="0">
                <a:solidFill>
                  <a:srgbClr val="FFFFFF"/>
                </a:solidFill>
                <a:latin typeface="Corbel" panose="020B0503020204020204" pitchFamily="34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altLang="en-US" sz="1100" b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 Box 4"/>
          <p:cNvSpPr txBox="1"/>
          <p:nvPr userDrawn="1"/>
        </p:nvSpPr>
        <p:spPr>
          <a:xfrm>
            <a:off x="7810501" y="15876"/>
            <a:ext cx="3325284" cy="40322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 eaLnBrk="0" hangingPunct="0">
              <a:lnSpc>
                <a:spcPts val="13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i="1" spc="45" dirty="0" err="1">
                <a:solidFill>
                  <a:srgbClr val="F8931F"/>
                </a:solidFill>
                <a:latin typeface="Corbel"/>
                <a:ea typeface="Corbel"/>
                <a:cs typeface="Corbel"/>
              </a:rPr>
              <a:t>www.countyhealthrankings.org</a:t>
            </a:r>
            <a:r>
              <a:rPr lang="en-US" sz="1100" b="0" i="1" spc="45" dirty="0">
                <a:solidFill>
                  <a:srgbClr val="F8931F"/>
                </a:solidFill>
                <a:latin typeface="Corbel"/>
                <a:ea typeface="Corbel"/>
                <a:cs typeface="Corbel"/>
              </a:rPr>
              <a:t> </a:t>
            </a:r>
            <a:endParaRPr lang="en-US" sz="1100" b="0" i="1" spc="45" dirty="0">
              <a:solidFill>
                <a:prstClr val="black"/>
              </a:solidFill>
              <a:latin typeface="Corbel"/>
              <a:ea typeface="Corbel"/>
              <a:cs typeface="Corbel"/>
            </a:endParaRPr>
          </a:p>
        </p:txBody>
      </p:sp>
      <p:pic>
        <p:nvPicPr>
          <p:cNvPr id="82951" name="Picture 12" descr="chrr_logo-01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33" y="96838"/>
            <a:ext cx="31326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0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8" r:id="rId1"/>
    <p:sldLayoutId id="2147487709" r:id="rId2"/>
    <p:sldLayoutId id="2147487710" r:id="rId3"/>
    <p:sldLayoutId id="2147487711" r:id="rId4"/>
    <p:sldLayoutId id="2147487712" r:id="rId5"/>
    <p:sldLayoutId id="2147487713" r:id="rId6"/>
    <p:sldLayoutId id="2147487714" r:id="rId7"/>
    <p:sldLayoutId id="2147487715" r:id="rId8"/>
    <p:sldLayoutId id="2147487716" r:id="rId9"/>
    <p:sldLayoutId id="2147487717" r:id="rId10"/>
    <p:sldLayoutId id="2147487718" r:id="rId11"/>
  </p:sldLayoutIdLst>
  <p:hf hdr="0" ftr="0" dt="0"/>
  <p:txStyles>
    <p:titleStyle>
      <a:lvl1pPr algn="l" defTabSz="647700" rtl="0" eaLnBrk="0" fontAlgn="base" hangingPunct="0">
        <a:spcBef>
          <a:spcPct val="0"/>
        </a:spcBef>
        <a:spcAft>
          <a:spcPct val="0"/>
        </a:spcAft>
        <a:defRPr sz="3200" b="1" cap="all">
          <a:solidFill>
            <a:srgbClr val="4B5E7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2pPr>
      <a:lvl3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3pPr>
      <a:lvl4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4pPr>
      <a:lvl5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MS PGothic" panose="020B0600070205080204" pitchFamily="34" charset="-128"/>
          <a:cs typeface="ＭＳ Ｐゴシック" charset="0"/>
        </a:defRPr>
      </a:lvl5pPr>
      <a:lvl6pPr marL="410195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82039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230586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64078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49238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100000"/>
        <a:buFont typeface="Lucida Grande" charset="0"/>
        <a:buChar char="‣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23875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–"/>
        <a:defRPr sz="25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706438" indent="-180975" algn="l" defTabSz="647700" rtl="0" eaLnBrk="0" fontAlgn="base" hangingPunct="0">
        <a:spcBef>
          <a:spcPts val="1613"/>
        </a:spcBef>
        <a:spcAft>
          <a:spcPct val="0"/>
        </a:spcAft>
        <a:buClr>
          <a:schemeClr val="accent1"/>
        </a:buClr>
        <a:buSzPct val="80000"/>
        <a:buFont typeface="Lucida Grande" charset="0"/>
        <a:buChar char="‣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668338" indent="-153988" algn="l" defTabSz="647700" rtl="0" eaLnBrk="0" fontAlgn="base" hangingPunct="0">
        <a:spcBef>
          <a:spcPts val="1075"/>
        </a:spcBef>
        <a:spcAft>
          <a:spcPct val="0"/>
        </a:spcAft>
        <a:buClr>
          <a:schemeClr val="accent1"/>
        </a:buClr>
        <a:buSzPct val="75000"/>
        <a:buFont typeface="Lucida Grande" charset="0"/>
        <a:buChar char="-"/>
        <a:defRPr sz="13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817563" indent="-147638" algn="l" defTabSz="647700" rtl="0" eaLnBrk="0" fontAlgn="base" hangingPunct="0">
        <a:spcBef>
          <a:spcPts val="1075"/>
        </a:spcBef>
        <a:spcAft>
          <a:spcPct val="0"/>
        </a:spcAft>
        <a:buClr>
          <a:schemeClr val="bg2"/>
        </a:buClr>
        <a:buSzPct val="80000"/>
        <a:buFont typeface="Lucida Grande" charset="0"/>
        <a:buChar char="‣"/>
        <a:defRPr sz="13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229162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639357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049553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459748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95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39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58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78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97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173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367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562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 b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b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pPr>
                <a:defRPr/>
              </a:pPr>
              <a:t>‹#›</a:t>
            </a:fld>
            <a:endParaRPr lang="en-US" b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37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912" r:id="rId1"/>
    <p:sldLayoutId id="2147487913" r:id="rId2"/>
    <p:sldLayoutId id="2147487914" r:id="rId3"/>
    <p:sldLayoutId id="2147487915" r:id="rId4"/>
    <p:sldLayoutId id="2147487916" r:id="rId5"/>
    <p:sldLayoutId id="2147487917" r:id="rId6"/>
    <p:sldLayoutId id="2147487918" r:id="rId7"/>
    <p:sldLayoutId id="2147487919" r:id="rId8"/>
    <p:sldLayoutId id="2147487920" r:id="rId9"/>
    <p:sldLayoutId id="2147487921" r:id="rId10"/>
    <p:sldLayoutId id="2147487922" r:id="rId11"/>
    <p:sldLayoutId id="2147487923" r:id="rId12"/>
    <p:sldLayoutId id="2147487924" r:id="rId13"/>
    <p:sldLayoutId id="2147487925" r:id="rId14"/>
    <p:sldLayoutId id="2147487926" r:id="rId15"/>
    <p:sldLayoutId id="214748792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C6DE5-676C-4426-9B0C-A2F77B911217}" type="slidenum"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116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990" r:id="rId1"/>
    <p:sldLayoutId id="2147487991" r:id="rId2"/>
    <p:sldLayoutId id="2147487992" r:id="rId3"/>
    <p:sldLayoutId id="2147487993" r:id="rId4"/>
    <p:sldLayoutId id="2147487994" r:id="rId5"/>
    <p:sldLayoutId id="2147487995" r:id="rId6"/>
    <p:sldLayoutId id="2147487996" r:id="rId7"/>
    <p:sldLayoutId id="2147487997" r:id="rId8"/>
    <p:sldLayoutId id="2147487998" r:id="rId9"/>
    <p:sldLayoutId id="2147487999" r:id="rId10"/>
    <p:sldLayoutId id="2147488000" r:id="rId11"/>
    <p:sldLayoutId id="2147488001" r:id="rId12"/>
    <p:sldLayoutId id="2147488002" r:id="rId13"/>
    <p:sldLayoutId id="2147488003" r:id="rId14"/>
    <p:sldLayoutId id="214748800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C6DE5-676C-4426-9B0C-A2F77B911217}" type="slidenum">
              <a:rPr lang="en-US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0930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20" r:id="rId1"/>
    <p:sldLayoutId id="2147488021" r:id="rId2"/>
    <p:sldLayoutId id="2147488022" r:id="rId3"/>
    <p:sldLayoutId id="2147488023" r:id="rId4"/>
    <p:sldLayoutId id="2147488024" r:id="rId5"/>
    <p:sldLayoutId id="2147488025" r:id="rId6"/>
    <p:sldLayoutId id="2147488026" r:id="rId7"/>
    <p:sldLayoutId id="2147488027" r:id="rId8"/>
    <p:sldLayoutId id="2147488028" r:id="rId9"/>
    <p:sldLayoutId id="2147488029" r:id="rId10"/>
    <p:sldLayoutId id="2147488030" r:id="rId11"/>
    <p:sldLayoutId id="2147488031" r:id="rId12"/>
    <p:sldLayoutId id="2147488032" r:id="rId13"/>
    <p:sldLayoutId id="2147488033" r:id="rId14"/>
    <p:sldLayoutId id="214748803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/>
            </a:lvl1pPr>
          </a:lstStyle>
          <a:p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/>
            </a:lvl1pPr>
          </a:lstStyle>
          <a:p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fld id="{D59BD063-2967-CF48-8F2E-4291A8F1CF11}" type="slidenum">
              <a:rPr lang="en-US" smtClean="0">
                <a:solidFill>
                  <a:srgbClr val="FFFF00"/>
                </a:solidFill>
                <a:cs typeface="Times New Roman" pitchFamily="18" charset="0"/>
              </a:rPr>
              <a:pPr/>
              <a:t>‹#›</a:t>
            </a:fld>
            <a:endParaRPr lang="en-US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688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065" r:id="rId1"/>
    <p:sldLayoutId id="2147488066" r:id="rId2"/>
    <p:sldLayoutId id="2147488067" r:id="rId3"/>
    <p:sldLayoutId id="2147488068" r:id="rId4"/>
    <p:sldLayoutId id="2147488069" r:id="rId5"/>
    <p:sldLayoutId id="2147488070" r:id="rId6"/>
    <p:sldLayoutId id="2147488071" r:id="rId7"/>
    <p:sldLayoutId id="2147488072" r:id="rId8"/>
    <p:sldLayoutId id="2147488073" r:id="rId9"/>
    <p:sldLayoutId id="2147488074" r:id="rId10"/>
    <p:sldLayoutId id="2147488075" r:id="rId11"/>
    <p:sldLayoutId id="2147488076" r:id="rId12"/>
    <p:sldLayoutId id="2147488077" r:id="rId13"/>
    <p:sldLayoutId id="2147488078" r:id="rId14"/>
    <p:sldLayoutId id="2147488079" r:id="rId15"/>
    <p:sldLayoutId id="2147488080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37B812-8902-B249-8A3C-E31A3E0A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83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111" r:id="rId1"/>
    <p:sldLayoutId id="2147488112" r:id="rId2"/>
    <p:sldLayoutId id="2147488113" r:id="rId3"/>
    <p:sldLayoutId id="2147488114" r:id="rId4"/>
    <p:sldLayoutId id="2147488115" r:id="rId5"/>
    <p:sldLayoutId id="2147488116" r:id="rId6"/>
    <p:sldLayoutId id="2147488117" r:id="rId7"/>
    <p:sldLayoutId id="2147488118" r:id="rId8"/>
    <p:sldLayoutId id="2147488119" r:id="rId9"/>
    <p:sldLayoutId id="2147488120" r:id="rId10"/>
    <p:sldLayoutId id="2147488121" r:id="rId11"/>
    <p:sldLayoutId id="2147488122" r:id="rId12"/>
    <p:sldLayoutId id="2147488123" r:id="rId13"/>
    <p:sldLayoutId id="2147488124" r:id="rId14"/>
    <p:sldLayoutId id="2147488125" r:id="rId15"/>
    <p:sldLayoutId id="2147488126" r:id="rId16"/>
    <p:sldLayoutId id="21474881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FFFF00"/>
                </a:solidFill>
                <a:cs typeface="Times New Roman" charset="0"/>
              </a:defRPr>
            </a:lvl1pPr>
          </a:lstStyle>
          <a:p>
            <a:fld id="{F685AECE-40AC-3543-AC16-92D483CC3634}" type="slidenum">
              <a:rPr lang="en-US" smtClean="0">
                <a:latin typeface="Times New Roman" charset="0"/>
                <a:ea typeface="ＭＳ Ｐゴシック" charset="0"/>
              </a:rPr>
              <a:pPr/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50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142" r:id="rId1"/>
    <p:sldLayoutId id="2147488143" r:id="rId2"/>
    <p:sldLayoutId id="2147488144" r:id="rId3"/>
    <p:sldLayoutId id="2147488145" r:id="rId4"/>
    <p:sldLayoutId id="2147488146" r:id="rId5"/>
    <p:sldLayoutId id="2147488147" r:id="rId6"/>
    <p:sldLayoutId id="2147488148" r:id="rId7"/>
    <p:sldLayoutId id="2147488149" r:id="rId8"/>
    <p:sldLayoutId id="2147488150" r:id="rId9"/>
    <p:sldLayoutId id="2147488151" r:id="rId10"/>
    <p:sldLayoutId id="2147488152" r:id="rId11"/>
    <p:sldLayoutId id="2147488153" r:id="rId12"/>
    <p:sldLayoutId id="2147488154" r:id="rId13"/>
    <p:sldLayoutId id="2147488155" r:id="rId14"/>
    <p:sldLayoutId id="214748815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cs typeface="ＭＳ Ｐゴシック" charset="0"/>
              </a:defRPr>
            </a:lvl1pPr>
          </a:lstStyle>
          <a:p>
            <a:fld id="{C92A4C76-1097-BF47-90B7-53FE7F788BB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43" r:id="rId1"/>
    <p:sldLayoutId id="2147485644" r:id="rId2"/>
    <p:sldLayoutId id="2147485645" r:id="rId3"/>
    <p:sldLayoutId id="2147485646" r:id="rId4"/>
    <p:sldLayoutId id="2147485647" r:id="rId5"/>
    <p:sldLayoutId id="2147485648" r:id="rId6"/>
    <p:sldLayoutId id="2147485649" r:id="rId7"/>
    <p:sldLayoutId id="2147485650" r:id="rId8"/>
    <p:sldLayoutId id="2147485651" r:id="rId9"/>
    <p:sldLayoutId id="2147485652" r:id="rId10"/>
    <p:sldLayoutId id="21474856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fld id="{F5006AC2-5499-E84E-B878-70F9936731D4}" type="slidenum">
              <a:rPr lang="en-US">
                <a:latin typeface="Times New Roman" charset="0"/>
                <a:ea typeface="MS PGothic" charset="0"/>
                <a:cs typeface="Times New Roman" charset="0"/>
              </a:rPr>
              <a:pPr/>
              <a:t>‹#›</a:t>
            </a:fld>
            <a:endParaRPr lang="en-US">
              <a:latin typeface="Times New Roman" charset="0"/>
              <a:ea typeface="MS PGothic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650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00" r:id="rId1"/>
    <p:sldLayoutId id="2147488201" r:id="rId2"/>
    <p:sldLayoutId id="2147488202" r:id="rId3"/>
    <p:sldLayoutId id="2147488203" r:id="rId4"/>
    <p:sldLayoutId id="2147488204" r:id="rId5"/>
    <p:sldLayoutId id="2147488205" r:id="rId6"/>
    <p:sldLayoutId id="2147488206" r:id="rId7"/>
    <p:sldLayoutId id="2147488207" r:id="rId8"/>
    <p:sldLayoutId id="2147488208" r:id="rId9"/>
    <p:sldLayoutId id="2147488209" r:id="rId10"/>
    <p:sldLayoutId id="2147488210" r:id="rId11"/>
    <p:sldLayoutId id="2147488211" r:id="rId12"/>
    <p:sldLayoutId id="2147488212" r:id="rId13"/>
    <p:sldLayoutId id="214748821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00"/>
                </a:solidFill>
              </a:defRPr>
            </a:lvl1pPr>
          </a:lstStyle>
          <a:p>
            <a:fld id="{6E6FCCCE-936E-DB49-BD93-7193D0DEC06C}" type="slidenum">
              <a:rPr lang="en-US">
                <a:latin typeface="Times New Roman" charset="0"/>
                <a:ea typeface="ＭＳ Ｐゴシック" charset="0"/>
                <a:cs typeface="Times New Roman" charset="0"/>
              </a:rPr>
              <a:pPr/>
              <a:t>‹#›</a:t>
            </a:fld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072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72" r:id="rId1"/>
    <p:sldLayoutId id="2147488373" r:id="rId2"/>
    <p:sldLayoutId id="2147488374" r:id="rId3"/>
    <p:sldLayoutId id="2147488375" r:id="rId4"/>
    <p:sldLayoutId id="2147488376" r:id="rId5"/>
    <p:sldLayoutId id="2147488377" r:id="rId6"/>
    <p:sldLayoutId id="2147488378" r:id="rId7"/>
    <p:sldLayoutId id="2147488379" r:id="rId8"/>
    <p:sldLayoutId id="2147488380" r:id="rId9"/>
    <p:sldLayoutId id="2147488381" r:id="rId10"/>
    <p:sldLayoutId id="2147488382" r:id="rId11"/>
    <p:sldLayoutId id="2147488383" r:id="rId12"/>
    <p:sldLayoutId id="2147488384" r:id="rId13"/>
    <p:sldLayoutId id="2147488385" r:id="rId14"/>
    <p:sldLayoutId id="214748838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00"/>
                </a:solidFill>
              </a:defRPr>
            </a:lvl1pPr>
          </a:lstStyle>
          <a:p>
            <a:pPr algn="ctr">
              <a:defRPr/>
            </a:pPr>
            <a:endParaRPr lang="en-US">
              <a:latin typeface="Times New Roman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F2CA5F13-E24B-461B-BF09-00A7B96B64BE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51584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388" r:id="rId1"/>
    <p:sldLayoutId id="2147488389" r:id="rId2"/>
    <p:sldLayoutId id="2147488390" r:id="rId3"/>
    <p:sldLayoutId id="2147488391" r:id="rId4"/>
    <p:sldLayoutId id="2147488392" r:id="rId5"/>
    <p:sldLayoutId id="2147488393" r:id="rId6"/>
    <p:sldLayoutId id="2147488394" r:id="rId7"/>
    <p:sldLayoutId id="2147488395" r:id="rId8"/>
    <p:sldLayoutId id="2147488396" r:id="rId9"/>
    <p:sldLayoutId id="2147488397" r:id="rId10"/>
    <p:sldLayoutId id="2147488398" r:id="rId11"/>
    <p:sldLayoutId id="2147488399" r:id="rId12"/>
    <p:sldLayoutId id="2147488400" r:id="rId13"/>
    <p:sldLayoutId id="2147488401" r:id="rId14"/>
    <p:sldLayoutId id="214748840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37B812-8902-B249-8A3C-E31A3E0A3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53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418" r:id="rId1"/>
    <p:sldLayoutId id="2147488419" r:id="rId2"/>
    <p:sldLayoutId id="2147488420" r:id="rId3"/>
    <p:sldLayoutId id="2147488421" r:id="rId4"/>
    <p:sldLayoutId id="2147488422" r:id="rId5"/>
    <p:sldLayoutId id="2147488423" r:id="rId6"/>
    <p:sldLayoutId id="2147488424" r:id="rId7"/>
    <p:sldLayoutId id="2147488425" r:id="rId8"/>
    <p:sldLayoutId id="2147488426" r:id="rId9"/>
    <p:sldLayoutId id="2147488427" r:id="rId10"/>
    <p:sldLayoutId id="2147488428" r:id="rId11"/>
    <p:sldLayoutId id="2147488429" r:id="rId12"/>
    <p:sldLayoutId id="2147488430" r:id="rId13"/>
    <p:sldLayoutId id="2147488431" r:id="rId14"/>
    <p:sldLayoutId id="2147488432" r:id="rId15"/>
    <p:sldLayoutId id="2147488433" r:id="rId16"/>
    <p:sldLayoutId id="21474884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6FCCCE-936E-DB49-BD93-7193D0DEC06C}" type="slidenum">
              <a:rPr lang="en-US">
                <a:latin typeface="Times New Roman" charset="0"/>
                <a:ea typeface="ＭＳ Ｐゴシック" charset="0"/>
                <a:cs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83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52" r:id="rId1"/>
    <p:sldLayoutId id="2147488453" r:id="rId2"/>
    <p:sldLayoutId id="2147488454" r:id="rId3"/>
    <p:sldLayoutId id="2147488455" r:id="rId4"/>
    <p:sldLayoutId id="2147488456" r:id="rId5"/>
    <p:sldLayoutId id="2147488457" r:id="rId6"/>
    <p:sldLayoutId id="2147488458" r:id="rId7"/>
    <p:sldLayoutId id="2147488459" r:id="rId8"/>
    <p:sldLayoutId id="2147488460" r:id="rId9"/>
    <p:sldLayoutId id="2147488461" r:id="rId10"/>
    <p:sldLayoutId id="2147488462" r:id="rId11"/>
    <p:sldLayoutId id="2147488463" r:id="rId12"/>
    <p:sldLayoutId id="2147488464" r:id="rId13"/>
    <p:sldLayoutId id="2147488465" r:id="rId14"/>
    <p:sldLayoutId id="21474884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266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0043CD8-64F6-4CD3-AE16-57FAD0DAA88D}" type="slidenum">
              <a:rPr lang="en-US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0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468" r:id="rId1"/>
    <p:sldLayoutId id="2147488469" r:id="rId2"/>
    <p:sldLayoutId id="2147488470" r:id="rId3"/>
    <p:sldLayoutId id="2147488471" r:id="rId4"/>
    <p:sldLayoutId id="2147488472" r:id="rId5"/>
    <p:sldLayoutId id="2147488473" r:id="rId6"/>
    <p:sldLayoutId id="2147488474" r:id="rId7"/>
    <p:sldLayoutId id="2147488475" r:id="rId8"/>
    <p:sldLayoutId id="2147488476" r:id="rId9"/>
    <p:sldLayoutId id="2147488477" r:id="rId10"/>
    <p:sldLayoutId id="2147488478" r:id="rId11"/>
    <p:sldLayoutId id="2147488479" r:id="rId12"/>
    <p:sldLayoutId id="2147488480" r:id="rId13"/>
    <p:sldLayoutId id="214748848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cs typeface="+mn-cs"/>
              </a:defRPr>
            </a:lvl1pPr>
          </a:lstStyle>
          <a:p>
            <a:pPr>
              <a:defRPr/>
            </a:pPr>
            <a:fld id="{209448B3-E303-4773-9741-8786F77CC27A}" type="slidenum">
              <a:rPr lang="en-US">
                <a:solidFill>
                  <a:srgbClr val="FFFF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74617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83" r:id="rId1"/>
    <p:sldLayoutId id="2147488484" r:id="rId2"/>
    <p:sldLayoutId id="2147488485" r:id="rId3"/>
    <p:sldLayoutId id="2147488486" r:id="rId4"/>
    <p:sldLayoutId id="2147488487" r:id="rId5"/>
    <p:sldLayoutId id="2147488488" r:id="rId6"/>
    <p:sldLayoutId id="2147488489" r:id="rId7"/>
    <p:sldLayoutId id="2147488490" r:id="rId8"/>
    <p:sldLayoutId id="2147488491" r:id="rId9"/>
    <p:sldLayoutId id="2147488492" r:id="rId10"/>
    <p:sldLayoutId id="2147488493" r:id="rId11"/>
    <p:sldLayoutId id="2147488494" r:id="rId12"/>
    <p:sldLayoutId id="214748849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0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0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2A4C76-1097-BF47-90B7-53FE7F788BB7}" type="slidenum">
              <a:rPr lang="en-US" smtClean="0">
                <a:solidFill>
                  <a:srgbClr val="FFFF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869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497" r:id="rId1"/>
    <p:sldLayoutId id="2147488498" r:id="rId2"/>
    <p:sldLayoutId id="2147488499" r:id="rId3"/>
    <p:sldLayoutId id="2147488500" r:id="rId4"/>
    <p:sldLayoutId id="2147488501" r:id="rId5"/>
    <p:sldLayoutId id="2147488502" r:id="rId6"/>
    <p:sldLayoutId id="2147488503" r:id="rId7"/>
    <p:sldLayoutId id="2147488504" r:id="rId8"/>
    <p:sldLayoutId id="2147488505" r:id="rId9"/>
    <p:sldLayoutId id="2147488506" r:id="rId10"/>
    <p:sldLayoutId id="21474885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1188A6-3DDA-434F-AE36-339A5D58B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58F5D-CCF5-5740-94CE-5025EC1EF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BE884-BEFD-C340-B29F-4FBE15FB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78600-C1CE-0E4C-B0BC-6D3E38C45A81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37A50-234E-DA4C-A552-659827F1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3592-5B69-1640-8805-45F9062E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870F0-285D-EF47-97CA-50EB2B969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09" r:id="rId1"/>
    <p:sldLayoutId id="2147488510" r:id="rId2"/>
    <p:sldLayoutId id="2147488511" r:id="rId3"/>
    <p:sldLayoutId id="2147488512" r:id="rId4"/>
    <p:sldLayoutId id="2147488513" r:id="rId5"/>
    <p:sldLayoutId id="2147488514" r:id="rId6"/>
    <p:sldLayoutId id="2147488515" r:id="rId7"/>
    <p:sldLayoutId id="2147488516" r:id="rId8"/>
    <p:sldLayoutId id="2147488517" r:id="rId9"/>
    <p:sldLayoutId id="2147488518" r:id="rId10"/>
    <p:sldLayoutId id="21474885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00"/>
                </a:solidFill>
                <a:ea typeface="MS PGothic" charset="0"/>
                <a:cs typeface="Times New Roman" charset="0"/>
              </a:defRPr>
            </a:lvl1pPr>
          </a:lstStyle>
          <a:p>
            <a:fld id="{6A36DC93-998E-0B4B-97E4-A4F616C44E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333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521" r:id="rId1"/>
    <p:sldLayoutId id="2147488522" r:id="rId2"/>
    <p:sldLayoutId id="2147488523" r:id="rId3"/>
    <p:sldLayoutId id="2147488524" r:id="rId4"/>
    <p:sldLayoutId id="2147488525" r:id="rId5"/>
    <p:sldLayoutId id="2147488526" r:id="rId6"/>
    <p:sldLayoutId id="2147488527" r:id="rId7"/>
    <p:sldLayoutId id="2147488528" r:id="rId8"/>
    <p:sldLayoutId id="2147488529" r:id="rId9"/>
    <p:sldLayoutId id="2147488530" r:id="rId10"/>
    <p:sldLayoutId id="2147488531" r:id="rId11"/>
    <p:sldLayoutId id="2147488532" r:id="rId12"/>
    <p:sldLayoutId id="21474885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6685" y="960438"/>
            <a:ext cx="11076516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Two Line Titles</a:t>
            </a:r>
            <a:br>
              <a:rPr lang="en-US" dirty="0"/>
            </a:br>
            <a:r>
              <a:rPr lang="en-US" dirty="0"/>
              <a:t>One Line Titles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918" y="2443164"/>
            <a:ext cx="1107016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036300" y="15876"/>
            <a:ext cx="594784" cy="403225"/>
          </a:xfrm>
          <a:prstGeom prst="rect">
            <a:avLst/>
          </a:prstGeom>
        </p:spPr>
        <p:txBody>
          <a:bodyPr lIns="0" tIns="0" rIns="0" bIns="0" anchor="ctr"/>
          <a:lstStyle>
            <a:lvl1pPr defTabSz="457200"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9E51813E-676C-CD4A-8560-AF9FFC22E259}" type="slidenum">
              <a:rPr lang="en-US" sz="1100">
                <a:solidFill>
                  <a:srgbClr val="FFFFFF"/>
                </a:solidFill>
                <a:latin typeface="Corbel" charset="0"/>
                <a:cs typeface="Corbel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1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sp>
        <p:nvSpPr>
          <p:cNvPr id="12" name="Text Box 4"/>
          <p:cNvSpPr txBox="1"/>
          <p:nvPr userDrawn="1"/>
        </p:nvSpPr>
        <p:spPr>
          <a:xfrm>
            <a:off x="7810501" y="15876"/>
            <a:ext cx="3325284" cy="40322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lnSpc>
                <a:spcPts val="13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spc="45" dirty="0" err="1">
                <a:solidFill>
                  <a:srgbClr val="F8931F"/>
                </a:solidFill>
                <a:latin typeface="Corbel"/>
                <a:ea typeface="Corbel"/>
                <a:cs typeface="Corbel"/>
              </a:rPr>
              <a:t>www.countyhealthrankings.org</a:t>
            </a:r>
            <a:r>
              <a:rPr lang="en-US" sz="1100" i="1" spc="45" dirty="0">
                <a:solidFill>
                  <a:srgbClr val="F8931F"/>
                </a:solidFill>
                <a:latin typeface="Corbel"/>
                <a:ea typeface="Corbel"/>
                <a:cs typeface="Corbel"/>
              </a:rPr>
              <a:t> </a:t>
            </a:r>
            <a:endParaRPr lang="en-US" sz="1100" i="1" spc="45" dirty="0">
              <a:solidFill>
                <a:prstClr val="black"/>
              </a:solidFill>
              <a:latin typeface="Corbel"/>
              <a:ea typeface="Corbel"/>
              <a:cs typeface="Corbel"/>
            </a:endParaRPr>
          </a:p>
        </p:txBody>
      </p:sp>
      <p:pic>
        <p:nvPicPr>
          <p:cNvPr id="7175" name="Picture 12" descr="chrr_logo-01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33" y="96838"/>
            <a:ext cx="31326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27" r:id="rId1"/>
    <p:sldLayoutId id="2147485728" r:id="rId2"/>
    <p:sldLayoutId id="2147485669" r:id="rId3"/>
    <p:sldLayoutId id="2147485729" r:id="rId4"/>
    <p:sldLayoutId id="2147485730" r:id="rId5"/>
    <p:sldLayoutId id="2147485731" r:id="rId6"/>
    <p:sldLayoutId id="2147485670" r:id="rId7"/>
    <p:sldLayoutId id="2147485671" r:id="rId8"/>
    <p:sldLayoutId id="2147485732" r:id="rId9"/>
    <p:sldLayoutId id="2147485672" r:id="rId10"/>
    <p:sldLayoutId id="2147485733" r:id="rId11"/>
  </p:sldLayoutIdLst>
  <p:hf hdr="0" ftr="0" dt="0"/>
  <p:txStyles>
    <p:titleStyle>
      <a:lvl1pPr algn="l" defTabSz="647700" rtl="0" eaLnBrk="0" fontAlgn="base" hangingPunct="0">
        <a:spcBef>
          <a:spcPct val="0"/>
        </a:spcBef>
        <a:spcAft>
          <a:spcPct val="0"/>
        </a:spcAft>
        <a:defRPr sz="3200" b="1" cap="all">
          <a:solidFill>
            <a:srgbClr val="4B5E72"/>
          </a:solidFill>
          <a:latin typeface="+mj-lt"/>
          <a:ea typeface="ＭＳ Ｐゴシック" charset="0"/>
          <a:cs typeface="+mj-cs"/>
        </a:defRPr>
      </a:lvl1pPr>
      <a:lvl2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2pPr>
      <a:lvl3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3pPr>
      <a:lvl4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4pPr>
      <a:lvl5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5pPr>
      <a:lvl6pPr marL="410195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82039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230586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64078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49238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100000"/>
        <a:buFont typeface="Lucida Grande" charset="0"/>
        <a:buChar char="‣"/>
        <a:defRPr sz="27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23875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75000"/>
        <a:buFont typeface="Arial" charset="0"/>
        <a:buChar char="–"/>
        <a:defRPr sz="2500">
          <a:solidFill>
            <a:schemeClr val="tx1"/>
          </a:solidFill>
          <a:latin typeface="+mn-lt"/>
          <a:ea typeface="ＭＳ Ｐゴシック" charset="0"/>
        </a:defRPr>
      </a:lvl2pPr>
      <a:lvl3pPr marL="706438" indent="-180975" algn="l" defTabSz="647700" rtl="0" eaLnBrk="0" fontAlgn="base" hangingPunct="0">
        <a:spcBef>
          <a:spcPts val="1613"/>
        </a:spcBef>
        <a:spcAft>
          <a:spcPct val="0"/>
        </a:spcAft>
        <a:buClr>
          <a:schemeClr val="accent1"/>
        </a:buClr>
        <a:buSzPct val="80000"/>
        <a:buFont typeface="Lucida Grande" charset="0"/>
        <a:buChar char="‣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668338" indent="-153988" algn="l" defTabSz="647700" rtl="0" eaLnBrk="0" fontAlgn="base" hangingPunct="0">
        <a:spcBef>
          <a:spcPts val="1075"/>
        </a:spcBef>
        <a:spcAft>
          <a:spcPct val="0"/>
        </a:spcAft>
        <a:buClr>
          <a:schemeClr val="accent1"/>
        </a:buClr>
        <a:buSzPct val="75000"/>
        <a:buFont typeface="Lucida Grande" charset="0"/>
        <a:buChar char="-"/>
        <a:defRPr sz="1300">
          <a:solidFill>
            <a:schemeClr val="tx1"/>
          </a:solidFill>
          <a:latin typeface="+mn-lt"/>
          <a:ea typeface="ＭＳ Ｐゴシック" charset="0"/>
        </a:defRPr>
      </a:lvl4pPr>
      <a:lvl5pPr marL="817563" indent="-147638" algn="l" defTabSz="647700" rtl="0" eaLnBrk="0" fontAlgn="base" hangingPunct="0">
        <a:spcBef>
          <a:spcPts val="1075"/>
        </a:spcBef>
        <a:spcAft>
          <a:spcPct val="0"/>
        </a:spcAft>
        <a:buClr>
          <a:schemeClr val="bg2"/>
        </a:buClr>
        <a:buSzPct val="80000"/>
        <a:buFont typeface="Lucida Grande" charset="0"/>
        <a:buChar char="‣"/>
        <a:defRPr sz="1300">
          <a:solidFill>
            <a:schemeClr val="tx1"/>
          </a:solidFill>
          <a:latin typeface="+mn-lt"/>
          <a:ea typeface="ＭＳ Ｐゴシック" charset="0"/>
        </a:defRPr>
      </a:lvl5pPr>
      <a:lvl6pPr marL="1229162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639357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049553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459748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95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39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58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78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97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173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367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562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8351A768-CB5A-4909-85DD-55EBAA758BD5}" type="slidenum">
              <a:rPr lang="en-US" altLang="en-US" smtClean="0">
                <a:latin typeface="Times New Roman" pitchFamily="18" charset="0"/>
                <a:ea typeface="MS PGothic" pitchFamily="34" charset="-128"/>
              </a:rPr>
              <a:pPr>
                <a:defRPr/>
              </a:pPr>
              <a:t>‹#›</a:t>
            </a:fld>
            <a:endParaRPr lang="en-US" altLang="en-US"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542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535" r:id="rId1"/>
    <p:sldLayoutId id="2147488536" r:id="rId2"/>
    <p:sldLayoutId id="2147488537" r:id="rId3"/>
    <p:sldLayoutId id="2147488538" r:id="rId4"/>
    <p:sldLayoutId id="2147488539" r:id="rId5"/>
    <p:sldLayoutId id="2147488540" r:id="rId6"/>
    <p:sldLayoutId id="2147488541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just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FFFF00"/>
                </a:solidFill>
                <a:cs typeface="Times New Roman" charset="0"/>
              </a:defRPr>
            </a:lvl1pPr>
          </a:lstStyle>
          <a:p>
            <a:pPr eaLnBrk="1" hangingPunct="1"/>
            <a:fld id="{FD391609-2B4C-7D4C-8B85-B1A254A37A1A}" type="slidenum">
              <a:rPr lang="en-US">
                <a:latin typeface="Times New Roman" charset="0"/>
                <a:ea typeface="ＭＳ Ｐゴシック" charset="0"/>
              </a:rPr>
              <a:pPr eaLnBrk="1" hangingPunct="1"/>
              <a:t>‹#›</a:t>
            </a:fld>
            <a:endParaRPr lang="en-U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048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543" r:id="rId1"/>
    <p:sldLayoutId id="2147488544" r:id="rId2"/>
    <p:sldLayoutId id="2147488545" r:id="rId3"/>
    <p:sldLayoutId id="2147488546" r:id="rId4"/>
    <p:sldLayoutId id="2147488547" r:id="rId5"/>
    <p:sldLayoutId id="2147488548" r:id="rId6"/>
    <p:sldLayoutId id="2147488549" r:id="rId7"/>
    <p:sldLayoutId id="2147488550" r:id="rId8"/>
    <p:sldLayoutId id="2147488551" r:id="rId9"/>
    <p:sldLayoutId id="2147488552" r:id="rId10"/>
    <p:sldLayoutId id="2147488553" r:id="rId11"/>
    <p:sldLayoutId id="2147488554" r:id="rId12"/>
    <p:sldLayoutId id="2147488555" r:id="rId13"/>
    <p:sldLayoutId id="2147488556" r:id="rId14"/>
    <p:sldLayoutId id="2147488557" r:id="rId15"/>
    <p:sldLayoutId id="214748855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RWJ_top_2">
            <a:extLst>
              <a:ext uri="{FF2B5EF4-FFF2-40B4-BE49-F238E27FC236}">
                <a16:creationId xmlns:a16="http://schemas.microsoft.com/office/drawing/2014/main" id="{699F86AD-6DFC-9C4B-835D-75F2999A78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FCB07FE-6A8A-1043-8254-8A86EE90C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10668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9550142E-93A7-CB43-9758-18B04A1A9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165AF4D-973D-4449-A465-E440704E43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0" y="6553200"/>
            <a:ext cx="345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75FFB7D-D2E2-964D-99F4-589AC11C55CF}" type="datetime7">
              <a:rPr lang="en-US"/>
              <a:pPr>
                <a:defRPr/>
              </a:pPr>
              <a:t>Apr-22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9B7C4B-65C9-E640-B8D2-9BC69C0AF2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561138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© 2008 Robert Wood Johnson Foundation. All rights reserved.  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67AA22B-658B-0E41-9E45-E844291AC1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561138"/>
            <a:ext cx="111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F1C48912-A576-2B48-9EB0-92AD91B3545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2" name="Line 10">
            <a:extLst>
              <a:ext uri="{FF2B5EF4-FFF2-40B4-BE49-F238E27FC236}">
                <a16:creationId xmlns:a16="http://schemas.microsoft.com/office/drawing/2014/main" id="{CDFF2DDE-540B-1B42-A070-12F3B8FC3BA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77000"/>
            <a:ext cx="12496800" cy="0"/>
          </a:xfrm>
          <a:prstGeom prst="line">
            <a:avLst/>
          </a:prstGeom>
          <a:noFill/>
          <a:ln w="158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800"/>
          </a:p>
        </p:txBody>
      </p:sp>
      <p:sp>
        <p:nvSpPr>
          <p:cNvPr id="1033" name="Rectangle 14">
            <a:extLst>
              <a:ext uri="{FF2B5EF4-FFF2-40B4-BE49-F238E27FC236}">
                <a16:creationId xmlns:a16="http://schemas.microsoft.com/office/drawing/2014/main" id="{B7D75059-4DC6-F349-8F58-00EDA5380D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5964767" y="874712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2400"/>
          </a:p>
        </p:txBody>
      </p:sp>
      <p:sp>
        <p:nvSpPr>
          <p:cNvPr id="1034" name="Rectangle 15">
            <a:extLst>
              <a:ext uri="{FF2B5EF4-FFF2-40B4-BE49-F238E27FC236}">
                <a16:creationId xmlns:a16="http://schemas.microsoft.com/office/drawing/2014/main" id="{ADE6B4AF-5CE7-B445-8EAC-1B9CD56FB1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560300" y="634682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 sz="2400"/>
          </a:p>
        </p:txBody>
      </p:sp>
      <p:pic>
        <p:nvPicPr>
          <p:cNvPr id="1035" name="Picture 17" descr="revised logo_commission">
            <a:extLst>
              <a:ext uri="{FF2B5EF4-FFF2-40B4-BE49-F238E27FC236}">
                <a16:creationId xmlns:a16="http://schemas.microsoft.com/office/drawing/2014/main" id="{B2230016-F14F-6B4D-BA0B-C69416B886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1"/>
            <a:ext cx="4064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26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  <p:sldLayoutId id="2147488571" r:id="rId12"/>
    <p:sldLayoutId id="2147488572" r:id="rId13"/>
    <p:sldLayoutId id="2147488573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927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070" r:id="rId1"/>
    <p:sldLayoutId id="2147486071" r:id="rId2"/>
    <p:sldLayoutId id="2147486072" r:id="rId3"/>
    <p:sldLayoutId id="2147486073" r:id="rId4"/>
    <p:sldLayoutId id="2147486074" r:id="rId5"/>
    <p:sldLayoutId id="2147486075" r:id="rId6"/>
    <p:sldLayoutId id="2147486076" r:id="rId7"/>
    <p:sldLayoutId id="2147486077" r:id="rId8"/>
    <p:sldLayoutId id="2147486078" r:id="rId9"/>
    <p:sldLayoutId id="2147486079" r:id="rId10"/>
    <p:sldLayoutId id="2147486080" r:id="rId11"/>
    <p:sldLayoutId id="2147486081" r:id="rId12"/>
    <p:sldLayoutId id="2147486082" r:id="rId13"/>
    <p:sldLayoutId id="2147486083" r:id="rId14"/>
    <p:sldLayoutId id="214748608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C6DE5-676C-4426-9B0C-A2F77B911217}" type="slidenum">
              <a:rPr 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63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47" r:id="rId1"/>
    <p:sldLayoutId id="2147486148" r:id="rId2"/>
    <p:sldLayoutId id="2147486149" r:id="rId3"/>
    <p:sldLayoutId id="2147486150" r:id="rId4"/>
    <p:sldLayoutId id="2147486151" r:id="rId5"/>
    <p:sldLayoutId id="2147486152" r:id="rId6"/>
    <p:sldLayoutId id="2147486153" r:id="rId7"/>
    <p:sldLayoutId id="2147486154" r:id="rId8"/>
    <p:sldLayoutId id="2147486155" r:id="rId9"/>
    <p:sldLayoutId id="2147486156" r:id="rId10"/>
    <p:sldLayoutId id="2147486157" r:id="rId11"/>
    <p:sldLayoutId id="2147486158" r:id="rId12"/>
    <p:sldLayoutId id="2147486159" r:id="rId13"/>
    <p:sldLayoutId id="2147486160" r:id="rId14"/>
    <p:sldLayoutId id="214748616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C6DE5-676C-4426-9B0C-A2F77B911217}" type="slidenum">
              <a:rPr lang="en-US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86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597" r:id="rId1"/>
    <p:sldLayoutId id="2147486598" r:id="rId2"/>
    <p:sldLayoutId id="2147486599" r:id="rId3"/>
    <p:sldLayoutId id="2147486600" r:id="rId4"/>
    <p:sldLayoutId id="2147486601" r:id="rId5"/>
    <p:sldLayoutId id="2147486602" r:id="rId6"/>
    <p:sldLayoutId id="2147486603" r:id="rId7"/>
    <p:sldLayoutId id="2147486604" r:id="rId8"/>
    <p:sldLayoutId id="2147486605" r:id="rId9"/>
    <p:sldLayoutId id="2147486606" r:id="rId10"/>
    <p:sldLayoutId id="2147486607" r:id="rId11"/>
    <p:sldLayoutId id="2147486608" r:id="rId12"/>
    <p:sldLayoutId id="2147486609" r:id="rId13"/>
    <p:sldLayoutId id="2147486610" r:id="rId14"/>
    <p:sldLayoutId id="214748661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0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88" r:id="rId1"/>
    <p:sldLayoutId id="2147486689" r:id="rId2"/>
    <p:sldLayoutId id="2147486690" r:id="rId3"/>
    <p:sldLayoutId id="2147486691" r:id="rId4"/>
    <p:sldLayoutId id="2147486692" r:id="rId5"/>
    <p:sldLayoutId id="2147486693" r:id="rId6"/>
    <p:sldLayoutId id="2147486694" r:id="rId7"/>
    <p:sldLayoutId id="2147486695" r:id="rId8"/>
    <p:sldLayoutId id="2147486696" r:id="rId9"/>
    <p:sldLayoutId id="2147486697" r:id="rId10"/>
    <p:sldLayoutId id="2147486698" r:id="rId11"/>
    <p:sldLayoutId id="2147486699" r:id="rId12"/>
    <p:sldLayoutId id="2147486700" r:id="rId13"/>
    <p:sldLayoutId id="2147486701" r:id="rId14"/>
    <p:sldLayoutId id="214748670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6687" y="960438"/>
            <a:ext cx="11076516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Two Line Titles</a:t>
            </a:r>
            <a:br>
              <a:rPr lang="en-US" dirty="0"/>
            </a:br>
            <a:r>
              <a:rPr lang="en-US" dirty="0"/>
              <a:t>One Line Titles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934" y="2443188"/>
            <a:ext cx="1107016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419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39" tIns="41020" rIns="82039" bIns="4102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en-US" sz="1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036300" y="15876"/>
            <a:ext cx="594784" cy="403225"/>
          </a:xfrm>
          <a:prstGeom prst="rect">
            <a:avLst/>
          </a:prstGeom>
        </p:spPr>
        <p:txBody>
          <a:bodyPr lIns="0" tIns="0" rIns="0" bIns="0" anchor="ctr"/>
          <a:lstStyle>
            <a:lvl1pPr defTabSz="457200"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4572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r">
              <a:spcBef>
                <a:spcPct val="50000"/>
              </a:spcBef>
            </a:pPr>
            <a:fld id="{5A9B6E12-E605-E741-BD10-97F46C64AD91}" type="slidenum">
              <a:rPr lang="en-US" sz="1100" smtClean="0">
                <a:solidFill>
                  <a:srgbClr val="FFFFFF"/>
                </a:solidFill>
                <a:latin typeface="Corbel" charset="0"/>
                <a:cs typeface="Corbe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US" sz="11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sp>
        <p:nvSpPr>
          <p:cNvPr id="12" name="Text Box 4"/>
          <p:cNvSpPr txBox="1"/>
          <p:nvPr userDrawn="1"/>
        </p:nvSpPr>
        <p:spPr>
          <a:xfrm>
            <a:off x="7810502" y="15876"/>
            <a:ext cx="3325284" cy="40322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 eaLnBrk="0" hangingPunct="0">
              <a:lnSpc>
                <a:spcPts val="13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spc="45" dirty="0" err="1">
                <a:solidFill>
                  <a:srgbClr val="F8931F"/>
                </a:solidFill>
                <a:latin typeface="Corbel"/>
                <a:ea typeface="Corbel"/>
                <a:cs typeface="Corbel"/>
              </a:rPr>
              <a:t>www.countyhealthrankings.org</a:t>
            </a:r>
            <a:r>
              <a:rPr lang="en-US" sz="1100" i="1" spc="45" dirty="0">
                <a:solidFill>
                  <a:srgbClr val="F8931F"/>
                </a:solidFill>
                <a:latin typeface="Corbel"/>
                <a:ea typeface="Corbel"/>
                <a:cs typeface="Corbel"/>
              </a:rPr>
              <a:t> </a:t>
            </a:r>
            <a:endParaRPr lang="en-US" sz="1100" i="1" spc="45" dirty="0">
              <a:solidFill>
                <a:prstClr val="black"/>
              </a:solidFill>
              <a:latin typeface="Corbel"/>
              <a:ea typeface="Corbel"/>
              <a:cs typeface="Corbel"/>
            </a:endParaRPr>
          </a:p>
        </p:txBody>
      </p:sp>
      <p:pic>
        <p:nvPicPr>
          <p:cNvPr id="11271" name="Picture 12" descr="chrr_logo-01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33" y="96838"/>
            <a:ext cx="31326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56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3" r:id="rId1"/>
    <p:sldLayoutId id="2147486994" r:id="rId2"/>
    <p:sldLayoutId id="2147486995" r:id="rId3"/>
    <p:sldLayoutId id="2147486996" r:id="rId4"/>
    <p:sldLayoutId id="2147486997" r:id="rId5"/>
    <p:sldLayoutId id="2147486998" r:id="rId6"/>
    <p:sldLayoutId id="2147486999" r:id="rId7"/>
    <p:sldLayoutId id="2147487000" r:id="rId8"/>
    <p:sldLayoutId id="2147487001" r:id="rId9"/>
    <p:sldLayoutId id="2147487002" r:id="rId10"/>
    <p:sldLayoutId id="2147487003" r:id="rId11"/>
  </p:sldLayoutIdLst>
  <p:hf hdr="0" ftr="0" dt="0"/>
  <p:txStyles>
    <p:titleStyle>
      <a:lvl1pPr algn="l" defTabSz="647700" rtl="0" eaLnBrk="0" fontAlgn="base" hangingPunct="0">
        <a:spcBef>
          <a:spcPct val="0"/>
        </a:spcBef>
        <a:spcAft>
          <a:spcPct val="0"/>
        </a:spcAft>
        <a:defRPr sz="3200" b="1" cap="all">
          <a:solidFill>
            <a:srgbClr val="4B5E72"/>
          </a:solidFill>
          <a:latin typeface="+mj-lt"/>
          <a:ea typeface="ＭＳ Ｐゴシック" charset="0"/>
          <a:cs typeface="+mj-cs"/>
        </a:defRPr>
      </a:lvl1pPr>
      <a:lvl2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2pPr>
      <a:lvl3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3pPr>
      <a:lvl4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4pPr>
      <a:lvl5pPr algn="l" defTabSz="6477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4B5E72"/>
          </a:solidFill>
          <a:latin typeface="Corbel" pitchFamily="34" charset="0"/>
          <a:ea typeface="ＭＳ Ｐゴシック" charset="0"/>
        </a:defRPr>
      </a:lvl5pPr>
      <a:lvl6pPr marL="410195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82039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230586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640781" algn="l" defTabSz="648052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49238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100000"/>
        <a:buFont typeface="Lucida Grande" charset="0"/>
        <a:buChar char="‣"/>
        <a:defRPr sz="27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23875" indent="-249238" algn="l" defTabSz="647700" rtl="0" eaLnBrk="0" fontAlgn="base" hangingPunct="0">
        <a:spcBef>
          <a:spcPts val="1613"/>
        </a:spcBef>
        <a:spcAft>
          <a:spcPct val="0"/>
        </a:spcAft>
        <a:buClr>
          <a:schemeClr val="tx2"/>
        </a:buClr>
        <a:buSzPct val="75000"/>
        <a:buFont typeface="Arial" charset="0"/>
        <a:buChar char="–"/>
        <a:defRPr sz="2500">
          <a:solidFill>
            <a:schemeClr val="tx1"/>
          </a:solidFill>
          <a:latin typeface="+mn-lt"/>
          <a:ea typeface="ＭＳ Ｐゴシック" charset="0"/>
        </a:defRPr>
      </a:lvl2pPr>
      <a:lvl3pPr marL="706438" indent="-180975" algn="l" defTabSz="647700" rtl="0" eaLnBrk="0" fontAlgn="base" hangingPunct="0">
        <a:spcBef>
          <a:spcPts val="1613"/>
        </a:spcBef>
        <a:spcAft>
          <a:spcPct val="0"/>
        </a:spcAft>
        <a:buClr>
          <a:schemeClr val="accent1"/>
        </a:buClr>
        <a:buSzPct val="80000"/>
        <a:buFont typeface="Lucida Grande" charset="0"/>
        <a:buChar char="‣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668338" indent="-153988" algn="l" defTabSz="647700" rtl="0" eaLnBrk="0" fontAlgn="base" hangingPunct="0">
        <a:spcBef>
          <a:spcPts val="1075"/>
        </a:spcBef>
        <a:spcAft>
          <a:spcPct val="0"/>
        </a:spcAft>
        <a:buClr>
          <a:schemeClr val="accent1"/>
        </a:buClr>
        <a:buSzPct val="75000"/>
        <a:buFont typeface="Lucida Grande" charset="0"/>
        <a:buChar char="-"/>
        <a:defRPr sz="1300">
          <a:solidFill>
            <a:schemeClr val="tx1"/>
          </a:solidFill>
          <a:latin typeface="+mn-lt"/>
          <a:ea typeface="ＭＳ Ｐゴシック" charset="0"/>
        </a:defRPr>
      </a:lvl4pPr>
      <a:lvl5pPr marL="817563" indent="-147638" algn="l" defTabSz="647700" rtl="0" eaLnBrk="0" fontAlgn="base" hangingPunct="0">
        <a:spcBef>
          <a:spcPts val="1075"/>
        </a:spcBef>
        <a:spcAft>
          <a:spcPct val="0"/>
        </a:spcAft>
        <a:buClr>
          <a:schemeClr val="bg2"/>
        </a:buClr>
        <a:buSzPct val="80000"/>
        <a:buFont typeface="Lucida Grande" charset="0"/>
        <a:buChar char="‣"/>
        <a:defRPr sz="1300">
          <a:solidFill>
            <a:schemeClr val="tx1"/>
          </a:solidFill>
          <a:latin typeface="+mn-lt"/>
          <a:ea typeface="ＭＳ Ｐゴシック" charset="0"/>
        </a:defRPr>
      </a:lvl5pPr>
      <a:lvl6pPr marL="1229162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639357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049553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459748" indent="-148127" algn="l" defTabSz="648052" rtl="0" eaLnBrk="1" fontAlgn="base" hangingPunct="1">
        <a:spcBef>
          <a:spcPct val="35000"/>
        </a:spcBef>
        <a:spcAft>
          <a:spcPct val="0"/>
        </a:spcAft>
        <a:buClr>
          <a:srgbClr val="6D6E7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195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39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58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781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0976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173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367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562" algn="l" defTabSz="8203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F9F9EA7-8C11-47A3-8E0D-EB42F9B25A1E}" type="slidenum">
              <a:rPr lang="en-US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pPr>
                <a:defRPr/>
              </a:pPr>
              <a:t>‹#›</a:t>
            </a:fld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762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305" r:id="rId1"/>
    <p:sldLayoutId id="2147487306" r:id="rId2"/>
    <p:sldLayoutId id="2147487307" r:id="rId3"/>
    <p:sldLayoutId id="2147487308" r:id="rId4"/>
    <p:sldLayoutId id="2147487309" r:id="rId5"/>
    <p:sldLayoutId id="2147487310" r:id="rId6"/>
    <p:sldLayoutId id="2147487311" r:id="rId7"/>
    <p:sldLayoutId id="2147487312" r:id="rId8"/>
    <p:sldLayoutId id="2147487313" r:id="rId9"/>
    <p:sldLayoutId id="2147487314" r:id="rId10"/>
    <p:sldLayoutId id="2147487315" r:id="rId11"/>
    <p:sldLayoutId id="2147487316" r:id="rId12"/>
    <p:sldLayoutId id="2147487317" r:id="rId13"/>
    <p:sldLayoutId id="2147487318" r:id="rId14"/>
    <p:sldLayoutId id="214748731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2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7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quod.lib.umich.edu/f/fc/13761232.0044.402?view=text;rgn=main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3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7.xml"/><Relationship Id="rId4" Type="http://schemas.openxmlformats.org/officeDocument/2006/relationships/image" Target="../media/image57.tm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picserver.org/highway-signs2/d/delaware.html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0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0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0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bmawufbp.blogspot.com/p/womens-health.html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lickr.com/photos/106853342@N04/10720600104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37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37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37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37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37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3.xml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remakelearning.org/opportunity/2019/07/24/call-for-community-conveners-on-how-learning-happens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tm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17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3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82915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Relationship Id="rId4" Type="http://schemas.openxmlformats.org/officeDocument/2006/relationships/hyperlink" Target="https://creativecommons.org/licenses/by-nc/3.0/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37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37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37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7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7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1.xml"/><Relationship Id="rId4" Type="http://schemas.openxmlformats.org/officeDocument/2006/relationships/hyperlink" Target="https://en.wikipedia.org/wiki/Rush_University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1.xml"/><Relationship Id="rId4" Type="http://schemas.openxmlformats.org/officeDocument/2006/relationships/image" Target="../media/image93.sv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3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533400"/>
            <a:ext cx="8610600" cy="2362200"/>
          </a:xfrm>
        </p:spPr>
        <p:txBody>
          <a:bodyPr/>
          <a:lstStyle/>
          <a:p>
            <a:br>
              <a:rPr lang="en-US" sz="3200" i="1" dirty="0"/>
            </a:br>
            <a:r>
              <a:rPr lang="en-US" sz="4000" dirty="0"/>
              <a:t>Understanding and Effectively Addressing Racial Inequities in Health</a:t>
            </a:r>
            <a:br>
              <a:rPr lang="en-US" sz="4000" dirty="0"/>
            </a:br>
            <a:endParaRPr lang="en-US" sz="3200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200400"/>
            <a:ext cx="7848600" cy="36576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David R. Williams, PhD, MPH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Florence &amp; Laura Norman Professor of Public Health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Chair, Department of Social and Behavioral Sciences</a:t>
            </a:r>
          </a:p>
          <a:p>
            <a:pPr eaLnBrk="1" hangingPunct="1"/>
            <a:r>
              <a:rPr lang="en-US" sz="2400" dirty="0">
                <a:latin typeface="Times New Roman" charset="0"/>
              </a:rPr>
              <a:t>Professor of African &amp; African American Studies and of Sociology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Harvard University</a:t>
            </a: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5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endParaRPr lang="en-US" sz="2600" b="1" dirty="0">
              <a:latin typeface="Times New Roman" charset="0"/>
            </a:endParaRPr>
          </a:p>
          <a:p>
            <a:pPr eaLnBrk="1" hangingPunct="1"/>
            <a:endParaRPr lang="en-US" b="1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	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eaLnBrk="1" hangingPunct="1">
              <a:buNone/>
            </a:pPr>
            <a:r>
              <a:rPr lang="en-US" sz="4000" dirty="0"/>
              <a:t>Large racial gaps in income markedly </a:t>
            </a:r>
            <a:r>
              <a:rPr lang="en-US" sz="4000" dirty="0">
                <a:solidFill>
                  <a:srgbClr val="FCFBFF"/>
                </a:solidFill>
              </a:rPr>
              <a:t>understate</a:t>
            </a:r>
            <a:r>
              <a:rPr lang="en-US" sz="4000" dirty="0"/>
              <a:t> the racial gap in economic status</a:t>
            </a:r>
          </a:p>
        </p:txBody>
      </p:sp>
    </p:spTree>
    <p:extLst>
      <p:ext uri="{BB962C8B-B14F-4D97-AF65-F5344CB8AC3E}">
        <p14:creationId xmlns:p14="http://schemas.microsoft.com/office/powerpoint/2010/main" val="23657881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4648200" cy="5562600"/>
          </a:xfrm>
        </p:spPr>
        <p:txBody>
          <a:bodyPr/>
          <a:lstStyle/>
          <a:p>
            <a:r>
              <a:rPr lang="en-US" sz="4000" dirty="0">
                <a:latin typeface="Times New Roman" charset="0"/>
              </a:rPr>
              <a:t>"True compassion is more than flinging a coin to a beggar; it understands that an edifice which produces beggars needs restructuring</a:t>
            </a:r>
            <a:r>
              <a:rPr lang="en-US" sz="3600" dirty="0">
                <a:latin typeface="Times New Roman" charset="0"/>
              </a:rPr>
              <a:t>.”</a:t>
            </a:r>
            <a:r>
              <a:rPr lang="en-US" altLang="ja-JP" sz="3600" dirty="0">
                <a:latin typeface="Times New Roman" charset="0"/>
              </a:rPr>
              <a:t> </a:t>
            </a:r>
            <a:endParaRPr lang="en-US" sz="3600" dirty="0">
              <a:latin typeface="Times New Roman" charset="0"/>
            </a:endParaRPr>
          </a:p>
        </p:txBody>
      </p:sp>
      <p:pic>
        <p:nvPicPr>
          <p:cNvPr id="2" name="Picture 1" descr="Martin Luther King pixabay collage justic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400"/>
            <a:ext cx="4267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9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3"/>
          <p:cNvSpPr>
            <a:spLocks noGrp="1"/>
          </p:cNvSpPr>
          <p:nvPr>
            <p:ph type="ctrTitle"/>
          </p:nvPr>
        </p:nvSpPr>
        <p:spPr>
          <a:xfrm>
            <a:off x="4876800" y="152400"/>
            <a:ext cx="6629400" cy="6096000"/>
          </a:xfrm>
        </p:spPr>
        <p:txBody>
          <a:bodyPr/>
          <a:lstStyle/>
          <a:p>
            <a:pPr algn="l"/>
            <a:r>
              <a:rPr lang="en-US" sz="4000" dirty="0"/>
              <a:t>  A Call to Action </a:t>
            </a:r>
            <a:br>
              <a:rPr lang="en-US" sz="3600" b="1" dirty="0"/>
            </a:br>
            <a:br>
              <a:rPr lang="en-US" sz="3600" b="1" dirty="0"/>
            </a:br>
            <a:r>
              <a:rPr lang="ja-JP" altLang="en-US" sz="3600" dirty="0">
                <a:latin typeface="Times New Roman" charset="0"/>
                <a:ea typeface="MS PGothic" charset="0"/>
              </a:rPr>
              <a:t>“</a:t>
            </a:r>
            <a:r>
              <a:rPr lang="en-US" altLang="ja-JP" sz="3600" dirty="0">
                <a:latin typeface="Times New Roman" charset="0"/>
                <a:ea typeface="MS PGothic" charset="0"/>
              </a:rPr>
              <a:t>Each time a man stands up for an ideal, or acts to improve the lot of others, or strikes out against injustice, he sends forth </a:t>
            </a:r>
            <a:r>
              <a:rPr lang="en-US" altLang="ja-JP" sz="3600" dirty="0">
                <a:solidFill>
                  <a:srgbClr val="FFFFFF"/>
                </a:solidFill>
                <a:latin typeface="Times New Roman" charset="0"/>
                <a:ea typeface="MS PGothic" charset="0"/>
              </a:rPr>
              <a:t>a tiny ripple of hope</a:t>
            </a:r>
            <a:r>
              <a:rPr lang="en-US" altLang="ja-JP" sz="3600" dirty="0">
                <a:latin typeface="Times New Roman" charset="0"/>
                <a:ea typeface="MS PGothic" charset="0"/>
              </a:rPr>
              <a:t>, and those ripples build a current which can sweep down the mightiest walls of oppression and resistance</a:t>
            </a:r>
            <a:r>
              <a:rPr lang="en-US" altLang="ja-JP" sz="3400" dirty="0">
                <a:latin typeface="Times New Roman" charset="0"/>
                <a:ea typeface="MS PGothic" charset="0"/>
              </a:rPr>
              <a:t>.</a:t>
            </a:r>
            <a:r>
              <a:rPr lang="ja-JP" altLang="en-US" sz="3400" dirty="0">
                <a:latin typeface="Times New Roman" charset="0"/>
                <a:ea typeface="MS PGothic" charset="0"/>
              </a:rPr>
              <a:t>”</a:t>
            </a:r>
            <a:r>
              <a:rPr lang="en-US" altLang="ja-JP" sz="3400" dirty="0">
                <a:latin typeface="Times New Roman" charset="0"/>
                <a:ea typeface="MS PGothic" charset="0"/>
              </a:rPr>
              <a:t> </a:t>
            </a:r>
            <a:endParaRPr lang="en-US" sz="3400" dirty="0">
              <a:latin typeface="Times New Roman" charset="0"/>
              <a:ea typeface="MS PGothic" charset="0"/>
            </a:endParaRPr>
          </a:p>
        </p:txBody>
      </p:sp>
      <p:sp>
        <p:nvSpPr>
          <p:cNvPr id="246787" name="Subtitle 4"/>
          <p:cNvSpPr>
            <a:spLocks noGrp="1"/>
          </p:cNvSpPr>
          <p:nvPr>
            <p:ph type="subTitle" idx="1"/>
          </p:nvPr>
        </p:nvSpPr>
        <p:spPr>
          <a:xfrm>
            <a:off x="1752600" y="6324600"/>
            <a:ext cx="3124200" cy="381000"/>
          </a:xfrm>
        </p:spPr>
        <p:txBody>
          <a:bodyPr/>
          <a:lstStyle/>
          <a:p>
            <a:r>
              <a:rPr lang="en-US" sz="2800" dirty="0">
                <a:latin typeface="Times New Roman" charset="0"/>
                <a:ea typeface="MS PGothic" charset="0"/>
              </a:rPr>
              <a:t>- Robert F. Kennedy</a:t>
            </a:r>
          </a:p>
        </p:txBody>
      </p:sp>
      <p:pic>
        <p:nvPicPr>
          <p:cNvPr id="3" name="Picture 2" descr="Robert Kennedy pixabay speec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14130"/>
            <a:ext cx="348460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69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Further Reading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-3175" eaLnBrk="1" hangingPunct="1">
              <a:buNone/>
            </a:pPr>
            <a:r>
              <a:rPr lang="en-GB" altLang="en-US" sz="3600" kern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David R Williams &amp; Lisa A. Cooper, </a:t>
            </a:r>
            <a:r>
              <a:rPr lang="en-US" sz="3600" dirty="0">
                <a:solidFill>
                  <a:srgbClr val="FFFFFF"/>
                </a:solidFill>
              </a:rPr>
              <a:t>“</a:t>
            </a:r>
            <a:r>
              <a:rPr lang="en-US" sz="3600" i="1" dirty="0">
                <a:solidFill>
                  <a:srgbClr val="FFFFFF"/>
                </a:solidFill>
              </a:rPr>
              <a:t>Reducing Racial Inequities in Health: Using What We Already Know to Take Action.</a:t>
            </a:r>
            <a:r>
              <a:rPr lang="en-US" sz="3600" dirty="0">
                <a:solidFill>
                  <a:srgbClr val="FFFFFF"/>
                </a:solidFill>
              </a:rPr>
              <a:t>” </a:t>
            </a:r>
            <a:r>
              <a:rPr lang="en-US" sz="3600" u="sng" dirty="0"/>
              <a:t>International Journal of Environmental Research and Public Health</a:t>
            </a:r>
            <a:r>
              <a:rPr lang="en-GB" altLang="en-US" sz="3600" kern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/>
              <a:t>16 (4), 606, </a:t>
            </a:r>
            <a:r>
              <a:rPr lang="en-GB" altLang="en-US" sz="3600" kern="1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2019.</a:t>
            </a:r>
          </a:p>
          <a:p>
            <a:pPr indent="-3175" algn="ctr" eaLnBrk="1" hangingPunct="1">
              <a:buNone/>
            </a:pPr>
            <a:endParaRPr lang="en-GB" sz="360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175" algn="ctr" eaLnBrk="1" hangingPunct="1">
              <a:buNone/>
            </a:pPr>
            <a:r>
              <a:rPr lang="en-US" sz="2400" u="sng" dirty="0"/>
              <a:t>,</a:t>
            </a:r>
            <a:r>
              <a:rPr lang="en-US" sz="2400" dirty="0"/>
              <a:t>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99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None/>
              <a:defRPr/>
            </a:pPr>
            <a:endParaRPr lang="en-US" altLang="en-US" sz="3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Median Wealth and Race, 2016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57400" y="1143000"/>
            <a:ext cx="8001000" cy="609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3000" dirty="0">
                <a:ea typeface="ＭＳ Ｐゴシック" charset="0"/>
              </a:rPr>
              <a:t>        For every dollar of wealth that Whites have, </a:t>
            </a:r>
          </a:p>
          <a:p>
            <a:pPr>
              <a:buFontTx/>
              <a:buNone/>
              <a:defRPr/>
            </a:pPr>
            <a:r>
              <a:rPr lang="en-US" altLang="en-US" sz="3000" dirty="0">
                <a:ea typeface="ＭＳ Ｐゴシック" charset="0"/>
              </a:rPr>
              <a:t>                        </a:t>
            </a:r>
          </a:p>
          <a:p>
            <a:pPr>
              <a:buFontTx/>
              <a:buNone/>
              <a:defRPr/>
            </a:pPr>
            <a:endParaRPr lang="en-US" altLang="en-US" sz="3000" dirty="0">
              <a:ea typeface="ＭＳ Ｐゴシック" charset="0"/>
            </a:endParaRPr>
          </a:p>
          <a:p>
            <a:pPr>
              <a:buFontTx/>
              <a:buNone/>
              <a:defRPr/>
            </a:pPr>
            <a:endParaRPr lang="en-US" altLang="en-US" sz="3000" dirty="0">
              <a:ea typeface="ＭＳ Ｐゴシック" charset="0"/>
            </a:endParaRPr>
          </a:p>
          <a:p>
            <a:pPr>
              <a:buFontTx/>
              <a:buNone/>
              <a:defRPr/>
            </a:pPr>
            <a:r>
              <a:rPr lang="en-US" altLang="en-US" sz="3000" dirty="0">
                <a:ea typeface="ＭＳ Ｐゴシック" charset="0"/>
              </a:rPr>
              <a:t>                           </a:t>
            </a:r>
          </a:p>
          <a:p>
            <a:pPr>
              <a:buFontTx/>
              <a:buNone/>
              <a:defRPr/>
            </a:pPr>
            <a:endParaRPr lang="en-US" altLang="en-US" dirty="0"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080294" y="4133999"/>
            <a:ext cx="4091906" cy="609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dirty="0">
                <a:ea typeface="ＭＳ Ｐゴシック" charset="0"/>
              </a:rPr>
              <a:t>Blacks have 10 cents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8069" name="Line 4"/>
          <p:cNvSpPr>
            <a:spLocks noChangeShapeType="1"/>
          </p:cNvSpPr>
          <p:nvPr/>
        </p:nvSpPr>
        <p:spPr bwMode="auto">
          <a:xfrm flipV="1">
            <a:off x="1066800" y="9906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defRPr/>
            </a:pPr>
            <a:endParaRPr lang="en-US" b="1">
              <a:solidFill>
                <a:srgbClr val="FFFF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8070" name="Line 5"/>
          <p:cNvSpPr>
            <a:spLocks noChangeShapeType="1"/>
          </p:cNvSpPr>
          <p:nvPr/>
        </p:nvSpPr>
        <p:spPr bwMode="auto">
          <a:xfrm>
            <a:off x="1066800" y="6332020"/>
            <a:ext cx="10058400" cy="550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>
              <a:defRPr/>
            </a:pPr>
            <a:endParaRPr lang="en-US" b="1">
              <a:solidFill>
                <a:srgbClr val="FFFF00"/>
              </a:solidFill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35" name="Picture 26" descr="C:\Users\LSHEN\Desktop\infographic_wealth_by_rac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6604" y="1888175"/>
            <a:ext cx="5102592" cy="206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2097423" y="4800600"/>
            <a:ext cx="429801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000" dirty="0">
                <a:solidFill>
                  <a:srgbClr val="FFFF00"/>
                </a:solidFill>
                <a:latin typeface="Times New Roman"/>
                <a:ea typeface="ＭＳ Ｐゴシック" charset="0"/>
              </a:rPr>
              <a:t>Latinos have 12 cents 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 bwMode="auto">
          <a:xfrm>
            <a:off x="2057401" y="5445925"/>
            <a:ext cx="425608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3000" dirty="0">
                <a:solidFill>
                  <a:srgbClr val="FFFF00"/>
                </a:solidFill>
                <a:latin typeface="Times New Roman"/>
                <a:ea typeface="ＭＳ Ｐゴシック" charset="0"/>
              </a:rPr>
              <a:t>Other Races have 38 cents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FFFF00"/>
              </a:solidFill>
              <a:latin typeface="Times New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895" y="4800601"/>
            <a:ext cx="514509" cy="5611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1" y="4876800"/>
            <a:ext cx="499943" cy="4734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1" y="4876800"/>
            <a:ext cx="499943" cy="4734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943" y="5450376"/>
            <a:ext cx="514509" cy="5611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1" y="5458680"/>
            <a:ext cx="514509" cy="5611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683" y="5450377"/>
            <a:ext cx="514509" cy="5611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687" y="5504701"/>
            <a:ext cx="495287" cy="4920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350" y="5504055"/>
            <a:ext cx="499943" cy="4734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8669" y="5504055"/>
            <a:ext cx="499943" cy="4734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988" y="5506286"/>
            <a:ext cx="499943" cy="4734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895" y="4175349"/>
            <a:ext cx="495287" cy="4920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851" y="4169865"/>
            <a:ext cx="495287" cy="4920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9914" y="6350645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a typeface="MS PGothic" charset="0"/>
              </a:rPr>
              <a:t>Dettling et al., FEDS Notes, Federal Reserve Board (SCF), 2017</a:t>
            </a:r>
          </a:p>
        </p:txBody>
      </p:sp>
    </p:spTree>
    <p:extLst>
      <p:ext uri="{BB962C8B-B14F-4D97-AF65-F5344CB8AC3E}">
        <p14:creationId xmlns:p14="http://schemas.microsoft.com/office/powerpoint/2010/main" val="38370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build="p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763000" cy="609600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What Low Economic Status Means</a:t>
            </a:r>
            <a:endParaRPr lang="en-US" altLang="en-US" sz="36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685800"/>
            <a:ext cx="8915400" cy="3429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are in the same storm but in different Boats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1524000" y="636905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1524000" y="685800"/>
            <a:ext cx="91440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752600" y="6320134"/>
            <a:ext cx="857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GB" altLang="en-US" sz="1000" dirty="0">
                <a:solidFill>
                  <a:srgbClr val="FFFF00"/>
                </a:solidFill>
                <a:cs typeface="Times New Roman" pitchFamily="18" charset="0"/>
              </a:rPr>
              <a:t>Pixels </a:t>
            </a:r>
            <a:endParaRPr lang="en-US" altLang="en-US" sz="1000" dirty="0">
              <a:solidFill>
                <a:srgbClr val="FFFF00"/>
              </a:solidFill>
              <a:latin typeface="Arial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endParaRPr lang="en-US" altLang="en-US" sz="2000" b="1" dirty="0">
              <a:solidFill>
                <a:srgbClr val="FFFF00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DD691-8E2C-294F-B532-61E201EB6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1606867"/>
            <a:ext cx="7294367" cy="434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7772400" cy="3962400"/>
          </a:xfrm>
        </p:spPr>
        <p:txBody>
          <a:bodyPr/>
          <a:lstStyle/>
          <a:p>
            <a:pPr eaLnBrk="1" hangingPunct="1"/>
            <a:r>
              <a:rPr lang="en-US" sz="3600" b="1" dirty="0"/>
              <a:t>Added Burden of Race </a:t>
            </a:r>
            <a:endParaRPr lang="en-US" alt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77949051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2523069" y="2025815"/>
            <a:ext cx="7653867" cy="2033325"/>
            <a:chOff x="999066" y="2311400"/>
            <a:chExt cx="7653867" cy="2006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99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07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15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31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039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47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55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63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71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88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96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04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120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628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136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6529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779373" y="2485433"/>
            <a:ext cx="8693892" cy="1113491"/>
          </a:xfrm>
          <a:prstGeom prst="rect">
            <a:avLst/>
          </a:prstGeom>
          <a:solidFill>
            <a:srgbClr val="0E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422726" y="2782800"/>
            <a:ext cx="65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83671" y="2782800"/>
            <a:ext cx="61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2495C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414211" y="2255622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14211" y="3830423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97331" y="2774565"/>
            <a:ext cx="61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35370" y="2782803"/>
            <a:ext cx="65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6146" y="2048976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White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24003" y="3657600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Black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53987" y="2819901"/>
            <a:ext cx="70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Age</a:t>
            </a:r>
          </a:p>
        </p:txBody>
      </p:sp>
      <p:sp>
        <p:nvSpPr>
          <p:cNvPr id="41" name="Oval 40"/>
          <p:cNvSpPr/>
          <p:nvPr/>
        </p:nvSpPr>
        <p:spPr>
          <a:xfrm>
            <a:off x="3603780" y="5965898"/>
            <a:ext cx="254001" cy="2540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009243" y="5965898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664711" y="5965898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24304" y="5908232"/>
            <a:ext cx="85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Overal</a:t>
            </a:r>
            <a:r>
              <a:rPr lang="en-US" sz="18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20087" y="5908229"/>
            <a:ext cx="115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0-12 years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52579" y="5908229"/>
            <a:ext cx="20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College graduate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524000" y="0"/>
            <a:ext cx="9144000" cy="1409484"/>
          </a:xfrm>
          <a:prstGeom prst="rect">
            <a:avLst/>
          </a:prstGeom>
          <a:solidFill>
            <a:srgbClr val="1E6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24000" y="125104"/>
            <a:ext cx="91440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4400"/>
              </a:lnSpc>
              <a:defRPr/>
            </a:pP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Life Expectancy at Age 25</a:t>
            </a:r>
            <a:b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Based on Level of Education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4261306" y="2255624"/>
            <a:ext cx="2613629" cy="1569215"/>
            <a:chOff x="2737303" y="2541209"/>
            <a:chExt cx="2613629" cy="1569215"/>
          </a:xfrm>
        </p:grpSpPr>
        <p:sp>
          <p:nvSpPr>
            <p:cNvPr id="83" name="Rectangle 82"/>
            <p:cNvSpPr/>
            <p:nvPr/>
          </p:nvSpPr>
          <p:spPr>
            <a:xfrm>
              <a:off x="2737303" y="2541209"/>
              <a:ext cx="2613629" cy="1569215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920997" y="3078544"/>
              <a:ext cx="23053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defRPr/>
              </a:pPr>
              <a:r>
                <a:rPr lang="en-US" sz="2200" b="1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5-year gap overall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978401" y="1512295"/>
            <a:ext cx="3522136" cy="973139"/>
            <a:chOff x="3454401" y="1797880"/>
            <a:chExt cx="3522136" cy="973139"/>
          </a:xfrm>
        </p:grpSpPr>
        <p:sp>
          <p:nvSpPr>
            <p:cNvPr id="73" name="TextBox 72"/>
            <p:cNvSpPr txBox="1"/>
            <p:nvPr/>
          </p:nvSpPr>
          <p:spPr>
            <a:xfrm>
              <a:off x="4427037" y="1797880"/>
              <a:ext cx="17969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defRPr/>
              </a:pPr>
              <a:r>
                <a:rPr lang="en-US" sz="2200" b="1" dirty="0">
                  <a:solidFill>
                    <a:srgbClr val="FFFF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6.4-year gap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55998" y="2311401"/>
              <a:ext cx="3293538" cy="459618"/>
            </a:xfrm>
            <a:prstGeom prst="rect">
              <a:avLst/>
            </a:prstGeom>
            <a:solidFill>
              <a:srgbClr val="1E6C9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454401" y="2414209"/>
              <a:ext cx="254001" cy="254001"/>
            </a:xfrm>
            <a:prstGeom prst="ellipse">
              <a:avLst/>
            </a:prstGeom>
            <a:solidFill>
              <a:srgbClr val="FBE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722536" y="2414209"/>
              <a:ext cx="254001" cy="254001"/>
            </a:xfrm>
            <a:prstGeom prst="ellipse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412070" y="3599519"/>
            <a:ext cx="3003251" cy="993076"/>
            <a:chOff x="1888067" y="3885107"/>
            <a:chExt cx="3003251" cy="993076"/>
          </a:xfrm>
        </p:grpSpPr>
        <p:sp>
          <p:nvSpPr>
            <p:cNvPr id="80" name="TextBox 79"/>
            <p:cNvSpPr txBox="1"/>
            <p:nvPr/>
          </p:nvSpPr>
          <p:spPr>
            <a:xfrm>
              <a:off x="2573899" y="4447296"/>
              <a:ext cx="1989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defRPr/>
              </a:pPr>
              <a:r>
                <a:rPr lang="en-US" sz="2200" b="1" dirty="0">
                  <a:solidFill>
                    <a:srgbClr val="FFFF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5.3-year gap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004146" y="3885107"/>
              <a:ext cx="2771056" cy="459618"/>
            </a:xfrm>
            <a:prstGeom prst="rect">
              <a:avLst/>
            </a:prstGeom>
            <a:solidFill>
              <a:srgbClr val="1E6C9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888067" y="3997482"/>
              <a:ext cx="254001" cy="254001"/>
            </a:xfrm>
            <a:prstGeom prst="ellipse">
              <a:avLst/>
            </a:prstGeom>
            <a:solidFill>
              <a:srgbClr val="FBE5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637317" y="3997480"/>
              <a:ext cx="254001" cy="254001"/>
            </a:xfrm>
            <a:prstGeom prst="ellipse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148664" y="2128621"/>
            <a:ext cx="2827870" cy="1837272"/>
            <a:chOff x="2624664" y="2414209"/>
            <a:chExt cx="2827870" cy="1837272"/>
          </a:xfrm>
        </p:grpSpPr>
        <p:sp>
          <p:nvSpPr>
            <p:cNvPr id="81" name="Oval 80"/>
            <p:cNvSpPr/>
            <p:nvPr/>
          </p:nvSpPr>
          <p:spPr>
            <a:xfrm>
              <a:off x="5198533" y="2414209"/>
              <a:ext cx="254001" cy="25400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624664" y="3997480"/>
              <a:ext cx="254001" cy="25400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 dirty="0">
                <a:solidFill>
                  <a:srgbClr val="FFFF00"/>
                </a:solidFill>
                <a:latin typeface="Times New Roman"/>
              </a:endParaRP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1509998" y="6324600"/>
            <a:ext cx="8929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sz="1600" dirty="0">
                <a:solidFill>
                  <a:srgbClr val="FFFF00"/>
                </a:solidFill>
                <a:latin typeface="+mn-lt"/>
                <a:ea typeface="Calibri" charset="0"/>
                <a:cs typeface="Calibri" charset="0"/>
              </a:rPr>
              <a:t>Murphy, NVSS 2000;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Braveman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Cubbin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Egerter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Williams, </a:t>
            </a:r>
            <a:r>
              <a:rPr lang="en-US" sz="16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Pamuk</a:t>
            </a:r>
            <a:r>
              <a:rPr lang="en-US" sz="16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600" i="1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AJPH, </a:t>
            </a:r>
            <a:r>
              <a:rPr lang="en-US" sz="1600" dirty="0">
                <a:solidFill>
                  <a:srgbClr val="FFFF00"/>
                </a:solidFill>
                <a:latin typeface="+mn-lt"/>
                <a:ea typeface="Lucida Grande"/>
                <a:cs typeface="Calisto MT"/>
              </a:rPr>
              <a:t>2010; </a:t>
            </a:r>
            <a:r>
              <a:rPr lang="en-US" altLang="en-US" sz="1600" dirty="0">
                <a:solidFill>
                  <a:srgbClr val="FFFF00"/>
                </a:solidFill>
                <a:latin typeface="+mn-lt"/>
                <a:ea typeface="Calibri" charset="0"/>
                <a:cs typeface="Calibri" charset="0"/>
              </a:rPr>
              <a:t>NLMS 1988-1998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altLang="en-US" sz="16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9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2523069" y="2025815"/>
            <a:ext cx="7653867" cy="2033325"/>
            <a:chOff x="999066" y="2311400"/>
            <a:chExt cx="7653867" cy="2006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99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07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15066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31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039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47532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55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63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715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88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96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04000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120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628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136467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652933" y="2311400"/>
              <a:ext cx="0" cy="2006600"/>
            </a:xfrm>
            <a:prstGeom prst="line">
              <a:avLst/>
            </a:prstGeom>
            <a:ln w="25400">
              <a:solidFill>
                <a:srgbClr val="1E6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779373" y="2485433"/>
            <a:ext cx="8693892" cy="1113491"/>
          </a:xfrm>
          <a:prstGeom prst="rect">
            <a:avLst/>
          </a:prstGeom>
          <a:solidFill>
            <a:srgbClr val="0E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327175" y="2782800"/>
            <a:ext cx="65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2495C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83671" y="2782800"/>
            <a:ext cx="61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800" dirty="0">
                <a:solidFill>
                  <a:srgbClr val="2495C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414211" y="2255622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14211" y="3830423"/>
            <a:ext cx="7892143" cy="0"/>
          </a:xfrm>
          <a:prstGeom prst="line">
            <a:avLst/>
          </a:prstGeom>
          <a:ln w="28575">
            <a:solidFill>
              <a:srgbClr val="1E6C9D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97331" y="2774565"/>
            <a:ext cx="61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35370" y="2782803"/>
            <a:ext cx="65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6146" y="2048976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White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6146" y="3634608"/>
            <a:ext cx="8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Black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53987" y="2819901"/>
            <a:ext cx="70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Age</a:t>
            </a:r>
          </a:p>
        </p:txBody>
      </p:sp>
      <p:sp>
        <p:nvSpPr>
          <p:cNvPr id="42" name="Oval 41"/>
          <p:cNvSpPr/>
          <p:nvPr/>
        </p:nvSpPr>
        <p:spPr>
          <a:xfrm>
            <a:off x="2672143" y="5965898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375758" y="5965898"/>
            <a:ext cx="254001" cy="254001"/>
          </a:xfrm>
          <a:prstGeom prst="ellipse">
            <a:avLst/>
          </a:prstGeom>
          <a:solidFill>
            <a:srgbClr val="FAA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27785" y="5965898"/>
            <a:ext cx="254001" cy="254001"/>
          </a:xfrm>
          <a:prstGeom prst="ellipse">
            <a:avLst/>
          </a:prstGeom>
          <a:solidFill>
            <a:srgbClr val="F16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23724" y="5965898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82987" y="5908229"/>
            <a:ext cx="115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0-12 years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72089" y="5908229"/>
            <a:ext cx="136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12 years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95087" y="5908229"/>
            <a:ext cx="163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Some college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011592" y="5908229"/>
            <a:ext cx="20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College graduate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27936" y="2255624"/>
            <a:ext cx="1552935" cy="1569215"/>
            <a:chOff x="2003933" y="2541209"/>
            <a:chExt cx="1552935" cy="1569215"/>
          </a:xfrm>
        </p:grpSpPr>
        <p:sp>
          <p:nvSpPr>
            <p:cNvPr id="67" name="Rectangle 66"/>
            <p:cNvSpPr/>
            <p:nvPr/>
          </p:nvSpPr>
          <p:spPr>
            <a:xfrm>
              <a:off x="2003933" y="2541209"/>
              <a:ext cx="1552935" cy="1569215"/>
            </a:xfrm>
            <a:prstGeom prst="rect">
              <a:avLst/>
            </a:prstGeom>
            <a:solidFill>
              <a:srgbClr val="FBE50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04134" y="2785884"/>
              <a:ext cx="15433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en-US" sz="22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3.1-year </a:t>
              </a: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gap between </a:t>
              </a:r>
              <a:b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</a:b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HS dropouts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84899" y="2264877"/>
            <a:ext cx="2084669" cy="1569215"/>
            <a:chOff x="4760896" y="2550462"/>
            <a:chExt cx="2084669" cy="1569215"/>
          </a:xfrm>
        </p:grpSpPr>
        <p:sp>
          <p:nvSpPr>
            <p:cNvPr id="70" name="Rectangle 69"/>
            <p:cNvSpPr/>
            <p:nvPr/>
          </p:nvSpPr>
          <p:spPr>
            <a:xfrm>
              <a:off x="4760896" y="2550462"/>
              <a:ext cx="2084669" cy="1569215"/>
            </a:xfrm>
            <a:prstGeom prst="rect">
              <a:avLst/>
            </a:prstGeom>
            <a:solidFill>
              <a:srgbClr val="EE3724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891319" y="2795255"/>
              <a:ext cx="1831218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en-US" sz="22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4.2-year </a:t>
              </a:r>
              <a:br>
                <a:rPr lang="en-US" sz="22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</a:b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gap between </a:t>
              </a:r>
              <a:b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</a:b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college grads</a:t>
              </a:r>
            </a:p>
          </p:txBody>
        </p:sp>
      </p:grpSp>
      <p:sp>
        <p:nvSpPr>
          <p:cNvPr id="58" name="Oval 57"/>
          <p:cNvSpPr/>
          <p:nvPr/>
        </p:nvSpPr>
        <p:spPr>
          <a:xfrm>
            <a:off x="4978404" y="2131601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578880" y="2131601"/>
            <a:ext cx="254001" cy="254001"/>
          </a:xfrm>
          <a:prstGeom prst="ellipse">
            <a:avLst/>
          </a:prstGeom>
          <a:solidFill>
            <a:srgbClr val="F16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246539" y="2131601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412070" y="3714874"/>
            <a:ext cx="254001" cy="254001"/>
          </a:xfrm>
          <a:prstGeom prst="ellipse">
            <a:avLst/>
          </a:prstGeom>
          <a:solidFill>
            <a:srgbClr val="FBE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4879221" y="3706402"/>
            <a:ext cx="254001" cy="254001"/>
          </a:xfrm>
          <a:prstGeom prst="ellipse">
            <a:avLst/>
          </a:prstGeom>
          <a:solidFill>
            <a:srgbClr val="FAA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355773" y="3706401"/>
            <a:ext cx="254001" cy="254001"/>
          </a:xfrm>
          <a:prstGeom prst="ellipse">
            <a:avLst/>
          </a:prstGeom>
          <a:solidFill>
            <a:srgbClr val="F16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069671" y="2131601"/>
            <a:ext cx="254001" cy="254001"/>
          </a:xfrm>
          <a:prstGeom prst="ellipse">
            <a:avLst/>
          </a:prstGeom>
          <a:solidFill>
            <a:srgbClr val="FAA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6161320" y="3714872"/>
            <a:ext cx="254001" cy="254001"/>
          </a:xfrm>
          <a:prstGeom prst="ellipse">
            <a:avLst/>
          </a:prstGeom>
          <a:solidFill>
            <a:srgbClr val="EE3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64236" y="40391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071529" y="1764520"/>
            <a:ext cx="4298594" cy="3845723"/>
            <a:chOff x="3547529" y="1967725"/>
            <a:chExt cx="4298594" cy="3845723"/>
          </a:xfrm>
        </p:grpSpPr>
        <p:sp>
          <p:nvSpPr>
            <p:cNvPr id="26" name="Rectangle 25"/>
            <p:cNvSpPr/>
            <p:nvPr/>
          </p:nvSpPr>
          <p:spPr>
            <a:xfrm>
              <a:off x="4727007" y="3567223"/>
              <a:ext cx="78090" cy="991730"/>
            </a:xfrm>
            <a:prstGeom prst="rect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47531" y="4558329"/>
              <a:ext cx="4298591" cy="1255119"/>
            </a:xfrm>
            <a:prstGeom prst="rect">
              <a:avLst/>
            </a:prstGeom>
            <a:solidFill>
              <a:srgbClr val="EE3724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06575" y="4706262"/>
              <a:ext cx="4239548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defRPr/>
              </a:pPr>
              <a:r>
                <a:rPr lang="en-US" sz="1900" b="1" dirty="0">
                  <a:solidFill>
                    <a:srgbClr val="000099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Blacks with a college degree have a lower life expectancy than Whites with only a high school degree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5400000">
              <a:off x="5658215" y="2427741"/>
              <a:ext cx="77219" cy="4298592"/>
            </a:xfrm>
            <a:prstGeom prst="rect">
              <a:avLst/>
            </a:prstGeom>
            <a:solidFill>
              <a:srgbClr val="EE3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629124" y="1967725"/>
              <a:ext cx="78090" cy="991730"/>
            </a:xfrm>
            <a:prstGeom prst="rect">
              <a:avLst/>
            </a:prstGeom>
            <a:solidFill>
              <a:srgbClr val="FAA7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defRPr/>
              </a:pPr>
              <a:endParaRPr lang="en-US" sz="1800">
                <a:solidFill>
                  <a:srgbClr val="FFFF00"/>
                </a:solidFill>
                <a:latin typeface="Times New Roman"/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>
            <a:off x="1600203" y="6553200"/>
            <a:ext cx="861770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altLang="en-US" sz="1400" dirty="0">
                <a:solidFill>
                  <a:srgbClr val="FFFF00"/>
                </a:solidFill>
                <a:latin typeface="+mj-lt"/>
                <a:ea typeface="Calibri" charset="0"/>
                <a:cs typeface="Calibri" charset="0"/>
              </a:rPr>
              <a:t>Murphy, NVSS 2000;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Braveman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Cubbin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Egerter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, Williams, </a:t>
            </a:r>
            <a:r>
              <a:rPr lang="en-US" sz="1400" dirty="0" err="1">
                <a:solidFill>
                  <a:srgbClr val="FFFF00"/>
                </a:solidFill>
                <a:latin typeface="Times New Roman"/>
                <a:ea typeface="+mn-ea"/>
                <a:cs typeface="Times New Roman" pitchFamily="18" charset="0"/>
              </a:rPr>
              <a:t>Pamuk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, </a:t>
            </a:r>
            <a:r>
              <a:rPr lang="en-US" sz="1400" i="1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AJPH, </a:t>
            </a:r>
            <a:r>
              <a:rPr lang="en-US" sz="1400" dirty="0">
                <a:solidFill>
                  <a:srgbClr val="FFFF00"/>
                </a:solidFill>
                <a:latin typeface="Times New Roman"/>
                <a:ea typeface="Lucida Grande"/>
                <a:cs typeface="Calisto MT"/>
              </a:rPr>
              <a:t>2010; </a:t>
            </a:r>
            <a:r>
              <a:rPr lang="en-US" altLang="en-US" sz="1400" dirty="0">
                <a:solidFill>
                  <a:srgbClr val="FFFF00"/>
                </a:solidFill>
                <a:latin typeface="+mn-lt"/>
                <a:ea typeface="Calibri" charset="0"/>
                <a:cs typeface="Calibri" charset="0"/>
              </a:rPr>
              <a:t>NLMS 1988-1998</a:t>
            </a:r>
          </a:p>
          <a:p>
            <a:pPr algn="l" eaLnBrk="1" hangingPunct="1">
              <a:spcBef>
                <a:spcPct val="50000"/>
              </a:spcBef>
              <a:defRPr/>
            </a:pPr>
            <a:endParaRPr lang="en-US" altLang="en-US" sz="1400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524000" y="0"/>
            <a:ext cx="9144000" cy="1409484"/>
          </a:xfrm>
          <a:prstGeom prst="rect">
            <a:avLst/>
          </a:prstGeom>
          <a:solidFill>
            <a:srgbClr val="1E6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en-US" sz="1800" dirty="0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24000" y="125101"/>
            <a:ext cx="9144000" cy="122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4400"/>
              </a:lnSpc>
              <a:defRPr/>
            </a:pP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Life Expectancy at Age 25</a:t>
            </a:r>
            <a:b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Race Still Matters</a:t>
            </a:r>
          </a:p>
        </p:txBody>
      </p:sp>
    </p:spTree>
    <p:extLst>
      <p:ext uri="{BB962C8B-B14F-4D97-AF65-F5344CB8AC3E}">
        <p14:creationId xmlns:p14="http://schemas.microsoft.com/office/powerpoint/2010/main" val="36310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57201"/>
            <a:ext cx="8629650" cy="617514"/>
          </a:xfrm>
        </p:spPr>
        <p:txBody>
          <a:bodyPr/>
          <a:lstStyle/>
          <a:p>
            <a:r>
              <a:rPr lang="en-US" dirty="0"/>
              <a:t>Why Racial Inequality Exists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893317"/>
            <a:ext cx="7743825" cy="1906322"/>
          </a:xfrm>
        </p:spPr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marL="0" indent="0">
              <a:buNone/>
            </a:pPr>
            <a:r>
              <a:rPr lang="en-US" sz="3600" dirty="0"/>
              <a:t>What does America Think?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V="1">
            <a:off x="1371600" y="1033901"/>
            <a:ext cx="9448800" cy="32899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1371600" y="6248400"/>
            <a:ext cx="9448800" cy="32899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673A0A1-4E97-0C45-9B08-16E0BE6CE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3455716"/>
            <a:ext cx="4057650" cy="2136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B389D-B66F-1547-8C3F-0A6B35AA84D7}"/>
              </a:ext>
            </a:extLst>
          </p:cNvPr>
          <p:cNvSpPr txBox="1"/>
          <p:nvPr/>
        </p:nvSpPr>
        <p:spPr>
          <a:xfrm>
            <a:off x="6629400" y="6400800"/>
            <a:ext cx="367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Pictures; Photo by Unknown Author</a:t>
            </a:r>
          </a:p>
        </p:txBody>
      </p:sp>
    </p:spTree>
    <p:extLst>
      <p:ext uri="{BB962C8B-B14F-4D97-AF65-F5344CB8AC3E}">
        <p14:creationId xmlns:p14="http://schemas.microsoft.com/office/powerpoint/2010/main" val="60929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47800" y="108046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Solution to Inequality: More Effort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66800" y="7620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1066800" y="64008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6400800"/>
            <a:ext cx="9233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Vandermaas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-Peeler et al, 2018, Pub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Relig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 Res Institute, American Values Survey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Calisto M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170296" y="1354596"/>
          <a:ext cx="9233302" cy="5344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28800" y="8483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Blacks would do as well as whites if they only tried harder</a:t>
            </a:r>
          </a:p>
        </p:txBody>
      </p:sp>
    </p:spTree>
    <p:extLst>
      <p:ext uri="{BB962C8B-B14F-4D97-AF65-F5344CB8AC3E}">
        <p14:creationId xmlns:p14="http://schemas.microsoft.com/office/powerpoint/2010/main" val="1213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0" y="228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Solution to Inequality: More Effort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66800" y="9144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1066800" y="63246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6322310"/>
            <a:ext cx="922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Vandermaas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-Peeler et al, 2018, Pub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Relig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 Res Institute, American Values Survey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Calisto M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95400" y="1545845"/>
          <a:ext cx="9144000" cy="47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46997" y="968513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Blacks would do as well as whites if they only tried harder</a:t>
            </a:r>
          </a:p>
        </p:txBody>
      </p:sp>
    </p:spTree>
    <p:extLst>
      <p:ext uri="{BB962C8B-B14F-4D97-AF65-F5344CB8AC3E}">
        <p14:creationId xmlns:p14="http://schemas.microsoft.com/office/powerpoint/2010/main" val="37362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0" y="152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+mj-cs"/>
              </a:rPr>
              <a:t>Solution to Inequality: More Effort, Whites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66800" y="892310"/>
            <a:ext cx="10058400" cy="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Times New Roman" pitchFamily="18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1066800" y="63246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6324600"/>
            <a:ext cx="922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Vandermaas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-Peeler et al, 2018, Pub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Relig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 Res Institute, American Values Survey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/>
              <a:cs typeface="Calisto M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71600" y="1459706"/>
          <a:ext cx="9030269" cy="501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52600" y="9144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/>
                <a:cs typeface="Times New Roman" pitchFamily="18" charset="0"/>
              </a:rPr>
              <a:t>Blacks would do as well as whites if they only tried harder</a:t>
            </a:r>
          </a:p>
        </p:txBody>
      </p:sp>
    </p:spTree>
    <p:extLst>
      <p:ext uri="{BB962C8B-B14F-4D97-AF65-F5344CB8AC3E}">
        <p14:creationId xmlns:p14="http://schemas.microsoft.com/office/powerpoint/2010/main" val="24031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8229600" cy="609600"/>
          </a:xfrm>
        </p:spPr>
        <p:txBody>
          <a:bodyPr/>
          <a:lstStyle/>
          <a:p>
            <a:pPr eaLnBrk="1" hangingPunct="1"/>
            <a:b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Covid-19 Worsening Health Inequities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799"/>
            <a:ext cx="11811000" cy="5612566"/>
          </a:xfrm>
        </p:spPr>
        <p:txBody>
          <a:bodyPr/>
          <a:lstStyle/>
          <a:p>
            <a:pPr marR="182880" lv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So far, </a:t>
            </a:r>
            <a:r>
              <a:rPr lang="en-US" sz="32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over 990,000 people have died</a:t>
            </a:r>
            <a:r>
              <a:rPr lang="en-US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 from Covid-19 in the U.S.  </a:t>
            </a:r>
          </a:p>
          <a:p>
            <a:pPr marR="182880" lv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That’s more people than the entire population in </a:t>
            </a:r>
            <a:r>
              <a:rPr lang="en-US" sz="3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states</a:t>
            </a: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00050" marR="18288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-- Al</a:t>
            </a:r>
            <a:r>
              <a:rPr lang="en-US" sz="3200" dirty="0"/>
              <a:t>aska, Vermont, Wyoming, </a:t>
            </a:r>
          </a:p>
          <a:p>
            <a:pPr marL="400050" marR="18288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-- North Dakota, South Dakota, Delaware </a:t>
            </a:r>
          </a:p>
          <a:p>
            <a:pPr marL="217170" marR="182880" lvl="1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and Washington, DC</a:t>
            </a:r>
          </a:p>
        </p:txBody>
      </p:sp>
      <p:sp>
        <p:nvSpPr>
          <p:cNvPr id="107524" name="Line 4"/>
          <p:cNvSpPr>
            <a:spLocks noChangeShapeType="1"/>
          </p:cNvSpPr>
          <p:nvPr/>
        </p:nvSpPr>
        <p:spPr bwMode="auto">
          <a:xfrm>
            <a:off x="533400" y="685798"/>
            <a:ext cx="10668000" cy="76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V="1">
            <a:off x="381000" y="6184441"/>
            <a:ext cx="11125200" cy="1139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E5465-85A5-4F45-A8E2-025AAFA2F056}"/>
              </a:ext>
            </a:extLst>
          </p:cNvPr>
          <p:cNvSpPr txBox="1"/>
          <p:nvPr/>
        </p:nvSpPr>
        <p:spPr>
          <a:xfrm rot="10800000" flipV="1">
            <a:off x="12779114" y="5486400"/>
            <a:ext cx="12325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pixabay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1CC897-9B65-7842-9BFD-0F79809730D3}"/>
              </a:ext>
            </a:extLst>
          </p:cNvPr>
          <p:cNvSpPr txBox="1"/>
          <p:nvPr/>
        </p:nvSpPr>
        <p:spPr>
          <a:xfrm>
            <a:off x="518160" y="6336268"/>
            <a:ext cx="102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New York Times, April 25, 2022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3CA9379-DC70-EE4F-B3FB-087A05381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2004" y="3200401"/>
            <a:ext cx="11561685" cy="3060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330B6-E418-2F46-A7A5-3A87E0E18F2D}"/>
              </a:ext>
            </a:extLst>
          </p:cNvPr>
          <p:cNvSpPr txBox="1"/>
          <p:nvPr/>
        </p:nvSpPr>
        <p:spPr>
          <a:xfrm rot="10800000" flipV="1">
            <a:off x="7543800" y="6405518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  <a:hlinkClick r:id="rId4" tooltip="https://quod.lib.umich.edu/f/fc/13761232.0044.402?view=text;rgn=ma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600200"/>
            <a:ext cx="7772400" cy="1143000"/>
          </a:xfrm>
        </p:spPr>
        <p:txBody>
          <a:bodyPr/>
          <a:lstStyle/>
          <a:p>
            <a:pPr eaLnBrk="1" hangingPunct="1"/>
            <a:br>
              <a:rPr lang="en-US" altLang="en-US" sz="3600" i="1" dirty="0"/>
            </a:br>
            <a:br>
              <a:rPr lang="en-US" altLang="en-US" sz="3600" i="1" dirty="0"/>
            </a:br>
            <a:r>
              <a:rPr lang="en-US" altLang="en-US" sz="3600" i="1" dirty="0">
                <a:solidFill>
                  <a:srgbClr val="FFFFFF"/>
                </a:solidFill>
              </a:rPr>
              <a:t>What does Scientific Research Clearly Say?</a:t>
            </a:r>
            <a:br>
              <a:rPr lang="en-US" altLang="en-US" sz="3600" i="1" dirty="0">
                <a:solidFill>
                  <a:srgbClr val="FFFFFF"/>
                </a:solidFill>
              </a:rPr>
            </a:br>
            <a:br>
              <a:rPr lang="en-US" altLang="en-US" sz="3600" i="1" dirty="0"/>
            </a:br>
            <a:endParaRPr lang="en-US" altLang="en-US" sz="3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B7454-89D9-0449-9D9E-609289CAE1D1}"/>
              </a:ext>
            </a:extLst>
          </p:cNvPr>
          <p:cNvSpPr txBox="1"/>
          <p:nvPr/>
        </p:nvSpPr>
        <p:spPr>
          <a:xfrm>
            <a:off x="1828801" y="3429000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Racism and</a:t>
            </a:r>
            <a:r>
              <a:rPr kumimoji="0" lang="en-US" altLang="en-US" sz="40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Racial Discrimination are alive, well, pervasive and thriving in America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05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038601" y="533399"/>
            <a:ext cx="848338" cy="8139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3124200" y="1468527"/>
            <a:ext cx="6934200" cy="4680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3124200" y="228600"/>
            <a:ext cx="6934200" cy="12213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561975" y="1143001"/>
            <a:ext cx="4048626" cy="115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prstClr val="white"/>
                </a:solidFill>
                <a:latin typeface="Calibri" panose="020F0502020204030204"/>
              </a:rPr>
              <a:t>The House that Racism Built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505200" y="2949970"/>
            <a:ext cx="1752600" cy="28412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Social Forces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Political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Legal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Economic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Religious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Cultural</a:t>
            </a:r>
          </a:p>
          <a:p>
            <a:pPr marL="72332" indent="-72332" algn="l" defTabSz="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Historical Events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4264071" y="2637831"/>
            <a:ext cx="0" cy="272784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561974" y="2761941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505200" y="1852196"/>
            <a:ext cx="1752600" cy="84856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Racism as a societal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F805B-92E9-3C4E-8764-8ECF5882E451}"/>
              </a:ext>
            </a:extLst>
          </p:cNvPr>
          <p:cNvSpPr txBox="1"/>
          <p:nvPr/>
        </p:nvSpPr>
        <p:spPr>
          <a:xfrm>
            <a:off x="1821952" y="6251492"/>
            <a:ext cx="95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331757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1238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24000" y="12954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0" marR="0" lvl="0" indent="-4603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895601" y="914400"/>
            <a:ext cx="618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17726" y="-34925"/>
            <a:ext cx="207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848600" cy="457200"/>
          </a:xfrm>
        </p:spPr>
        <p:txBody>
          <a:bodyPr/>
          <a:lstStyle/>
          <a:p>
            <a:pPr eaLnBrk="1" hangingPunct="1"/>
            <a:br>
              <a:rPr lang="en-US" sz="3600" b="1" dirty="0">
                <a:latin typeface="Times New Roman" charset="0"/>
              </a:rPr>
            </a:br>
            <a:r>
              <a:rPr lang="en-US" sz="3200" b="1" dirty="0">
                <a:latin typeface="Times New Roman" charset="0"/>
              </a:rPr>
              <a:t>Racism Defined</a:t>
            </a:r>
            <a:br>
              <a:rPr lang="en-US" b="1" dirty="0">
                <a:latin typeface="Times New Roman" charset="0"/>
              </a:rPr>
            </a:br>
            <a:endParaRPr lang="en-US" b="1" dirty="0">
              <a:latin typeface="Times New Roman" charset="0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idx="1"/>
          </p:nvPr>
        </p:nvSpPr>
        <p:spPr>
          <a:xfrm>
            <a:off x="990600" y="685799"/>
            <a:ext cx="10058400" cy="5747919"/>
          </a:xfrm>
        </p:spPr>
        <p:txBody>
          <a:bodyPr/>
          <a:lstStyle/>
          <a:p>
            <a:r>
              <a:rPr lang="en-US" sz="2800" dirty="0">
                <a:latin typeface="Times New Roman" charset="0"/>
              </a:rPr>
              <a:t>Racism: an organized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system </a:t>
            </a:r>
            <a:r>
              <a:rPr lang="en-US" sz="2800" dirty="0">
                <a:latin typeface="Times New Roman" charset="0"/>
              </a:rPr>
              <a:t>that,</a:t>
            </a:r>
          </a:p>
          <a:p>
            <a:pPr marL="0" indent="0">
              <a:buNone/>
            </a:pPr>
            <a:r>
              <a:rPr lang="en-US" sz="2800" dirty="0">
                <a:latin typeface="Times New Roman" charset="0"/>
              </a:rPr>
              <a:t>	-- </a:t>
            </a:r>
            <a:r>
              <a:rPr lang="en-GB" sz="2800" dirty="0">
                <a:latin typeface="Times New Roman" charset="0"/>
              </a:rPr>
              <a:t>categorizes and ranks </a:t>
            </a:r>
          </a:p>
          <a:p>
            <a:pPr marL="0" indent="0">
              <a:buNone/>
            </a:pPr>
            <a:r>
              <a:rPr lang="en-GB" sz="2800" dirty="0">
                <a:latin typeface="Times New Roman" charset="0"/>
              </a:rPr>
              <a:t>	-- </a:t>
            </a:r>
            <a:r>
              <a:rPr lang="en-GB" sz="2800" dirty="0">
                <a:solidFill>
                  <a:srgbClr val="FFFFFF"/>
                </a:solidFill>
                <a:latin typeface="Times New Roman" charset="0"/>
              </a:rPr>
              <a:t>devalues</a:t>
            </a:r>
            <a:r>
              <a:rPr lang="en-GB" sz="2800" dirty="0">
                <a:latin typeface="Times New Roman" charset="0"/>
              </a:rPr>
              <a:t>, </a:t>
            </a:r>
            <a:r>
              <a:rPr lang="en-GB" sz="2800" dirty="0">
                <a:solidFill>
                  <a:srgbClr val="FFFFFF"/>
                </a:solidFill>
                <a:latin typeface="Times New Roman" charset="0"/>
              </a:rPr>
              <a:t>disempowers, </a:t>
            </a:r>
            <a:r>
              <a:rPr lang="en-GB" sz="2800" dirty="0">
                <a:solidFill>
                  <a:srgbClr val="FFFF00"/>
                </a:solidFill>
                <a:latin typeface="Times New Roman" charset="0"/>
              </a:rPr>
              <a:t>and</a:t>
            </a:r>
            <a:r>
              <a:rPr lang="en-GB" sz="2800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GB" sz="2800" dirty="0">
                <a:latin typeface="Times New Roman" charset="0"/>
              </a:rPr>
              <a:t> </a:t>
            </a:r>
          </a:p>
          <a:p>
            <a:pPr marL="0" indent="0">
              <a:buNone/>
            </a:pPr>
            <a:r>
              <a:rPr lang="en-GB" sz="2800" dirty="0">
                <a:latin typeface="Times New Roman" charset="0"/>
              </a:rPr>
              <a:t>	-- differentially allocates opportunities/resources</a:t>
            </a:r>
          </a:p>
          <a:p>
            <a:pPr>
              <a:buFont typeface="Arial"/>
              <a:buChar char="•"/>
            </a:pPr>
            <a:r>
              <a:rPr lang="en-GB" sz="2800" dirty="0">
                <a:latin typeface="Times New Roman" charset="0"/>
              </a:rPr>
              <a:t> </a:t>
            </a:r>
            <a:r>
              <a:rPr lang="en-US" sz="2800" dirty="0">
                <a:latin typeface="Times New Roman" charset="0"/>
              </a:rPr>
              <a:t>The development of racism is typically undergirded by an </a:t>
            </a:r>
            <a:r>
              <a:rPr lang="en-US" sz="2800" dirty="0">
                <a:solidFill>
                  <a:srgbClr val="FFFFFF"/>
                </a:solidFill>
                <a:latin typeface="Times New Roman" charset="0"/>
              </a:rPr>
              <a:t>ideology of inferiority</a:t>
            </a:r>
            <a:r>
              <a:rPr lang="en-US" sz="2800" dirty="0">
                <a:latin typeface="Times New Roman" charset="0"/>
              </a:rPr>
              <a:t> in which some population groups are regarded as being inferior to others</a:t>
            </a:r>
          </a:p>
          <a:p>
            <a:pPr>
              <a:buFont typeface="Arial"/>
              <a:buChar char="•"/>
            </a:pPr>
            <a:r>
              <a:rPr lang="en-US" sz="2800" dirty="0">
                <a:latin typeface="Times New Roman" charset="0"/>
              </a:rPr>
              <a:t>This leads to the development of </a:t>
            </a:r>
          </a:p>
          <a:p>
            <a:pPr marL="0" indent="0">
              <a:buNone/>
            </a:pPr>
            <a:r>
              <a:rPr lang="en-US" sz="2800" dirty="0">
                <a:latin typeface="Times New Roman" charset="0"/>
              </a:rPr>
              <a:t>	-- negative attitudes/beliefs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solidFill>
                  <a:srgbClr val="FFFFFF"/>
                </a:solidFill>
                <a:latin typeface="Times New Roman" charset="0"/>
              </a:rPr>
              <a:t>prejudice </a:t>
            </a:r>
            <a:r>
              <a:rPr lang="en-US" sz="2000" dirty="0">
                <a:latin typeface="Times New Roman" charset="0"/>
              </a:rPr>
              <a:t>and</a:t>
            </a:r>
            <a:r>
              <a:rPr lang="en-US" sz="2000" dirty="0">
                <a:solidFill>
                  <a:srgbClr val="FFFFFF"/>
                </a:solidFill>
                <a:latin typeface="Times New Roman" charset="0"/>
              </a:rPr>
              <a:t> stereotypes</a:t>
            </a:r>
            <a:r>
              <a:rPr lang="en-US" sz="2000" dirty="0">
                <a:latin typeface="Times New Roman" charset="0"/>
              </a:rPr>
              <a:t>)</a:t>
            </a:r>
            <a:r>
              <a:rPr lang="en-US" sz="2800" dirty="0">
                <a:latin typeface="Times New Roman" charset="0"/>
              </a:rPr>
              <a:t> to out-groups, 		and</a:t>
            </a:r>
          </a:p>
          <a:p>
            <a:pPr marL="0" indent="0">
              <a:buNone/>
            </a:pPr>
            <a:r>
              <a:rPr lang="en-US" sz="2800" dirty="0">
                <a:latin typeface="Times New Roman" charset="0"/>
              </a:rPr>
              <a:t>	-- differential treatment 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dirty="0">
                <a:solidFill>
                  <a:srgbClr val="FFFFFF"/>
                </a:solidFill>
                <a:latin typeface="Times New Roman" charset="0"/>
              </a:rPr>
              <a:t>discrimination</a:t>
            </a:r>
            <a:r>
              <a:rPr lang="en-US" sz="2000" dirty="0">
                <a:latin typeface="Times New Roman" charset="0"/>
              </a:rPr>
              <a:t>) </a:t>
            </a:r>
            <a:r>
              <a:rPr lang="en-US" sz="2800" dirty="0">
                <a:latin typeface="Times New Roman" charset="0"/>
              </a:rPr>
              <a:t>by individuals and social 	institutions</a:t>
            </a:r>
            <a:endParaRPr lang="en-US" sz="3000" b="1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00" b="1" dirty="0">
              <a:latin typeface="Times New Roman" charset="0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1219200" y="641684"/>
            <a:ext cx="9994232" cy="919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1219200" y="6442912"/>
            <a:ext cx="9982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1828800" y="6442912"/>
            <a:ext cx="533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Bonilla-Silva, 1996; Williams 2004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375" y="451564"/>
            <a:ext cx="3035226" cy="20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6220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253891" y="443957"/>
            <a:ext cx="633047" cy="5313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2895600" y="1248074"/>
            <a:ext cx="7315200" cy="4962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2895600" y="302631"/>
            <a:ext cx="7315200" cy="9165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847475" y="656925"/>
            <a:ext cx="3137919" cy="562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that Racism Built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20100-BDA7-4BF0-AD85-DF20159AEF1B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160452" y="2953911"/>
            <a:ext cx="564361" cy="77234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657600" y="3499889"/>
            <a:ext cx="1610012" cy="259611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Forces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Events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4264071" y="3124200"/>
            <a:ext cx="0" cy="272784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561974" y="3276600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657600" y="1447801"/>
            <a:ext cx="1610012" cy="1676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as a  societal system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DD4854-A940-47A9-B55D-2AA00987BC83}"/>
              </a:ext>
            </a:extLst>
          </p:cNvPr>
          <p:cNvSpPr/>
          <p:nvPr/>
        </p:nvSpPr>
        <p:spPr>
          <a:xfrm>
            <a:off x="5724813" y="3124200"/>
            <a:ext cx="1666587" cy="12041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or Institutional Racism (e.g. Segregation)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76CC85-93D0-C548-B4E7-B9A9E288B385}"/>
              </a:ext>
            </a:extLst>
          </p:cNvPr>
          <p:cNvSpPr txBox="1"/>
          <p:nvPr/>
        </p:nvSpPr>
        <p:spPr>
          <a:xfrm>
            <a:off x="1828800" y="6336268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3279041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5"/>
          <p:cNvSpPr>
            <a:spLocks noChangeShapeType="1"/>
          </p:cNvSpPr>
          <p:nvPr/>
        </p:nvSpPr>
        <p:spPr bwMode="auto">
          <a:xfrm>
            <a:off x="381000" y="914398"/>
            <a:ext cx="112014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19" name="Line 5"/>
          <p:cNvSpPr>
            <a:spLocks noChangeShapeType="1"/>
          </p:cNvSpPr>
          <p:nvPr/>
        </p:nvSpPr>
        <p:spPr bwMode="auto">
          <a:xfrm flipV="1">
            <a:off x="304800" y="6241853"/>
            <a:ext cx="112776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457201" y="6245166"/>
            <a:ext cx="9982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David R Williams &amp; Chiquita Collins, Public Health Reports, 2001</a:t>
            </a:r>
          </a:p>
        </p:txBody>
      </p:sp>
      <p:sp>
        <p:nvSpPr>
          <p:cNvPr id="111621" name="Title 3"/>
          <p:cNvSpPr>
            <a:spLocks noGrp="1"/>
          </p:cNvSpPr>
          <p:nvPr>
            <p:ph type="title"/>
          </p:nvPr>
        </p:nvSpPr>
        <p:spPr>
          <a:xfrm>
            <a:off x="609601" y="76200"/>
            <a:ext cx="10972800" cy="692346"/>
          </a:xfrm>
        </p:spPr>
        <p:txBody>
          <a:bodyPr/>
          <a:lstStyle/>
          <a:p>
            <a:r>
              <a:rPr lang="en-US" altLang="en-US" sz="3600" dirty="0"/>
              <a:t>Centrality of Segregation in Creating Racial Inequities</a:t>
            </a:r>
          </a:p>
        </p:txBody>
      </p:sp>
      <p:pic>
        <p:nvPicPr>
          <p:cNvPr id="3" name="Content Placeholder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CED8C6-4554-9F4F-89EF-16EA54255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40" y="1010194"/>
            <a:ext cx="7775960" cy="5085773"/>
          </a:xfrm>
        </p:spPr>
      </p:pic>
    </p:spTree>
    <p:extLst>
      <p:ext uri="{BB962C8B-B14F-4D97-AF65-F5344CB8AC3E}">
        <p14:creationId xmlns:p14="http://schemas.microsoft.com/office/powerpoint/2010/main" val="6565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6096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Racial Segregation Is …</a:t>
            </a:r>
            <a:endParaRPr lang="en-US" sz="36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4495800" cy="5181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solidFill>
                <a:srgbClr val="FFFFFF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Times New Roman" charset="0"/>
              </a:rPr>
              <a:t>One of the most successful</a:t>
            </a:r>
            <a:r>
              <a:rPr lang="en-US" dirty="0">
                <a:latin typeface="Times New Roman" charset="0"/>
              </a:rPr>
              <a:t> domestic policies of the 20</a:t>
            </a:r>
            <a:r>
              <a:rPr lang="en-US" baseline="30000" dirty="0">
                <a:latin typeface="Times New Roman" charset="0"/>
              </a:rPr>
              <a:t>th</a:t>
            </a:r>
            <a:r>
              <a:rPr lang="en-US" dirty="0">
                <a:latin typeface="Times New Roman" charset="0"/>
              </a:rPr>
              <a:t> century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endParaRPr lang="en-US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</a:pPr>
            <a:r>
              <a:rPr lang="en-US" dirty="0">
                <a:latin typeface="Times New Roman" charset="0"/>
              </a:rPr>
              <a:t>"the dominant system of racial regulation and control" in the U.S</a:t>
            </a:r>
            <a:endParaRPr lang="en-US" sz="2800" dirty="0">
              <a:latin typeface="Times New Roman" charset="0"/>
            </a:endParaRPr>
          </a:p>
        </p:txBody>
      </p:sp>
      <p:sp>
        <p:nvSpPr>
          <p:cNvPr id="351236" name="Line 4"/>
          <p:cNvSpPr>
            <a:spLocks noChangeShapeType="1"/>
          </p:cNvSpPr>
          <p:nvPr/>
        </p:nvSpPr>
        <p:spPr bwMode="auto">
          <a:xfrm>
            <a:off x="1090863" y="838200"/>
            <a:ext cx="1004235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>
            <a:off x="1090863" y="6248400"/>
            <a:ext cx="10042358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6629400" y="6324600"/>
            <a:ext cx="358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pitchFamily="18" charset="0"/>
              </a:rPr>
              <a:t>John Cell, 1982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Highest stage of white supremacy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536" y="914400"/>
            <a:ext cx="38862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5"/>
          <p:cNvSpPr>
            <a:spLocks noChangeShapeType="1"/>
          </p:cNvSpPr>
          <p:nvPr/>
        </p:nvSpPr>
        <p:spPr bwMode="auto">
          <a:xfrm>
            <a:off x="1295400" y="685800"/>
            <a:ext cx="9601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2" name="Line 5"/>
          <p:cNvSpPr>
            <a:spLocks noChangeShapeType="1"/>
          </p:cNvSpPr>
          <p:nvPr/>
        </p:nvSpPr>
        <p:spPr bwMode="auto">
          <a:xfrm>
            <a:off x="1295400" y="6477000"/>
            <a:ext cx="9829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4" name="Title 3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4794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a typeface="ＭＳ Ｐゴシック" charset="0"/>
              </a:rPr>
              <a:t>How Segregation Works</a:t>
            </a:r>
            <a:endParaRPr lang="en-US" b="0" dirty="0">
              <a:latin typeface="Times New Roman" charset="0"/>
              <a:ea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792594"/>
            <a:ext cx="10287000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Segregation is like a burglar at mid-night. It slips into the community, awakens no one, but once it shows up,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FB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valuables disappear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: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Quality Schools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Safe playgrounds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Good jobs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Healthy environment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Safe housing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Transportation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Healthcare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460" y="2362200"/>
            <a:ext cx="4110591" cy="3274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6400" y="5657516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Pixabay.com</a:t>
            </a:r>
          </a:p>
        </p:txBody>
      </p:sp>
    </p:spTree>
    <p:extLst>
      <p:ext uri="{BB962C8B-B14F-4D97-AF65-F5344CB8AC3E}">
        <p14:creationId xmlns:p14="http://schemas.microsoft.com/office/powerpoint/2010/main" val="17357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8021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Times New Roman" charset="0"/>
              </a:rPr>
              <a:t>Racial Differences in Residential Environment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5867400" cy="5486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FF00"/>
                </a:solidFill>
                <a:latin typeface="Times New Roman" charset="0"/>
              </a:rPr>
              <a:t>In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the 171 largest cities in the U.S., there is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not even one city </a:t>
            </a:r>
            <a:r>
              <a:rPr lang="en-US" dirty="0">
                <a:latin typeface="Times New Roman" charset="0"/>
              </a:rPr>
              <a:t>where whites live in equal conditions to those of blacks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ja-JP" dirty="0">
              <a:latin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ja-JP" dirty="0">
              <a:latin typeface="Times New Roman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ja-JP" altLang="en-US" dirty="0">
                <a:solidFill>
                  <a:srgbClr val="FFFFFF"/>
                </a:solidFill>
                <a:latin typeface="Times New Roman" charset="0"/>
              </a:rPr>
              <a:t>“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The worst urban context in which whites reside is considerably better than the average context of black communities.</a:t>
            </a:r>
            <a:r>
              <a:rPr lang="ja-JP" altLang="en-US" dirty="0">
                <a:solidFill>
                  <a:srgbClr val="FFFFFF"/>
                </a:solidFill>
                <a:latin typeface="Times New Roman" charset="0"/>
              </a:rPr>
              <a:t>”</a:t>
            </a:r>
            <a:endParaRPr lang="en-US" sz="2800" b="1" dirty="0">
              <a:latin typeface="Times New Roman" charset="0"/>
            </a:endParaRPr>
          </a:p>
          <a:p>
            <a:pPr marL="609600" indent="-609600" eaLnBrk="1" hangingPunct="1">
              <a:lnSpc>
                <a:spcPct val="90000"/>
              </a:lnSpc>
              <a:buNone/>
            </a:pPr>
            <a:endParaRPr lang="en-US" sz="2800" dirty="0">
              <a:latin typeface="Times New Roman" charset="0"/>
            </a:endParaRPr>
          </a:p>
        </p:txBody>
      </p:sp>
      <p:sp>
        <p:nvSpPr>
          <p:cNvPr id="351236" name="Line 4"/>
          <p:cNvSpPr>
            <a:spLocks noChangeShapeType="1"/>
          </p:cNvSpPr>
          <p:nvPr/>
        </p:nvSpPr>
        <p:spPr bwMode="auto">
          <a:xfrm>
            <a:off x="1090863" y="661738"/>
            <a:ext cx="1004235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>
            <a:off x="1090863" y="6400800"/>
            <a:ext cx="1004235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51238" name="Text Box 6"/>
          <p:cNvSpPr txBox="1">
            <a:spLocks noChangeArrowheads="1"/>
          </p:cNvSpPr>
          <p:nvPr/>
        </p:nvSpPr>
        <p:spPr bwMode="auto">
          <a:xfrm>
            <a:off x="6705600" y="6477003"/>
            <a:ext cx="35052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Sampson &amp; Wilson 1995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3" y="1143000"/>
            <a:ext cx="1718733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3" y="3930318"/>
            <a:ext cx="1905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1"/>
            <a:ext cx="7772400" cy="533399"/>
          </a:xfrm>
        </p:spPr>
        <p:txBody>
          <a:bodyPr/>
          <a:lstStyle/>
          <a:p>
            <a:r>
              <a:rPr lang="en-US" sz="3600" dirty="0"/>
              <a:t>Neighborhood Opportunity Index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990600" y="603127"/>
            <a:ext cx="10058400" cy="350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1" y="677958"/>
            <a:ext cx="6816728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Institutions: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number &amp; quality of schools, early childhood centers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Influences shaping norms and expectations: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(high school graduation rate, adults with high skill jobs)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Economic Resources: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income, home ownership, employment, public assistance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Environmental Quality: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air, water, soil pollution, hazardous waste sites</a:t>
            </a:r>
          </a:p>
          <a:p>
            <a:pPr marL="2743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Resources for health: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green space, healthy food outlets, walkability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990600" y="6383179"/>
            <a:ext cx="10058400" cy="2921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412394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Acevedo-Garcia, 2020, Diversitydatakids.org 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687798"/>
            <a:ext cx="3200400" cy="1826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3400" y="63831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Shutterstock.com</a:t>
            </a:r>
          </a:p>
        </p:txBody>
      </p:sp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ACD1C77B-C1D7-E448-AC5B-547403A64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1" y="2589432"/>
            <a:ext cx="3200399" cy="1830169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3B60BD51-C3AE-1E43-BB57-795A992C8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036" y="4486144"/>
            <a:ext cx="3139764" cy="16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8044" y="-5416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Percentage of Children at Neighborhood Opportunity Level</a:t>
            </a:r>
          </a:p>
        </p:txBody>
      </p:sp>
      <p:graphicFrame>
        <p:nvGraphicFramePr>
          <p:cNvPr id="332803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751012" y="1266422"/>
          <a:ext cx="8383588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1" name="Chart" r:id="rId3" imgW="8876606" imgH="5995325" progId="MSGraph.Chart.8">
                  <p:embed followColorScheme="full"/>
                </p:oleObj>
              </mc:Choice>
              <mc:Fallback>
                <p:oleObj name="Chart" r:id="rId3" imgW="8876606" imgH="5995325" progId="MSGraph.Chart.8">
                  <p:embed followColorScheme="full"/>
                  <p:pic>
                    <p:nvPicPr>
                      <p:cNvPr id="3328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2" y="1266422"/>
                        <a:ext cx="8383588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804" name="Line 4"/>
          <p:cNvSpPr>
            <a:spLocks noChangeShapeType="1"/>
          </p:cNvSpPr>
          <p:nvPr/>
        </p:nvSpPr>
        <p:spPr bwMode="auto">
          <a:xfrm>
            <a:off x="990600" y="1066800"/>
            <a:ext cx="10058400" cy="447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332805" name="Line 5"/>
          <p:cNvSpPr>
            <a:spLocks noChangeShapeType="1"/>
          </p:cNvSpPr>
          <p:nvPr/>
        </p:nvSpPr>
        <p:spPr bwMode="auto">
          <a:xfrm>
            <a:off x="1066800" y="6553200"/>
            <a:ext cx="9982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7400" y="6477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D. Acevedo-Garcia 2020, Diversitydatakids.org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5544" y="1071279"/>
            <a:ext cx="42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100 largest Metropolitan areas</a:t>
            </a:r>
          </a:p>
        </p:txBody>
      </p:sp>
    </p:spTree>
    <p:extLst>
      <p:ext uri="{BB962C8B-B14F-4D97-AF65-F5344CB8AC3E}">
        <p14:creationId xmlns:p14="http://schemas.microsoft.com/office/powerpoint/2010/main" val="292351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3498" y="22908"/>
            <a:ext cx="8874659" cy="1104423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solidFill>
                  <a:srgbClr val="FCF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Decline: 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Expectancy at Birth, 2019-2020</a:t>
            </a:r>
          </a:p>
        </p:txBody>
      </p:sp>
      <p:sp>
        <p:nvSpPr>
          <p:cNvPr id="794628" name="Line 4"/>
          <p:cNvSpPr>
            <a:spLocks noChangeShapeType="1"/>
          </p:cNvSpPr>
          <p:nvPr/>
        </p:nvSpPr>
        <p:spPr bwMode="auto">
          <a:xfrm>
            <a:off x="762000" y="914401"/>
            <a:ext cx="10363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94629" name="Line 5"/>
          <p:cNvSpPr>
            <a:spLocks noChangeShapeType="1"/>
          </p:cNvSpPr>
          <p:nvPr/>
        </p:nvSpPr>
        <p:spPr bwMode="auto">
          <a:xfrm>
            <a:off x="762000" y="6400800"/>
            <a:ext cx="10363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78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94640" name="Text Box 16"/>
          <p:cNvSpPr txBox="1">
            <a:spLocks noChangeArrowheads="1"/>
          </p:cNvSpPr>
          <p:nvPr/>
        </p:nvSpPr>
        <p:spPr bwMode="auto">
          <a:xfrm>
            <a:off x="1817953" y="6400800"/>
            <a:ext cx="8665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itchFamily="18" charset="0"/>
              </a:rPr>
              <a:t>Arias et al, NVSS July 2021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19846" y="3197853"/>
            <a:ext cx="2294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Changes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(Years)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4968" y="5616714"/>
            <a:ext cx="130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Hispanic Male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5222" y="5616714"/>
            <a:ext cx="1074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White Male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3336" y="5616714"/>
            <a:ext cx="1074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White Female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/>
        </p:nvGraphicFramePr>
        <p:xfrm>
          <a:off x="1713498" y="1309428"/>
          <a:ext cx="8874659" cy="4219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C9C097-5074-6045-BB52-4A5DB181F9C5}"/>
              </a:ext>
            </a:extLst>
          </p:cNvPr>
          <p:cNvSpPr txBox="1"/>
          <p:nvPr/>
        </p:nvSpPr>
        <p:spPr>
          <a:xfrm>
            <a:off x="3962400" y="563565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Black Male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329A0-662B-3F42-B400-965BB0D2B2FB}"/>
              </a:ext>
            </a:extLst>
          </p:cNvPr>
          <p:cNvSpPr txBox="1"/>
          <p:nvPr/>
        </p:nvSpPr>
        <p:spPr>
          <a:xfrm>
            <a:off x="5257800" y="56388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Black Female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85AB4-F3D7-4741-B410-C3667B99C5D8}"/>
              </a:ext>
            </a:extLst>
          </p:cNvPr>
          <p:cNvSpPr txBox="1"/>
          <p:nvPr/>
        </p:nvSpPr>
        <p:spPr>
          <a:xfrm>
            <a:off x="6781800" y="563565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Hispanic Female</a:t>
            </a:r>
          </a:p>
        </p:txBody>
      </p:sp>
    </p:spTree>
    <p:extLst>
      <p:ext uri="{BB962C8B-B14F-4D97-AF65-F5344CB8AC3E}">
        <p14:creationId xmlns:p14="http://schemas.microsoft.com/office/powerpoint/2010/main" val="127233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7772400" cy="3962400"/>
          </a:xfrm>
        </p:spPr>
        <p:txBody>
          <a:bodyPr/>
          <a:lstStyle/>
          <a:p>
            <a:pPr eaLnBrk="1" hangingPunct="1"/>
            <a:r>
              <a:rPr lang="en-US" altLang="en-US" sz="3600" i="1" dirty="0"/>
              <a:t>Segregation is the central driver of the Large Racial/Ethnic Differences in SES</a:t>
            </a:r>
          </a:p>
        </p:txBody>
      </p:sp>
    </p:spTree>
    <p:extLst>
      <p:ext uri="{BB962C8B-B14F-4D97-AF65-F5344CB8AC3E}">
        <p14:creationId xmlns:p14="http://schemas.microsoft.com/office/powerpoint/2010/main" val="12203138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86100" y="38100"/>
            <a:ext cx="6248400" cy="762000"/>
          </a:xfrm>
        </p:spPr>
        <p:txBody>
          <a:bodyPr/>
          <a:lstStyle/>
          <a:p>
            <a:pPr algn="l" eaLnBrk="1" hangingPunct="1"/>
            <a:r>
              <a:rPr lang="en-US" sz="3600" dirty="0"/>
              <a:t>Residential Segregation and SES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914399"/>
            <a:ext cx="9144000" cy="5334000"/>
          </a:xfrm>
        </p:spPr>
        <p:txBody>
          <a:bodyPr/>
          <a:lstStyle/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A study of the effects of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segregation on young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African American adults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/>
              <a:t>found that the </a:t>
            </a:r>
            <a:r>
              <a:rPr lang="en-US" dirty="0">
                <a:solidFill>
                  <a:srgbClr val="FFFFFF"/>
                </a:solidFill>
              </a:rPr>
              <a:t>elimination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of segregation</a:t>
            </a:r>
            <a:r>
              <a:rPr lang="en-US" dirty="0"/>
              <a:t> </a:t>
            </a:r>
            <a:r>
              <a:rPr lang="en-US" dirty="0">
                <a:solidFill>
                  <a:srgbClr val="FFFFFF"/>
                </a:solidFill>
              </a:rPr>
              <a:t>would erase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/>
              <a:t>black-white differences in:</a:t>
            </a:r>
          </a:p>
          <a:p>
            <a:pPr marL="982663" lvl="1" indent="-476250" eaLnBrk="1" hangingPunct="1">
              <a:buFont typeface="Wingdings" pitchFamily="2" charset="2"/>
              <a:buChar char="§"/>
            </a:pPr>
            <a:r>
              <a:rPr lang="en-US" sz="3200" dirty="0"/>
              <a:t>Earnings</a:t>
            </a:r>
          </a:p>
          <a:p>
            <a:pPr marL="982663" lvl="1" indent="-476250" eaLnBrk="1" hangingPunct="1">
              <a:buFont typeface="Wingdings" pitchFamily="2" charset="2"/>
              <a:buChar char="§"/>
            </a:pPr>
            <a:r>
              <a:rPr lang="en-US" sz="3200" dirty="0"/>
              <a:t>High School Graduation Rate</a:t>
            </a:r>
          </a:p>
          <a:p>
            <a:pPr marL="982663" lvl="1" indent="-476250" eaLnBrk="1" hangingPunct="1">
              <a:buFont typeface="Wingdings" pitchFamily="2" charset="2"/>
              <a:buChar char="§"/>
            </a:pPr>
            <a:r>
              <a:rPr lang="en-US" sz="3200" dirty="0"/>
              <a:t>Unemployment</a:t>
            </a:r>
          </a:p>
          <a:p>
            <a:pPr marL="0" indent="0" eaLnBrk="1" hangingPunct="1">
              <a:buNone/>
            </a:pPr>
            <a:r>
              <a:rPr lang="en-US" dirty="0"/>
              <a:t>And reduce racial differences in single motherhood by two-thirds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990600" y="762000"/>
            <a:ext cx="10363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990600" y="6400800"/>
            <a:ext cx="10363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752600" y="6477000"/>
            <a:ext cx="6629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David Cutler &amp; 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Glaeser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Quarterly J Economics, 1997</a:t>
            </a:r>
          </a:p>
        </p:txBody>
      </p:sp>
      <p:pic>
        <p:nvPicPr>
          <p:cNvPr id="2" name="Picture 1" descr="David Cut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66800"/>
            <a:ext cx="3581400" cy="29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0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472" y="381004"/>
            <a:ext cx="8348731" cy="380994"/>
          </a:xfrm>
        </p:spPr>
        <p:txBody>
          <a:bodyPr/>
          <a:lstStyle/>
          <a:p>
            <a:pPr algn="l"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 Intergenerational Study</a:t>
            </a:r>
            <a:endParaRPr lang="en-US" altLang="en-US" sz="36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69895"/>
            <a:ext cx="11022378" cy="2590808"/>
          </a:xfrm>
        </p:spPr>
        <p:txBody>
          <a:bodyPr/>
          <a:lstStyle/>
          <a:p>
            <a:pPr marL="274320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  <a:r>
              <a:rPr lang="en-US" sz="2800" dirty="0">
                <a:solidFill>
                  <a:srgbClr val="FCF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neighborhoods that differ in access to opportunity</a:t>
            </a:r>
          </a:p>
          <a:p>
            <a:pPr marL="274320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Black boys do well in neighborhoods with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resources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(low poverty)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good race-specific factors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(high father presence, less racial bias)</a:t>
            </a:r>
          </a:p>
          <a:p>
            <a:pPr marL="274320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problem: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essentially no such neighborhoods in America</a:t>
            </a:r>
          </a:p>
          <a:p>
            <a:pPr marL="274320" lvl="1" indent="-27432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F497D"/>
              </a:buClr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1F497D"/>
              </a:buClr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1090863" y="838196"/>
            <a:ext cx="100583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1090863" y="6436904"/>
            <a:ext cx="10058399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039425" y="6436904"/>
            <a:ext cx="9849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Raj Chetty et al,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2020,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Quarterly Journal of Economic Research, 2020.        The Opportunity Atlas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3CE8E-719A-6A48-924B-2CF100F50A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89" y="685783"/>
            <a:ext cx="4408135" cy="2831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822" y="761993"/>
            <a:ext cx="691158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Inequity usu. studied in one generation</a:t>
            </a:r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Intergenerational analysis, linking parents &amp; kids, US pop,1989-2015</a:t>
            </a:r>
          </a:p>
          <a:p>
            <a:pPr marL="274320" marR="0" lvl="1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Black boys have lower earnings than white boys 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99% of Census tracts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America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controlling for parental income)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5"/>
          <p:cNvSpPr>
            <a:spLocks noChangeShapeType="1"/>
          </p:cNvSpPr>
          <p:nvPr/>
        </p:nvSpPr>
        <p:spPr bwMode="auto">
          <a:xfrm>
            <a:off x="914400" y="762000"/>
            <a:ext cx="10439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2" name="Line 5"/>
          <p:cNvSpPr>
            <a:spLocks noChangeShapeType="1"/>
          </p:cNvSpPr>
          <p:nvPr/>
        </p:nvSpPr>
        <p:spPr bwMode="auto">
          <a:xfrm>
            <a:off x="914400" y="6477000"/>
            <a:ext cx="10439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99334" name="Title 3"/>
          <p:cNvSpPr>
            <a:spLocks noGrp="1"/>
          </p:cNvSpPr>
          <p:nvPr>
            <p:ph type="title"/>
          </p:nvPr>
        </p:nvSpPr>
        <p:spPr>
          <a:xfrm>
            <a:off x="2819400" y="67459"/>
            <a:ext cx="7924800" cy="693408"/>
          </a:xfrm>
        </p:spPr>
        <p:txBody>
          <a:bodyPr/>
          <a:lstStyle/>
          <a:p>
            <a:pPr algn="l"/>
            <a:r>
              <a:rPr lang="en-US" sz="4000" dirty="0">
                <a:latin typeface="Times New Roman" charset="0"/>
                <a:ea typeface="MS PGothic" charset="0"/>
              </a:rPr>
              <a:t>Inequities by Design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953221"/>
            <a:ext cx="9511145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F4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Racial inequities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in SES                                    that matter for life &amp; health 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                     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CF4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  do do not reflect a broken system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Instead, they reflect a carefully crafted system, functioning as planned – successfully implementing social policies, many of which are rooted in racism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pitchFamily="18" charset="0"/>
              </a:rPr>
              <a:t>They are not accidents or acts of God</a:t>
            </a:r>
          </a:p>
          <a:p>
            <a:pPr marL="274320" marR="0" lvl="0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Racism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has produced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a truly “rigged system”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1027" name="Picture 4" descr="image0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159" y="102627"/>
            <a:ext cx="4480334" cy="26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2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7772400" cy="3962400"/>
          </a:xfrm>
        </p:spPr>
        <p:txBody>
          <a:bodyPr/>
          <a:lstStyle/>
          <a:p>
            <a:pPr eaLnBrk="1" hangingPunct="1"/>
            <a:r>
              <a:rPr lang="en-US" altLang="en-US" sz="3600" i="1" dirty="0"/>
              <a:t>Segregation and Medical Care</a:t>
            </a:r>
          </a:p>
        </p:txBody>
      </p:sp>
    </p:spTree>
    <p:extLst>
      <p:ext uri="{BB962C8B-B14F-4D97-AF65-F5344CB8AC3E}">
        <p14:creationId xmlns:p14="http://schemas.microsoft.com/office/powerpoint/2010/main" val="33737323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6136"/>
            <a:ext cx="9906000" cy="685800"/>
          </a:xfrm>
        </p:spPr>
        <p:txBody>
          <a:bodyPr/>
          <a:lstStyle/>
          <a:p>
            <a:pPr algn="l"/>
            <a:r>
              <a:rPr lang="en-US" sz="3600" dirty="0"/>
              <a:t>South LA: A Segregated Community 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10439400" cy="5333997"/>
          </a:xfrm>
        </p:spPr>
        <p:txBody>
          <a:bodyPr/>
          <a:lstStyle/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Elevated levels of preexisting comorbidities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Epidemic of poorly controlled chronic diseases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South LA has 10 times fewer MDs than average US community 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0FDFF"/>
                </a:solidFill>
              </a:rPr>
              <a:t>Shortage of primary care MDs; Severe shortage of specialists</a:t>
            </a:r>
          </a:p>
          <a:p>
            <a:pPr marL="274320" lvl="0" indent="-274320">
              <a:spcBef>
                <a:spcPts val="0"/>
              </a:spcBef>
            </a:pPr>
            <a:r>
              <a:rPr lang="en-US" dirty="0"/>
              <a:t>Lowest number of hospital beds (per pop.) in LA county</a:t>
            </a:r>
          </a:p>
          <a:p>
            <a:pPr lvl="0"/>
            <a:r>
              <a:rPr lang="en-US" dirty="0"/>
              <a:t>Three times more diabetes than the rest of California</a:t>
            </a:r>
          </a:p>
          <a:p>
            <a:pPr lvl="0"/>
            <a:r>
              <a:rPr lang="en-US" dirty="0">
                <a:solidFill>
                  <a:srgbClr val="F0FDFF"/>
                </a:solidFill>
              </a:rPr>
              <a:t>Diabetic amputation is among most frequent surgical procedures performed</a:t>
            </a:r>
          </a:p>
          <a:p>
            <a:r>
              <a:rPr lang="en-US" dirty="0"/>
              <a:t>Life expectancy is 10 years shorter than state of CA</a:t>
            </a:r>
          </a:p>
          <a:p>
            <a:pPr lvl="0"/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j-lt"/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685800" y="838200"/>
            <a:ext cx="10820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762000" y="6172200"/>
            <a:ext cx="10744200" cy="2981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981200" y="6245423"/>
            <a:ext cx="929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Elaine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Batchlor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, Health Affairs Blog, May 4, 2021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8183" y="233178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Pixabay.com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354" y="35967"/>
            <a:ext cx="2933142" cy="193242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9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6136"/>
            <a:ext cx="9144000" cy="685800"/>
          </a:xfrm>
        </p:spPr>
        <p:txBody>
          <a:bodyPr/>
          <a:lstStyle/>
          <a:p>
            <a:r>
              <a:rPr lang="en-US" sz="3600" dirty="0"/>
              <a:t>Context of MLK Community Healthcare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idx="1"/>
          </p:nvPr>
        </p:nvSpPr>
        <p:spPr>
          <a:xfrm>
            <a:off x="495299" y="987626"/>
            <a:ext cx="11505221" cy="5257796"/>
          </a:xfrm>
        </p:spPr>
        <p:txBody>
          <a:bodyPr/>
          <a:lstStyle/>
          <a:p>
            <a:pPr lvl="0">
              <a:spcBef>
                <a:spcPts val="768"/>
              </a:spcBef>
            </a:pPr>
            <a:r>
              <a:rPr lang="en-US" dirty="0"/>
              <a:t>Medicaid is most common insurance </a:t>
            </a:r>
          </a:p>
          <a:p>
            <a:pPr lvl="0">
              <a:spcBef>
                <a:spcPts val="768"/>
              </a:spcBef>
            </a:pPr>
            <a:r>
              <a:rPr lang="en-US" dirty="0"/>
              <a:t>Average ER visit in LA earns: </a:t>
            </a:r>
          </a:p>
          <a:p>
            <a:pPr marL="0" lvl="0" indent="0">
              <a:spcBef>
                <a:spcPts val="768"/>
              </a:spcBef>
              <a:buNone/>
            </a:pPr>
            <a:r>
              <a:rPr lang="en-US" dirty="0"/>
              <a:t>	~$2,000 from commercial insurers </a:t>
            </a:r>
          </a:p>
          <a:p>
            <a:pPr marL="0" lvl="0" indent="0">
              <a:spcBef>
                <a:spcPts val="768"/>
              </a:spcBef>
              <a:buNone/>
            </a:pPr>
            <a:r>
              <a:rPr lang="en-US" dirty="0"/>
              <a:t>	~$650 from Medicare</a:t>
            </a:r>
          </a:p>
          <a:p>
            <a:pPr marL="0" lvl="0" indent="0">
              <a:spcBef>
                <a:spcPts val="768"/>
              </a:spcBef>
              <a:buNone/>
            </a:pPr>
            <a:r>
              <a:rPr lang="en-US" dirty="0"/>
              <a:t>	~$150 from Medicaid</a:t>
            </a:r>
          </a:p>
          <a:p>
            <a:pPr>
              <a:spcBef>
                <a:spcPts val="768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a typeface="ＭＳ Ｐゴシック" charset="0"/>
                <a:cs typeface="Times New Roman" charset="0"/>
              </a:rPr>
              <a:t>Lifelong reduced access and quality of care contributes to poorer management of disease and worse outcomes </a:t>
            </a:r>
          </a:p>
          <a:p>
            <a:pPr>
              <a:spcBef>
                <a:spcPts val="768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Historic and ongoing underfunding of care in segregated communities has created a separate and unequal Health system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FFFF00"/>
              </a:solidFill>
              <a:ea typeface="ＭＳ Ｐゴシック" charset="0"/>
              <a:cs typeface="Times New Roman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j-lt"/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762000" y="914400"/>
            <a:ext cx="99060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495300" y="6172199"/>
            <a:ext cx="11201400" cy="7614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62000" y="6245423"/>
            <a:ext cx="1051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Elaine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Batchlor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, Health Affairs Blog, May 4, 2021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82570"/>
            <a:ext cx="3313721" cy="1871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0451" y="275294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charset="0"/>
              </a:rPr>
              <a:t>uclahealth.org</a:t>
            </a:r>
          </a:p>
        </p:txBody>
      </p:sp>
    </p:spTree>
    <p:extLst>
      <p:ext uri="{BB962C8B-B14F-4D97-AF65-F5344CB8AC3E}">
        <p14:creationId xmlns:p14="http://schemas.microsoft.com/office/powerpoint/2010/main" val="9016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763000" cy="6096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Segregation, SES, Stress and Health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6172200" cy="56832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dirty="0"/>
              <a:t>Lower economic status, living in disadvantaged, segregated, neighborhoods leads to to higher levels of exposure and greater clustering of: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1. Economic Stressors</a:t>
            </a:r>
            <a:br>
              <a:rPr lang="en-US" altLang="en-US" dirty="0"/>
            </a:br>
            <a:r>
              <a:rPr lang="en-US" altLang="en-US" dirty="0"/>
              <a:t>2. Psychosocial Stressors</a:t>
            </a:r>
            <a:br>
              <a:rPr lang="en-US" altLang="en-US" dirty="0"/>
            </a:br>
            <a:r>
              <a:rPr lang="en-US" altLang="en-US" dirty="0"/>
              <a:t>3. Physical &amp; Chemical Stressors</a:t>
            </a:r>
            <a:endParaRPr lang="en-US" sz="2400" dirty="0"/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990600" y="6311904"/>
            <a:ext cx="10058400" cy="12696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1066800" y="685800"/>
            <a:ext cx="99822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752600" y="6388103"/>
            <a:ext cx="845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035050" algn="ctr"/>
              </a:tabLst>
              <a:defRPr/>
            </a:pP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Williams, J Health and Soc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ial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Behavior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2016                  </a:t>
            </a: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photo from </a:t>
            </a:r>
            <a:r>
              <a:rPr kumimoji="0" lang="en-GB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pixels.com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3" name="Picture 2" descr="A picture containing person, indoor, young, boy&#10;&#10;Description automatically generated">
            <a:extLst>
              <a:ext uri="{FF2B5EF4-FFF2-40B4-BE49-F238E27FC236}">
                <a16:creationId xmlns:a16="http://schemas.microsoft.com/office/drawing/2014/main" id="{BAE9B317-10C0-8448-B351-2E378AB826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1" y="1364355"/>
            <a:ext cx="3658204" cy="45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1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253891" y="381000"/>
            <a:ext cx="633047" cy="3942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2895600" y="1143000"/>
            <a:ext cx="7010400" cy="51932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2895600" y="153785"/>
            <a:ext cx="7010400" cy="9165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883875" y="575246"/>
            <a:ext cx="3033850" cy="51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that Racism Built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20100-BDA7-4BF0-AD85-DF20159AEF1B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4831374" y="2039727"/>
            <a:ext cx="564361" cy="864115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DF3EDB-176B-4DD9-AA60-90B08531CA1D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4791258" y="2667000"/>
            <a:ext cx="604477" cy="1627307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492141" y="2971800"/>
            <a:ext cx="1299117" cy="31276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Forces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Events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3733800" y="2667000"/>
            <a:ext cx="0" cy="272784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278371" y="2743200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492140" y="1503948"/>
            <a:ext cx="1299118" cy="116305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as a  societal system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DD4854-A940-47A9-B55D-2AA00987BC83}"/>
              </a:ext>
            </a:extLst>
          </p:cNvPr>
          <p:cNvSpPr/>
          <p:nvPr/>
        </p:nvSpPr>
        <p:spPr>
          <a:xfrm>
            <a:off x="5395735" y="2393547"/>
            <a:ext cx="2148065" cy="1020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l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</a:rPr>
              <a:t>Structural/ Institutional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(e.g. Segregation)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A570A18-42BF-45DD-AA7C-688773CE2248}"/>
              </a:ext>
            </a:extLst>
          </p:cNvPr>
          <p:cNvSpPr/>
          <p:nvPr/>
        </p:nvSpPr>
        <p:spPr>
          <a:xfrm>
            <a:off x="5395735" y="3559414"/>
            <a:ext cx="1995665" cy="14697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Discrimination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DA2A3-3322-D746-B7C9-3A238FC6B00D}"/>
              </a:ext>
            </a:extLst>
          </p:cNvPr>
          <p:cNvSpPr txBox="1"/>
          <p:nvPr/>
        </p:nvSpPr>
        <p:spPr>
          <a:xfrm>
            <a:off x="1828800" y="6336268"/>
            <a:ext cx="944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995508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905000"/>
            <a:ext cx="6629400" cy="990600"/>
          </a:xfrm>
        </p:spPr>
        <p:txBody>
          <a:bodyPr/>
          <a:lstStyle/>
          <a:p>
            <a:pPr algn="l" eaLnBrk="1" hangingPunct="1"/>
            <a:br>
              <a:rPr lang="en-US" altLang="en-US" sz="3600" i="1" dirty="0"/>
            </a:br>
            <a:br>
              <a:rPr lang="en-US" altLang="en-US" sz="3600" i="1" dirty="0"/>
            </a:br>
            <a:br>
              <a:rPr lang="en-US" altLang="en-US" sz="3600" i="1" dirty="0"/>
            </a:br>
            <a:br>
              <a:rPr lang="en-US" altLang="en-US" sz="3600" i="1" dirty="0"/>
            </a:br>
            <a:r>
              <a:rPr lang="en-US" altLang="en-US" sz="3600" i="1" dirty="0"/>
              <a:t>Individual Discrimination</a:t>
            </a:r>
            <a:br>
              <a:rPr lang="en-US" altLang="en-US" sz="3600" i="1" dirty="0"/>
            </a:br>
            <a:br>
              <a:rPr lang="en-US" altLang="en-US" sz="3600" i="1" dirty="0"/>
            </a:br>
            <a:r>
              <a:rPr lang="en-US" sz="3600" dirty="0">
                <a:latin typeface="Times New Roman" charset="0"/>
              </a:rPr>
              <a:t> </a:t>
            </a:r>
            <a:br>
              <a:rPr lang="en-US" sz="3600" dirty="0">
                <a:latin typeface="Times New Roman" charset="0"/>
              </a:rPr>
            </a:br>
            <a:r>
              <a:rPr lang="en-US" sz="3600" dirty="0">
                <a:latin typeface="Times New Roman" charset="0"/>
              </a:rPr>
              <a:t>Experiences of discrimination are an </a:t>
            </a:r>
            <a:r>
              <a:rPr lang="en-US" sz="3600" dirty="0">
                <a:solidFill>
                  <a:srgbClr val="FCFBFF"/>
                </a:solidFill>
                <a:latin typeface="Times New Roman" charset="0"/>
              </a:rPr>
              <a:t>added source</a:t>
            </a:r>
            <a:r>
              <a:rPr lang="en-US" sz="3600" dirty="0">
                <a:latin typeface="Times New Roman" charset="0"/>
              </a:rPr>
              <a:t> of Toxic Stress</a:t>
            </a:r>
          </a:p>
        </p:txBody>
      </p:sp>
    </p:spTree>
    <p:extLst>
      <p:ext uri="{BB962C8B-B14F-4D97-AF65-F5344CB8AC3E}">
        <p14:creationId xmlns:p14="http://schemas.microsoft.com/office/powerpoint/2010/main" val="259982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A64432C2-7513-124B-9FBF-3A16D4279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73050"/>
            <a:ext cx="7772400" cy="11430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B0576217-92BB-A74A-A961-C211B7F88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2362200"/>
            <a:ext cx="8305800" cy="1752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dirty="0"/>
              <a:t>Racial Inequities In Health Are Persistent Over Time</a:t>
            </a:r>
            <a:r>
              <a:rPr lang="en-US" altLang="en-US" sz="4100" dirty="0"/>
              <a:t> </a:t>
            </a:r>
            <a:endParaRPr lang="en-US" altLang="en-US" sz="3300" dirty="0"/>
          </a:p>
        </p:txBody>
      </p:sp>
      <p:sp>
        <p:nvSpPr>
          <p:cNvPr id="12291" name="Line 4">
            <a:extLst>
              <a:ext uri="{FF2B5EF4-FFF2-40B4-BE49-F238E27FC236}">
                <a16:creationId xmlns:a16="http://schemas.microsoft.com/office/drawing/2014/main" id="{3F39873C-E466-2D47-B3C9-8817079DE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16002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Line 5">
            <a:extLst>
              <a:ext uri="{FF2B5EF4-FFF2-40B4-BE49-F238E27FC236}">
                <a16:creationId xmlns:a16="http://schemas.microsoft.com/office/drawing/2014/main" id="{B350C5B0-FA21-8247-AA63-5F57B60AF3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3434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93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438400" y="-2875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Every Day Discrimination</a:t>
            </a: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990600" y="759125"/>
            <a:ext cx="10591800" cy="55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 your day-to-day life how often do these happen to you?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You are treated with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less courtesy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 other people.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You are treated with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less respect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 other people.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You receive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poorer service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than other people at restaurants or stores.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People act as if they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think you are not smart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People act as if they are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afraid of you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People act as if they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think you are dishonest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People act as if they’re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better than you are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You are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called names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 insulted.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You are threatened or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harassed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ts val="72"/>
              </a:spcBef>
              <a:spcAft>
                <a:spcPts val="600"/>
              </a:spcAft>
              <a:buClr>
                <a:srgbClr val="B2B2B2"/>
              </a:buClr>
              <a:buSzPct val="60000"/>
              <a:defRPr/>
            </a:pP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What do you think was the </a:t>
            </a:r>
            <a:r>
              <a:rPr lang="en-US" sz="2800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reason for these experiences?</a:t>
            </a:r>
          </a:p>
          <a:p>
            <a:pPr marL="571500" lvl="1" indent="-287338" algn="l" eaLnBrk="1" hangingPunct="1">
              <a:lnSpc>
                <a:spcPct val="90000"/>
              </a:lnSpc>
              <a:spcBef>
                <a:spcPct val="20000"/>
              </a:spcBef>
              <a:buClr>
                <a:srgbClr val="B2B2B2"/>
              </a:buClr>
              <a:buSzPct val="60000"/>
              <a:defRPr/>
            </a:pP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lvl="1" indent="-287338" algn="l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762000" y="682926"/>
            <a:ext cx="10820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89" name="Line 5"/>
          <p:cNvSpPr>
            <a:spLocks noChangeShapeType="1"/>
          </p:cNvSpPr>
          <p:nvPr/>
        </p:nvSpPr>
        <p:spPr bwMode="auto">
          <a:xfrm>
            <a:off x="762000" y="6324600"/>
            <a:ext cx="10820400" cy="7619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9DF13-5B12-4949-806B-275E293C52F3}"/>
              </a:ext>
            </a:extLst>
          </p:cNvPr>
          <p:cNvSpPr txBox="1"/>
          <p:nvPr/>
        </p:nvSpPr>
        <p:spPr>
          <a:xfrm>
            <a:off x="2071822" y="6400800"/>
            <a:ext cx="804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Williams, Yu, Jackson, Anderson, J Health Psychology, 1997 </a:t>
            </a:r>
          </a:p>
        </p:txBody>
      </p:sp>
    </p:spTree>
    <p:extLst>
      <p:ext uri="{BB962C8B-B14F-4D97-AF65-F5344CB8AC3E}">
        <p14:creationId xmlns:p14="http://schemas.microsoft.com/office/powerpoint/2010/main" val="425194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24418"/>
            <a:ext cx="9448800" cy="4943555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800" dirty="0"/>
              <a:t>	</a:t>
            </a:r>
            <a:r>
              <a:rPr lang="en-US" dirty="0"/>
              <a:t>-- </a:t>
            </a:r>
            <a:r>
              <a:rPr lang="en-GB" dirty="0"/>
              <a:t>coronary artery calcification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    -- inflammation (C-reactive protein)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    -- inflammation (IL-6)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	-- blood pressure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	-- lower birth weight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	-- cognitive impairment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	-- poor sleep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	-- mortality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	-- visceral fat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    -- telomere length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    -- arterial stiffness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GB" dirty="0"/>
              <a:t>    -- incident CVD events</a:t>
            </a:r>
          </a:p>
          <a:p>
            <a:pPr eaLnBrk="1" hangingPunct="1">
              <a:spcBef>
                <a:spcPts val="120"/>
              </a:spcBef>
              <a:buFontTx/>
              <a:buNone/>
              <a:defRPr/>
            </a:pPr>
            <a:endParaRPr lang="en-GB" sz="3000" dirty="0"/>
          </a:p>
          <a:p>
            <a:pPr eaLnBrk="1" hangingPunct="1">
              <a:buFontTx/>
              <a:buNone/>
              <a:defRPr/>
            </a:pPr>
            <a:endParaRPr lang="en-US" sz="600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z="2800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399"/>
            <a:ext cx="8763000" cy="772019"/>
          </a:xfrm>
        </p:spPr>
        <p:txBody>
          <a:bodyPr/>
          <a:lstStyle/>
          <a:p>
            <a:pPr eaLnBrk="1" hangingPunct="1"/>
            <a:r>
              <a:rPr lang="en-US" sz="3600" b="0" dirty="0"/>
              <a:t>Everyday Discrimination is Associated With:</a:t>
            </a:r>
            <a:endParaRPr lang="en-US" sz="3600" b="0" dirty="0">
              <a:solidFill>
                <a:srgbClr val="FFFF00"/>
              </a:solidFill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V="1">
            <a:off x="914400" y="866926"/>
            <a:ext cx="10515600" cy="1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468795" y="5867978"/>
            <a:ext cx="10744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58646"/>
            <a:ext cx="1600200" cy="17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867978"/>
            <a:ext cx="11113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Sources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: Lewis et al.,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Psy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Med, 2006; Lewis et al., Brain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Beh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Immunity, 2010; Lewis et al., J Gerontology: Bio Sci &amp; Med Sci 2009; Earnshaw et al., Ann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Beh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Med, 2013; Barnes et al., 2012; Lewis et al,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Hlth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Psy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2012; Barnes et al., J Gerontology: Bio Sci &amp; Med Sci, 2008; Lewis et al., Am J Epidemiology, 2011; Hailu et al, Ann Epi, 2020; Bromfield et al,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Hlth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Psych, 2020; Everson-Rose et al, AJE, 2015; Kershaw et al,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Hlth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Psych, 2016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10096" y="4962484"/>
            <a:ext cx="130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Tene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Lewis </a:t>
            </a:r>
          </a:p>
        </p:txBody>
      </p:sp>
    </p:spTree>
    <p:extLst>
      <p:ext uri="{BB962C8B-B14F-4D97-AF65-F5344CB8AC3E}">
        <p14:creationId xmlns:p14="http://schemas.microsoft.com/office/powerpoint/2010/main" val="25394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5334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Hidden Ways in which Stressors linked to Race and Racism Adversely  affect Health</a:t>
            </a:r>
          </a:p>
        </p:txBody>
      </p:sp>
    </p:spTree>
    <p:extLst>
      <p:ext uri="{BB962C8B-B14F-4D97-AF65-F5344CB8AC3E}">
        <p14:creationId xmlns:p14="http://schemas.microsoft.com/office/powerpoint/2010/main" val="609755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6"/>
          <p:cNvSpPr>
            <a:spLocks noGrp="1" noChangeArrowheads="1"/>
          </p:cNvSpPr>
          <p:nvPr>
            <p:ph type="title"/>
          </p:nvPr>
        </p:nvSpPr>
        <p:spPr>
          <a:xfrm>
            <a:off x="1057055" y="0"/>
            <a:ext cx="10144345" cy="1066800"/>
          </a:xfrm>
        </p:spPr>
        <p:txBody>
          <a:bodyPr/>
          <a:lstStyle/>
          <a:p>
            <a:r>
              <a:rPr lang="en-US" sz="3600" b="0" dirty="0"/>
              <a:t>Worry About Safety of Children </a:t>
            </a:r>
          </a:p>
        </p:txBody>
      </p:sp>
      <p:sp>
        <p:nvSpPr>
          <p:cNvPr id="335875" name="Rectangle 7"/>
          <p:cNvSpPr>
            <a:spLocks noGrp="1" noChangeArrowheads="1"/>
          </p:cNvSpPr>
          <p:nvPr>
            <p:ph idx="1"/>
          </p:nvPr>
        </p:nvSpPr>
        <p:spPr>
          <a:xfrm>
            <a:off x="609600" y="849870"/>
            <a:ext cx="7391400" cy="54630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Study of black women found that most live with a heavy burden of stress due to concern about the racism their children might experience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0FDFF"/>
                </a:solidFill>
              </a:rPr>
              <a:t>Over 70% were very concerned: </a:t>
            </a:r>
          </a:p>
          <a:p>
            <a:pPr marL="0" indent="0">
              <a:buNone/>
            </a:pPr>
            <a:r>
              <a:rPr lang="en-US" sz="3200" dirty="0"/>
              <a:t>    -- that their children might be harmed by</a:t>
            </a:r>
          </a:p>
          <a:p>
            <a:pPr marL="0" indent="0">
              <a:buNone/>
            </a:pPr>
            <a:r>
              <a:rPr lang="en-US" sz="3200" dirty="0"/>
              <a:t>    the police </a:t>
            </a:r>
          </a:p>
          <a:p>
            <a:pPr marL="0" indent="0">
              <a:buNone/>
            </a:pPr>
            <a:r>
              <a:rPr lang="en-US" sz="3200" dirty="0"/>
              <a:t>    -- that their children might get stopped in</a:t>
            </a:r>
          </a:p>
          <a:p>
            <a:pPr marL="0" indent="0">
              <a:buNone/>
            </a:pPr>
            <a:r>
              <a:rPr lang="en-US" sz="3200" dirty="0"/>
              <a:t>    a predominantly white neighborhood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Times New Roman" charset="0"/>
            </a:endParaRPr>
          </a:p>
        </p:txBody>
      </p:sp>
      <p:sp>
        <p:nvSpPr>
          <p:cNvPr id="335876" name="Line 4"/>
          <p:cNvSpPr>
            <a:spLocks noChangeShapeType="1"/>
          </p:cNvSpPr>
          <p:nvPr/>
        </p:nvSpPr>
        <p:spPr bwMode="auto">
          <a:xfrm>
            <a:off x="1057055" y="6324599"/>
            <a:ext cx="10220545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35877" name="Line 5"/>
          <p:cNvSpPr>
            <a:spLocks noChangeShapeType="1"/>
          </p:cNvSpPr>
          <p:nvPr/>
        </p:nvSpPr>
        <p:spPr bwMode="auto">
          <a:xfrm>
            <a:off x="1057055" y="838200"/>
            <a:ext cx="1014434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055" y="6336268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A.Vines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 &amp; D. Baird Journal National Med Assoc, 2009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F5C87B-6C4C-435F-A926-602AC0F943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51768"/>
            <a:ext cx="4048109" cy="3128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3BD432-86F9-42CF-BC0F-2865F6B67C73}"/>
              </a:ext>
            </a:extLst>
          </p:cNvPr>
          <p:cNvSpPr txBox="1"/>
          <p:nvPr/>
        </p:nvSpPr>
        <p:spPr>
          <a:xfrm>
            <a:off x="8686800" y="6324601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9514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spd="slow" advTm="1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061625" cy="729734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</a:rPr>
              <a:t>Police Stops and Mother’s Health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6249"/>
            <a:ext cx="7239000" cy="5013055"/>
          </a:xfrm>
        </p:spPr>
        <p:txBody>
          <a:bodyPr/>
          <a:lstStyle/>
          <a:p>
            <a:pPr lvl="0"/>
            <a:r>
              <a:rPr lang="en-US" dirty="0"/>
              <a:t>A study of over 3,000 mothers in 20 cities (Fragile Families Study) </a:t>
            </a:r>
          </a:p>
          <a:p>
            <a:pPr lvl="0"/>
            <a:r>
              <a:rPr lang="en-US" dirty="0"/>
              <a:t>23% of urban youth are stopped by the police by the age of 15</a:t>
            </a:r>
          </a:p>
          <a:p>
            <a:pPr lvl="0"/>
            <a:r>
              <a:rPr lang="en-US" dirty="0"/>
              <a:t>Mothers of youth who were stopped by the police are more than </a:t>
            </a:r>
            <a:r>
              <a:rPr lang="en-US" dirty="0">
                <a:solidFill>
                  <a:srgbClr val="F0FDFF"/>
                </a:solidFill>
              </a:rPr>
              <a:t>twice as likely to report both depression- and anxiety-related sleep difficulties.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1447800" y="882134"/>
            <a:ext cx="9220200" cy="2852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flipV="1">
            <a:off x="990600" y="6194197"/>
            <a:ext cx="10668000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6194199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Dylan Jackson &amp; Kristin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Turney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, Journal of Urban Health, 2021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175876"/>
            <a:ext cx="2961382" cy="1967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3982" y="3160051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41039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9800" y="42778"/>
            <a:ext cx="8001000" cy="56682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600" spc="-5" dirty="0"/>
              <a:t>Exposure to Traumatic Videos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1219201" y="791174"/>
            <a:ext cx="10363200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0" lvl="0" indent="-18288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Study of black and Latinx adolescents (11-19 years old)</a:t>
            </a:r>
          </a:p>
          <a:p>
            <a:pPr marL="195580" marR="0" lvl="0" indent="-18288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Assessed viewing race-related, traumatic images or videos online: seeing persons from own ethnic group 1) beaten, 2) arrested or detained, or 3) being shot by the police </a:t>
            </a:r>
          </a:p>
          <a:p>
            <a:pPr marL="195580" marR="0" lvl="0" indent="-18288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-5" normalizeH="0" baseline="0" noProof="0" dirty="0">
                <a:ln>
                  <a:noFill/>
                </a:ln>
                <a:solidFill>
                  <a:srgbClr val="FCF4FF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Exposure to online traumas in prior year linked to higher PTSD and depressive symptoms</a:t>
            </a:r>
          </a:p>
          <a:p>
            <a:pPr marL="195580" marR="0" lvl="0" indent="-18288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-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/>
              </a:rPr>
              <a:t>Need to assess and facilitate coping with race-related materials</a:t>
            </a:r>
          </a:p>
        </p:txBody>
      </p:sp>
      <p:sp>
        <p:nvSpPr>
          <p:cNvPr id="4" name="object 4"/>
          <p:cNvSpPr/>
          <p:nvPr/>
        </p:nvSpPr>
        <p:spPr>
          <a:xfrm flipV="1">
            <a:off x="1219200" y="609598"/>
            <a:ext cx="9829800" cy="45719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1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9200" y="6507481"/>
            <a:ext cx="9829800" cy="45719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1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5385" y="6431281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Tynes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et al.,  J Adolescent Health,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3208" y="6498502"/>
            <a:ext cx="15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Shutterstock.com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052433"/>
            <a:ext cx="3505199" cy="23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2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1924"/>
            <a:ext cx="8839201" cy="670412"/>
          </a:xfrm>
        </p:spPr>
        <p:txBody>
          <a:bodyPr/>
          <a:lstStyle/>
          <a:p>
            <a:pPr eaLnBrk="1" hangingPunct="1"/>
            <a:r>
              <a:rPr lang="en-US" altLang="en-US" sz="3400" dirty="0">
                <a:solidFill>
                  <a:srgbClr val="FFFF00"/>
                </a:solidFill>
              </a:rPr>
              <a:t>Police Violence and Health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600" b="1" dirty="0">
              <a:solidFill>
                <a:srgbClr val="FFFF00"/>
              </a:solidFill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1066800" y="777240"/>
            <a:ext cx="9448801" cy="5562748"/>
          </a:xfrm>
        </p:spPr>
        <p:txBody>
          <a:bodyPr/>
          <a:lstStyle/>
          <a:p>
            <a:r>
              <a:rPr lang="en-US" dirty="0"/>
              <a:t>Frequent media reports of incidents of police violence directed to black, Latino, and Native American communities </a:t>
            </a:r>
          </a:p>
          <a:p>
            <a:r>
              <a:rPr lang="en-US" dirty="0"/>
              <a:t>These are stressors that negatively affect health of larger community</a:t>
            </a:r>
          </a:p>
          <a:p>
            <a:r>
              <a:rPr lang="en-US" dirty="0"/>
              <a:t>Recent national, quasi-experimental study: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FFFFFF"/>
                </a:solidFill>
              </a:rPr>
              <a:t>Police killings of unarmed blacks lead to declines in mental health among blacks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FFFFFF"/>
                </a:solidFill>
              </a:rPr>
              <a:t>    in general population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rgbClr val="FFFFFF"/>
                </a:solidFill>
              </a:rPr>
              <a:t>    3 months after event </a:t>
            </a:r>
          </a:p>
          <a:p>
            <a:r>
              <a:rPr lang="en-US" sz="3200" dirty="0"/>
              <a:t>No effect on whites</a:t>
            </a:r>
          </a:p>
          <a:p>
            <a:endParaRPr lang="en-US" sz="2400" dirty="0"/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 flipV="1">
            <a:off x="1066800" y="761999"/>
            <a:ext cx="10058399" cy="15239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1066800" y="6248400"/>
            <a:ext cx="10058399" cy="4579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7353" y="6294194"/>
            <a:ext cx="834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Venkataramani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Williams &amp;  Tsai,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Lancet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C81BE-561C-204C-93EC-EA401E826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199" y="3768754"/>
            <a:ext cx="4190999" cy="241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05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9677400" cy="56388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 </a:t>
            </a:r>
            <a:br>
              <a:rPr lang="en-US" altLang="en-US" sz="4000" dirty="0"/>
            </a:br>
            <a:r>
              <a:rPr lang="en-US" altLang="en-US" sz="4000" dirty="0"/>
              <a:t>Consequences of the cumulative exposure to discrimination and other stressors </a:t>
            </a:r>
            <a:br>
              <a:rPr lang="en-US" altLang="en-US" sz="4000" dirty="0"/>
            </a:br>
            <a:br>
              <a:rPr lang="en-US" altLang="en-US" sz="3600" i="1" dirty="0"/>
            </a:br>
            <a:r>
              <a:rPr lang="en-US" altLang="en-US" sz="3600" i="1" dirty="0"/>
              <a:t>“Accelerated Aging” </a:t>
            </a:r>
            <a:br>
              <a:rPr lang="en-US" altLang="en-US" sz="3600" i="1" dirty="0"/>
            </a:br>
            <a:r>
              <a:rPr lang="en-US" altLang="en-US" sz="3600" i="1" dirty="0"/>
              <a:t>“Premature Aging”</a:t>
            </a:r>
            <a:br>
              <a:rPr lang="en-US" altLang="en-US" sz="3600" i="1" dirty="0"/>
            </a:br>
            <a:r>
              <a:rPr lang="en-US" altLang="en-US" sz="3600" i="1" dirty="0"/>
              <a:t>Biological “Weathering”</a:t>
            </a:r>
            <a:br>
              <a:rPr lang="en-US" altLang="en-US" sz="3600" i="1" dirty="0"/>
            </a:br>
            <a:r>
              <a:rPr lang="en-US" altLang="en-US" sz="3600" i="1" dirty="0"/>
              <a:t>Earlier Onset of Chronic Disease</a:t>
            </a:r>
          </a:p>
        </p:txBody>
      </p:sp>
    </p:spTree>
    <p:extLst>
      <p:ext uri="{BB962C8B-B14F-4D97-AF65-F5344CB8AC3E}">
        <p14:creationId xmlns:p14="http://schemas.microsoft.com/office/powerpoint/2010/main" val="158655732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Line 5"/>
          <p:cNvSpPr>
            <a:spLocks noChangeShapeType="1"/>
          </p:cNvSpPr>
          <p:nvPr/>
        </p:nvSpPr>
        <p:spPr bwMode="auto">
          <a:xfrm>
            <a:off x="1066800" y="7620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Arial" charset="0"/>
            </a:endParaRPr>
          </a:p>
        </p:txBody>
      </p:sp>
      <p:sp>
        <p:nvSpPr>
          <p:cNvPr id="112643" name="Line 5"/>
          <p:cNvSpPr>
            <a:spLocks noChangeShapeType="1"/>
          </p:cNvSpPr>
          <p:nvPr/>
        </p:nvSpPr>
        <p:spPr bwMode="auto">
          <a:xfrm flipV="1">
            <a:off x="1066800" y="6292334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Arial" charset="0"/>
            </a:endParaRPr>
          </a:p>
        </p:txBody>
      </p:sp>
      <p:sp>
        <p:nvSpPr>
          <p:cNvPr id="112644" name="Text Box 6"/>
          <p:cNvSpPr txBox="1">
            <a:spLocks noChangeArrowheads="1"/>
          </p:cNvSpPr>
          <p:nvPr/>
        </p:nvSpPr>
        <p:spPr bwMode="auto">
          <a:xfrm>
            <a:off x="838200" y="6357255"/>
            <a:ext cx="1028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Geronimus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 et al, Hum Nature, 2010;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Sternthal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, </a:t>
            </a:r>
            <a:r>
              <a:rPr kumimoji="0" lang="en-US" alt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Slopen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Arial" charset="0"/>
              </a:rPr>
              <a:t> &amp; Williams, DuBois Review, 2011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112645" name="Title 3"/>
          <p:cNvSpPr>
            <a:spLocks noGrp="1"/>
          </p:cNvSpPr>
          <p:nvPr>
            <p:ph type="title"/>
          </p:nvPr>
        </p:nvSpPr>
        <p:spPr>
          <a:xfrm>
            <a:off x="2133600" y="152400"/>
            <a:ext cx="7772400" cy="609600"/>
          </a:xfrm>
        </p:spPr>
        <p:txBody>
          <a:bodyPr/>
          <a:lstStyle/>
          <a:p>
            <a:r>
              <a:rPr lang="en-US" altLang="en-US" sz="3600"/>
              <a:t>Weathering </a:t>
            </a:r>
          </a:p>
        </p:txBody>
      </p:sp>
      <p:sp>
        <p:nvSpPr>
          <p:cNvPr id="112646" name="Content Placeholder 2"/>
          <p:cNvSpPr>
            <a:spLocks noGrp="1"/>
          </p:cNvSpPr>
          <p:nvPr>
            <p:ph idx="1"/>
          </p:nvPr>
        </p:nvSpPr>
        <p:spPr>
          <a:xfrm>
            <a:off x="457200" y="697080"/>
            <a:ext cx="10972800" cy="5595248"/>
          </a:xfrm>
        </p:spPr>
        <p:txBody>
          <a:bodyPr/>
          <a:lstStyle/>
          <a:p>
            <a:pPr marL="18288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sz="3000"/>
              <a:t>Chronological age captures duration of exposure                               to risks for groups living in adverse living conditions </a:t>
            </a:r>
          </a:p>
          <a:p>
            <a:pPr marL="18288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sz="3000"/>
              <a:t>U.S. blacks are experiencing greater physiological                       wear and tear, and are aging, biologically, more                                   rapidly than whites </a:t>
            </a:r>
          </a:p>
          <a:p>
            <a:pPr marL="18288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sz="3000"/>
              <a:t>It is driven by the </a:t>
            </a:r>
            <a:r>
              <a:rPr lang="en-US" altLang="en-US" sz="3000">
                <a:solidFill>
                  <a:srgbClr val="FFFFFF"/>
                </a:solidFill>
              </a:rPr>
              <a:t>cumulative impact of repeated exposures to</a:t>
            </a:r>
            <a:r>
              <a:rPr lang="en-US" altLang="en-US" sz="3000"/>
              <a:t> psychological, social, physical and chemical </a:t>
            </a:r>
            <a:r>
              <a:rPr lang="en-US" altLang="en-US" sz="3000">
                <a:solidFill>
                  <a:srgbClr val="FFFFFF"/>
                </a:solidFill>
              </a:rPr>
              <a:t>stressors</a:t>
            </a:r>
            <a:r>
              <a:rPr lang="en-US" altLang="en-US" sz="3000"/>
              <a:t> in their residential, occupational and other environments, and coping with these stressors </a:t>
            </a:r>
          </a:p>
          <a:p>
            <a:pPr marL="18288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sz="3000"/>
              <a:t>Compared to whites, blacks  &amp; US-born Latinos experience higher levels of stressors and greater clustering of stressors</a:t>
            </a:r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0EEBBCDA-B960-954E-852D-D91FE130EA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186" y="235014"/>
            <a:ext cx="2971800" cy="2927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7ED3B6-7FB1-F345-8235-84CEDE2B4AF6}"/>
              </a:ext>
            </a:extLst>
          </p:cNvPr>
          <p:cNvSpPr txBox="1"/>
          <p:nvPr/>
        </p:nvSpPr>
        <p:spPr>
          <a:xfrm>
            <a:off x="11212090" y="3186801"/>
            <a:ext cx="6094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Arial" charset="0"/>
              </a:rPr>
              <a:t>pixabay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75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r>
              <a:rPr lang="en-US" sz="3600" dirty="0"/>
              <a:t>Earlier Onset of High Blood Pressure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14400" y="914400"/>
            <a:ext cx="10210800" cy="1166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ea typeface="MS PGothic" charset="0"/>
            </a:endParaRPr>
          </a:p>
        </p:txBody>
      </p:sp>
      <p:graphicFrame>
        <p:nvGraphicFramePr>
          <p:cNvPr id="9" name="Chart Placeholder 8"/>
          <p:cNvGraphicFramePr>
            <a:graphicFrameLocks noGrp="1"/>
          </p:cNvGraphicFramePr>
          <p:nvPr>
            <p:ph type="chart" idx="1"/>
          </p:nvPr>
        </p:nvGraphicFramePr>
        <p:xfrm>
          <a:off x="1371600" y="1154667"/>
          <a:ext cx="9372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77788" y="6412468"/>
            <a:ext cx="61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defRPr/>
            </a:pPr>
            <a:r>
              <a:rPr lang="en-US" sz="1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Behavioral Risk Factor Surveillance System, 2015</a:t>
            </a: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 flipV="1">
            <a:off x="914400" y="6324600"/>
            <a:ext cx="10210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00"/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6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037063" y="1191940"/>
          <a:ext cx="10348331" cy="505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1328737" y="900020"/>
            <a:ext cx="9901237" cy="2725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1328737" y="6229077"/>
            <a:ext cx="9858803" cy="1931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1904999" y="-7937"/>
            <a:ext cx="8958263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Life Expectancy by Race, 1950-2020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16601" y="6291889"/>
            <a:ext cx="836446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ＭＳ Ｐゴシック" charset="0"/>
              </a:rPr>
              <a:t>NCHS, Health United States Chartbook, 2019;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itchFamily="18" charset="0"/>
              </a:rPr>
              <a:t>Arias et al, NVSS July 2021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298716" y="3213964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63.6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925225" y="2647408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70.6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447812" y="3427052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60.8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166766" y="2724627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69.1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5602943" y="239497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74.4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487183" y="2248085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76.1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6819168" y="2753180"/>
            <a:ext cx="497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69.1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970222" y="2896463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68.1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777174" y="2603988"/>
            <a:ext cx="533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71.7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5131302" y="3195278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64.1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7652068" y="2599291"/>
            <a:ext cx="497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71.8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282137" y="2130843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77.3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9060651" y="1983766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77.6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8164142" y="1986202"/>
            <a:ext cx="53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78.8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9353270" y="2589700"/>
            <a:ext cx="533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71.8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8506659" y="2371116"/>
            <a:ext cx="497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74.7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160916"/>
      </p:ext>
    </p:extLst>
  </p:cSld>
  <p:clrMapOvr>
    <a:masterClrMapping/>
  </p:clrMapOvr>
  <p:transition advTm="10000">
    <p:pull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CC6B1B-269F-4B47-8A62-1C7132BA7A37}"/>
              </a:ext>
            </a:extLst>
          </p:cNvPr>
          <p:cNvSpPr/>
          <p:nvPr/>
        </p:nvSpPr>
        <p:spPr>
          <a:xfrm>
            <a:off x="4253891" y="381000"/>
            <a:ext cx="633047" cy="3942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BA2F-C333-4590-8E48-CAB64344D62E}"/>
              </a:ext>
            </a:extLst>
          </p:cNvPr>
          <p:cNvSpPr/>
          <p:nvPr/>
        </p:nvSpPr>
        <p:spPr>
          <a:xfrm>
            <a:off x="3200400" y="1102707"/>
            <a:ext cx="6553200" cy="51804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B9FA989-BCA2-4DB5-BD0C-B343B4255B7B}"/>
              </a:ext>
            </a:extLst>
          </p:cNvPr>
          <p:cNvSpPr/>
          <p:nvPr/>
        </p:nvSpPr>
        <p:spPr>
          <a:xfrm>
            <a:off x="3048000" y="152400"/>
            <a:ext cx="6858000" cy="916569"/>
          </a:xfrm>
          <a:prstGeom prst="triangle">
            <a:avLst>
              <a:gd name="adj" fmla="val 48682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7A3E2A-7A1B-4B06-B54E-2E3EDB9157B6}"/>
              </a:ext>
            </a:extLst>
          </p:cNvPr>
          <p:cNvSpPr/>
          <p:nvPr/>
        </p:nvSpPr>
        <p:spPr>
          <a:xfrm>
            <a:off x="4424530" y="555530"/>
            <a:ext cx="3839861" cy="547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8576" tIns="19289" rIns="38576" bIns="19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that Racism Built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CF9A0C-CDCF-42FF-B06B-3095515F1B8F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5151390" y="1955175"/>
            <a:ext cx="479034" cy="148602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520100-BDA7-4BF0-AD85-DF20159AEF1B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5046606" y="2270859"/>
            <a:ext cx="564361" cy="1349895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DF3EDB-176B-4DD9-AA60-90B08531CA1D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4791258" y="3505717"/>
            <a:ext cx="819709" cy="1664178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F4B4271-464A-4A83-B676-127C2EE773E5}"/>
              </a:ext>
            </a:extLst>
          </p:cNvPr>
          <p:cNvSpPr/>
          <p:nvPr/>
        </p:nvSpPr>
        <p:spPr>
          <a:xfrm>
            <a:off x="3657600" y="2922361"/>
            <a:ext cx="1379408" cy="29576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Forces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Political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</a:t>
            </a:r>
          </a:p>
          <a:p>
            <a:pPr marL="72332" marR="0" lvl="0" indent="-72332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Events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81616AE-A72C-4D6C-B34A-037DA9331B74}"/>
              </a:ext>
            </a:extLst>
          </p:cNvPr>
          <p:cNvCxnSpPr>
            <a:cxnSpLocks/>
            <a:stCxn id="48" idx="2"/>
            <a:endCxn id="59" idx="0"/>
          </p:cNvCxnSpPr>
          <p:nvPr/>
        </p:nvCxnSpPr>
        <p:spPr>
          <a:xfrm>
            <a:off x="6653583" y="4191000"/>
            <a:ext cx="0" cy="509990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12E529-AADF-45C3-A36D-39EDE9E6522A}"/>
              </a:ext>
            </a:extLst>
          </p:cNvPr>
          <p:cNvCxnSpPr>
            <a:cxnSpLocks/>
          </p:cNvCxnSpPr>
          <p:nvPr/>
        </p:nvCxnSpPr>
        <p:spPr>
          <a:xfrm flipV="1">
            <a:off x="6057900" y="2657613"/>
            <a:ext cx="0" cy="390387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FE4A47-8DD2-4527-8A66-2A51667433CF}"/>
              </a:ext>
            </a:extLst>
          </p:cNvPr>
          <p:cNvCxnSpPr>
            <a:cxnSpLocks/>
          </p:cNvCxnSpPr>
          <p:nvPr/>
        </p:nvCxnSpPr>
        <p:spPr>
          <a:xfrm>
            <a:off x="7239000" y="2418489"/>
            <a:ext cx="1" cy="503873"/>
          </a:xfrm>
          <a:prstGeom prst="straightConnector1">
            <a:avLst/>
          </a:prstGeom>
          <a:ln w="3492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CC2831-166C-4C5D-8428-F743DEA23B46}"/>
              </a:ext>
            </a:extLst>
          </p:cNvPr>
          <p:cNvCxnSpPr/>
          <p:nvPr/>
        </p:nvCxnSpPr>
        <p:spPr>
          <a:xfrm>
            <a:off x="4001584" y="2619497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C945813-D02E-4E44-92FB-3FB076521847}"/>
              </a:ext>
            </a:extLst>
          </p:cNvPr>
          <p:cNvCxnSpPr>
            <a:cxnSpLocks/>
          </p:cNvCxnSpPr>
          <p:nvPr/>
        </p:nvCxnSpPr>
        <p:spPr>
          <a:xfrm flipV="1">
            <a:off x="4424530" y="2712503"/>
            <a:ext cx="0" cy="209859"/>
          </a:xfrm>
          <a:prstGeom prst="straightConnector1">
            <a:avLst/>
          </a:prstGeom>
          <a:ln w="349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65FF2-B4CA-4E6A-9161-25B8B68388A6}"/>
              </a:ext>
            </a:extLst>
          </p:cNvPr>
          <p:cNvSpPr/>
          <p:nvPr/>
        </p:nvSpPr>
        <p:spPr>
          <a:xfrm>
            <a:off x="3657600" y="1523534"/>
            <a:ext cx="1379407" cy="109596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as a  societal system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195372-99A2-47A9-A0BA-43FE287BB700}"/>
              </a:ext>
            </a:extLst>
          </p:cNvPr>
          <p:cNvSpPr/>
          <p:nvPr/>
        </p:nvSpPr>
        <p:spPr>
          <a:xfrm>
            <a:off x="5630424" y="1319550"/>
            <a:ext cx="2065775" cy="1271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 Racism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 Stereotypes, Stigma, Implicit &amp; Explicit biases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DD4854-A940-47A9-B55D-2AA00987BC83}"/>
              </a:ext>
            </a:extLst>
          </p:cNvPr>
          <p:cNvSpPr/>
          <p:nvPr/>
        </p:nvSpPr>
        <p:spPr>
          <a:xfrm>
            <a:off x="5610967" y="3050508"/>
            <a:ext cx="2085232" cy="11404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Institutional/ Structural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Racism (e.g. Segregation)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A570A18-42BF-45DD-AA7C-688773CE2248}"/>
              </a:ext>
            </a:extLst>
          </p:cNvPr>
          <p:cNvSpPr/>
          <p:nvPr/>
        </p:nvSpPr>
        <p:spPr>
          <a:xfrm>
            <a:off x="5610967" y="4700990"/>
            <a:ext cx="2085232" cy="937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99" tIns="10850" rIns="21699" bIns="108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Discrimination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D0C6B-56C6-AC4B-AC9F-99F312E01D36}"/>
              </a:ext>
            </a:extLst>
          </p:cNvPr>
          <p:cNvSpPr txBox="1"/>
          <p:nvPr/>
        </p:nvSpPr>
        <p:spPr>
          <a:xfrm>
            <a:off x="1828800" y="6336268"/>
            <a:ext cx="929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t>Williams, Lawrence, Davis, Vu, ‘Understanding how Discrimination Can Affect Health,’ HSR, 2019</a:t>
            </a:r>
          </a:p>
        </p:txBody>
      </p:sp>
    </p:spTree>
    <p:extLst>
      <p:ext uri="{BB962C8B-B14F-4D97-AF65-F5344CB8AC3E}">
        <p14:creationId xmlns:p14="http://schemas.microsoft.com/office/powerpoint/2010/main" val="1450800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4876800"/>
          </a:xfrm>
        </p:spPr>
        <p:txBody>
          <a:bodyPr/>
          <a:lstStyle/>
          <a:p>
            <a:pPr eaLnBrk="1" hangingPunct="1"/>
            <a:r>
              <a:rPr lang="en-US" sz="3600" dirty="0"/>
              <a:t> Negative stereotypes about race </a:t>
            </a:r>
            <a:br>
              <a:rPr lang="en-US" sz="3600" dirty="0"/>
            </a:br>
            <a:r>
              <a:rPr lang="en-US" sz="3600" dirty="0"/>
              <a:t>remain deeply embedded in our culture</a:t>
            </a:r>
            <a:br>
              <a:rPr lang="en-US" sz="3600" dirty="0"/>
            </a:br>
            <a:br>
              <a:rPr lang="en-US" sz="3600" dirty="0">
                <a:latin typeface="Times New Roman" charset="0"/>
              </a:rPr>
            </a:br>
            <a:r>
              <a:rPr lang="en-US" sz="3600" dirty="0">
                <a:solidFill>
                  <a:srgbClr val="F0FDFF"/>
                </a:solidFill>
                <a:latin typeface="Times New Roman" charset="0"/>
              </a:rPr>
              <a:t>These </a:t>
            </a:r>
            <a:r>
              <a:rPr lang="en-US" sz="3600" dirty="0">
                <a:solidFill>
                  <a:srgbClr val="FFFFFF"/>
                </a:solidFill>
                <a:latin typeface="Times New Roman" charset="0"/>
              </a:rPr>
              <a:t>Stereotypes Trigger Racial Discrimination that Reduces Access to Societal Resources</a:t>
            </a:r>
            <a:br>
              <a:rPr lang="en-US" sz="3600" dirty="0">
                <a:solidFill>
                  <a:srgbClr val="FFFFFF"/>
                </a:solidFill>
                <a:latin typeface="Times New Roman" charset="0"/>
              </a:rPr>
            </a:br>
            <a:r>
              <a:rPr lang="en-US" sz="3600" dirty="0">
                <a:latin typeface="Times New Roman" charset="0"/>
              </a:rPr>
              <a:t> </a:t>
            </a:r>
            <a:br>
              <a:rPr lang="en-US" sz="3600" dirty="0">
                <a:latin typeface="Times New Roman" charset="0"/>
              </a:rPr>
            </a:br>
            <a:endParaRPr lang="en-US" sz="3600" dirty="0">
              <a:latin typeface="Times New Roman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213" y="3733800"/>
            <a:ext cx="4391574" cy="28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3675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unequaltmtcover"/>
          <p:cNvPicPr>
            <a:picLocks noChangeAspect="1" noChangeArrowheads="1"/>
          </p:cNvPicPr>
          <p:nvPr/>
        </p:nvPicPr>
        <p:blipFill>
          <a:blip r:embed="rId3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064" y="381000"/>
            <a:ext cx="4249737" cy="58674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2200" y="2438400"/>
            <a:ext cx="411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dirty="0">
                <a:solidFill>
                  <a:srgbClr val="FFFF00"/>
                </a:solidFill>
                <a:ea typeface="+mn-ea"/>
                <a:cs typeface="Times New Roman" pitchFamily="18" charset="0"/>
              </a:rPr>
              <a:t>Racial Bias in Medical Care 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5511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5"/>
          <p:cNvSpPr>
            <a:spLocks noChangeShapeType="1"/>
          </p:cNvSpPr>
          <p:nvPr/>
        </p:nvSpPr>
        <p:spPr bwMode="auto">
          <a:xfrm>
            <a:off x="990600" y="762001"/>
            <a:ext cx="10134600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MS PGothic" pitchFamily="34" charset="-128"/>
              <a:cs typeface="Times New Roman" charset="0"/>
            </a:endParaRPr>
          </a:p>
        </p:txBody>
      </p:sp>
      <p:sp>
        <p:nvSpPr>
          <p:cNvPr id="111619" name="Line 5"/>
          <p:cNvSpPr>
            <a:spLocks noChangeShapeType="1"/>
          </p:cNvSpPr>
          <p:nvPr/>
        </p:nvSpPr>
        <p:spPr bwMode="auto">
          <a:xfrm flipV="1">
            <a:off x="990600" y="6324599"/>
            <a:ext cx="10134600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MS PGothic" pitchFamily="34" charset="-128"/>
              <a:cs typeface="Times New Roman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1143000" y="6400800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charset="0"/>
              </a:rPr>
              <a:t>L.A. Eberly et al, Circulation: Heart Failure, 2019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111621" name="Title 3"/>
          <p:cNvSpPr>
            <a:spLocks noGrp="1"/>
          </p:cNvSpPr>
          <p:nvPr>
            <p:ph type="title"/>
          </p:nvPr>
        </p:nvSpPr>
        <p:spPr>
          <a:xfrm>
            <a:off x="990600" y="152401"/>
            <a:ext cx="9982200" cy="609599"/>
          </a:xfrm>
        </p:spPr>
        <p:txBody>
          <a:bodyPr/>
          <a:lstStyle/>
          <a:p>
            <a:r>
              <a:rPr lang="en-US" sz="3600" b="0" dirty="0"/>
              <a:t>Race and Access to Specialty Care</a:t>
            </a:r>
          </a:p>
        </p:txBody>
      </p:sp>
      <p:sp>
        <p:nvSpPr>
          <p:cNvPr id="111622" name="Content Placeholder 2"/>
          <p:cNvSpPr>
            <a:spLocks noGrp="1"/>
          </p:cNvSpPr>
          <p:nvPr>
            <p:ph idx="1"/>
          </p:nvPr>
        </p:nvSpPr>
        <p:spPr>
          <a:xfrm>
            <a:off x="685800" y="762002"/>
            <a:ext cx="11201400" cy="5562598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sz="2400" dirty="0"/>
              <a:t>Analysis of 10 years of data (2008 to 2017) of </a:t>
            </a:r>
            <a:r>
              <a:rPr lang="en-US" sz="2400" dirty="0">
                <a:solidFill>
                  <a:srgbClr val="FCFBFF"/>
                </a:solidFill>
              </a:rPr>
              <a:t>all patients admitted for heart failure </a:t>
            </a:r>
            <a:r>
              <a:rPr lang="en-US" sz="2400" dirty="0"/>
              <a:t>(HF) at BWH </a:t>
            </a:r>
          </a:p>
          <a:p>
            <a:pPr lvl="0">
              <a:spcBef>
                <a:spcPts val="600"/>
              </a:spcBef>
            </a:pPr>
            <a:r>
              <a:rPr lang="en-US" sz="3200" dirty="0"/>
              <a:t>Compared to Whites, </a:t>
            </a:r>
            <a:r>
              <a:rPr lang="en-US" sz="3200" dirty="0">
                <a:solidFill>
                  <a:srgbClr val="FCFBFF"/>
                </a:solidFill>
              </a:rPr>
              <a:t>Blacks and Latinos were less likely to be admitted to cardiology </a:t>
            </a:r>
            <a:r>
              <a:rPr lang="en-US" sz="3200" dirty="0"/>
              <a:t>and more likely admitted to general medicine service (GMS)</a:t>
            </a:r>
          </a:p>
          <a:p>
            <a:pPr lvl="0">
              <a:spcBef>
                <a:spcPts val="600"/>
              </a:spcBef>
            </a:pPr>
            <a:r>
              <a:rPr lang="en-US" sz="3200" dirty="0"/>
              <a:t>Admission to GMS linked to higher 30-day readmission rates</a:t>
            </a:r>
          </a:p>
          <a:p>
            <a:pPr lvl="0">
              <a:spcBef>
                <a:spcPts val="600"/>
              </a:spcBef>
            </a:pPr>
            <a:r>
              <a:rPr lang="en-US" sz="2800" dirty="0"/>
              <a:t>On cardiology service, patients have better outcomes and better amenities (private rooms, </a:t>
            </a:r>
            <a:r>
              <a:rPr lang="en-US" sz="2800" dirty="0" err="1"/>
              <a:t>etc</a:t>
            </a:r>
            <a:r>
              <a:rPr lang="en-US" sz="2800" dirty="0"/>
              <a:t>) </a:t>
            </a:r>
          </a:p>
          <a:p>
            <a:pPr lvl="0">
              <a:spcBef>
                <a:spcPts val="600"/>
              </a:spcBef>
            </a:pPr>
            <a:r>
              <a:rPr lang="en-US" sz="2800" dirty="0"/>
              <a:t>Women and older age (&gt;75) were also less likely to be                     admitted to cardiology</a:t>
            </a:r>
          </a:p>
          <a:p>
            <a:pPr>
              <a:spcBef>
                <a:spcPts val="600"/>
              </a:spcBef>
            </a:pPr>
            <a:r>
              <a:rPr lang="en-US" altLang="en-US" sz="2400" dirty="0"/>
              <a:t>Results adjusted for covariates (</a:t>
            </a:r>
            <a:r>
              <a:rPr lang="en-US" altLang="en-US" sz="2400" dirty="0" err="1"/>
              <a:t>eg</a:t>
            </a:r>
            <a:r>
              <a:rPr lang="en-US" altLang="en-US" sz="2400" dirty="0"/>
              <a:t>, </a:t>
            </a:r>
            <a:r>
              <a:rPr lang="en-US" sz="2400" dirty="0"/>
              <a:t>neighborhood SES,                                 comorbidity, insurance, and having seen a cardiologist or PCP</a:t>
            </a:r>
            <a:r>
              <a:rPr lang="en-US" altLang="en-US" sz="2400" dirty="0"/>
              <a:t>) </a:t>
            </a:r>
          </a:p>
        </p:txBody>
      </p:sp>
      <p:pic>
        <p:nvPicPr>
          <p:cNvPr id="154626" name="Picture 2" descr="Hands holding a red heart.">
            <a:extLst>
              <a:ext uri="{FF2B5EF4-FFF2-40B4-BE49-F238E27FC236}">
                <a16:creationId xmlns:a16="http://schemas.microsoft.com/office/drawing/2014/main" id="{780EE6D5-926E-F54B-BB8C-FC8CA84D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6800" y="1304925"/>
            <a:ext cx="4699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722" y="4297018"/>
            <a:ext cx="2133600" cy="1948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96400" y="6336076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Pixabay.com</a:t>
            </a:r>
          </a:p>
        </p:txBody>
      </p:sp>
    </p:spTree>
    <p:extLst>
      <p:ext uri="{BB962C8B-B14F-4D97-AF65-F5344CB8AC3E}">
        <p14:creationId xmlns:p14="http://schemas.microsoft.com/office/powerpoint/2010/main" val="3973855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115285" y="990601"/>
            <a:ext cx="9705115" cy="5143500"/>
          </a:xfrm>
        </p:spPr>
        <p:txBody>
          <a:bodyPr/>
          <a:lstStyle/>
          <a:p>
            <a:r>
              <a:rPr lang="en-US" dirty="0"/>
              <a:t>Study of 1.8 million hospital births                    in Florida from 1992 to 2015</a:t>
            </a:r>
          </a:p>
          <a:p>
            <a:pPr marL="160020" indent="-160020">
              <a:spcBef>
                <a:spcPts val="0"/>
              </a:spcBef>
            </a:pPr>
            <a:r>
              <a:rPr lang="en-US" dirty="0">
                <a:solidFill>
                  <a:srgbClr val="F0FDFF"/>
                </a:solidFill>
              </a:rPr>
              <a:t>When cared for by white doctors, black babies are 3 times more likely than white newborns to die in the hospital</a:t>
            </a:r>
          </a:p>
          <a:p>
            <a:pPr marL="160020" indent="-160020">
              <a:spcBef>
                <a:spcPts val="0"/>
              </a:spcBef>
            </a:pPr>
            <a:r>
              <a:rPr lang="en-US" dirty="0"/>
              <a:t> Disparity cut in half when black babies are cared for by a black doctor</a:t>
            </a:r>
          </a:p>
          <a:p>
            <a:pPr marL="160020" indent="-160020">
              <a:spcBef>
                <a:spcPts val="0"/>
              </a:spcBef>
            </a:pPr>
            <a:r>
              <a:rPr lang="en-US" dirty="0"/>
              <a:t> Biggest drop in deaths in complex births and in hospitals that deliver more black babies </a:t>
            </a:r>
          </a:p>
          <a:p>
            <a:pPr marL="160020" indent="-160020">
              <a:spcBef>
                <a:spcPts val="0"/>
              </a:spcBef>
            </a:pPr>
            <a:r>
              <a:rPr lang="en-US" dirty="0"/>
              <a:t>No difference between MD race &amp; maternal mortality </a:t>
            </a:r>
          </a:p>
          <a:p>
            <a:pPr eaLnBrk="1" hangingPunct="1">
              <a:defRPr/>
            </a:pPr>
            <a:endParaRPr lang="en-US" sz="2800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9982200" cy="685800"/>
          </a:xfrm>
        </p:spPr>
        <p:txBody>
          <a:bodyPr/>
          <a:lstStyle/>
          <a:p>
            <a:pPr algn="l" eaLnBrk="1" hangingPunct="1"/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3600" dirty="0"/>
              <a:t> Physician Race and Newborn Survival</a:t>
            </a:r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V="1">
            <a:off x="838200" y="952500"/>
            <a:ext cx="10439400" cy="381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24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990600" y="6324599"/>
            <a:ext cx="9982200" cy="955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24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365" y="63246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FFFF00"/>
                </a:solidFill>
              </a:rPr>
              <a:t>Brad Greenwood, et al. PNAS, 2020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972" y="214473"/>
            <a:ext cx="2967591" cy="18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79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32550740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81000"/>
            <a:ext cx="11379200" cy="838200"/>
          </a:xfrm>
        </p:spPr>
        <p:txBody>
          <a:bodyPr/>
          <a:lstStyle/>
          <a:p>
            <a:r>
              <a:rPr lang="en-US" b="1" dirty="0">
                <a:latin typeface="Times New Roman" charset="0"/>
              </a:rPr>
              <a:t>Strategy Number 1</a:t>
            </a:r>
            <a:endParaRPr lang="en-US" dirty="0"/>
          </a:p>
        </p:txBody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91023"/>
            <a:ext cx="10058400" cy="85911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567CC-6C8E-294B-AA30-1B134CDD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586941"/>
            <a:ext cx="3414608" cy="3428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D27F2-DD82-AF45-9B6C-155EC1630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848" y="2590801"/>
            <a:ext cx="3803103" cy="32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2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609600"/>
            <a:ext cx="7848600" cy="16002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11277600" cy="3733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3600" dirty="0">
                <a:solidFill>
                  <a:srgbClr val="FFFFFF"/>
                </a:solidFill>
              </a:rPr>
              <a:t>Ensuring Access to Care for All</a:t>
            </a:r>
          </a:p>
        </p:txBody>
      </p:sp>
    </p:spTree>
    <p:extLst>
      <p:ext uri="{BB962C8B-B14F-4D97-AF65-F5344CB8AC3E}">
        <p14:creationId xmlns:p14="http://schemas.microsoft.com/office/powerpoint/2010/main" val="6871135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Colorectal Cancer (CRC) Intervention  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7543800" cy="5791143"/>
          </a:xfrm>
        </p:spPr>
        <p:txBody>
          <a:bodyPr/>
          <a:lstStyle/>
          <a:p>
            <a:r>
              <a:rPr lang="en-US" altLang="en-US" sz="2800" dirty="0"/>
              <a:t>State of Delaware fully funds a </a:t>
            </a:r>
            <a:r>
              <a:rPr lang="en-US" altLang="en-US" sz="2800" dirty="0">
                <a:solidFill>
                  <a:srgbClr val="FFFFFF"/>
                </a:solidFill>
              </a:rPr>
              <a:t>CRC screening </a:t>
            </a:r>
            <a:r>
              <a:rPr lang="en-US" altLang="en-US" sz="2800" dirty="0"/>
              <a:t>program promoting colonoscopy in 2002</a:t>
            </a:r>
          </a:p>
          <a:p>
            <a:r>
              <a:rPr lang="en-US" altLang="en-US" sz="2800" dirty="0"/>
              <a:t>Provides reimbursement for uninsured residents up to 250%  of Federal poverty level (FPL)</a:t>
            </a:r>
          </a:p>
          <a:p>
            <a:r>
              <a:rPr lang="en-US" altLang="en-US" sz="2800" dirty="0"/>
              <a:t>Other state residents eligible through other insurance </a:t>
            </a:r>
          </a:p>
          <a:p>
            <a:r>
              <a:rPr lang="en-US" altLang="en-US" sz="2800" dirty="0"/>
              <a:t>Cancer screening nurse </a:t>
            </a:r>
            <a:r>
              <a:rPr lang="en-US" altLang="en-US" sz="2800" dirty="0">
                <a:solidFill>
                  <a:srgbClr val="FFFFFF"/>
                </a:solidFill>
              </a:rPr>
              <a:t>navigator</a:t>
            </a:r>
            <a:r>
              <a:rPr lang="en-US" altLang="en-US" sz="2800" dirty="0"/>
              <a:t> system added in 2004, at each of the 5 acute care hospital sites</a:t>
            </a:r>
          </a:p>
          <a:p>
            <a:r>
              <a:rPr lang="en-US" altLang="en-US" sz="2800" dirty="0">
                <a:solidFill>
                  <a:srgbClr val="FFFFFF"/>
                </a:solidFill>
              </a:rPr>
              <a:t>Cancer treatment </a:t>
            </a:r>
            <a:r>
              <a:rPr lang="en-US" altLang="en-US" sz="2800" dirty="0"/>
              <a:t>program added in 2004: covers costs of cancer care for 2 years for newly diagnosed uninsured if income under 650%  FPL</a:t>
            </a:r>
          </a:p>
          <a:p>
            <a:r>
              <a:rPr lang="en-US" altLang="en-US" sz="2800" dirty="0"/>
              <a:t>Special </a:t>
            </a:r>
            <a:r>
              <a:rPr lang="en-US" altLang="en-US" sz="2800" dirty="0">
                <a:solidFill>
                  <a:srgbClr val="FFFFFF"/>
                </a:solidFill>
              </a:rPr>
              <a:t>outreach efforts </a:t>
            </a:r>
            <a:r>
              <a:rPr lang="en-US" altLang="en-US" sz="2800" dirty="0"/>
              <a:t>for African Americans  </a:t>
            </a:r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 flipV="1">
            <a:off x="457200" y="6400774"/>
            <a:ext cx="11277600" cy="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381000" y="685800"/>
            <a:ext cx="10820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609600" y="6400800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pic>
        <p:nvPicPr>
          <p:cNvPr id="3" name="Picture 2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36FC96CC-D17F-CCD3-262B-7F877401D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4000" y="9143999"/>
            <a:ext cx="7200855" cy="3179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6C51D-679E-FE98-32A6-8D626A9E6F38}"/>
              </a:ext>
            </a:extLst>
          </p:cNvPr>
          <p:cNvSpPr txBox="1"/>
          <p:nvPr/>
        </p:nvSpPr>
        <p:spPr>
          <a:xfrm>
            <a:off x="5512650" y="6472509"/>
            <a:ext cx="6424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hlinkClick r:id="rId4" tooltip="https://www.picserver.org/highway-signs2/d/delawar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1"/>
                </a:solidFill>
              </a:rPr>
              <a:t> by Unknown Author is licensed under </a:t>
            </a:r>
            <a:r>
              <a:rPr lang="en-US" sz="900" dirty="0">
                <a:solidFill>
                  <a:schemeClr val="tx1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1" name="Picture 10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D3C76DDD-11BF-44B4-F01D-8C054F13F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46678" y="2297113"/>
            <a:ext cx="3726444" cy="2484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D644B0-2BCF-C989-387A-6904A5ACB2CE}"/>
              </a:ext>
            </a:extLst>
          </p:cNvPr>
          <p:cNvSpPr txBox="1"/>
          <p:nvPr/>
        </p:nvSpPr>
        <p:spPr>
          <a:xfrm>
            <a:off x="6295754" y="8077200"/>
            <a:ext cx="6458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picserver.org/highway-signs2/d/delawar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13" name="Picture 12" descr="A green sign with white lettering&#10;&#10;Description automatically generated with low confidence">
            <a:extLst>
              <a:ext uri="{FF2B5EF4-FFF2-40B4-BE49-F238E27FC236}">
                <a16:creationId xmlns:a16="http://schemas.microsoft.com/office/drawing/2014/main" id="{CD482B6F-858E-F722-68FA-9471DEE01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10616" y="2256347"/>
            <a:ext cx="3726444" cy="2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-49214"/>
            <a:ext cx="8001000" cy="1371600"/>
          </a:xfrm>
        </p:spPr>
        <p:txBody>
          <a:bodyPr/>
          <a:lstStyle/>
          <a:p>
            <a:pPr eaLnBrk="1" hangingPunct="1"/>
            <a:br>
              <a:rPr lang="en-US" altLang="en-US" sz="3600" dirty="0"/>
            </a:br>
            <a:r>
              <a:rPr lang="en-US" altLang="en-US" sz="3600" dirty="0"/>
              <a:t>Eliminated screening disparities</a:t>
            </a:r>
            <a:r>
              <a:rPr lang="en-US" altLang="en-US" sz="3600" dirty="0">
                <a:solidFill>
                  <a:srgbClr val="FFFF00"/>
                </a:solidFill>
              </a:rPr>
              <a:t>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29699" name="Line 5"/>
          <p:cNvSpPr>
            <a:spLocks noChangeShapeType="1"/>
          </p:cNvSpPr>
          <p:nvPr/>
        </p:nvSpPr>
        <p:spPr bwMode="auto">
          <a:xfrm>
            <a:off x="1905000" y="6324600"/>
            <a:ext cx="8382000" cy="32544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1905000" y="10668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9701" name="TextBox 8"/>
          <p:cNvSpPr txBox="1">
            <a:spLocks noChangeArrowheads="1"/>
          </p:cNvSpPr>
          <p:nvPr/>
        </p:nvSpPr>
        <p:spPr bwMode="auto">
          <a:xfrm>
            <a:off x="1905000" y="6357144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graphicFrame>
        <p:nvGraphicFramePr>
          <p:cNvPr id="29702" name="Content Placeholder 3"/>
          <p:cNvGraphicFramePr>
            <a:graphicFrameLocks noGrp="1"/>
          </p:cNvGraphicFramePr>
          <p:nvPr>
            <p:ph idx="1"/>
          </p:nvPr>
        </p:nvGraphicFramePr>
        <p:xfrm>
          <a:off x="1686832" y="1322386"/>
          <a:ext cx="8480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1" name="Worksheet" r:id="rId3" imgW="8480271" imgH="4596782" progId="Excel.Sheet.8">
                  <p:embed/>
                </p:oleObj>
              </mc:Choice>
              <mc:Fallback>
                <p:oleObj name="Worksheet" r:id="rId3" imgW="8480271" imgH="4596782" progId="Excel.Sheet.8">
                  <p:embed/>
                  <p:pic>
                    <p:nvPicPr>
                      <p:cNvPr id="29702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6832" y="1322386"/>
                        <a:ext cx="8480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1905000" y="5867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 – year average, age adjusted </a:t>
            </a:r>
          </a:p>
        </p:txBody>
      </p:sp>
    </p:spTree>
    <p:extLst>
      <p:ext uri="{BB962C8B-B14F-4D97-AF65-F5344CB8AC3E}">
        <p14:creationId xmlns:p14="http://schemas.microsoft.com/office/powerpoint/2010/main" val="13536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	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4000" dirty="0"/>
              <a:t>What Drives these Large Racial Inequities </a:t>
            </a:r>
          </a:p>
          <a:p>
            <a:pPr indent="-3175" algn="ctr" eaLnBrk="1" hangingPunct="1">
              <a:buNone/>
            </a:pPr>
            <a:r>
              <a:rPr lang="en-US" sz="4000" dirty="0"/>
              <a:t>in Health?</a:t>
            </a:r>
          </a:p>
        </p:txBody>
      </p:sp>
    </p:spTree>
    <p:extLst>
      <p:ext uri="{BB962C8B-B14F-4D97-AF65-F5344CB8AC3E}">
        <p14:creationId xmlns:p14="http://schemas.microsoft.com/office/powerpoint/2010/main" val="16831595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ChangeArrowheads="1"/>
          </p:cNvSpPr>
          <p:nvPr/>
        </p:nvSpPr>
        <p:spPr bwMode="auto">
          <a:xfrm>
            <a:off x="1714500" y="1100138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001000" cy="1371600"/>
          </a:xfrm>
        </p:spPr>
        <p:txBody>
          <a:bodyPr/>
          <a:lstStyle/>
          <a:p>
            <a:pPr eaLnBrk="1" hangingPunct="1"/>
            <a:br>
              <a:rPr lang="en-US" altLang="en-US" sz="3600" dirty="0">
                <a:solidFill>
                  <a:srgbClr val="FFFF00"/>
                </a:solidFill>
              </a:rPr>
            </a:br>
            <a:r>
              <a:rPr lang="en-US" altLang="en-US" sz="3600" dirty="0">
                <a:solidFill>
                  <a:srgbClr val="FFFF00"/>
                </a:solidFill>
              </a:rPr>
              <a:t>Equalized Incidence rates </a:t>
            </a:r>
            <a:br>
              <a:rPr lang="en-US" altLang="en-US" sz="3600" dirty="0">
                <a:solidFill>
                  <a:srgbClr val="FFFF00"/>
                </a:solidFill>
              </a:rPr>
            </a:b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30723" name="Line 5"/>
          <p:cNvSpPr>
            <a:spLocks noChangeShapeType="1"/>
          </p:cNvSpPr>
          <p:nvPr/>
        </p:nvSpPr>
        <p:spPr bwMode="auto">
          <a:xfrm>
            <a:off x="1905000" y="63246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1905000" y="11430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1905000" y="6450014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graphicFrame>
        <p:nvGraphicFramePr>
          <p:cNvPr id="30726" name="Chart 3"/>
          <p:cNvGraphicFramePr>
            <a:graphicFrameLocks/>
          </p:cNvGraphicFramePr>
          <p:nvPr/>
        </p:nvGraphicFramePr>
        <p:xfrm>
          <a:off x="1854201" y="1371600"/>
          <a:ext cx="8850313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5" name="Worksheet" r:id="rId3" imgW="8852159" imgH="4298052" progId="Excel.Sheet.8">
                  <p:embed/>
                </p:oleObj>
              </mc:Choice>
              <mc:Fallback>
                <p:oleObj name="Worksheet" r:id="rId3" imgW="8852159" imgH="4298052" progId="Excel.Sheet.8">
                  <p:embed/>
                  <p:pic>
                    <p:nvPicPr>
                      <p:cNvPr id="30726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1" y="1371600"/>
                        <a:ext cx="8850313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1905000" y="5867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 – year average, age adjusted </a:t>
            </a:r>
          </a:p>
        </p:txBody>
      </p:sp>
    </p:spTree>
    <p:extLst>
      <p:ext uri="{BB962C8B-B14F-4D97-AF65-F5344CB8AC3E}">
        <p14:creationId xmlns:p14="http://schemas.microsoft.com/office/powerpoint/2010/main" val="307817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458200" cy="1371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Near Elimination of Mortality Difference</a:t>
            </a:r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1905000" y="63246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1905000" y="1066800"/>
            <a:ext cx="822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1905000" y="6450014"/>
            <a:ext cx="815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S Grubbs et al. J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Clin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Oncology, 2013</a:t>
            </a:r>
          </a:p>
        </p:txBody>
      </p:sp>
      <p:graphicFrame>
        <p:nvGraphicFramePr>
          <p:cNvPr id="31750" name="Content Placeholder 3"/>
          <p:cNvGraphicFramePr>
            <a:graphicFrameLocks noGrp="1"/>
          </p:cNvGraphicFramePr>
          <p:nvPr>
            <p:ph idx="1"/>
          </p:nvPr>
        </p:nvGraphicFramePr>
        <p:xfrm>
          <a:off x="1844675" y="1320800"/>
          <a:ext cx="8480425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19" name="Worksheet" r:id="rId3" imgW="8480271" imgH="4596782" progId="Excel.Sheet.8">
                  <p:embed/>
                </p:oleObj>
              </mc:Choice>
              <mc:Fallback>
                <p:oleObj name="Worksheet" r:id="rId3" imgW="8480271" imgH="4596782" progId="Excel.Sheet.8">
                  <p:embed/>
                  <p:pic>
                    <p:nvPicPr>
                      <p:cNvPr id="31750" name="Content Placeholder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1320800"/>
                        <a:ext cx="8480425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1" name="TextBox 9"/>
          <p:cNvSpPr txBox="1">
            <a:spLocks noChangeArrowheads="1"/>
          </p:cNvSpPr>
          <p:nvPr/>
        </p:nvSpPr>
        <p:spPr bwMode="auto">
          <a:xfrm>
            <a:off x="1905000" y="5867400"/>
            <a:ext cx="815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 – year average, age adjusted </a:t>
            </a:r>
          </a:p>
        </p:txBody>
      </p:sp>
    </p:spTree>
    <p:extLst>
      <p:ext uri="{BB962C8B-B14F-4D97-AF65-F5344CB8AC3E}">
        <p14:creationId xmlns:p14="http://schemas.microsoft.com/office/powerpoint/2010/main" val="26584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xmlns:p14="http://schemas.microsoft.com/office/powerpoint/2010/main" spd="slow" advTm="3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1752600" y="1066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xfrm>
            <a:off x="2095500" y="104635"/>
            <a:ext cx="7772400" cy="560387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</a:rPr>
              <a:t>Lessons from Delaware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04800" y="671772"/>
            <a:ext cx="8077200" cy="5778238"/>
          </a:xfrm>
        </p:spPr>
        <p:txBody>
          <a:bodyPr/>
          <a:lstStyle/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Full access to care, with outreach and patient navigation can reduce some disparities 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If done nationally, 4,200 fewer blacks would get CRC each year, and 2,700 fewer would die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The annual cost of screening ($1M) and treatment ($6M) was $7 million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Annual savings (due to reduced incidence &amp; earlier diagnosis): $8.5M</a:t>
            </a:r>
          </a:p>
          <a:p>
            <a:pPr marL="160020" indent="-160020">
              <a:spcBef>
                <a:spcPts val="600"/>
              </a:spcBef>
              <a:spcAft>
                <a:spcPts val="600"/>
              </a:spcAft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FCFBFF"/>
                </a:solidFill>
              </a:rPr>
              <a:t>Net Savings from the program: $1.5M per year </a:t>
            </a:r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 flipV="1">
            <a:off x="304800" y="6414828"/>
            <a:ext cx="11353800" cy="351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228600" y="671772"/>
            <a:ext cx="11049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charset="0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2209800" y="6450014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charset="0"/>
              </a:rPr>
              <a:t>S Grubbs et al. J Clin Oncology, 2013                                                       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Times New Roman" charset="0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charset="0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28F2E22-EB2A-0C4C-8687-3C51413E22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63" y="1801307"/>
            <a:ext cx="3099137" cy="30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66800"/>
            <a:ext cx="7848600" cy="16002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514600"/>
            <a:ext cx="9829800" cy="4114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marL="339725" indent="0" eaLnBrk="1" hangingPunct="1">
              <a:buNone/>
            </a:pPr>
            <a:r>
              <a:rPr lang="en-US" sz="3600" dirty="0">
                <a:solidFill>
                  <a:srgbClr val="FFFFFF"/>
                </a:solidFill>
              </a:rPr>
              <a:t>Diversifying the Workforce to meet the Needs of all Patients</a:t>
            </a: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313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229600" cy="685800"/>
          </a:xfrm>
        </p:spPr>
        <p:txBody>
          <a:bodyPr/>
          <a:lstStyle/>
          <a:p>
            <a:pPr algn="l" eaLnBrk="1" hangingPunct="1"/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Physician Race &amp; Health Care</a:t>
            </a:r>
            <a:br>
              <a:rPr lang="en-US" sz="3600" dirty="0"/>
            </a:br>
            <a:br>
              <a:rPr lang="en-US" sz="1200" dirty="0"/>
            </a:br>
            <a:br>
              <a:rPr lang="en-US" sz="3600" dirty="0"/>
            </a:br>
            <a:r>
              <a:rPr lang="en-US" sz="3600" dirty="0"/>
              <a:t> </a:t>
            </a: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914400"/>
            <a:ext cx="8229600" cy="5393781"/>
          </a:xfrm>
        </p:spPr>
        <p:txBody>
          <a:bodyPr/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 RCT of 1,300 Black men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Recruited from barbershops and flea markets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Given a coupon for a free health care screening at a Saturday clinic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blood pressure,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body mass index,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cholesterol,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-- diabetes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Men randomized to see black doctors or not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$50 incentive for clinic attendance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Free Uber rides if need for transportation</a:t>
            </a: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B34B6-897D-DD48-934A-0D0B85FAFBE9}"/>
              </a:ext>
            </a:extLst>
          </p:cNvPr>
          <p:cNvSpPr txBox="1"/>
          <p:nvPr/>
        </p:nvSpPr>
        <p:spPr>
          <a:xfrm>
            <a:off x="1848923" y="6400800"/>
            <a:ext cx="841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Alsan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, Garrick, Graziani, American Economic Review, 2019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Black Illustrations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4BF97-10EE-AE44-B847-9F29D2601B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2442835"/>
            <a:ext cx="3200401" cy="2377017"/>
          </a:xfrm>
          <a:prstGeom prst="rect">
            <a:avLst/>
          </a:prstGeom>
        </p:spPr>
      </p:pic>
      <p:sp>
        <p:nvSpPr>
          <p:cNvPr id="6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762000"/>
            <a:ext cx="9220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6400800"/>
            <a:ext cx="9220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16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229600" cy="685800"/>
          </a:xfrm>
        </p:spPr>
        <p:txBody>
          <a:bodyPr/>
          <a:lstStyle/>
          <a:p>
            <a:pPr algn="l" eaLnBrk="1" hangingPunct="1"/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Black Doctors and Black Health</a:t>
            </a:r>
            <a:br>
              <a:rPr lang="en-US" sz="3600" dirty="0"/>
            </a:br>
            <a:br>
              <a:rPr lang="en-US" sz="3600" dirty="0"/>
            </a:br>
            <a:br>
              <a:rPr lang="en-US" sz="1200" dirty="0"/>
            </a:br>
            <a:br>
              <a:rPr lang="en-US" sz="3600" dirty="0"/>
            </a:br>
            <a:r>
              <a:rPr lang="en-US" sz="3600" dirty="0"/>
              <a:t> </a:t>
            </a: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866900" y="914400"/>
            <a:ext cx="82296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3400" dirty="0"/>
              <a:t>Men who saw a Black Doctor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29% more likely to talk                          about other health problems  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47% more likely to do                      screening for diabetes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56% more likely to get a flu vaccine</a:t>
            </a:r>
          </a:p>
          <a:p>
            <a:pPr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3400" dirty="0"/>
              <a:t>72% more likely to do screening for cholesterol</a:t>
            </a:r>
          </a:p>
          <a:p>
            <a:pPr indent="-3175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B34B6-897D-DD48-934A-0D0B85FAFBE9}"/>
              </a:ext>
            </a:extLst>
          </p:cNvPr>
          <p:cNvSpPr txBox="1"/>
          <p:nvPr/>
        </p:nvSpPr>
        <p:spPr>
          <a:xfrm>
            <a:off x="1424796" y="6324600"/>
            <a:ext cx="8417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Alsan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, Garrick, Graziani, American Economic Review, 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762000"/>
            <a:ext cx="9220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E7AFB57D-14E3-4E3E-A26B-A0AE020C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6248400"/>
            <a:ext cx="9220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" name="Picture 4" descr="A doctor with a stethoscope around his neck&#10;&#10;Description automatically generated">
            <a:extLst>
              <a:ext uri="{FF2B5EF4-FFF2-40B4-BE49-F238E27FC236}">
                <a16:creationId xmlns:a16="http://schemas.microsoft.com/office/drawing/2014/main" id="{F6C0158E-D6B3-FF49-95A1-01C1EA71E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20150" y="1263134"/>
            <a:ext cx="2743200" cy="327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A9C5FB-7E96-B04A-B644-35428C0662BD}"/>
              </a:ext>
            </a:extLst>
          </p:cNvPr>
          <p:cNvSpPr txBox="1"/>
          <p:nvPr/>
        </p:nvSpPr>
        <p:spPr>
          <a:xfrm>
            <a:off x="8623425" y="6339989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Pictures; Photo by Unknown Author</a:t>
            </a:r>
          </a:p>
        </p:txBody>
      </p:sp>
    </p:spTree>
    <p:extLst>
      <p:ext uri="{BB962C8B-B14F-4D97-AF65-F5344CB8AC3E}">
        <p14:creationId xmlns:p14="http://schemas.microsoft.com/office/powerpoint/2010/main" val="8541258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1"/>
            <a:ext cx="8382000" cy="762000"/>
          </a:xfrm>
        </p:spPr>
        <p:txBody>
          <a:bodyPr/>
          <a:lstStyle/>
          <a:p>
            <a:pPr eaLnBrk="1" hangingPunct="1"/>
            <a:r>
              <a:rPr lang="en-US" sz="4000" dirty="0"/>
              <a:t>Progress (or lack thereof) in Medicine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990601"/>
            <a:ext cx="6858000" cy="5333999"/>
          </a:xfrm>
        </p:spPr>
        <p:txBody>
          <a:bodyPr/>
          <a:lstStyle/>
          <a:p>
            <a:pPr marL="251460" indent="-25146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400" dirty="0"/>
              <a:t>In 2014, there were </a:t>
            </a:r>
            <a:r>
              <a:rPr lang="en-US" sz="3400" dirty="0">
                <a:solidFill>
                  <a:srgbClr val="FFFFFF"/>
                </a:solidFill>
              </a:rPr>
              <a:t>27 fewer African American males</a:t>
            </a:r>
            <a:r>
              <a:rPr lang="en-US" sz="3400" dirty="0"/>
              <a:t> in the first year of Medical School than there had been in 1978 (36 years earlier)</a:t>
            </a:r>
          </a:p>
          <a:p>
            <a:pPr marL="251460" indent="-25146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400" dirty="0"/>
              <a:t>In the mid-1960s, 2.9% of all practicing physicians in the US were black</a:t>
            </a:r>
          </a:p>
          <a:p>
            <a:pPr marL="251460" indent="-25146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400" dirty="0"/>
              <a:t>In 2019, 5% of MDs were black (6% were Hispanic; 0.3% Indigenous)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sz="3600" dirty="0"/>
              <a:t>   </a:t>
            </a:r>
          </a:p>
          <a:p>
            <a:endParaRPr lang="en-US" sz="2700" dirty="0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1295400" y="838200"/>
            <a:ext cx="95250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295400" y="6172200"/>
            <a:ext cx="9677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95400" y="6248401"/>
            <a:ext cx="9829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AAMC, Altering the Course, 2015; Deville et al. JAMA Internal Med, 2015; AAMC, 2019  </a:t>
            </a:r>
          </a:p>
        </p:txBody>
      </p:sp>
      <p:pic>
        <p:nvPicPr>
          <p:cNvPr id="4" name="Picture 3" descr="A person looking through a microscope&#10;&#10;Description automatically generated with medium confidence">
            <a:extLst>
              <a:ext uri="{FF2B5EF4-FFF2-40B4-BE49-F238E27FC236}">
                <a16:creationId xmlns:a16="http://schemas.microsoft.com/office/drawing/2014/main" id="{CB1AE9EF-5826-9C4D-8EC9-4BAC59FE9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81930" y="1466080"/>
            <a:ext cx="2614670" cy="3925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0FB8B-B11F-1346-8739-1FAB5E2C0533}"/>
              </a:ext>
            </a:extLst>
          </p:cNvPr>
          <p:cNvSpPr txBox="1"/>
          <p:nvPr/>
        </p:nvSpPr>
        <p:spPr>
          <a:xfrm>
            <a:off x="7467600" y="5609825"/>
            <a:ext cx="433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Pictures; Photo by Unknown Author</a:t>
            </a:r>
          </a:p>
        </p:txBody>
      </p:sp>
    </p:spTree>
    <p:extLst>
      <p:ext uri="{BB962C8B-B14F-4D97-AF65-F5344CB8AC3E}">
        <p14:creationId xmlns:p14="http://schemas.microsoft.com/office/powerpoint/2010/main" val="2709278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5"/>
          <p:cNvSpPr>
            <a:spLocks noChangeShapeType="1"/>
          </p:cNvSpPr>
          <p:nvPr/>
        </p:nvSpPr>
        <p:spPr bwMode="auto">
          <a:xfrm>
            <a:off x="457200" y="762000"/>
            <a:ext cx="106680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19" name="Line 5"/>
          <p:cNvSpPr>
            <a:spLocks noChangeShapeType="1"/>
          </p:cNvSpPr>
          <p:nvPr/>
        </p:nvSpPr>
        <p:spPr bwMode="auto">
          <a:xfrm>
            <a:off x="457201" y="6324600"/>
            <a:ext cx="1082992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1828800" y="6324600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Somath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Saha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 et al.,  Journal General Internal Medicine, 2013  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pixabay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1" name="Title 3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153400" cy="838200"/>
          </a:xfrm>
        </p:spPr>
        <p:txBody>
          <a:bodyPr/>
          <a:lstStyle/>
          <a:p>
            <a:pPr algn="l"/>
            <a:r>
              <a:rPr lang="en-US" altLang="en-US" sz="3600" dirty="0"/>
              <a:t>Provider Cultural Competence</a:t>
            </a:r>
          </a:p>
        </p:txBody>
      </p:sp>
      <p:sp>
        <p:nvSpPr>
          <p:cNvPr id="111622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9796463" cy="1929108"/>
          </a:xfrm>
        </p:spPr>
        <p:txBody>
          <a:bodyPr/>
          <a:lstStyle/>
          <a:p>
            <a:pPr marL="251460" indent="-251460">
              <a:spcBef>
                <a:spcPts val="0"/>
              </a:spcBef>
            </a:pPr>
            <a:r>
              <a:rPr lang="en-US" altLang="en-US" dirty="0"/>
              <a:t>Study of 437 people living with HIV/AIDS                                         and 45 providers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/>
              <a:t>Created 20-item scale, self-rated cultural                  competence 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/>
              <a:t>Racial disparities were found in the </a:t>
            </a:r>
            <a:r>
              <a:rPr lang="en-US" altLang="en-US" dirty="0">
                <a:solidFill>
                  <a:srgbClr val="FCFBFF"/>
                </a:solidFill>
              </a:rPr>
              <a:t>receipt of ARVs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rgbClr val="FCFBFF"/>
                </a:solidFill>
              </a:rPr>
              <a:t>self-efficacy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rgbClr val="FCFBFF"/>
                </a:solidFill>
              </a:rPr>
              <a:t>viral suppression</a:t>
            </a:r>
            <a:r>
              <a:rPr lang="en-US" altLang="en-US" dirty="0"/>
              <a:t> among patients of low cultural competence providers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/>
              <a:t>Minority patients whose providers were high (vs low) on cultural competence, more likely to be on ARVs, have high self-efficacy and report complete ARV adherence</a:t>
            </a:r>
          </a:p>
          <a:p>
            <a:pPr marL="251460" indent="-251460">
              <a:spcBef>
                <a:spcPts val="0"/>
              </a:spcBef>
            </a:pPr>
            <a:r>
              <a:rPr lang="en-US" altLang="en-US" dirty="0">
                <a:solidFill>
                  <a:srgbClr val="FFFFFF"/>
                </a:solidFill>
              </a:rPr>
              <a:t>When cultural competence was high, no racial disparities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8E99A-5B42-034D-BB66-A7B8272666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296" y="133290"/>
            <a:ext cx="3157256" cy="25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5"/>
          <p:cNvSpPr>
            <a:spLocks noChangeShapeType="1"/>
          </p:cNvSpPr>
          <p:nvPr/>
        </p:nvSpPr>
        <p:spPr bwMode="auto">
          <a:xfrm>
            <a:off x="1315528" y="838200"/>
            <a:ext cx="9560943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19" name="Line 5"/>
          <p:cNvSpPr>
            <a:spLocks noChangeShapeType="1"/>
          </p:cNvSpPr>
          <p:nvPr/>
        </p:nvSpPr>
        <p:spPr bwMode="auto">
          <a:xfrm flipV="1">
            <a:off x="1371600" y="6248400"/>
            <a:ext cx="9753601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11620" name="Text Box 6"/>
          <p:cNvSpPr txBox="1">
            <a:spLocks noChangeArrowheads="1"/>
          </p:cNvSpPr>
          <p:nvPr/>
        </p:nvSpPr>
        <p:spPr bwMode="auto">
          <a:xfrm>
            <a:off x="1828800" y="6248400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Saha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Times New Roman" pitchFamily="18" charset="0"/>
              </a:rPr>
              <a:t> et al.,  Journal General Internal Medicine, 2013</a:t>
            </a:r>
          </a:p>
        </p:txBody>
      </p:sp>
      <p:sp>
        <p:nvSpPr>
          <p:cNvPr id="111621" name="Title 3"/>
          <p:cNvSpPr>
            <a:spLocks noGrp="1"/>
          </p:cNvSpPr>
          <p:nvPr>
            <p:ph type="title"/>
          </p:nvPr>
        </p:nvSpPr>
        <p:spPr>
          <a:xfrm>
            <a:off x="1828800" y="76200"/>
            <a:ext cx="8153400" cy="838200"/>
          </a:xfrm>
        </p:spPr>
        <p:txBody>
          <a:bodyPr/>
          <a:lstStyle/>
          <a:p>
            <a:r>
              <a:rPr lang="en-US" altLang="en-US" sz="3600" dirty="0"/>
              <a:t>Cultural Competence Scale (Selected)</a:t>
            </a:r>
          </a:p>
        </p:txBody>
      </p:sp>
      <p:sp>
        <p:nvSpPr>
          <p:cNvPr id="111622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9962071" cy="5333998"/>
          </a:xfrm>
        </p:spPr>
        <p:txBody>
          <a:bodyPr/>
          <a:lstStyle/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Family &amp; friends as important to health as doctors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Social history contributes to how I care for patients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am familiar with lay beliefs my patients have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ask my patients about alternative therapies they use 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find out what patients think is cause of their illness </a:t>
            </a:r>
          </a:p>
          <a:p>
            <a:pPr marL="251460" indent="-2514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600" dirty="0"/>
              <a:t>I involve patients in decisions about their health care</a:t>
            </a:r>
          </a:p>
        </p:txBody>
      </p:sp>
    </p:spTree>
    <p:extLst>
      <p:ext uri="{BB962C8B-B14F-4D97-AF65-F5344CB8AC3E}">
        <p14:creationId xmlns:p14="http://schemas.microsoft.com/office/powerpoint/2010/main" val="19525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66800"/>
            <a:ext cx="7848600" cy="1600200"/>
          </a:xfrm>
        </p:spPr>
        <p:txBody>
          <a:bodyPr/>
          <a:lstStyle/>
          <a:p>
            <a:pPr eaLnBrk="1" hangingPunct="1"/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sz="4000" dirty="0">
                <a:solidFill>
                  <a:srgbClr val="FFFF00"/>
                </a:solidFill>
                <a:latin typeface="Times New Roman" charset="0"/>
              </a:rPr>
              <a:t>Building More Health into the Delivery of Medical Care</a:t>
            </a:r>
            <a:br>
              <a:rPr lang="en-US" b="1" dirty="0">
                <a:solidFill>
                  <a:srgbClr val="FFFF00"/>
                </a:solidFill>
                <a:latin typeface="Times New Roman" charset="0"/>
              </a:rPr>
            </a:b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514600"/>
            <a:ext cx="9829800" cy="4114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3600" dirty="0">
                <a:solidFill>
                  <a:srgbClr val="F0FDFF"/>
                </a:solidFill>
              </a:rPr>
              <a:t>Provide Care </a:t>
            </a:r>
            <a:r>
              <a:rPr lang="en-US" sz="3600" kern="1200" dirty="0">
                <a:solidFill>
                  <a:srgbClr val="F0FDFF"/>
                </a:solidFill>
              </a:rPr>
              <a:t>that Addresses the Social context</a:t>
            </a:r>
            <a:endParaRPr lang="en-US" sz="3600" dirty="0">
              <a:solidFill>
                <a:srgbClr val="F0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7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	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066800"/>
            <a:ext cx="10363200" cy="1981200"/>
          </a:xfrm>
        </p:spPr>
        <p:txBody>
          <a:bodyPr/>
          <a:lstStyle/>
          <a:p>
            <a:pPr indent="-3175">
              <a:buNone/>
            </a:pPr>
            <a:r>
              <a:rPr lang="en-US" sz="3600" dirty="0"/>
              <a:t>There are large Inequities in Health by Socioeconomic Status (SES) in the U.S. and elsewhere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B35AD-A247-F74D-A840-312BBB8A77CD}"/>
              </a:ext>
            </a:extLst>
          </p:cNvPr>
          <p:cNvSpPr txBox="1"/>
          <p:nvPr/>
        </p:nvSpPr>
        <p:spPr>
          <a:xfrm>
            <a:off x="1066800" y="4267200"/>
            <a:ext cx="929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175" algn="l" eaLnBrk="1" hangingPunct="1">
              <a:buNone/>
            </a:pPr>
            <a:r>
              <a:rPr lang="en-US" sz="3600" dirty="0"/>
              <a:t>There are Large Racial/Ethnic Differences in Socioeconomic Status</a:t>
            </a:r>
          </a:p>
        </p:txBody>
      </p:sp>
    </p:spTree>
    <p:extLst>
      <p:ext uri="{BB962C8B-B14F-4D97-AF65-F5344CB8AC3E}">
        <p14:creationId xmlns:p14="http://schemas.microsoft.com/office/powerpoint/2010/main" val="724151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Line 4"/>
          <p:cNvSpPr>
            <a:spLocks noChangeShapeType="1"/>
          </p:cNvSpPr>
          <p:nvPr/>
        </p:nvSpPr>
        <p:spPr bwMode="auto">
          <a:xfrm>
            <a:off x="1090863" y="830180"/>
            <a:ext cx="1007444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3667" name="Line 5"/>
          <p:cNvSpPr>
            <a:spLocks noChangeShapeType="1"/>
          </p:cNvSpPr>
          <p:nvPr/>
        </p:nvSpPr>
        <p:spPr bwMode="auto">
          <a:xfrm>
            <a:off x="1090863" y="6352674"/>
            <a:ext cx="1007444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3668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2329" y="1185563"/>
            <a:ext cx="4658526" cy="4750016"/>
          </a:xfrm>
        </p:spPr>
      </p:pic>
      <p:sp>
        <p:nvSpPr>
          <p:cNvPr id="113669" name="Rectangle 8"/>
          <p:cNvSpPr>
            <a:spLocks noChangeArrowheads="1"/>
          </p:cNvSpPr>
          <p:nvPr/>
        </p:nvSpPr>
        <p:spPr bwMode="auto">
          <a:xfrm>
            <a:off x="7010400" y="1982800"/>
            <a:ext cx="3429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Why treat illness and send people back to live in the same conditions that made them sick in the first place?</a:t>
            </a:r>
          </a:p>
        </p:txBody>
      </p:sp>
      <p:sp>
        <p:nvSpPr>
          <p:cNvPr id="113670" name="Rectangle 2"/>
          <p:cNvSpPr txBox="1">
            <a:spLocks noChangeArrowheads="1"/>
          </p:cNvSpPr>
          <p:nvPr/>
        </p:nvSpPr>
        <p:spPr bwMode="auto">
          <a:xfrm>
            <a:off x="23622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Care that Addresses the Social context</a:t>
            </a:r>
          </a:p>
        </p:txBody>
      </p:sp>
    </p:spTree>
    <p:extLst>
      <p:ext uri="{BB962C8B-B14F-4D97-AF65-F5344CB8AC3E}">
        <p14:creationId xmlns:p14="http://schemas.microsoft.com/office/powerpoint/2010/main" val="37166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Line 4"/>
          <p:cNvSpPr>
            <a:spLocks noChangeShapeType="1"/>
          </p:cNvSpPr>
          <p:nvPr/>
        </p:nvSpPr>
        <p:spPr bwMode="auto">
          <a:xfrm flipV="1">
            <a:off x="914400" y="813351"/>
            <a:ext cx="9982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3667" name="Line 5"/>
          <p:cNvSpPr>
            <a:spLocks noChangeShapeType="1"/>
          </p:cNvSpPr>
          <p:nvPr/>
        </p:nvSpPr>
        <p:spPr bwMode="auto">
          <a:xfrm>
            <a:off x="1066800" y="6324600"/>
            <a:ext cx="990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3670" name="Rectangle 2"/>
          <p:cNvSpPr txBox="1">
            <a:spLocks noChangeArrowheads="1"/>
          </p:cNvSpPr>
          <p:nvPr/>
        </p:nvSpPr>
        <p:spPr bwMode="auto">
          <a:xfrm>
            <a:off x="381000" y="73387"/>
            <a:ext cx="11277600" cy="7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Recent Report: National Academy of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81699-1E91-0E44-A631-F719807E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1295399"/>
            <a:ext cx="5410200" cy="44194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Many opportunities for health care systems and professionals to address the social needs of patients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B635CFCD-0DCD-EC43-8E22-B22A25C29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03938"/>
            <a:ext cx="4572000" cy="5803935"/>
          </a:xfrm>
          <a:prstGeom prst="rect">
            <a:avLst/>
          </a:prstGeom>
        </p:spPr>
      </p:pic>
      <p:pic>
        <p:nvPicPr>
          <p:cNvPr id="9" name="Picture 8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84F49525-FCF7-BD4B-8E7C-4BED9057E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80661"/>
            <a:ext cx="4419600" cy="5840222"/>
          </a:xfrm>
          <a:prstGeom prst="rect">
            <a:avLst/>
          </a:prstGeom>
        </p:spPr>
      </p:pic>
      <p:pic>
        <p:nvPicPr>
          <p:cNvPr id="10" name="Picture 9" descr="Sunburst chart&#10;&#10;Description automatically generated with medium confidence">
            <a:extLst>
              <a:ext uri="{FF2B5EF4-FFF2-40B4-BE49-F238E27FC236}">
                <a16:creationId xmlns:a16="http://schemas.microsoft.com/office/drawing/2014/main" id="{14CFE274-68B1-9944-8168-C45E77D61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14574"/>
            <a:ext cx="4548809" cy="58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8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	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1917412" y="407646"/>
            <a:ext cx="8658428" cy="599890"/>
          </a:xfrm>
        </p:spPr>
        <p:txBody>
          <a:bodyPr/>
          <a:lstStyle/>
          <a:p>
            <a:pPr marL="0" indent="-3175" eaLnBrk="1" hangingPunct="1">
              <a:spcBef>
                <a:spcPts val="0"/>
              </a:spcBef>
              <a:buNone/>
            </a:pPr>
            <a:r>
              <a:rPr lang="en-US" sz="2800" dirty="0"/>
              <a:t>Health Care System Activities that Address </a:t>
            </a:r>
            <a:r>
              <a:rPr lang="en-US" dirty="0"/>
              <a:t>Social Needs 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2302937" y="966828"/>
          <a:ext cx="7911230" cy="5518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418394" y="1807481"/>
            <a:ext cx="2547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Individuals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417929" y="4664587"/>
            <a:ext cx="2461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Communities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6936" y="6473123"/>
            <a:ext cx="356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Bibbins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-Domingo, JAMA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9534" y="86380"/>
            <a:ext cx="2041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The 5 As:</a:t>
            </a:r>
          </a:p>
        </p:txBody>
      </p:sp>
    </p:spTree>
    <p:extLst>
      <p:ext uri="{BB962C8B-B14F-4D97-AF65-F5344CB8AC3E}">
        <p14:creationId xmlns:p14="http://schemas.microsoft.com/office/powerpoint/2010/main" val="33183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B2F26D-8F2B-4827-A9C8-7EFEB68E2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9EB2F26D-8F2B-4827-A9C8-7EFEB68E26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9EB2F26D-8F2B-4827-A9C8-7EFEB68E2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9EB2F26D-8F2B-4827-A9C8-7EFEB68E2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A65A28-E007-4B72-850D-52380DB92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62A65A28-E007-4B72-850D-52380DB92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62A65A28-E007-4B72-850D-52380DB92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62A65A28-E007-4B72-850D-52380DB92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96BA0E-44EE-4137-999F-CD79A3E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1896BA0E-44EE-4137-999F-CD79A3EDA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1896BA0E-44EE-4137-999F-CD79A3E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1896BA0E-44EE-4137-999F-CD79A3E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BE6600-8AB9-4737-843A-DD8C41BA0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dgm id="{FABE6600-8AB9-4737-843A-DD8C41BA09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FABE6600-8AB9-4737-843A-DD8C41BA0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FABE6600-8AB9-4737-843A-DD8C41BA0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06BE7A-E1CA-48C7-B5E2-C7B525632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F506BE7A-E1CA-48C7-B5E2-C7B525632B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F506BE7A-E1CA-48C7-B5E2-C7B525632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F506BE7A-E1CA-48C7-B5E2-C7B525632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533400"/>
            <a:ext cx="8610600" cy="2362200"/>
          </a:xfrm>
        </p:spPr>
        <p:txBody>
          <a:bodyPr/>
          <a:lstStyle/>
          <a:p>
            <a:pPr eaLnBrk="1" hangingPunct="1"/>
            <a:br>
              <a:rPr lang="en-US" sz="3600" dirty="0">
                <a:solidFill>
                  <a:srgbClr val="EEE90C"/>
                </a:solidFill>
                <a:latin typeface="Times New Roman" charset="0"/>
              </a:rPr>
            </a:br>
            <a:br>
              <a:rPr lang="en-US" sz="3600" dirty="0">
                <a:solidFill>
                  <a:srgbClr val="EEE90C"/>
                </a:solidFill>
                <a:latin typeface="Times New Roman" charset="0"/>
              </a:rPr>
            </a:br>
            <a:endParaRPr lang="en-US" sz="3200" i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429000"/>
            <a:ext cx="8458200" cy="2590800"/>
          </a:xfrm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500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endParaRPr lang="en-US" sz="2600" b="1" dirty="0">
              <a:latin typeface="Times New Roman" charset="0"/>
            </a:endParaRPr>
          </a:p>
          <a:p>
            <a:pPr eaLnBrk="1" hangingPunct="1"/>
            <a:endParaRPr lang="en-US" b="1" dirty="0">
              <a:latin typeface="Times New Roman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077238" y="5774500"/>
            <a:ext cx="10058400" cy="2505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77238" y="1064712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1696" y="3033123"/>
            <a:ext cx="7900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Transportation-Related Examples</a:t>
            </a:r>
          </a:p>
        </p:txBody>
      </p:sp>
    </p:spTree>
    <p:extLst>
      <p:ext uri="{BB962C8B-B14F-4D97-AF65-F5344CB8AC3E}">
        <p14:creationId xmlns:p14="http://schemas.microsoft.com/office/powerpoint/2010/main" val="954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974" y="161605"/>
            <a:ext cx="7772400" cy="1143000"/>
          </a:xfrm>
        </p:spPr>
        <p:txBody>
          <a:bodyPr/>
          <a:lstStyle/>
          <a:p>
            <a:r>
              <a:rPr lang="en-US" dirty="0"/>
              <a:t>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118" y="1357000"/>
            <a:ext cx="9006214" cy="4114800"/>
          </a:xfrm>
        </p:spPr>
        <p:txBody>
          <a:bodyPr/>
          <a:lstStyle/>
          <a:p>
            <a:r>
              <a:rPr lang="en-US" dirty="0"/>
              <a:t>Ask patients about their access to transportation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77238" y="1138722"/>
            <a:ext cx="10058400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139225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065" y="2281722"/>
            <a:ext cx="5407729" cy="3573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2113" y="6172836"/>
            <a:ext cx="463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Bibbins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-Domingo, JAMA 2019;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Shutterstock</a:t>
            </a:r>
          </a:p>
        </p:txBody>
      </p:sp>
    </p:spTree>
    <p:extLst>
      <p:ext uri="{BB962C8B-B14F-4D97-AF65-F5344CB8AC3E}">
        <p14:creationId xmlns:p14="http://schemas.microsoft.com/office/powerpoint/2010/main" val="31881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910" y="192464"/>
            <a:ext cx="7772400" cy="1008888"/>
          </a:xfrm>
        </p:spPr>
        <p:txBody>
          <a:bodyPr/>
          <a:lstStyle/>
          <a:p>
            <a:r>
              <a:rPr lang="en-US" dirty="0"/>
              <a:t>Adjustment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4442" y="1328296"/>
            <a:ext cx="9285728" cy="1618581"/>
          </a:xfrm>
        </p:spPr>
        <p:txBody>
          <a:bodyPr/>
          <a:lstStyle/>
          <a:p>
            <a:r>
              <a:rPr lang="en-US" dirty="0"/>
              <a:t>Reduce the need for in-person health care appointments by using other options such as tele-health appointments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102290" y="1201352"/>
            <a:ext cx="1002082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02290" y="6229517"/>
            <a:ext cx="10020822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677" y="2946878"/>
            <a:ext cx="4808752" cy="3162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4660" y="6233596"/>
            <a:ext cx="468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Bibbins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-Domingo, JAMA 2019;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Shutterstock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910" y="192464"/>
            <a:ext cx="7772400" cy="874777"/>
          </a:xfrm>
        </p:spPr>
        <p:txBody>
          <a:bodyPr/>
          <a:lstStyle/>
          <a:p>
            <a:r>
              <a:rPr lang="en-US" dirty="0"/>
              <a:t>Assistance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176" y="1306737"/>
            <a:ext cx="9344415" cy="4114800"/>
          </a:xfrm>
        </p:spPr>
        <p:txBody>
          <a:bodyPr/>
          <a:lstStyle/>
          <a:p>
            <a:r>
              <a:rPr lang="en-US" dirty="0"/>
              <a:t>Provide transportation vouchers so that patients can travel to health appointments; vouchers can be used for ride-sharing services or public transit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77238" y="1067241"/>
            <a:ext cx="10070926" cy="1313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077238" y="6307516"/>
            <a:ext cx="10070926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0132" y="6326355"/>
            <a:ext cx="446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Bibbins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-Domingo, JAMA 2019;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Shutterstock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979" y="2993721"/>
            <a:ext cx="4725686" cy="31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910" y="192464"/>
            <a:ext cx="7772400" cy="895623"/>
          </a:xfrm>
        </p:spPr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940" y="1290652"/>
            <a:ext cx="7596226" cy="4114800"/>
          </a:xfrm>
        </p:spPr>
        <p:txBody>
          <a:bodyPr/>
          <a:lstStyle/>
          <a:p>
            <a:r>
              <a:rPr lang="en-US" dirty="0"/>
              <a:t>Invest in community ride-sharing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64712" y="1123584"/>
            <a:ext cx="10070926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1064712" y="6096000"/>
            <a:ext cx="10070926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029" y="2106539"/>
            <a:ext cx="5567351" cy="3636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5762" y="6110507"/>
            <a:ext cx="570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Bibbins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-Domingo, JAMA 2019;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Shutterstock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910" y="192464"/>
            <a:ext cx="7772400" cy="763842"/>
          </a:xfrm>
        </p:spPr>
        <p:txBody>
          <a:bodyPr/>
          <a:lstStyle/>
          <a:p>
            <a:r>
              <a:rPr lang="en-US" dirty="0"/>
              <a:t>Advocacy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756" y="1188814"/>
            <a:ext cx="9331890" cy="1635004"/>
          </a:xfrm>
        </p:spPr>
        <p:txBody>
          <a:bodyPr/>
          <a:lstStyle/>
          <a:p>
            <a:r>
              <a:rPr lang="en-US" dirty="0"/>
              <a:t>Work to promote policies that fundamentally change the transportation infrastructure within the community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89764" y="1043976"/>
            <a:ext cx="10045874" cy="5716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89764" y="6350696"/>
            <a:ext cx="10045874" cy="1252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85" y="2911488"/>
            <a:ext cx="4712250" cy="3107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7214" y="6350696"/>
            <a:ext cx="48454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Bibbins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-Domingo, JAMA 2019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;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Shutterstock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ooter Placeholder 4">
            <a:extLst>
              <a:ext uri="{FF2B5EF4-FFF2-40B4-BE49-F238E27FC236}">
                <a16:creationId xmlns:a16="http://schemas.microsoft.com/office/drawing/2014/main" id="{927A185A-6EF7-0A4C-92E5-6A8DDDB69748}"/>
              </a:ext>
            </a:extLst>
          </p:cNvPr>
          <p:cNvSpPr txBox="1">
            <a:spLocks noGrp="1"/>
          </p:cNvSpPr>
          <p:nvPr/>
        </p:nvSpPr>
        <p:spPr bwMode="auto">
          <a:xfrm>
            <a:off x="2057400" y="6561138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rPr>
              <a:t>© 2008 Robert Wood Johnson Foundation. All rights reserved.  </a:t>
            </a:r>
          </a:p>
        </p:txBody>
      </p:sp>
      <p:sp>
        <p:nvSpPr>
          <p:cNvPr id="105474" name="Slide Number Placeholder 5">
            <a:extLst>
              <a:ext uri="{FF2B5EF4-FFF2-40B4-BE49-F238E27FC236}">
                <a16:creationId xmlns:a16="http://schemas.microsoft.com/office/drawing/2014/main" id="{9472A61C-1BE0-BB43-9F16-F9782C70EADE}"/>
              </a:ext>
            </a:extLst>
          </p:cNvPr>
          <p:cNvSpPr txBox="1">
            <a:spLocks noGrp="1"/>
          </p:cNvSpPr>
          <p:nvPr/>
        </p:nvSpPr>
        <p:spPr bwMode="auto">
          <a:xfrm>
            <a:off x="9601200" y="6561138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8D3529-4136-844F-9EC6-2E6BE867BA58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47433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Times New Roman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5DFE2646-A24F-064F-9567-6B45A39DBF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There’s More to Health than Health Care</a:t>
            </a:r>
          </a:p>
        </p:txBody>
      </p:sp>
      <p:pic>
        <p:nvPicPr>
          <p:cNvPr id="152579" name="Picture 3" descr="familywalking1">
            <a:extLst>
              <a:ext uri="{FF2B5EF4-FFF2-40B4-BE49-F238E27FC236}">
                <a16:creationId xmlns:a16="http://schemas.microsoft.com/office/drawing/2014/main" id="{F64E4A40-9D6B-E144-AF60-28AB1EA4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3" r="-1724"/>
          <a:stretch>
            <a:fillRect/>
          </a:stretch>
        </p:blipFill>
        <p:spPr bwMode="auto">
          <a:xfrm>
            <a:off x="1752600" y="1905001"/>
            <a:ext cx="86439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Oval 4" descr="familywalking2">
            <a:extLst>
              <a:ext uri="{FF2B5EF4-FFF2-40B4-BE49-F238E27FC236}">
                <a16:creationId xmlns:a16="http://schemas.microsoft.com/office/drawing/2014/main" id="{8CF8FD7B-4BA3-D443-9574-FEA6D0A60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3524250"/>
            <a:ext cx="1447800" cy="14478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474337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Times New Roman" charset="0"/>
            </a:endParaRPr>
          </a:p>
        </p:txBody>
      </p:sp>
      <p:grpSp>
        <p:nvGrpSpPr>
          <p:cNvPr id="105478" name="Group 5">
            <a:extLst>
              <a:ext uri="{FF2B5EF4-FFF2-40B4-BE49-F238E27FC236}">
                <a16:creationId xmlns:a16="http://schemas.microsoft.com/office/drawing/2014/main" id="{F1FDB56D-7085-8349-B8DE-64BCEF5E34E9}"/>
              </a:ext>
            </a:extLst>
          </p:cNvPr>
          <p:cNvGrpSpPr>
            <a:grpSpLocks/>
          </p:cNvGrpSpPr>
          <p:nvPr/>
        </p:nvGrpSpPr>
        <p:grpSpPr bwMode="auto">
          <a:xfrm>
            <a:off x="5305426" y="2955926"/>
            <a:ext cx="1171575" cy="701675"/>
            <a:chOff x="2382" y="1382"/>
            <a:chExt cx="738" cy="442"/>
          </a:xfrm>
        </p:grpSpPr>
        <p:sp>
          <p:nvSpPr>
            <p:cNvPr id="105533" name="Oval 6">
              <a:extLst>
                <a:ext uri="{FF2B5EF4-FFF2-40B4-BE49-F238E27FC236}">
                  <a16:creationId xmlns:a16="http://schemas.microsoft.com/office/drawing/2014/main" id="{1F1808E0-891C-294C-8B45-BBCB2CD29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1382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583" name="Oval 7">
              <a:extLst>
                <a:ext uri="{FF2B5EF4-FFF2-40B4-BE49-F238E27FC236}">
                  <a16:creationId xmlns:a16="http://schemas.microsoft.com/office/drawing/2014/main" id="{EB5E2E9A-EB11-3F42-91CF-4EC73B72B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20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C6600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35" name="WordArt 8">
              <a:extLst>
                <a:ext uri="{FF2B5EF4-FFF2-40B4-BE49-F238E27FC236}">
                  <a16:creationId xmlns:a16="http://schemas.microsoft.com/office/drawing/2014/main" id="{E589A88D-E5F0-584E-8679-88EDECD3C10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602" y="1526"/>
              <a:ext cx="288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Medical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Care</a:t>
              </a:r>
            </a:p>
          </p:txBody>
        </p:sp>
      </p:grpSp>
      <p:grpSp>
        <p:nvGrpSpPr>
          <p:cNvPr id="105479" name="Group 9">
            <a:extLst>
              <a:ext uri="{FF2B5EF4-FFF2-40B4-BE49-F238E27FC236}">
                <a16:creationId xmlns:a16="http://schemas.microsoft.com/office/drawing/2014/main" id="{28E42E65-3103-EE46-808F-0A28C84F181B}"/>
              </a:ext>
            </a:extLst>
          </p:cNvPr>
          <p:cNvGrpSpPr>
            <a:grpSpLocks/>
          </p:cNvGrpSpPr>
          <p:nvPr/>
        </p:nvGrpSpPr>
        <p:grpSpPr bwMode="auto">
          <a:xfrm>
            <a:off x="4238626" y="3641726"/>
            <a:ext cx="1171575" cy="701675"/>
            <a:chOff x="1710" y="1814"/>
            <a:chExt cx="738" cy="442"/>
          </a:xfrm>
        </p:grpSpPr>
        <p:sp>
          <p:nvSpPr>
            <p:cNvPr id="105530" name="Oval 10">
              <a:extLst>
                <a:ext uri="{FF2B5EF4-FFF2-40B4-BE49-F238E27FC236}">
                  <a16:creationId xmlns:a16="http://schemas.microsoft.com/office/drawing/2014/main" id="{54672B43-EE07-BA48-873F-42EDB6C26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" y="1814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587" name="Oval 11">
              <a:extLst>
                <a:ext uri="{FF2B5EF4-FFF2-40B4-BE49-F238E27FC236}">
                  <a16:creationId xmlns:a16="http://schemas.microsoft.com/office/drawing/2014/main" id="{BC730B11-B786-1340-BAC8-879592F6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852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C6600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32" name="WordArt 12">
              <a:extLst>
                <a:ext uri="{FF2B5EF4-FFF2-40B4-BE49-F238E27FC236}">
                  <a16:creationId xmlns:a16="http://schemas.microsoft.com/office/drawing/2014/main" id="{6D30F808-F650-5B47-9577-3F36DB728A7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794" y="1948"/>
              <a:ext cx="576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Personal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Responsibility</a:t>
              </a:r>
            </a:p>
          </p:txBody>
        </p:sp>
      </p:grpSp>
      <p:grpSp>
        <p:nvGrpSpPr>
          <p:cNvPr id="105480" name="Group 13">
            <a:extLst>
              <a:ext uri="{FF2B5EF4-FFF2-40B4-BE49-F238E27FC236}">
                <a16:creationId xmlns:a16="http://schemas.microsoft.com/office/drawing/2014/main" id="{071F611F-AD4A-2D4E-8F8A-96235908CE06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4616451"/>
            <a:ext cx="1171575" cy="701675"/>
            <a:chOff x="2880" y="2428"/>
            <a:chExt cx="738" cy="442"/>
          </a:xfrm>
        </p:grpSpPr>
        <p:sp>
          <p:nvSpPr>
            <p:cNvPr id="105527" name="Oval 14">
              <a:extLst>
                <a:ext uri="{FF2B5EF4-FFF2-40B4-BE49-F238E27FC236}">
                  <a16:creationId xmlns:a16="http://schemas.microsoft.com/office/drawing/2014/main" id="{8D1118E6-B34C-9C4D-BCA4-4433F1E70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28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591" name="Oval 15">
              <a:extLst>
                <a:ext uri="{FF2B5EF4-FFF2-40B4-BE49-F238E27FC236}">
                  <a16:creationId xmlns:a16="http://schemas.microsoft.com/office/drawing/2014/main" id="{0400C96A-711A-254E-B52E-88F8770F0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8" y="2466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C6600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29" name="WordArt 16">
              <a:extLst>
                <a:ext uri="{FF2B5EF4-FFF2-40B4-BE49-F238E27FC236}">
                  <a16:creationId xmlns:a16="http://schemas.microsoft.com/office/drawing/2014/main" id="{A5973BE8-E473-5444-BE7E-6BE73EB2E21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00" y="2610"/>
              <a:ext cx="288" cy="2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Access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  </a:t>
              </a:r>
            </a:p>
          </p:txBody>
        </p:sp>
      </p:grpSp>
      <p:grpSp>
        <p:nvGrpSpPr>
          <p:cNvPr id="105481" name="Group 17">
            <a:extLst>
              <a:ext uri="{FF2B5EF4-FFF2-40B4-BE49-F238E27FC236}">
                <a16:creationId xmlns:a16="http://schemas.microsoft.com/office/drawing/2014/main" id="{C4DCFFFA-045B-9F4A-9B59-2E3F0F77A274}"/>
              </a:ext>
            </a:extLst>
          </p:cNvPr>
          <p:cNvGrpSpPr>
            <a:grpSpLocks/>
          </p:cNvGrpSpPr>
          <p:nvPr/>
        </p:nvGrpSpPr>
        <p:grpSpPr bwMode="auto">
          <a:xfrm>
            <a:off x="6448426" y="3641726"/>
            <a:ext cx="1171575" cy="701675"/>
            <a:chOff x="3102" y="1814"/>
            <a:chExt cx="738" cy="442"/>
          </a:xfrm>
        </p:grpSpPr>
        <p:sp>
          <p:nvSpPr>
            <p:cNvPr id="105524" name="Oval 18">
              <a:extLst>
                <a:ext uri="{FF2B5EF4-FFF2-40B4-BE49-F238E27FC236}">
                  <a16:creationId xmlns:a16="http://schemas.microsoft.com/office/drawing/2014/main" id="{5AE631C1-16FB-A941-B3DE-0DA404241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" y="1814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595" name="Oval 19">
              <a:extLst>
                <a:ext uri="{FF2B5EF4-FFF2-40B4-BE49-F238E27FC236}">
                  <a16:creationId xmlns:a16="http://schemas.microsoft.com/office/drawing/2014/main" id="{1AAF63A1-9AD8-BB4C-862C-28EF31DF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852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C6600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26" name="WordArt 20">
              <a:extLst>
                <a:ext uri="{FF2B5EF4-FFF2-40B4-BE49-F238E27FC236}">
                  <a16:creationId xmlns:a16="http://schemas.microsoft.com/office/drawing/2014/main" id="{ECBC5990-3F1E-F14F-B5CA-C8FA95EEBE8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208" y="2016"/>
              <a:ext cx="528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Affordability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  </a:t>
              </a:r>
            </a:p>
          </p:txBody>
        </p:sp>
      </p:grpSp>
      <p:grpSp>
        <p:nvGrpSpPr>
          <p:cNvPr id="105482" name="Group 21">
            <a:extLst>
              <a:ext uri="{FF2B5EF4-FFF2-40B4-BE49-F238E27FC236}">
                <a16:creationId xmlns:a16="http://schemas.microsoft.com/office/drawing/2014/main" id="{B1339340-69E0-3A42-BFFC-74C3BC833ACA}"/>
              </a:ext>
            </a:extLst>
          </p:cNvPr>
          <p:cNvGrpSpPr>
            <a:grpSpLocks/>
          </p:cNvGrpSpPr>
          <p:nvPr/>
        </p:nvGrpSpPr>
        <p:grpSpPr bwMode="auto">
          <a:xfrm>
            <a:off x="4619626" y="4632326"/>
            <a:ext cx="1171575" cy="701675"/>
            <a:chOff x="1950" y="2438"/>
            <a:chExt cx="738" cy="442"/>
          </a:xfrm>
        </p:grpSpPr>
        <p:sp>
          <p:nvSpPr>
            <p:cNvPr id="105521" name="Oval 22">
              <a:extLst>
                <a:ext uri="{FF2B5EF4-FFF2-40B4-BE49-F238E27FC236}">
                  <a16:creationId xmlns:a16="http://schemas.microsoft.com/office/drawing/2014/main" id="{06902956-E160-DB49-A928-0C788D6CA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" y="2438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599" name="Oval 23">
              <a:extLst>
                <a:ext uri="{FF2B5EF4-FFF2-40B4-BE49-F238E27FC236}">
                  <a16:creationId xmlns:a16="http://schemas.microsoft.com/office/drawing/2014/main" id="{DA14A1D1-79B8-DF41-B68A-BF8CEB37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476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C6600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23" name="WordArt 24">
              <a:extLst>
                <a:ext uri="{FF2B5EF4-FFF2-40B4-BE49-F238E27FC236}">
                  <a16:creationId xmlns:a16="http://schemas.microsoft.com/office/drawing/2014/main" id="{A767991E-54FC-6642-90E4-6C71D5A087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22" y="2630"/>
              <a:ext cx="384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Coverage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   </a:t>
              </a:r>
            </a:p>
          </p:txBody>
        </p:sp>
      </p:grpSp>
      <p:grpSp>
        <p:nvGrpSpPr>
          <p:cNvPr id="7" name="Group 25">
            <a:extLst>
              <a:ext uri="{FF2B5EF4-FFF2-40B4-BE49-F238E27FC236}">
                <a16:creationId xmlns:a16="http://schemas.microsoft.com/office/drawing/2014/main" id="{8F8709E7-7320-5C48-A450-EA30779B44C6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2105026"/>
            <a:ext cx="6705600" cy="3228975"/>
            <a:chOff x="720" y="1038"/>
            <a:chExt cx="4224" cy="2034"/>
          </a:xfrm>
        </p:grpSpPr>
        <p:sp>
          <p:nvSpPr>
            <p:cNvPr id="105519" name="AutoShape 26">
              <a:extLst>
                <a:ext uri="{FF2B5EF4-FFF2-40B4-BE49-F238E27FC236}">
                  <a16:creationId xmlns:a16="http://schemas.microsoft.com/office/drawing/2014/main" id="{6BD5A3A8-9DBE-C64A-A27F-12DA53CAB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056"/>
              <a:ext cx="4224" cy="2016"/>
            </a:xfrm>
            <a:custGeom>
              <a:avLst/>
              <a:gdLst>
                <a:gd name="T0" fmla="*/ 3 w 21600"/>
                <a:gd name="T1" fmla="*/ 0 h 21600"/>
                <a:gd name="T2" fmla="*/ 0 w 21600"/>
                <a:gd name="T3" fmla="*/ 0 h 21600"/>
                <a:gd name="T4" fmla="*/ 3 w 21600"/>
                <a:gd name="T5" fmla="*/ 0 h 21600"/>
                <a:gd name="T6" fmla="*/ 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6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214" y="11474"/>
                  </a:moveTo>
                  <a:cubicBezTo>
                    <a:pt x="2196" y="11250"/>
                    <a:pt x="2188" y="11025"/>
                    <a:pt x="2188" y="10800"/>
                  </a:cubicBezTo>
                  <a:cubicBezTo>
                    <a:pt x="2188" y="6043"/>
                    <a:pt x="6043" y="2188"/>
                    <a:pt x="10800" y="2188"/>
                  </a:cubicBezTo>
                  <a:cubicBezTo>
                    <a:pt x="15556" y="2188"/>
                    <a:pt x="19412" y="6043"/>
                    <a:pt x="19412" y="10800"/>
                  </a:cubicBezTo>
                  <a:cubicBezTo>
                    <a:pt x="19412" y="11025"/>
                    <a:pt x="19403" y="11250"/>
                    <a:pt x="19385" y="11474"/>
                  </a:cubicBezTo>
                  <a:lnTo>
                    <a:pt x="21566" y="11646"/>
                  </a:lnTo>
                  <a:cubicBezTo>
                    <a:pt x="21588" y="11364"/>
                    <a:pt x="21600" y="1108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82"/>
                    <a:pt x="11" y="11364"/>
                    <a:pt x="33" y="11646"/>
                  </a:cubicBezTo>
                  <a:lnTo>
                    <a:pt x="2214" y="11474"/>
                  </a:lnTo>
                  <a:close/>
                </a:path>
              </a:pathLst>
            </a:custGeom>
            <a:solidFill>
              <a:srgbClr val="8DB4D5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05520" name="WordArt 27">
              <a:extLst>
                <a:ext uri="{FF2B5EF4-FFF2-40B4-BE49-F238E27FC236}">
                  <a16:creationId xmlns:a16="http://schemas.microsoft.com/office/drawing/2014/main" id="{11EC7152-8741-3A46-907D-669249241D9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60" y="1038"/>
              <a:ext cx="1374" cy="26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Social &amp; Economic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Opportunities &amp; Resources</a:t>
              </a:r>
            </a:p>
          </p:txBody>
        </p:sp>
      </p:grpSp>
      <p:grpSp>
        <p:nvGrpSpPr>
          <p:cNvPr id="8" name="Group 28">
            <a:extLst>
              <a:ext uri="{FF2B5EF4-FFF2-40B4-BE49-F238E27FC236}">
                <a16:creationId xmlns:a16="http://schemas.microsoft.com/office/drawing/2014/main" id="{36058F49-5152-2C44-B3F9-D082444D173B}"/>
              </a:ext>
            </a:extLst>
          </p:cNvPr>
          <p:cNvGrpSpPr>
            <a:grpSpLocks/>
          </p:cNvGrpSpPr>
          <p:nvPr/>
        </p:nvGrpSpPr>
        <p:grpSpPr bwMode="auto">
          <a:xfrm>
            <a:off x="2514601" y="3108326"/>
            <a:ext cx="1171575" cy="701675"/>
            <a:chOff x="1008" y="3600"/>
            <a:chExt cx="738" cy="442"/>
          </a:xfrm>
        </p:grpSpPr>
        <p:sp>
          <p:nvSpPr>
            <p:cNvPr id="105516" name="Oval 29">
              <a:extLst>
                <a:ext uri="{FF2B5EF4-FFF2-40B4-BE49-F238E27FC236}">
                  <a16:creationId xmlns:a16="http://schemas.microsoft.com/office/drawing/2014/main" id="{372BB125-DF3E-BA4B-81C0-2B3CEDF26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00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8DB4D5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06" name="Oval 30">
              <a:extLst>
                <a:ext uri="{FF2B5EF4-FFF2-40B4-BE49-F238E27FC236}">
                  <a16:creationId xmlns:a16="http://schemas.microsoft.com/office/drawing/2014/main" id="{FA330C59-9B22-B946-AF3D-96E3D78C4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48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8DB4D5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18" name="WordArt 31">
              <a:extLst>
                <a:ext uri="{FF2B5EF4-FFF2-40B4-BE49-F238E27FC236}">
                  <a16:creationId xmlns:a16="http://schemas.microsoft.com/office/drawing/2014/main" id="{4EDCD693-7F2A-674F-8731-881EF24482B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192" y="3792"/>
              <a:ext cx="336" cy="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Racial Bias</a:t>
              </a:r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B6178EA6-30DA-6243-8BA0-A96E4400E81D}"/>
              </a:ext>
            </a:extLst>
          </p:cNvPr>
          <p:cNvGrpSpPr>
            <a:grpSpLocks/>
          </p:cNvGrpSpPr>
          <p:nvPr/>
        </p:nvGrpSpPr>
        <p:grpSpPr bwMode="auto">
          <a:xfrm>
            <a:off x="3733801" y="2193926"/>
            <a:ext cx="1171575" cy="701675"/>
            <a:chOff x="1776" y="3648"/>
            <a:chExt cx="738" cy="442"/>
          </a:xfrm>
        </p:grpSpPr>
        <p:sp>
          <p:nvSpPr>
            <p:cNvPr id="105513" name="Oval 33">
              <a:extLst>
                <a:ext uri="{FF2B5EF4-FFF2-40B4-BE49-F238E27FC236}">
                  <a16:creationId xmlns:a16="http://schemas.microsoft.com/office/drawing/2014/main" id="{E4B97059-BBB9-0843-8D8D-B520F0B81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648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8DB4D5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10" name="Oval 34">
              <a:extLst>
                <a:ext uri="{FF2B5EF4-FFF2-40B4-BE49-F238E27FC236}">
                  <a16:creationId xmlns:a16="http://schemas.microsoft.com/office/drawing/2014/main" id="{3B6CFE3F-0842-7347-B57F-29DE607E7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696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8DB4D5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15" name="WordArt 35">
              <a:extLst>
                <a:ext uri="{FF2B5EF4-FFF2-40B4-BE49-F238E27FC236}">
                  <a16:creationId xmlns:a16="http://schemas.microsoft.com/office/drawing/2014/main" id="{86C016B9-674F-A046-8B80-552F5AB855A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78" y="3840"/>
              <a:ext cx="296" cy="6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Income</a:t>
              </a:r>
            </a:p>
          </p:txBody>
        </p:sp>
      </p:grpSp>
      <p:grpSp>
        <p:nvGrpSpPr>
          <p:cNvPr id="10" name="Group 36">
            <a:extLst>
              <a:ext uri="{FF2B5EF4-FFF2-40B4-BE49-F238E27FC236}">
                <a16:creationId xmlns:a16="http://schemas.microsoft.com/office/drawing/2014/main" id="{36CEF7FF-7A95-4446-9A94-387FCF04D65C}"/>
              </a:ext>
            </a:extLst>
          </p:cNvPr>
          <p:cNvGrpSpPr>
            <a:grpSpLocks/>
          </p:cNvGrpSpPr>
          <p:nvPr/>
        </p:nvGrpSpPr>
        <p:grpSpPr bwMode="auto">
          <a:xfrm>
            <a:off x="7086601" y="2209801"/>
            <a:ext cx="1171575" cy="701675"/>
            <a:chOff x="2688" y="3648"/>
            <a:chExt cx="738" cy="442"/>
          </a:xfrm>
        </p:grpSpPr>
        <p:sp>
          <p:nvSpPr>
            <p:cNvPr id="105510" name="Oval 37">
              <a:extLst>
                <a:ext uri="{FF2B5EF4-FFF2-40B4-BE49-F238E27FC236}">
                  <a16:creationId xmlns:a16="http://schemas.microsoft.com/office/drawing/2014/main" id="{A60B987E-D8DC-484C-8665-4D6DBE0C8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648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8DB4D5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14" name="Oval 38">
              <a:extLst>
                <a:ext uri="{FF2B5EF4-FFF2-40B4-BE49-F238E27FC236}">
                  <a16:creationId xmlns:a16="http://schemas.microsoft.com/office/drawing/2014/main" id="{551D85CA-DB44-DE42-920F-283210641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696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8DB4D5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12" name="WordArt 39">
              <a:extLst>
                <a:ext uri="{FF2B5EF4-FFF2-40B4-BE49-F238E27FC236}">
                  <a16:creationId xmlns:a16="http://schemas.microsoft.com/office/drawing/2014/main" id="{506C81AE-1ACA-F94D-A0D6-2E19FEB2C2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872" y="3840"/>
              <a:ext cx="336" cy="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Education</a:t>
              </a:r>
            </a:p>
          </p:txBody>
        </p:sp>
      </p:grpSp>
      <p:grpSp>
        <p:nvGrpSpPr>
          <p:cNvPr id="11" name="Group 40">
            <a:extLst>
              <a:ext uri="{FF2B5EF4-FFF2-40B4-BE49-F238E27FC236}">
                <a16:creationId xmlns:a16="http://schemas.microsoft.com/office/drawing/2014/main" id="{D95EE714-3A43-C949-AC18-33876694B2FC}"/>
              </a:ext>
            </a:extLst>
          </p:cNvPr>
          <p:cNvGrpSpPr>
            <a:grpSpLocks/>
          </p:cNvGrpSpPr>
          <p:nvPr/>
        </p:nvGrpSpPr>
        <p:grpSpPr bwMode="auto">
          <a:xfrm>
            <a:off x="8458201" y="3108326"/>
            <a:ext cx="1171575" cy="701675"/>
            <a:chOff x="3696" y="3600"/>
            <a:chExt cx="738" cy="442"/>
          </a:xfrm>
        </p:grpSpPr>
        <p:sp>
          <p:nvSpPr>
            <p:cNvPr id="105507" name="Oval 41">
              <a:extLst>
                <a:ext uri="{FF2B5EF4-FFF2-40B4-BE49-F238E27FC236}">
                  <a16:creationId xmlns:a16="http://schemas.microsoft.com/office/drawing/2014/main" id="{6A099CF1-CF39-2B4E-987E-61C73A499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600"/>
              <a:ext cx="738" cy="442"/>
            </a:xfrm>
            <a:prstGeom prst="ellipse">
              <a:avLst/>
            </a:prstGeom>
            <a:gradFill rotWithShape="1">
              <a:gsLst>
                <a:gs pos="0">
                  <a:srgbClr val="8DB4D5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18" name="Oval 42">
              <a:extLst>
                <a:ext uri="{FF2B5EF4-FFF2-40B4-BE49-F238E27FC236}">
                  <a16:creationId xmlns:a16="http://schemas.microsoft.com/office/drawing/2014/main" id="{05F66C62-9796-0943-A697-9DBDA9174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648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8DB4D5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09" name="WordArt 43">
              <a:extLst>
                <a:ext uri="{FF2B5EF4-FFF2-40B4-BE49-F238E27FC236}">
                  <a16:creationId xmlns:a16="http://schemas.microsoft.com/office/drawing/2014/main" id="{3F30A927-177A-7F4D-A7F6-2ACA176012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88" y="3792"/>
              <a:ext cx="328" cy="9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Social Status</a:t>
              </a:r>
            </a:p>
          </p:txBody>
        </p:sp>
      </p:grpSp>
      <p:grpSp>
        <p:nvGrpSpPr>
          <p:cNvPr id="12" name="Group 44">
            <a:extLst>
              <a:ext uri="{FF2B5EF4-FFF2-40B4-BE49-F238E27FC236}">
                <a16:creationId xmlns:a16="http://schemas.microsoft.com/office/drawing/2014/main" id="{27AD1814-5083-5447-9989-AD426BEE1E8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200400"/>
            <a:ext cx="6705600" cy="3048000"/>
            <a:chOff x="720" y="1728"/>
            <a:chExt cx="4224" cy="1920"/>
          </a:xfrm>
        </p:grpSpPr>
        <p:sp>
          <p:nvSpPr>
            <p:cNvPr id="105505" name="AutoShape 45">
              <a:extLst>
                <a:ext uri="{FF2B5EF4-FFF2-40B4-BE49-F238E27FC236}">
                  <a16:creationId xmlns:a16="http://schemas.microsoft.com/office/drawing/2014/main" id="{C7C978A7-3A0F-9943-8457-B5E8AE11F4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20" y="1728"/>
              <a:ext cx="4224" cy="1920"/>
            </a:xfrm>
            <a:custGeom>
              <a:avLst/>
              <a:gdLst>
                <a:gd name="T0" fmla="*/ 3 w 21600"/>
                <a:gd name="T1" fmla="*/ 0 h 21600"/>
                <a:gd name="T2" fmla="*/ 0 w 21600"/>
                <a:gd name="T3" fmla="*/ 0 h 21600"/>
                <a:gd name="T4" fmla="*/ 3 w 21600"/>
                <a:gd name="T5" fmla="*/ 0 h 21600"/>
                <a:gd name="T6" fmla="*/ 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6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214" y="11474"/>
                  </a:moveTo>
                  <a:cubicBezTo>
                    <a:pt x="2196" y="11250"/>
                    <a:pt x="2188" y="11025"/>
                    <a:pt x="2188" y="10800"/>
                  </a:cubicBezTo>
                  <a:cubicBezTo>
                    <a:pt x="2188" y="6043"/>
                    <a:pt x="6043" y="2188"/>
                    <a:pt x="10800" y="2188"/>
                  </a:cubicBezTo>
                  <a:cubicBezTo>
                    <a:pt x="15556" y="2188"/>
                    <a:pt x="19412" y="6043"/>
                    <a:pt x="19412" y="10800"/>
                  </a:cubicBezTo>
                  <a:cubicBezTo>
                    <a:pt x="19412" y="11025"/>
                    <a:pt x="19403" y="11250"/>
                    <a:pt x="19385" y="11474"/>
                  </a:cubicBezTo>
                  <a:lnTo>
                    <a:pt x="21566" y="11646"/>
                  </a:lnTo>
                  <a:cubicBezTo>
                    <a:pt x="21588" y="11364"/>
                    <a:pt x="21600" y="1108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82"/>
                    <a:pt x="11" y="11364"/>
                    <a:pt x="33" y="11646"/>
                  </a:cubicBezTo>
                  <a:lnTo>
                    <a:pt x="2214" y="11474"/>
                  </a:lnTo>
                  <a:close/>
                </a:path>
              </a:pathLst>
            </a:custGeom>
            <a:solidFill>
              <a:schemeClr val="accent1">
                <a:alpha val="7097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05506" name="WordArt 46">
              <a:extLst>
                <a:ext uri="{FF2B5EF4-FFF2-40B4-BE49-F238E27FC236}">
                  <a16:creationId xmlns:a16="http://schemas.microsoft.com/office/drawing/2014/main" id="{C666E4C4-D9E1-284E-BA77-B44A1B352E2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78" y="3408"/>
              <a:ext cx="1278" cy="24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Living &amp; Working Conditions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in Homes &amp; Communities</a:t>
              </a:r>
            </a:p>
          </p:txBody>
        </p:sp>
      </p:grpSp>
      <p:grpSp>
        <p:nvGrpSpPr>
          <p:cNvPr id="13" name="Group 47">
            <a:extLst>
              <a:ext uri="{FF2B5EF4-FFF2-40B4-BE49-F238E27FC236}">
                <a16:creationId xmlns:a16="http://schemas.microsoft.com/office/drawing/2014/main" id="{B60DC553-C2CF-FA45-BE33-DD7BD3FF5425}"/>
              </a:ext>
            </a:extLst>
          </p:cNvPr>
          <p:cNvGrpSpPr>
            <a:grpSpLocks/>
          </p:cNvGrpSpPr>
          <p:nvPr/>
        </p:nvGrpSpPr>
        <p:grpSpPr bwMode="auto">
          <a:xfrm>
            <a:off x="7086601" y="5486401"/>
            <a:ext cx="1171575" cy="701675"/>
            <a:chOff x="2928" y="3360"/>
            <a:chExt cx="738" cy="442"/>
          </a:xfrm>
        </p:grpSpPr>
        <p:sp>
          <p:nvSpPr>
            <p:cNvPr id="105502" name="Oval 48">
              <a:extLst>
                <a:ext uri="{FF2B5EF4-FFF2-40B4-BE49-F238E27FC236}">
                  <a16:creationId xmlns:a16="http://schemas.microsoft.com/office/drawing/2014/main" id="{188A97BD-83D1-7749-A706-54BBFBD0B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360"/>
              <a:ext cx="738" cy="44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25" name="Oval 49">
              <a:extLst>
                <a:ext uri="{FF2B5EF4-FFF2-40B4-BE49-F238E27FC236}">
                  <a16:creationId xmlns:a16="http://schemas.microsoft.com/office/drawing/2014/main" id="{2242ABDD-48DA-1A4C-8559-628B9BFAC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408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04" name="WordArt 50">
              <a:extLst>
                <a:ext uri="{FF2B5EF4-FFF2-40B4-BE49-F238E27FC236}">
                  <a16:creationId xmlns:a16="http://schemas.microsoft.com/office/drawing/2014/main" id="{66B6A045-04CB-5749-A060-BDACA3AEC02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40" y="3552"/>
              <a:ext cx="288" cy="9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Housing</a:t>
              </a:r>
            </a:p>
          </p:txBody>
        </p:sp>
      </p:grpSp>
      <p:grpSp>
        <p:nvGrpSpPr>
          <p:cNvPr id="14" name="Group 51">
            <a:extLst>
              <a:ext uri="{FF2B5EF4-FFF2-40B4-BE49-F238E27FC236}">
                <a16:creationId xmlns:a16="http://schemas.microsoft.com/office/drawing/2014/main" id="{A18999B1-6F5D-AB4B-AB5F-FE3B309ECA8D}"/>
              </a:ext>
            </a:extLst>
          </p:cNvPr>
          <p:cNvGrpSpPr>
            <a:grpSpLocks/>
          </p:cNvGrpSpPr>
          <p:nvPr/>
        </p:nvGrpSpPr>
        <p:grpSpPr bwMode="auto">
          <a:xfrm>
            <a:off x="2514601" y="4648201"/>
            <a:ext cx="1171575" cy="701675"/>
            <a:chOff x="864" y="3312"/>
            <a:chExt cx="738" cy="442"/>
          </a:xfrm>
        </p:grpSpPr>
        <p:sp>
          <p:nvSpPr>
            <p:cNvPr id="105499" name="Oval 52">
              <a:extLst>
                <a:ext uri="{FF2B5EF4-FFF2-40B4-BE49-F238E27FC236}">
                  <a16:creationId xmlns:a16="http://schemas.microsoft.com/office/drawing/2014/main" id="{F2BCDAF4-CC82-064B-A42F-CAF8B5AAA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12"/>
              <a:ext cx="738" cy="44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29" name="Oval 53">
              <a:extLst>
                <a:ext uri="{FF2B5EF4-FFF2-40B4-BE49-F238E27FC236}">
                  <a16:creationId xmlns:a16="http://schemas.microsoft.com/office/drawing/2014/main" id="{9F8A6455-55B1-8344-BF61-3F7F654FE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501" name="WordArt 54">
              <a:extLst>
                <a:ext uri="{FF2B5EF4-FFF2-40B4-BE49-F238E27FC236}">
                  <a16:creationId xmlns:a16="http://schemas.microsoft.com/office/drawing/2014/main" id="{A3E1538F-3A5F-C04F-98FF-A111BD67CE9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78" y="3456"/>
              <a:ext cx="480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Neighborhood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Conditions</a:t>
              </a:r>
            </a:p>
          </p:txBody>
        </p:sp>
      </p:grpSp>
      <p:grpSp>
        <p:nvGrpSpPr>
          <p:cNvPr id="15" name="Group 55">
            <a:extLst>
              <a:ext uri="{FF2B5EF4-FFF2-40B4-BE49-F238E27FC236}">
                <a16:creationId xmlns:a16="http://schemas.microsoft.com/office/drawing/2014/main" id="{D4B9D73B-3BFA-E843-BF89-58B73F13E05B}"/>
              </a:ext>
            </a:extLst>
          </p:cNvPr>
          <p:cNvGrpSpPr>
            <a:grpSpLocks/>
          </p:cNvGrpSpPr>
          <p:nvPr/>
        </p:nvGrpSpPr>
        <p:grpSpPr bwMode="auto">
          <a:xfrm>
            <a:off x="3733801" y="5546726"/>
            <a:ext cx="1171575" cy="701675"/>
            <a:chOff x="0" y="2832"/>
            <a:chExt cx="738" cy="442"/>
          </a:xfrm>
        </p:grpSpPr>
        <p:sp>
          <p:nvSpPr>
            <p:cNvPr id="105496" name="Oval 56">
              <a:extLst>
                <a:ext uri="{FF2B5EF4-FFF2-40B4-BE49-F238E27FC236}">
                  <a16:creationId xmlns:a16="http://schemas.microsoft.com/office/drawing/2014/main" id="{11F6CFA2-A1FF-F947-9798-FCA78552A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32"/>
              <a:ext cx="738" cy="44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33" name="Oval 57">
              <a:extLst>
                <a:ext uri="{FF2B5EF4-FFF2-40B4-BE49-F238E27FC236}">
                  <a16:creationId xmlns:a16="http://schemas.microsoft.com/office/drawing/2014/main" id="{2773ED51-2712-0241-88F5-371E233CF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80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498" name="WordArt 58">
              <a:extLst>
                <a:ext uri="{FF2B5EF4-FFF2-40B4-BE49-F238E27FC236}">
                  <a16:creationId xmlns:a16="http://schemas.microsoft.com/office/drawing/2014/main" id="{AF2403CE-81B0-B04F-B976-FF91C0F9C0D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4" y="2976"/>
              <a:ext cx="366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Working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Conditions</a:t>
              </a:r>
            </a:p>
          </p:txBody>
        </p:sp>
      </p:grpSp>
      <p:grpSp>
        <p:nvGrpSpPr>
          <p:cNvPr id="16" name="Group 59">
            <a:extLst>
              <a:ext uri="{FF2B5EF4-FFF2-40B4-BE49-F238E27FC236}">
                <a16:creationId xmlns:a16="http://schemas.microsoft.com/office/drawing/2014/main" id="{9B7F948F-04A4-4248-B8E3-80C3B1EFB919}"/>
              </a:ext>
            </a:extLst>
          </p:cNvPr>
          <p:cNvGrpSpPr>
            <a:grpSpLocks/>
          </p:cNvGrpSpPr>
          <p:nvPr/>
        </p:nvGrpSpPr>
        <p:grpSpPr bwMode="auto">
          <a:xfrm>
            <a:off x="8458201" y="4648201"/>
            <a:ext cx="1171575" cy="701675"/>
            <a:chOff x="1776" y="3552"/>
            <a:chExt cx="738" cy="442"/>
          </a:xfrm>
        </p:grpSpPr>
        <p:sp>
          <p:nvSpPr>
            <p:cNvPr id="105493" name="Oval 60">
              <a:extLst>
                <a:ext uri="{FF2B5EF4-FFF2-40B4-BE49-F238E27FC236}">
                  <a16:creationId xmlns:a16="http://schemas.microsoft.com/office/drawing/2014/main" id="{ED0CF794-BA48-F148-BA84-031B9DE7C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552"/>
              <a:ext cx="738" cy="44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7433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Times New Roman" charset="0"/>
              </a:endParaRPr>
            </a:p>
          </p:txBody>
        </p:sp>
        <p:sp>
          <p:nvSpPr>
            <p:cNvPr id="152637" name="Oval 61">
              <a:extLst>
                <a:ext uri="{FF2B5EF4-FFF2-40B4-BE49-F238E27FC236}">
                  <a16:creationId xmlns:a16="http://schemas.microsoft.com/office/drawing/2014/main" id="{A73C03D2-D990-6240-8745-F9AB9615C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600"/>
              <a:ext cx="699" cy="37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5495" name="WordArt 62">
              <a:extLst>
                <a:ext uri="{FF2B5EF4-FFF2-40B4-BE49-F238E27FC236}">
                  <a16:creationId xmlns:a16="http://schemas.microsoft.com/office/drawing/2014/main" id="{477646B2-95E5-3C4C-867C-071AD1FDDE0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936" y="3696"/>
              <a:ext cx="366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Community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Resources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755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752600" y="12192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buNone/>
              <a:defRPr/>
            </a:pPr>
            <a:endParaRPr lang="en-US" altLang="en-US" sz="36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13" y="152400"/>
            <a:ext cx="8683625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Median Household Income and Race, </a:t>
            </a:r>
            <a:r>
              <a:rPr lang="en-US" altLang="zh-CN" sz="3600" dirty="0"/>
              <a:t>2018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87044" name="Content Placeholder 2"/>
          <p:cNvSpPr>
            <a:spLocks noGrp="1"/>
          </p:cNvSpPr>
          <p:nvPr>
            <p:ph idx="1"/>
          </p:nvPr>
        </p:nvSpPr>
        <p:spPr>
          <a:xfrm>
            <a:off x="2209800" y="1167584"/>
            <a:ext cx="7772400" cy="50046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Racial Differences in Income are Substantial: 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87045" name="Line 4"/>
          <p:cNvSpPr>
            <a:spLocks noChangeShapeType="1"/>
          </p:cNvSpPr>
          <p:nvPr/>
        </p:nvSpPr>
        <p:spPr bwMode="auto">
          <a:xfrm flipV="1">
            <a:off x="990600" y="1086499"/>
            <a:ext cx="10058400" cy="5447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7046" name="Line 5"/>
          <p:cNvSpPr>
            <a:spLocks noChangeShapeType="1"/>
          </p:cNvSpPr>
          <p:nvPr/>
        </p:nvSpPr>
        <p:spPr bwMode="auto">
          <a:xfrm>
            <a:off x="990600" y="6297912"/>
            <a:ext cx="10058400" cy="5480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b="1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7047" name="Text Box 6"/>
          <p:cNvSpPr txBox="1">
            <a:spLocks noChangeArrowheads="1"/>
          </p:cNvSpPr>
          <p:nvPr/>
        </p:nvSpPr>
        <p:spPr bwMode="auto">
          <a:xfrm>
            <a:off x="2023292" y="6400800"/>
            <a:ext cx="85685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600">
                <a:solidFill>
                  <a:srgbClr val="FFFF00"/>
                </a:solidFill>
                <a:cs typeface="Times New Roman" pitchFamily="18" charset="0"/>
              </a:rPr>
              <a:t>U.S. Census Bureau, </a:t>
            </a:r>
            <a:r>
              <a:rPr lang="en-US" altLang="zh-CN" sz="1600">
                <a:solidFill>
                  <a:srgbClr val="FFFF00"/>
                </a:solidFill>
                <a:cs typeface="Times New Roman" pitchFamily="18" charset="0"/>
              </a:rPr>
              <a:t>Semega et al.,</a:t>
            </a:r>
            <a:r>
              <a:rPr lang="en-US" altLang="en-US" sz="1600">
                <a:solidFill>
                  <a:srgbClr val="FFFF00"/>
                </a:solidFill>
                <a:cs typeface="Times New Roman" pitchFamily="18" charset="0"/>
              </a:rPr>
              <a:t> 2019; * For 2017; US Census Bureau, ACS, 2017</a:t>
            </a:r>
            <a:endParaRPr lang="en-US" altLang="en-US" sz="1600" dirty="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87048" name="TextBox 1"/>
          <p:cNvSpPr txBox="1">
            <a:spLocks noChangeArrowheads="1"/>
          </p:cNvSpPr>
          <p:nvPr/>
        </p:nvSpPr>
        <p:spPr bwMode="auto">
          <a:xfrm>
            <a:off x="1371600" y="1865329"/>
            <a:ext cx="1344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1 dollar </a:t>
            </a:r>
          </a:p>
        </p:txBody>
      </p:sp>
      <p:sp>
        <p:nvSpPr>
          <p:cNvPr id="87049" name="TextBox 21"/>
          <p:cNvSpPr txBox="1">
            <a:spLocks noChangeArrowheads="1"/>
          </p:cNvSpPr>
          <p:nvPr/>
        </p:nvSpPr>
        <p:spPr bwMode="auto">
          <a:xfrm>
            <a:off x="3124200" y="1856001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1.23 dollar </a:t>
            </a:r>
          </a:p>
        </p:txBody>
      </p:sp>
      <p:sp>
        <p:nvSpPr>
          <p:cNvPr id="87050" name="TextBox 22"/>
          <p:cNvSpPr txBox="1">
            <a:spLocks noChangeArrowheads="1"/>
          </p:cNvSpPr>
          <p:nvPr/>
        </p:nvSpPr>
        <p:spPr bwMode="auto">
          <a:xfrm>
            <a:off x="5644231" y="1841267"/>
            <a:ext cx="1350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73 cents </a:t>
            </a:r>
          </a:p>
        </p:txBody>
      </p:sp>
      <p:sp>
        <p:nvSpPr>
          <p:cNvPr id="87051" name="TextBox 23"/>
          <p:cNvSpPr txBox="1">
            <a:spLocks noChangeArrowheads="1"/>
          </p:cNvSpPr>
          <p:nvPr/>
        </p:nvSpPr>
        <p:spPr bwMode="auto">
          <a:xfrm>
            <a:off x="9277350" y="1865329"/>
            <a:ext cx="1390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59 cents</a:t>
            </a:r>
          </a:p>
        </p:txBody>
      </p:sp>
      <p:sp>
        <p:nvSpPr>
          <p:cNvPr id="87052" name="TextBox 25"/>
          <p:cNvSpPr txBox="1">
            <a:spLocks noChangeArrowheads="1"/>
          </p:cNvSpPr>
          <p:nvPr/>
        </p:nvSpPr>
        <p:spPr bwMode="auto">
          <a:xfrm>
            <a:off x="1447800" y="5786438"/>
            <a:ext cx="1138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Whites</a:t>
            </a:r>
          </a:p>
        </p:txBody>
      </p:sp>
      <p:sp>
        <p:nvSpPr>
          <p:cNvPr id="87053" name="TextBox 26"/>
          <p:cNvSpPr txBox="1">
            <a:spLocks noChangeArrowheads="1"/>
          </p:cNvSpPr>
          <p:nvPr/>
        </p:nvSpPr>
        <p:spPr bwMode="auto">
          <a:xfrm>
            <a:off x="3352800" y="5748337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Asians</a:t>
            </a:r>
          </a:p>
        </p:txBody>
      </p:sp>
      <p:sp>
        <p:nvSpPr>
          <p:cNvPr id="87054" name="TextBox 27"/>
          <p:cNvSpPr txBox="1">
            <a:spLocks noChangeArrowheads="1"/>
          </p:cNvSpPr>
          <p:nvPr/>
        </p:nvSpPr>
        <p:spPr bwMode="auto">
          <a:xfrm>
            <a:off x="5563237" y="5758323"/>
            <a:ext cx="149665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Hispanics</a:t>
            </a:r>
          </a:p>
        </p:txBody>
      </p:sp>
      <p:sp>
        <p:nvSpPr>
          <p:cNvPr id="87055" name="TextBox 29"/>
          <p:cNvSpPr txBox="1">
            <a:spLocks noChangeArrowheads="1"/>
          </p:cNvSpPr>
          <p:nvPr/>
        </p:nvSpPr>
        <p:spPr bwMode="auto">
          <a:xfrm>
            <a:off x="9451975" y="5788460"/>
            <a:ext cx="129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Blacks</a:t>
            </a:r>
          </a:p>
        </p:txBody>
      </p:sp>
      <p:pic>
        <p:nvPicPr>
          <p:cNvPr id="87056" name="Picture 26" descr="C:\Users\LSHEN\Desktop\infographic_wealth_by_rac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29" r="55145" b="5473"/>
          <a:stretch>
            <a:fillRect/>
          </a:stretch>
        </p:blipFill>
        <p:spPr bwMode="auto">
          <a:xfrm>
            <a:off x="1447800" y="2346337"/>
            <a:ext cx="1473897" cy="31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6" descr="C:\Users\LSHEN\Desktop\infographic_wealth_by_rac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29" r="56581" b="5473"/>
          <a:stretch>
            <a:fillRect/>
          </a:stretch>
        </p:blipFill>
        <p:spPr bwMode="auto">
          <a:xfrm>
            <a:off x="3276600" y="2290763"/>
            <a:ext cx="1437527" cy="320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7524750" y="1867494"/>
            <a:ext cx="1390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cs typeface="Times New Roman" pitchFamily="18" charset="0"/>
              </a:rPr>
              <a:t>59 cents</a:t>
            </a:r>
          </a:p>
        </p:txBody>
      </p:sp>
      <p:sp>
        <p:nvSpPr>
          <p:cNvPr id="33" name="TextBox 29"/>
          <p:cNvSpPr txBox="1">
            <a:spLocks noChangeArrowheads="1"/>
          </p:cNvSpPr>
          <p:nvPr/>
        </p:nvSpPr>
        <p:spPr bwMode="auto">
          <a:xfrm>
            <a:off x="7403322" y="5772678"/>
            <a:ext cx="1893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zh-CN" sz="2400" b="1" dirty="0">
                <a:solidFill>
                  <a:srgbClr val="FFFF00"/>
                </a:solidFill>
                <a:cs typeface="Times New Roman" pitchFamily="18" charset="0"/>
              </a:rPr>
              <a:t>Am Indians*</a:t>
            </a:r>
            <a:endParaRPr lang="en-US" altLang="en-US" sz="2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719" y="3760961"/>
            <a:ext cx="674799" cy="654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248" y="5120752"/>
            <a:ext cx="894753" cy="7377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448" y="4355119"/>
            <a:ext cx="840285" cy="76563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06" y="3203184"/>
            <a:ext cx="637923" cy="593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24" y="2742086"/>
            <a:ext cx="592004" cy="4610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24" y="2322553"/>
            <a:ext cx="592004" cy="41953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16" y="5034316"/>
            <a:ext cx="840285" cy="7656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283" y="4261655"/>
            <a:ext cx="840285" cy="76563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044104"/>
            <a:ext cx="592004" cy="46109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764" y="5072418"/>
            <a:ext cx="799436" cy="68943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387" y="4330204"/>
            <a:ext cx="835763" cy="7041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3112299"/>
            <a:ext cx="592004" cy="4323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061" y="2560434"/>
            <a:ext cx="592004" cy="4195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707210"/>
            <a:ext cx="674799" cy="6542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070188"/>
            <a:ext cx="674799" cy="6542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50" y="3564896"/>
            <a:ext cx="592004" cy="4610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34" y="3103651"/>
            <a:ext cx="592004" cy="46109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50" y="2659667"/>
            <a:ext cx="592004" cy="46109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2632513"/>
            <a:ext cx="592004" cy="419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3048000"/>
            <a:ext cx="592004" cy="46109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593173"/>
            <a:ext cx="592004" cy="46109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396" y="2688417"/>
            <a:ext cx="592004" cy="4323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5996" y="3149054"/>
            <a:ext cx="592004" cy="43234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2667001"/>
            <a:ext cx="592004" cy="4323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710" y="3576666"/>
            <a:ext cx="615428" cy="6659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606" y="3616180"/>
            <a:ext cx="615428" cy="6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9814"/>
      </p:ext>
    </p:extLst>
  </p:cSld>
  <p:clrMapOvr>
    <a:masterClrMapping/>
  </p:clrMapOvr>
  <p:transition spd="slow" advTm="30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dirty="0"/>
              <a:t>What Else Can We Do?</a:t>
            </a:r>
          </a:p>
        </p:txBody>
      </p:sp>
    </p:spTree>
    <p:extLst>
      <p:ext uri="{BB962C8B-B14F-4D97-AF65-F5344CB8AC3E}">
        <p14:creationId xmlns:p14="http://schemas.microsoft.com/office/powerpoint/2010/main" val="2494923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1238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524000" y="12954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20750" marR="0" lvl="0" indent="-4603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895601" y="914400"/>
            <a:ext cx="618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17726" y="-34925"/>
            <a:ext cx="207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800">
                <a:solidFill>
                  <a:schemeClr val="tx2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2133600" y="228599"/>
            <a:ext cx="7848600" cy="914397"/>
          </a:xfrm>
        </p:spPr>
        <p:txBody>
          <a:bodyPr/>
          <a:lstStyle/>
          <a:p>
            <a:pPr eaLnBrk="1" hangingPunct="1"/>
            <a:br>
              <a:rPr lang="en-US" sz="3600" b="1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Strategy Number 2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idx="1"/>
          </p:nvPr>
        </p:nvSpPr>
        <p:spPr>
          <a:xfrm>
            <a:off x="1905000" y="1295397"/>
            <a:ext cx="8540750" cy="556260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charset="0"/>
              </a:rPr>
              <a:t>Create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Communities of Opportunity </a:t>
            </a:r>
            <a:r>
              <a:rPr lang="en-US" dirty="0">
                <a:solidFill>
                  <a:srgbClr val="FFFF00"/>
                </a:solidFill>
                <a:latin typeface="Times New Roman" charset="0"/>
              </a:rPr>
              <a:t>to minimize, neutralize and dismantle the systems of racism that create inequities in health</a:t>
            </a:r>
          </a:p>
          <a:p>
            <a:pPr marL="0" indent="0">
              <a:buNone/>
            </a:pPr>
            <a:endParaRPr lang="en-US" sz="3000" b="1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00" b="1" dirty="0">
              <a:latin typeface="Times New Roman" charset="0"/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931247" y="1143000"/>
            <a:ext cx="10058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990600" y="6477000"/>
            <a:ext cx="102108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22192D0C-247C-0444-990F-06862E4D2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68750" y="3200400"/>
            <a:ext cx="4572000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52CD4-EC82-E842-B99D-DFC6DB6EC042}"/>
              </a:ext>
            </a:extLst>
          </p:cNvPr>
          <p:cNvSpPr txBox="1"/>
          <p:nvPr/>
        </p:nvSpPr>
        <p:spPr>
          <a:xfrm>
            <a:off x="7315200" y="6513985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MS Online Pictures; Photo by Unknown Author</a:t>
            </a:r>
          </a:p>
        </p:txBody>
      </p:sp>
    </p:spTree>
    <p:extLst>
      <p:ext uri="{BB962C8B-B14F-4D97-AF65-F5344CB8AC3E}">
        <p14:creationId xmlns:p14="http://schemas.microsoft.com/office/powerpoint/2010/main" val="1534753325"/>
      </p:ext>
    </p:extLst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FF"/>
                </a:solidFill>
              </a:rPr>
              <a:t>Reducing Inequities</a:t>
            </a:r>
            <a:br>
              <a:rPr lang="en-US" altLang="en-US" sz="3600" dirty="0">
                <a:solidFill>
                  <a:srgbClr val="FFFFFF"/>
                </a:solidFill>
              </a:rPr>
            </a:br>
            <a:r>
              <a:rPr lang="en-US" altLang="en-US" sz="3600" dirty="0"/>
              <a:t>Address Place-Linked Determinants of Health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1178533" y="751196"/>
            <a:ext cx="6593867" cy="542100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3600" u="sng" dirty="0"/>
          </a:p>
          <a:p>
            <a:pPr eaLnBrk="1" hangingPunct="1"/>
            <a:r>
              <a:rPr lang="en-US" altLang="en-US" sz="3600" dirty="0"/>
              <a:t>Enrich the quality of </a:t>
            </a:r>
            <a:r>
              <a:rPr lang="en-US" altLang="en-US" sz="3600" u="sng" dirty="0"/>
              <a:t>neighborhood</a:t>
            </a:r>
            <a:r>
              <a:rPr lang="en-US" altLang="en-US" sz="3600" dirty="0"/>
              <a:t> environments</a:t>
            </a:r>
          </a:p>
          <a:p>
            <a:pPr eaLnBrk="1" hangingPunct="1"/>
            <a:r>
              <a:rPr lang="en-US" altLang="en-US" sz="3600" dirty="0"/>
              <a:t>Increase </a:t>
            </a:r>
            <a:r>
              <a:rPr lang="en-US" altLang="en-US" sz="3600" u="sng" dirty="0"/>
              <a:t>economic development </a:t>
            </a:r>
            <a:r>
              <a:rPr lang="en-US" altLang="en-US" sz="3600" dirty="0"/>
              <a:t>in poor areas</a:t>
            </a:r>
          </a:p>
          <a:p>
            <a:pPr eaLnBrk="1" hangingPunct="1"/>
            <a:r>
              <a:rPr lang="en-US" altLang="en-US" sz="3600" dirty="0"/>
              <a:t>Improve </a:t>
            </a:r>
            <a:r>
              <a:rPr lang="en-US" altLang="en-US" sz="3600" u="sng" dirty="0"/>
              <a:t>housing quality</a:t>
            </a:r>
            <a:r>
              <a:rPr lang="en-US" altLang="en-US" sz="3600" dirty="0"/>
              <a:t> and the </a:t>
            </a:r>
            <a:r>
              <a:rPr lang="en-US" altLang="en-US" sz="3600" u="sng" dirty="0"/>
              <a:t>safety</a:t>
            </a:r>
            <a:r>
              <a:rPr lang="en-US" altLang="en-US" sz="3600" dirty="0"/>
              <a:t> of neighborhood environments</a:t>
            </a: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 flipV="1">
            <a:off x="1066800" y="1371600"/>
            <a:ext cx="10058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8965" name="Line 5"/>
          <p:cNvSpPr>
            <a:spLocks noChangeShapeType="1"/>
          </p:cNvSpPr>
          <p:nvPr/>
        </p:nvSpPr>
        <p:spPr bwMode="auto">
          <a:xfrm>
            <a:off x="1066800" y="6172200"/>
            <a:ext cx="10058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388" y="621883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Shutterstock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Pixabay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96" y="1664065"/>
            <a:ext cx="3007529" cy="203163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322274"/>
            <a:ext cx="2771846" cy="207609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19" y="4592817"/>
            <a:ext cx="2829361" cy="18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33550" y="152401"/>
            <a:ext cx="8229600" cy="685800"/>
          </a:xfrm>
        </p:spPr>
        <p:txBody>
          <a:bodyPr/>
          <a:lstStyle/>
          <a:p>
            <a:pPr algn="l" eaLnBrk="1" hangingPunct="1"/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Communities of Opportunity</a:t>
            </a:r>
            <a:br>
              <a:rPr lang="en-US" sz="1200" dirty="0"/>
            </a:br>
            <a:br>
              <a:rPr lang="en-US" sz="3600" dirty="0"/>
            </a:br>
            <a:r>
              <a:rPr lang="en-US" sz="3600" dirty="0"/>
              <a:t> </a:t>
            </a:r>
            <a:r>
              <a:rPr lang="en-US" dirty="0"/>
              <a:t>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8229600" cy="5181600"/>
          </a:xfrm>
        </p:spPr>
        <p:txBody>
          <a:bodyPr/>
          <a:lstStyle/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BFF"/>
                </a:solidFill>
              </a:rPr>
              <a:t>Invest in early Childhood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Reduce Childhood Poverty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Enhance Income and Employment                Opportunities for Youth and Adults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BFF"/>
                </a:solidFill>
              </a:rPr>
              <a:t>Improve Neighborhood and Housing Conditions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Enhance economic opportunities to build strong families/reduce disparities in marriage</a:t>
            </a:r>
          </a:p>
          <a:p>
            <a:pPr marL="248285" indent="-274320" eaLnBrk="1" hangingPunct="1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1" lang="en-US" altLang="en-US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Raise Awareness levels of Racial Inequities and Build Political Will to Address them</a:t>
            </a:r>
            <a:endParaRPr lang="en-US" sz="3600" dirty="0">
              <a:solidFill>
                <a:schemeClr val="tx2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  <a:p>
            <a:pPr indent="-3175" algn="ctr" eaLnBrk="1" hangingPunct="1">
              <a:buNone/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B34B6-897D-DD48-934A-0D0B85FAFBE9}"/>
              </a:ext>
            </a:extLst>
          </p:cNvPr>
          <p:cNvSpPr txBox="1"/>
          <p:nvPr/>
        </p:nvSpPr>
        <p:spPr>
          <a:xfrm>
            <a:off x="1298662" y="6324600"/>
            <a:ext cx="8417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David R Williams &amp; Lisa Cooper,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J Environmental Res &amp; Public Health, 2019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609600" y="761999"/>
            <a:ext cx="10439400" cy="7616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381000" y="6248400"/>
            <a:ext cx="10668000" cy="5684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0B454-74F7-8244-B901-D628A9A14C4F}"/>
              </a:ext>
            </a:extLst>
          </p:cNvPr>
          <p:cNvSpPr txBox="1"/>
          <p:nvPr/>
        </p:nvSpPr>
        <p:spPr>
          <a:xfrm>
            <a:off x="8236504" y="6443748"/>
            <a:ext cx="472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Shutterstock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321DD5B9-28F2-8F44-86C5-22484403E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32874"/>
            <a:ext cx="3596386" cy="32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629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Carolina Abecedarian Project (ABC) </a:t>
            </a:r>
            <a:endParaRPr lang="en-US" altLang="en-US" sz="3600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796473"/>
            <a:ext cx="9677400" cy="5683250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1972-77,  economically disadvantaged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altLang="en-US" dirty="0"/>
              <a:t>    children, birth to age 5, randomized 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altLang="en-US" dirty="0"/>
              <a:t>    to an early childhood program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dirty="0"/>
              <a:t>80% of children Black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Program offered a safe and </a:t>
            </a:r>
            <a:r>
              <a:rPr lang="en-US" dirty="0">
                <a:solidFill>
                  <a:srgbClr val="FFFFFF"/>
                </a:solidFill>
              </a:rPr>
              <a:t>nurturing</a:t>
            </a:r>
            <a:r>
              <a:rPr lang="en-US" dirty="0"/>
              <a:t> environment, good </a:t>
            </a:r>
            <a:r>
              <a:rPr lang="en-US" dirty="0">
                <a:solidFill>
                  <a:srgbClr val="FFFFFF"/>
                </a:solidFill>
              </a:rPr>
              <a:t>nutrition</a:t>
            </a:r>
            <a:r>
              <a:rPr lang="en-US" dirty="0"/>
              <a:t> and pediatric </a:t>
            </a:r>
            <a:r>
              <a:rPr lang="en-US" dirty="0">
                <a:solidFill>
                  <a:srgbClr val="FFFFFF"/>
                </a:solidFill>
              </a:rPr>
              <a:t>care</a:t>
            </a:r>
            <a:r>
              <a:rPr lang="en-US" dirty="0"/>
              <a:t> </a:t>
            </a:r>
            <a:endParaRPr lang="en-GB" altLang="en-US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FFFFFF"/>
                </a:solidFill>
              </a:rPr>
              <a:t>At age 21</a:t>
            </a:r>
            <a:r>
              <a:rPr lang="en-GB" altLang="en-US" dirty="0"/>
              <a:t>, fewer symptoms of depression, lower marijuana use, more active lifestyle, and better educational &amp; vocational assets</a:t>
            </a:r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FFFFFF"/>
                </a:solidFill>
              </a:rPr>
              <a:t>In mid-30’s</a:t>
            </a:r>
            <a:r>
              <a:rPr lang="en-GB" altLang="en-US" dirty="0"/>
              <a:t>, </a:t>
            </a:r>
            <a:r>
              <a:rPr lang="en-US" altLang="en-US" dirty="0"/>
              <a:t>lower levels of risk factors for CVD &amp; metabolic disease. Effects stronger for males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120900" y="6388101"/>
            <a:ext cx="82423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723900" algn="l"/>
                <a:tab pos="10350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035050" algn="ctr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Campbell et al. AJPH,  2008; Campbell et al, Science, 2014    </a:t>
            </a: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pixabay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035050" algn="ctr"/>
              </a:tabLst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03ECA5E4-5797-4B4E-B5C3-33D8BA84F99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762000"/>
            <a:ext cx="1021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D13C9F9C-4374-0745-847B-6595F7F43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6324600"/>
            <a:ext cx="1021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8F7FD-2806-0444-AFA7-97935A47F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48" y="710925"/>
            <a:ext cx="3657600" cy="20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2244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Carolina Abecedarian Project (ABC) </a:t>
            </a:r>
            <a:endParaRPr lang="en-US" altLang="en-US" sz="3600" dirty="0"/>
          </a:p>
        </p:txBody>
      </p:sp>
      <p:sp>
        <p:nvSpPr>
          <p:cNvPr id="420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12372" y="923930"/>
            <a:ext cx="5562600" cy="5511791"/>
          </a:xfrm>
        </p:spPr>
        <p:txBody>
          <a:bodyPr/>
          <a:lstStyle/>
          <a:p>
            <a:pPr marL="251460" indent="-251460" eaLnBrk="1" hangingPunct="1">
              <a:spcBef>
                <a:spcPts val="600"/>
              </a:spcBef>
            </a:pPr>
            <a:r>
              <a:rPr lang="en-US" altLang="en-US" sz="3200" dirty="0"/>
              <a:t>Example: systolic BP 143 mm Hg in male controls vs. 126mm Hg in the treatment group</a:t>
            </a:r>
          </a:p>
          <a:p>
            <a:pPr marL="251460" indent="-251460" eaLnBrk="1" hangingPunct="1">
              <a:spcBef>
                <a:spcPts val="600"/>
              </a:spcBef>
            </a:pPr>
            <a:r>
              <a:rPr lang="en-US" altLang="en-US" sz="3200" dirty="0"/>
              <a:t>One in 4 males in control group met criteria for metabolic syndrome compared to none in the treatment group</a:t>
            </a:r>
          </a:p>
          <a:p>
            <a:pPr marL="251460" indent="-251460" eaLnBrk="1" hangingPunct="1">
              <a:spcBef>
                <a:spcPts val="600"/>
              </a:spcBef>
            </a:pPr>
            <a:r>
              <a:rPr lang="en-US" altLang="en-US" sz="3200" dirty="0"/>
              <a:t>Lower BMI at zero to 5 </a:t>
            </a:r>
            <a:r>
              <a:rPr lang="en-US" altLang="en-US" sz="3200" dirty="0" err="1"/>
              <a:t>yrs</a:t>
            </a:r>
            <a:r>
              <a:rPr lang="en-US" altLang="en-US" sz="3200" dirty="0"/>
              <a:t> equals a lower BMI in their 30s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</p:nvPr>
        </p:nvGraphicFramePr>
        <p:xfrm>
          <a:off x="6569529" y="1009649"/>
          <a:ext cx="4038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0870" name="Text Box 6"/>
          <p:cNvSpPr txBox="1">
            <a:spLocks noChangeArrowheads="1"/>
          </p:cNvSpPr>
          <p:nvPr/>
        </p:nvSpPr>
        <p:spPr bwMode="auto">
          <a:xfrm>
            <a:off x="2120900" y="6388100"/>
            <a:ext cx="67945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buChar char="•"/>
              <a:tabLst>
                <a:tab pos="723900" algn="l"/>
                <a:tab pos="1035050" algn="ct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tabLst>
                <a:tab pos="723900" algn="l"/>
                <a:tab pos="1035050" algn="ct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Char char="•"/>
              <a:tabLst>
                <a:tab pos="723900" algn="l"/>
                <a:tab pos="1035050" algn="ct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har char="–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035050" algn="ct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035050" algn="ctr"/>
              </a:tabLst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Campbell et al. AJPH,  2008; Campbell et al, Science, 2014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035050" algn="ctr"/>
              </a:tabLst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E4CF1E66-0E03-504A-9984-FA5D0C6975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1021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190083EC-8E03-624F-90B2-34DDAE2F1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6248400"/>
            <a:ext cx="10210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025559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14097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Communities of Opportunity 	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2362200"/>
            <a:ext cx="7772400" cy="4114800"/>
          </a:xfrm>
        </p:spPr>
        <p:txBody>
          <a:bodyPr/>
          <a:lstStyle/>
          <a:p>
            <a:pPr indent="-3175" eaLnBrk="1" hangingPunct="1">
              <a:buNone/>
            </a:pPr>
            <a:endParaRPr lang="en-US" dirty="0"/>
          </a:p>
          <a:p>
            <a:pPr indent="-3175" algn="ctr" eaLnBrk="1" hangingPunct="1">
              <a:buNone/>
            </a:pPr>
            <a:r>
              <a:rPr lang="en-US" sz="3600" dirty="0">
                <a:solidFill>
                  <a:srgbClr val="FFFFFF"/>
                </a:solidFill>
              </a:rPr>
              <a:t>Improve Neighborhood and Housing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6773156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Moving to Opportunity</a:t>
            </a:r>
            <a:endParaRPr lang="en-US" sz="3600" b="1" dirty="0">
              <a:latin typeface="Times New Roman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914401" y="990601"/>
            <a:ext cx="6052600" cy="5241438"/>
          </a:xfrm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en-US" dirty="0">
                <a:latin typeface="Times New Roman" charset="0"/>
              </a:rPr>
              <a:t>The Moving to Opportunity Program randomized families with children in high poverty neighborhoods to move to less poor neighborhoods.</a:t>
            </a:r>
          </a:p>
          <a:p>
            <a:pPr eaLnBrk="1" hangingPunct="1">
              <a:spcAft>
                <a:spcPct val="20000"/>
              </a:spcAft>
            </a:pPr>
            <a:r>
              <a:rPr lang="en-US" dirty="0">
                <a:latin typeface="Times New Roman" charset="0"/>
              </a:rPr>
              <a:t>10 to 15 years later, movers had </a:t>
            </a:r>
            <a:r>
              <a:rPr lang="en-US" dirty="0">
                <a:solidFill>
                  <a:srgbClr val="FFFFFF"/>
                </a:solidFill>
                <a:latin typeface="Times New Roman" charset="0"/>
              </a:rPr>
              <a:t>lower levels of obesity, severe obesity &amp; diabetes risk </a:t>
            </a:r>
            <a:r>
              <a:rPr lang="en-US" sz="2800" dirty="0">
                <a:latin typeface="Times New Roman" charset="0"/>
              </a:rPr>
              <a:t>(HbA1c)</a:t>
            </a:r>
          </a:p>
          <a:p>
            <a:pPr eaLnBrk="1" hangingPunct="1">
              <a:spcAft>
                <a:spcPct val="20000"/>
              </a:spcAft>
            </a:pPr>
            <a:endParaRPr lang="en-US" dirty="0">
              <a:latin typeface="Times New Roman" charset="0"/>
            </a:endParaRP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1066800" y="914400"/>
            <a:ext cx="10058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 flipV="1">
            <a:off x="1066800" y="6232038"/>
            <a:ext cx="9753600" cy="1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362200" y="6276002"/>
            <a:ext cx="801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Arial" charset="0"/>
              </a:rPr>
              <a:t>Ludwig et al. NEJM, 2011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00" y="1372582"/>
            <a:ext cx="3320000" cy="4418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6800" y="5860547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107713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	</a:t>
            </a:r>
            <a:endParaRPr lang="en-US" altLang="en-US" dirty="0"/>
          </a:p>
        </p:txBody>
      </p:sp>
      <p:sp>
        <p:nvSpPr>
          <p:cNvPr id="189442" name="Rectangle 3"/>
          <p:cNvSpPr>
            <a:spLocks noGrp="1" noChangeArrowheads="1"/>
          </p:cNvSpPr>
          <p:nvPr>
            <p:ph idx="1"/>
          </p:nvPr>
        </p:nvSpPr>
        <p:spPr>
          <a:xfrm>
            <a:off x="1379621" y="2125579"/>
            <a:ext cx="10363200" cy="2045368"/>
          </a:xfrm>
        </p:spPr>
        <p:txBody>
          <a:bodyPr/>
          <a:lstStyle/>
          <a:p>
            <a:pPr indent="-3175" eaLnBrk="1" hangingPunct="1">
              <a:buNone/>
            </a:pPr>
            <a:endParaRPr lang="en-US" altLang="en-US" dirty="0"/>
          </a:p>
          <a:p>
            <a:pPr indent="-3175" eaLnBrk="1" hangingPunct="1">
              <a:buNone/>
            </a:pPr>
            <a:r>
              <a:rPr lang="en-US" sz="3600" dirty="0">
                <a:latin typeface="Times New Roman" charset="0"/>
                <a:ea typeface="MS PGothic" charset="0"/>
              </a:rPr>
              <a:t>Innovative Initiatives from Healthcare Institutions 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671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910" y="94286"/>
            <a:ext cx="7772400" cy="850929"/>
          </a:xfrm>
        </p:spPr>
        <p:txBody>
          <a:bodyPr/>
          <a:lstStyle/>
          <a:p>
            <a:r>
              <a:rPr lang="en-US" sz="3600" dirty="0"/>
              <a:t>Rooftop 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555" y="859993"/>
            <a:ext cx="10471760" cy="16359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Boston Medical Center implements rooftop farm to distribute high-quality produce to patients and their families, employees and visitors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77238" y="859993"/>
            <a:ext cx="10045874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27474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7238" y="6274743"/>
            <a:ext cx="685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Musicus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et al, Am J Pub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Hlth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, 2019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89" y="2392471"/>
            <a:ext cx="5732760" cy="37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598"/>
            <a:ext cx="9372600" cy="921575"/>
          </a:xfrm>
        </p:spPr>
        <p:txBody>
          <a:bodyPr/>
          <a:lstStyle/>
          <a:p>
            <a:pPr eaLnBrk="1" hangingPunct="1"/>
            <a:r>
              <a:rPr lang="en-US" sz="3600" dirty="0"/>
              <a:t>Reducing Racial Inequities are on </a:t>
            </a:r>
            <a:r>
              <a:rPr lang="en-US" sz="3600" dirty="0">
                <a:solidFill>
                  <a:srgbClr val="FFFFFF"/>
                </a:solidFill>
              </a:rPr>
              <a:t>a</a:t>
            </a:r>
            <a:r>
              <a:rPr lang="en-US" dirty="0">
                <a:solidFill>
                  <a:srgbClr val="FFFFFF"/>
                </a:solidFill>
              </a:rPr>
              <a:t> Treadmill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31188"/>
            <a:ext cx="6400800" cy="5021999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500" dirty="0"/>
              <a:t>In 1978, Black households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3500" dirty="0"/>
              <a:t>earned 59 cents for every dollar of income that White households earned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350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500" dirty="0"/>
              <a:t>In 2018, the gap is still 59 cents to the dollar</a:t>
            </a:r>
          </a:p>
          <a:p>
            <a:pPr eaLnBrk="1" hangingPunct="1">
              <a:buFontTx/>
              <a:buNone/>
            </a:pPr>
            <a:r>
              <a:rPr lang="en-US" sz="3600" dirty="0"/>
              <a:t>	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>
            <a:off x="1524000" y="1905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152400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1AA408B-DB15-01C4-2C67-B5E102039E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905000"/>
            <a:ext cx="1021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A picture containing indoor, computer, sport, exercise device&#10;&#10;Description automatically generated">
            <a:extLst>
              <a:ext uri="{FF2B5EF4-FFF2-40B4-BE49-F238E27FC236}">
                <a16:creationId xmlns:a16="http://schemas.microsoft.com/office/drawing/2014/main" id="{6B58A830-D699-E07C-E25F-D6034A545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57281" y="2780142"/>
            <a:ext cx="5181600" cy="2897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D8BA53-6C8E-6974-F50F-A6CA57E847BB}"/>
              </a:ext>
            </a:extLst>
          </p:cNvPr>
          <p:cNvSpPr txBox="1"/>
          <p:nvPr/>
        </p:nvSpPr>
        <p:spPr>
          <a:xfrm>
            <a:off x="8382000" y="6504956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hlinkClick r:id="rId3" tooltip="https://pngimg.com/download/829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tx1"/>
                </a:solidFill>
              </a:rPr>
              <a:t> by Unknown  is licensed under </a:t>
            </a:r>
            <a:r>
              <a:rPr lang="en-US" sz="900" dirty="0">
                <a:solidFill>
                  <a:schemeClr val="tx1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800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661" y="-105696"/>
            <a:ext cx="7772400" cy="941944"/>
          </a:xfrm>
        </p:spPr>
        <p:txBody>
          <a:bodyPr/>
          <a:lstStyle/>
          <a:p>
            <a:r>
              <a:rPr lang="en-US" sz="3600" dirty="0"/>
              <a:t>Rooftop 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338" y="3365090"/>
            <a:ext cx="9052186" cy="27683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Installation and roof modification cost $300,000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2,243 milk crate planters, growing more than 25 crop varieties and two beehives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One fulltime farmer, part-time assistant and hospital employee volunteers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89764" y="63666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89764" y="6233252"/>
            <a:ext cx="10045874" cy="3349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7551" y="6232781"/>
            <a:ext cx="685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Musicus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et al, AJPH, 2019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35" y="869746"/>
            <a:ext cx="3706419" cy="2395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7551" y="836249"/>
            <a:ext cx="5533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Farm contributes produce to hospital cafeterias, inpatient meal services, teaching kitchen, and preventive food pantry</a:t>
            </a:r>
          </a:p>
        </p:txBody>
      </p:sp>
    </p:spTree>
    <p:extLst>
      <p:ext uri="{BB962C8B-B14F-4D97-AF65-F5344CB8AC3E}">
        <p14:creationId xmlns:p14="http://schemas.microsoft.com/office/powerpoint/2010/main" val="12487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" y="112593"/>
            <a:ext cx="10417181" cy="850929"/>
          </a:xfrm>
        </p:spPr>
        <p:txBody>
          <a:bodyPr/>
          <a:lstStyle/>
          <a:p>
            <a:r>
              <a:rPr lang="en-US" sz="3600" dirty="0"/>
              <a:t>Loma Linda U Health: Addressing Community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349"/>
            <a:ext cx="7467600" cy="5253582"/>
          </a:xfrm>
        </p:spPr>
        <p:txBody>
          <a:bodyPr/>
          <a:lstStyle/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San Bernardino, CA, - one of the most disadvantaged cities in U.S. 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Nearby Loma Linda University  Medical Center intervenes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It builds a $68 Million, 157,000 sq. ft. clinic and education space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It has 124 exam and procedure rooms, 24 dental operatories </a:t>
            </a:r>
          </a:p>
          <a:p>
            <a:pPr marL="251451" indent="-25145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It is the largest specialty-based &amp; teaching health center (THC) FQHC in the nation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457200" y="790122"/>
            <a:ext cx="10678438" cy="6214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57200" y="6242158"/>
            <a:ext cx="97410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6242158"/>
            <a:ext cx="668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Richard Hart, myll.llu.edu/news of the week July 2016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90946"/>
            <a:ext cx="3974705" cy="298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063" y="94286"/>
            <a:ext cx="10285327" cy="850929"/>
          </a:xfrm>
        </p:spPr>
        <p:txBody>
          <a:bodyPr/>
          <a:lstStyle/>
          <a:p>
            <a:r>
              <a:rPr lang="en-US" sz="3600" dirty="0"/>
              <a:t>Loma Linda U Health: Addressing Unemployment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257" y="864993"/>
            <a:ext cx="7403989" cy="38191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also addresses a social determinant in the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Only ~20% of high school graduates obtain any additional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 the top floor is a “Gateway College”, to lower unemployment &amp; provide job skills for high school graduates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1073063" y="784117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334666"/>
            <a:ext cx="10045874" cy="8379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1" y="6334667"/>
            <a:ext cx="761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Richard Hart, myllu.llu.edu/news of the week July 2016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46" y="883002"/>
            <a:ext cx="3951792" cy="2968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2257" y="4684131"/>
            <a:ext cx="11244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The Gateway College offers certificate Programs: Certified Nurse’s Assistant, Pharmacy Tech, Surgical Tech, Community Health Worker</a:t>
            </a:r>
          </a:p>
        </p:txBody>
      </p:sp>
    </p:spTree>
    <p:extLst>
      <p:ext uri="{BB962C8B-B14F-4D97-AF65-F5344CB8AC3E}">
        <p14:creationId xmlns:p14="http://schemas.microsoft.com/office/powerpoint/2010/main" val="27290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93" y="94286"/>
            <a:ext cx="11358390" cy="850929"/>
          </a:xfrm>
        </p:spPr>
        <p:txBody>
          <a:bodyPr/>
          <a:lstStyle/>
          <a:p>
            <a:r>
              <a:rPr lang="en-US" sz="3600" dirty="0"/>
              <a:t>Dignity Health: Addressing Access to Affordable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317" y="831295"/>
            <a:ext cx="6143649" cy="56686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Housing is an economic and social stressor for many families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Addressing housing is a priority for improving health and supporting neighborhood stability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Dignity Health (a health care system) </a:t>
            </a:r>
            <a:r>
              <a:rPr lang="en-US" dirty="0">
                <a:solidFill>
                  <a:srgbClr val="FCFBFF"/>
                </a:solidFill>
              </a:rPr>
              <a:t>invested $90 Million </a:t>
            </a:r>
            <a:r>
              <a:rPr lang="en-US" dirty="0"/>
              <a:t>(low interest loans) to organizations that develop affordable housing from abandoned buildings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859317" y="831296"/>
            <a:ext cx="1070839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27474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954" y="6274743"/>
            <a:ext cx="973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Pablo Bravo Vial, J of Catholic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Hlth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Association, September-October, 2019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50E2A0E-750C-B040-AB75-CA765DBB2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966" y="1780180"/>
            <a:ext cx="4955901" cy="34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793" y="94286"/>
            <a:ext cx="11358390" cy="850929"/>
          </a:xfrm>
        </p:spPr>
        <p:txBody>
          <a:bodyPr/>
          <a:lstStyle/>
          <a:p>
            <a:r>
              <a:rPr lang="en-US" sz="3600" dirty="0"/>
              <a:t>Dignity Health: Addressing Access to Affordable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89" y="831295"/>
            <a:ext cx="11251894" cy="56686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Partnered with more than 30 housing development projects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Stockton, CA, 131 foreclosed homes &amp; 3 apartment buildings refurbished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Los Angeles, 600 housing units created or preserved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859317" y="831296"/>
            <a:ext cx="1070839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77238" y="6274743"/>
            <a:ext cx="10045874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954" y="6274743"/>
            <a:ext cx="973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Pablo Bravo Vial, J of Catholic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Hlth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 Association, September-October, 2019</a:t>
            </a:r>
          </a:p>
        </p:txBody>
      </p:sp>
      <p:pic>
        <p:nvPicPr>
          <p:cNvPr id="8" name="Picture 7" descr="A building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BC985442-EF2E-E143-8C64-B2767BB6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61" y="3259838"/>
            <a:ext cx="4595231" cy="29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84846"/>
            <a:ext cx="11376559" cy="10371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Times" pitchFamily="2" charset="0"/>
              </a:rPr>
              <a:t>Rush University Medical Center Equity Framework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979346"/>
            <a:ext cx="10787934" cy="1188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258695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31512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E93773-F49C-D24A-B650-AEC8F3E31232}"/>
              </a:ext>
            </a:extLst>
          </p:cNvPr>
          <p:cNvSpPr txBox="1"/>
          <p:nvPr/>
        </p:nvSpPr>
        <p:spPr>
          <a:xfrm>
            <a:off x="8463144" y="6299877"/>
            <a:ext cx="32944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MS Free Photo: Photo by Unknown Author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B4EBA3D8-C01C-C042-8990-AD281D006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28175" y="1670426"/>
            <a:ext cx="2559368" cy="32108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92C96D-1B15-AC4C-A8F1-473FDFDC4B5C}"/>
              </a:ext>
            </a:extLst>
          </p:cNvPr>
          <p:cNvSpPr txBox="1"/>
          <p:nvPr/>
        </p:nvSpPr>
        <p:spPr>
          <a:xfrm>
            <a:off x="782474" y="1459683"/>
            <a:ext cx="74471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t>Example of a Comprehensive Approach to Reducing Inequities in Socioeconomic Status and Health by an Academic Medical Center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162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3443" y="-45780"/>
            <a:ext cx="9944100" cy="103717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Reduce Life Expectancy Gap by 50% by 2030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422" y="867695"/>
            <a:ext cx="10904288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287342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363019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al, NEJM Catalyst, May, 2021</a:t>
            </a:r>
          </a:p>
        </p:txBody>
      </p:sp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E2F63CF-AAF6-1F49-98C0-C38697D0F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0" y="1233209"/>
            <a:ext cx="11307212" cy="47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011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11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1224" y="-43169"/>
            <a:ext cx="10917485" cy="103717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" pitchFamily="2" charset="0"/>
              </a:rPr>
              <a:t>Rush Anchor Mission Initiative:</a:t>
            </a:r>
            <a:r>
              <a:rPr lang="en-US" sz="3600" dirty="0">
                <a:solidFill>
                  <a:srgbClr val="FCFBFF"/>
                </a:solidFill>
                <a:latin typeface="Times" pitchFamily="2" charset="0"/>
              </a:rPr>
              <a:t> Local Economic Impact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A4F5F7ED-31B2-D54A-9314-78D88F5FD7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224" y="837485"/>
            <a:ext cx="10917485" cy="789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Line 4">
            <a:extLst>
              <a:ext uri="{FF2B5EF4-FFF2-40B4-BE49-F238E27FC236}">
                <a16:creationId xmlns:a16="http://schemas.microsoft.com/office/drawing/2014/main" id="{3E0FB832-1906-234F-9AE2-2452BE04C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225" y="6330884"/>
            <a:ext cx="10917485" cy="1188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D528C-4B6E-844F-B18D-1D17DA33DC6E}"/>
              </a:ext>
            </a:extLst>
          </p:cNvPr>
          <p:cNvSpPr txBox="1"/>
          <p:nvPr/>
        </p:nvSpPr>
        <p:spPr>
          <a:xfrm>
            <a:off x="782475" y="6406561"/>
            <a:ext cx="1047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David Ansell et al. NEJM Catalyst, May, 2021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69D656-D400-9541-89DB-4EA72FB6D91D}"/>
              </a:ext>
            </a:extLst>
          </p:cNvPr>
          <p:cNvSpPr/>
          <p:nvPr/>
        </p:nvSpPr>
        <p:spPr>
          <a:xfrm>
            <a:off x="933449" y="1447800"/>
            <a:ext cx="3733799" cy="35459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Invest locally and develop talent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EA75F-1E12-8C49-B6B4-A920541FBC1C}"/>
              </a:ext>
            </a:extLst>
          </p:cNvPr>
          <p:cNvSpPr txBox="1"/>
          <p:nvPr/>
        </p:nvSpPr>
        <p:spPr>
          <a:xfrm>
            <a:off x="5105400" y="909170"/>
            <a:ext cx="68580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Employment Preference Initiative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Using local labor for capital projects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Career ladder development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Apprenticeship Initiatives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Local purchasing program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Impact investing in local community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Financial education locally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Incentivize employee volunteering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2" charset="0"/>
                <a:ea typeface="ＭＳ Ｐゴシック" charset="0"/>
                <a:cs typeface="Times New Roman" charset="0"/>
              </a:rPr>
              <a:t>Leveraging employee expertise (e.g., teaching skills class) in local communities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2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3" name="Graphic 2" descr="Office worker female with solid fill">
            <a:extLst>
              <a:ext uri="{FF2B5EF4-FFF2-40B4-BE49-F238E27FC236}">
                <a16:creationId xmlns:a16="http://schemas.microsoft.com/office/drawing/2014/main" id="{0D5D6C3E-A467-8E4C-9D6D-EA10DA36A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6097" y="3828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496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ctrTitle"/>
          </p:nvPr>
        </p:nvSpPr>
        <p:spPr>
          <a:xfrm>
            <a:off x="1828800" y="1600203"/>
            <a:ext cx="8229600" cy="2155825"/>
          </a:xfrm>
        </p:spPr>
        <p:txBody>
          <a:bodyPr/>
          <a:lstStyle/>
          <a:p>
            <a:r>
              <a:rPr lang="en-US" altLang="en-US" sz="3600" dirty="0"/>
              <a:t>What Is Holding Us Back?</a:t>
            </a: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600" dirty="0">
                <a:solidFill>
                  <a:srgbClr val="FFFFFF"/>
                </a:solidFill>
              </a:rPr>
              <a:t>What are the Barriers we have to Address? </a:t>
            </a:r>
          </a:p>
        </p:txBody>
      </p:sp>
    </p:spTree>
    <p:extLst>
      <p:ext uri="{BB962C8B-B14F-4D97-AF65-F5344CB8AC3E}">
        <p14:creationId xmlns:p14="http://schemas.microsoft.com/office/powerpoint/2010/main" val="17039794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92313"/>
            <a:ext cx="10058400" cy="5737087"/>
          </a:xfrm>
        </p:spPr>
        <p:txBody>
          <a:bodyPr/>
          <a:lstStyle/>
          <a:p>
            <a:pPr algn="l" eaLnBrk="1" hangingPunct="1"/>
            <a:r>
              <a:rPr lang="en-US" sz="3000" dirty="0"/>
              <a:t>--We need to raise </a:t>
            </a:r>
            <a:r>
              <a:rPr lang="en-US" sz="3000" dirty="0">
                <a:solidFill>
                  <a:srgbClr val="FCFBFF"/>
                </a:solidFill>
              </a:rPr>
              <a:t>awareness</a:t>
            </a:r>
            <a:r>
              <a:rPr lang="en-US" sz="3000" dirty="0"/>
              <a:t> levels of </a:t>
            </a:r>
            <a:br>
              <a:rPr lang="en-US" sz="3000" dirty="0"/>
            </a:br>
            <a:r>
              <a:rPr lang="en-US" sz="3000" dirty="0"/>
              <a:t>   the challenges (health and social) faced  </a:t>
            </a:r>
            <a:br>
              <a:rPr lang="en-US" sz="3000" dirty="0"/>
            </a:br>
            <a:r>
              <a:rPr lang="en-US" sz="3000" dirty="0"/>
              <a:t>   by disadvantaged racial/ethnic populations  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-- We need to build the science base that will guide</a:t>
            </a:r>
            <a:br>
              <a:rPr lang="en-US" sz="3000" dirty="0"/>
            </a:br>
            <a:r>
              <a:rPr lang="en-US" sz="3000" dirty="0"/>
              <a:t>    us in </a:t>
            </a:r>
            <a:r>
              <a:rPr lang="en-US" sz="3000" dirty="0">
                <a:solidFill>
                  <a:srgbClr val="FFFFFF"/>
                </a:solidFill>
              </a:rPr>
              <a:t>developing the political will </a:t>
            </a:r>
            <a:r>
              <a:rPr lang="en-US" sz="3000" dirty="0"/>
              <a:t>to address racial  </a:t>
            </a:r>
            <a:br>
              <a:rPr lang="en-US" sz="3000" dirty="0"/>
            </a:br>
            <a:r>
              <a:rPr lang="en-US" sz="3000" dirty="0"/>
              <a:t>    and other social inequities in health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-- </a:t>
            </a:r>
            <a:r>
              <a:rPr lang="en-US" sz="3000" dirty="0">
                <a:latin typeface="Times New Roman" charset="0"/>
                <a:ea typeface="MS PGothic" charset="0"/>
              </a:rPr>
              <a:t>We need to build </a:t>
            </a:r>
            <a:r>
              <a:rPr lang="en-US" sz="3000" dirty="0">
                <a:solidFill>
                  <a:srgbClr val="FCFBFF"/>
                </a:solidFill>
                <a:latin typeface="Times New Roman" charset="0"/>
                <a:ea typeface="MS PGothic" charset="0"/>
              </a:rPr>
              <a:t>empathy</a:t>
            </a:r>
            <a:r>
              <a:rPr lang="en-US" sz="3000" dirty="0">
                <a:latin typeface="Times New Roman" charset="0"/>
                <a:ea typeface="MS PGothic" charset="0"/>
              </a:rPr>
              <a:t>, that is, identify how to </a:t>
            </a:r>
            <a:br>
              <a:rPr lang="en-US" sz="3000" dirty="0">
                <a:latin typeface="Times New Roman" charset="0"/>
                <a:ea typeface="MS PGothic" charset="0"/>
              </a:rPr>
            </a:br>
            <a:r>
              <a:rPr lang="en-US" sz="3000" dirty="0">
                <a:latin typeface="Times New Roman" charset="0"/>
                <a:ea typeface="MS PGothic" charset="0"/>
              </a:rPr>
              <a:t>    tell the story of the challenges of the disadvantaged</a:t>
            </a:r>
            <a:br>
              <a:rPr lang="en-US" sz="3000" dirty="0">
                <a:latin typeface="Times New Roman" charset="0"/>
                <a:ea typeface="MS PGothic" charset="0"/>
              </a:rPr>
            </a:br>
            <a:r>
              <a:rPr lang="en-US" sz="3000" dirty="0">
                <a:latin typeface="Times New Roman" charset="0"/>
                <a:ea typeface="MS PGothic" charset="0"/>
              </a:rPr>
              <a:t>    in ways that resonates with the public</a:t>
            </a:r>
            <a:br>
              <a:rPr lang="en-US" sz="3000" dirty="0">
                <a:latin typeface="Times New Roman" charset="0"/>
                <a:ea typeface="MS PGothic" charset="0"/>
              </a:rPr>
            </a:br>
            <a:endParaRPr lang="en-US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2286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3 Challenges linked to Communication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09600" y="6324599"/>
            <a:ext cx="10210800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609600" y="914399"/>
            <a:ext cx="10210800" cy="1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44172"/>
            <a:ext cx="3322904" cy="2204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6500" y="3162773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charset="0"/>
                <a:cs typeface="Times New Roman" charset="0"/>
              </a:rPr>
              <a:t>Unsplash.com</a:t>
            </a:r>
          </a:p>
        </p:txBody>
      </p:sp>
    </p:spTree>
    <p:extLst>
      <p:ext uri="{BB962C8B-B14F-4D97-AF65-F5344CB8AC3E}">
        <p14:creationId xmlns:p14="http://schemas.microsoft.com/office/powerpoint/2010/main" val="317988676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3"/>
</p:tagLst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003366"/>
      </a:dk1>
      <a:lt1>
        <a:srgbClr val="FFCC00"/>
      </a:lt1>
      <a:dk2>
        <a:srgbClr val="000099"/>
      </a:dk2>
      <a:lt2>
        <a:srgbClr val="FFCC00"/>
      </a:lt2>
      <a:accent1>
        <a:srgbClr val="3366CC"/>
      </a:accent1>
      <a:accent2>
        <a:srgbClr val="00B000"/>
      </a:accent2>
      <a:accent3>
        <a:srgbClr val="AAAACA"/>
      </a:accent3>
      <a:accent4>
        <a:srgbClr val="DAAE00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3366"/>
        </a:dk1>
        <a:lt1>
          <a:srgbClr val="FFCC00"/>
        </a:lt1>
        <a:dk2>
          <a:srgbClr val="000099"/>
        </a:dk2>
        <a:lt2>
          <a:srgbClr val="FFCC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AE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2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J.P. Morgan Asset Management Template 2009 Final">
  <a:themeElements>
    <a:clrScheme name="chrr 3">
      <a:dk1>
        <a:sysClr val="windowText" lastClr="000000"/>
      </a:dk1>
      <a:lt1>
        <a:sysClr val="window" lastClr="FFFFFF"/>
      </a:lt1>
      <a:dk2>
        <a:srgbClr val="D54215"/>
      </a:dk2>
      <a:lt2>
        <a:srgbClr val="F8931F"/>
      </a:lt2>
      <a:accent1>
        <a:srgbClr val="F15A25"/>
      </a:accent1>
      <a:accent2>
        <a:srgbClr val="709455"/>
      </a:accent2>
      <a:accent3>
        <a:srgbClr val="95BA79"/>
      </a:accent3>
      <a:accent4>
        <a:srgbClr val="4B5E72"/>
      </a:accent4>
      <a:accent5>
        <a:srgbClr val="C5D7EB"/>
      </a:accent5>
      <a:accent6>
        <a:srgbClr val="EDE9E6"/>
      </a:accent6>
      <a:hlink>
        <a:srgbClr val="D54215"/>
      </a:hlink>
      <a:folHlink>
        <a:srgbClr val="F15A25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>
          <a:defRPr sz="3000" b="0" i="1" cap="none" spc="100"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JPMAM Print Template 0109 1">
        <a:dk1>
          <a:srgbClr val="000000"/>
        </a:dk1>
        <a:lt1>
          <a:srgbClr val="FFFFFF"/>
        </a:lt1>
        <a:dk2>
          <a:srgbClr val="AB6100"/>
        </a:dk2>
        <a:lt2>
          <a:srgbClr val="D3D028"/>
        </a:lt2>
        <a:accent1>
          <a:srgbClr val="6D6E71"/>
        </a:accent1>
        <a:accent2>
          <a:srgbClr val="88ABD5"/>
        </a:accent2>
        <a:accent3>
          <a:srgbClr val="FFFFFF"/>
        </a:accent3>
        <a:accent4>
          <a:srgbClr val="000000"/>
        </a:accent4>
        <a:accent5>
          <a:srgbClr val="BABABB"/>
        </a:accent5>
        <a:accent6>
          <a:srgbClr val="7B9BC1"/>
        </a:accent6>
        <a:hlink>
          <a:srgbClr val="E8810D"/>
        </a:hlink>
        <a:folHlink>
          <a:srgbClr val="543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7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8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19.xml><?xml version="1.0" encoding="utf-8"?>
<a:theme xmlns:a="http://schemas.openxmlformats.org/drawingml/2006/main" name="33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4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4.xml><?xml version="1.0" encoding="utf-8"?>
<a:theme xmlns:a="http://schemas.openxmlformats.org/drawingml/2006/main" name="16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8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0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5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3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J.P. Morgan Asset Management Template 2009 Final">
  <a:themeElements>
    <a:clrScheme name="chrr 3">
      <a:dk1>
        <a:sysClr val="windowText" lastClr="000000"/>
      </a:dk1>
      <a:lt1>
        <a:sysClr val="window" lastClr="FFFFFF"/>
      </a:lt1>
      <a:dk2>
        <a:srgbClr val="D54215"/>
      </a:dk2>
      <a:lt2>
        <a:srgbClr val="F8931F"/>
      </a:lt2>
      <a:accent1>
        <a:srgbClr val="F15A25"/>
      </a:accent1>
      <a:accent2>
        <a:srgbClr val="709455"/>
      </a:accent2>
      <a:accent3>
        <a:srgbClr val="95BA79"/>
      </a:accent3>
      <a:accent4>
        <a:srgbClr val="4B5E72"/>
      </a:accent4>
      <a:accent5>
        <a:srgbClr val="C5D7EB"/>
      </a:accent5>
      <a:accent6>
        <a:srgbClr val="EDE9E6"/>
      </a:accent6>
      <a:hlink>
        <a:srgbClr val="D54215"/>
      </a:hlink>
      <a:folHlink>
        <a:srgbClr val="F15A25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>
          <a:defRPr sz="3000" b="0" i="1" cap="none" spc="100"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JPMAM Print Template 0109 1">
        <a:dk1>
          <a:srgbClr val="000000"/>
        </a:dk1>
        <a:lt1>
          <a:srgbClr val="FFFFFF"/>
        </a:lt1>
        <a:dk2>
          <a:srgbClr val="AB6100"/>
        </a:dk2>
        <a:lt2>
          <a:srgbClr val="D3D028"/>
        </a:lt2>
        <a:accent1>
          <a:srgbClr val="6D6E71"/>
        </a:accent1>
        <a:accent2>
          <a:srgbClr val="88ABD5"/>
        </a:accent2>
        <a:accent3>
          <a:srgbClr val="FFFFFF"/>
        </a:accent3>
        <a:accent4>
          <a:srgbClr val="000000"/>
        </a:accent4>
        <a:accent5>
          <a:srgbClr val="BABABB"/>
        </a:accent5>
        <a:accent6>
          <a:srgbClr val="7B9BC1"/>
        </a:accent6>
        <a:hlink>
          <a:srgbClr val="E8810D"/>
        </a:hlink>
        <a:folHlink>
          <a:srgbClr val="543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2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1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Blank Presentation">
  <a:themeElements>
    <a:clrScheme name="">
      <a:dk1>
        <a:srgbClr val="474337"/>
      </a:dk1>
      <a:lt1>
        <a:srgbClr val="FFFFFF"/>
      </a:lt1>
      <a:dk2>
        <a:srgbClr val="D24D1C"/>
      </a:dk2>
      <a:lt2>
        <a:srgbClr val="C9C4B6"/>
      </a:lt2>
      <a:accent1>
        <a:srgbClr val="B39E81"/>
      </a:accent1>
      <a:accent2>
        <a:srgbClr val="3F5A60"/>
      </a:accent2>
      <a:accent3>
        <a:srgbClr val="FFFFFF"/>
      </a:accent3>
      <a:accent4>
        <a:srgbClr val="3B382D"/>
      </a:accent4>
      <a:accent5>
        <a:srgbClr val="D6CCC1"/>
      </a:accent5>
      <a:accent6>
        <a:srgbClr val="385156"/>
      </a:accent6>
      <a:hlink>
        <a:srgbClr val="D6A11C"/>
      </a:hlink>
      <a:folHlink>
        <a:srgbClr val="B9D5D7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7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>
            <a:alpha val="7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J.P. Morgan Asset Management Template 2009 Final">
  <a:themeElements>
    <a:clrScheme name="chrr 3">
      <a:dk1>
        <a:sysClr val="windowText" lastClr="000000"/>
      </a:dk1>
      <a:lt1>
        <a:sysClr val="window" lastClr="FFFFFF"/>
      </a:lt1>
      <a:dk2>
        <a:srgbClr val="D54215"/>
      </a:dk2>
      <a:lt2>
        <a:srgbClr val="F8931F"/>
      </a:lt2>
      <a:accent1>
        <a:srgbClr val="F15A25"/>
      </a:accent1>
      <a:accent2>
        <a:srgbClr val="709455"/>
      </a:accent2>
      <a:accent3>
        <a:srgbClr val="95BA79"/>
      </a:accent3>
      <a:accent4>
        <a:srgbClr val="4B5E72"/>
      </a:accent4>
      <a:accent5>
        <a:srgbClr val="C5D7EB"/>
      </a:accent5>
      <a:accent6>
        <a:srgbClr val="EDE9E6"/>
      </a:accent6>
      <a:hlink>
        <a:srgbClr val="D54215"/>
      </a:hlink>
      <a:folHlink>
        <a:srgbClr val="F15A25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>
          <a:defRPr sz="3000" b="0" i="1" cap="none" spc="100" dirty="0" smtClean="0">
            <a:solidFill>
              <a:schemeClr val="bg2"/>
            </a:solidFill>
          </a:defRPr>
        </a:defPPr>
      </a:lstStyle>
    </a:txDef>
  </a:objectDefaults>
  <a:extraClrSchemeLst>
    <a:extraClrScheme>
      <a:clrScheme name="JPMAM Print Template 0109 1">
        <a:dk1>
          <a:srgbClr val="000000"/>
        </a:dk1>
        <a:lt1>
          <a:srgbClr val="FFFFFF"/>
        </a:lt1>
        <a:dk2>
          <a:srgbClr val="AB6100"/>
        </a:dk2>
        <a:lt2>
          <a:srgbClr val="D3D028"/>
        </a:lt2>
        <a:accent1>
          <a:srgbClr val="6D6E71"/>
        </a:accent1>
        <a:accent2>
          <a:srgbClr val="88ABD5"/>
        </a:accent2>
        <a:accent3>
          <a:srgbClr val="FFFFFF"/>
        </a:accent3>
        <a:accent4>
          <a:srgbClr val="000000"/>
        </a:accent4>
        <a:accent5>
          <a:srgbClr val="BABABB"/>
        </a:accent5>
        <a:accent6>
          <a:srgbClr val="7B9BC1"/>
        </a:accent6>
        <a:hlink>
          <a:srgbClr val="E8810D"/>
        </a:hlink>
        <a:folHlink>
          <a:srgbClr val="5430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3_Default Design">
  <a:themeElements>
    <a:clrScheme name="">
      <a:dk1>
        <a:srgbClr val="808080"/>
      </a:dk1>
      <a:lt1>
        <a:srgbClr val="FFFF00"/>
      </a:lt1>
      <a:dk2>
        <a:srgbClr val="000099"/>
      </a:dk2>
      <a:lt2>
        <a:srgbClr val="FFFF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723900" algn="l"/>
            <a:tab pos="1035050" algn="ctr"/>
          </a:tabLst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25180</TotalTime>
  <Words>5105</Words>
  <Application>Microsoft Macintosh PowerPoint</Application>
  <PresentationFormat>Widescreen</PresentationFormat>
  <Paragraphs>699</Paragraphs>
  <Slides>102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44" baseType="lpstr">
      <vt:lpstr>Arial</vt:lpstr>
      <vt:lpstr>Calibri</vt:lpstr>
      <vt:lpstr>Calibri Light</vt:lpstr>
      <vt:lpstr>Corbel</vt:lpstr>
      <vt:lpstr>Lucida Grande</vt:lpstr>
      <vt:lpstr>Times</vt:lpstr>
      <vt:lpstr>Times New Roman</vt:lpstr>
      <vt:lpstr>Wingdings</vt:lpstr>
      <vt:lpstr>1_Default Design</vt:lpstr>
      <vt:lpstr>6_Default Design</vt:lpstr>
      <vt:lpstr>J.P. Morgan Asset Management Template 2009 Final</vt:lpstr>
      <vt:lpstr>15_Default Design</vt:lpstr>
      <vt:lpstr>20_Default Design</vt:lpstr>
      <vt:lpstr>19_Default Design</vt:lpstr>
      <vt:lpstr>8_Default Design</vt:lpstr>
      <vt:lpstr>1_J.P. Morgan Asset Management Template 2009 Final</vt:lpstr>
      <vt:lpstr>23_Default Design</vt:lpstr>
      <vt:lpstr>14_Default Design</vt:lpstr>
      <vt:lpstr>22_Default Design</vt:lpstr>
      <vt:lpstr>13_Default Design</vt:lpstr>
      <vt:lpstr>2_J.P. Morgan Asset Management Template 2009 Final</vt:lpstr>
      <vt:lpstr>4_Default Design</vt:lpstr>
      <vt:lpstr>27_Default Design</vt:lpstr>
      <vt:lpstr>28_Default Design</vt:lpstr>
      <vt:lpstr>3_Default Design</vt:lpstr>
      <vt:lpstr>Celestial</vt:lpstr>
      <vt:lpstr>33_Default Design</vt:lpstr>
      <vt:lpstr>35_Default Design</vt:lpstr>
      <vt:lpstr>17_Default Design</vt:lpstr>
      <vt:lpstr>34_Default Design</vt:lpstr>
      <vt:lpstr>1_Celestial</vt:lpstr>
      <vt:lpstr>16_Default Design</vt:lpstr>
      <vt:lpstr>5_Default Design</vt:lpstr>
      <vt:lpstr>18_Default Design</vt:lpstr>
      <vt:lpstr>10_Default Design</vt:lpstr>
      <vt:lpstr>1_Office Theme</vt:lpstr>
      <vt:lpstr>25_Default Design</vt:lpstr>
      <vt:lpstr>12_Default Design</vt:lpstr>
      <vt:lpstr>11_Default Design</vt:lpstr>
      <vt:lpstr>Blank Presentation</vt:lpstr>
      <vt:lpstr>Chart</vt:lpstr>
      <vt:lpstr>Worksheet</vt:lpstr>
      <vt:lpstr> Understanding and Effectively Addressing Racial Inequities in Health </vt:lpstr>
      <vt:lpstr> Covid-19 Worsening Health Inequities </vt:lpstr>
      <vt:lpstr>Decline: Life Expectancy at Birth, 2019-2020</vt:lpstr>
      <vt:lpstr>PowerPoint Presentation</vt:lpstr>
      <vt:lpstr>Life Expectancy by Race, 1950-2020</vt:lpstr>
      <vt:lpstr> </vt:lpstr>
      <vt:lpstr> </vt:lpstr>
      <vt:lpstr>Median Household Income and Race, 2018</vt:lpstr>
      <vt:lpstr>Reducing Racial Inequities are on a Treadmill </vt:lpstr>
      <vt:lpstr> </vt:lpstr>
      <vt:lpstr>Median Wealth and Race, 2016</vt:lpstr>
      <vt:lpstr>What Low Economic Status Means</vt:lpstr>
      <vt:lpstr>Added Burden of Race </vt:lpstr>
      <vt:lpstr>PowerPoint Presentation</vt:lpstr>
      <vt:lpstr>PowerPoint Presentation</vt:lpstr>
      <vt:lpstr>Why Racial Inequality Exists</vt:lpstr>
      <vt:lpstr>PowerPoint Presentation</vt:lpstr>
      <vt:lpstr>PowerPoint Presentation</vt:lpstr>
      <vt:lpstr>PowerPoint Presentation</vt:lpstr>
      <vt:lpstr>  What does Scientific Research Clearly Say?  </vt:lpstr>
      <vt:lpstr>PowerPoint Presentation</vt:lpstr>
      <vt:lpstr> Racism Defined </vt:lpstr>
      <vt:lpstr>PowerPoint Presentation</vt:lpstr>
      <vt:lpstr>Centrality of Segregation in Creating Racial Inequities</vt:lpstr>
      <vt:lpstr>Racial Segregation Is …</vt:lpstr>
      <vt:lpstr>How Segregation Works</vt:lpstr>
      <vt:lpstr>Racial Differences in Residential Environment</vt:lpstr>
      <vt:lpstr>Neighborhood Opportunity Index</vt:lpstr>
      <vt:lpstr>Percentage of Children at Neighborhood Opportunity Level</vt:lpstr>
      <vt:lpstr>Segregation is the central driver of the Large Racial/Ethnic Differences in SES</vt:lpstr>
      <vt:lpstr>Residential Segregation and SES</vt:lpstr>
      <vt:lpstr>An Intergenerational Study</vt:lpstr>
      <vt:lpstr>Inequities by Design </vt:lpstr>
      <vt:lpstr>Segregation and Medical Care</vt:lpstr>
      <vt:lpstr>South LA: A Segregated Community </vt:lpstr>
      <vt:lpstr>Context of MLK Community Healthcare</vt:lpstr>
      <vt:lpstr>Segregation, SES, Stress and Health</vt:lpstr>
      <vt:lpstr>PowerPoint Presentation</vt:lpstr>
      <vt:lpstr>    Individual Discrimination    Experiences of discrimination are an added source of Toxic Stress</vt:lpstr>
      <vt:lpstr>PowerPoint Presentation</vt:lpstr>
      <vt:lpstr>Everyday Discrimination is Associated With:</vt:lpstr>
      <vt:lpstr>Hidden Ways in which Stressors linked to Race and Racism Adversely  affect Health</vt:lpstr>
      <vt:lpstr>Worry About Safety of Children </vt:lpstr>
      <vt:lpstr>Police Stops and Mother’s Health </vt:lpstr>
      <vt:lpstr>Exposure to Traumatic Videos</vt:lpstr>
      <vt:lpstr>Police Violence and Health</vt:lpstr>
      <vt:lpstr>  Consequences of the cumulative exposure to discrimination and other stressors   “Accelerated Aging”  “Premature Aging” Biological “Weathering” Earlier Onset of Chronic Disease</vt:lpstr>
      <vt:lpstr>Weathering </vt:lpstr>
      <vt:lpstr>Earlier Onset of High Blood Pressure</vt:lpstr>
      <vt:lpstr>PowerPoint Presentation</vt:lpstr>
      <vt:lpstr> Negative stereotypes about race  remain deeply embedded in our culture  These Stereotypes Trigger Racial Discrimination that Reduces Access to Societal Resources   </vt:lpstr>
      <vt:lpstr>PowerPoint Presentation</vt:lpstr>
      <vt:lpstr>Race and Access to Specialty Care</vt:lpstr>
      <vt:lpstr>  Physician Race and Newborn Survival</vt:lpstr>
      <vt:lpstr>  </vt:lpstr>
      <vt:lpstr>Strategy Number 1</vt:lpstr>
      <vt:lpstr> Building More Health into the Delivery of Medical Care  </vt:lpstr>
      <vt:lpstr>Colorectal Cancer (CRC) Intervention  </vt:lpstr>
      <vt:lpstr> Eliminated screening disparities  </vt:lpstr>
      <vt:lpstr> Equalized Incidence rates  </vt:lpstr>
      <vt:lpstr>Near Elimination of Mortality Difference</vt:lpstr>
      <vt:lpstr>Lessons from Delaware </vt:lpstr>
      <vt:lpstr> Building More Health into the Delivery of Medical Care  </vt:lpstr>
      <vt:lpstr>  Physician Race &amp; Health Care     </vt:lpstr>
      <vt:lpstr>   Black Doctors and Black Health      </vt:lpstr>
      <vt:lpstr>Progress (or lack thereof) in Medicine</vt:lpstr>
      <vt:lpstr>Provider Cultural Competence</vt:lpstr>
      <vt:lpstr>Cultural Competence Scale (Selected)</vt:lpstr>
      <vt:lpstr> Building More Health into the Delivery of Medical Care  </vt:lpstr>
      <vt:lpstr>PowerPoint Presentation</vt:lpstr>
      <vt:lpstr>PowerPoint Presentation</vt:lpstr>
      <vt:lpstr> </vt:lpstr>
      <vt:lpstr>  </vt:lpstr>
      <vt:lpstr>Awareness</vt:lpstr>
      <vt:lpstr>Adjustment</vt:lpstr>
      <vt:lpstr>Assistance</vt:lpstr>
      <vt:lpstr>Alignment</vt:lpstr>
      <vt:lpstr>Advocacy</vt:lpstr>
      <vt:lpstr>There’s More to Health than Health Care</vt:lpstr>
      <vt:lpstr>PowerPoint Presentation</vt:lpstr>
      <vt:lpstr> Strategy Number 2 </vt:lpstr>
      <vt:lpstr>Reducing Inequities Address Place-Linked Determinants of Health</vt:lpstr>
      <vt:lpstr>  Communities of Opportunity    </vt:lpstr>
      <vt:lpstr>Carolina Abecedarian Project (ABC) </vt:lpstr>
      <vt:lpstr>Carolina Abecedarian Project (ABC) </vt:lpstr>
      <vt:lpstr>Communities of Opportunity  </vt:lpstr>
      <vt:lpstr>Moving to Opportunity</vt:lpstr>
      <vt:lpstr> </vt:lpstr>
      <vt:lpstr>Rooftop Farm</vt:lpstr>
      <vt:lpstr>Rooftop Farm</vt:lpstr>
      <vt:lpstr>Loma Linda U Health: Addressing Community Needs</vt:lpstr>
      <vt:lpstr>Loma Linda U Health: Addressing Unemployment</vt:lpstr>
      <vt:lpstr>Dignity Health: Addressing Access to Affordable Housing</vt:lpstr>
      <vt:lpstr>Dignity Health: Addressing Access to Affordable Housing</vt:lpstr>
      <vt:lpstr> Rush University Medical Center Equity Framework</vt:lpstr>
      <vt:lpstr>Reduce Life Expectancy Gap by 50% by 2030</vt:lpstr>
      <vt:lpstr>Rush Anchor Mission Initiative: Local Economic Impact</vt:lpstr>
      <vt:lpstr>What Is Holding Us Back?  What are the Barriers we have to Address? </vt:lpstr>
      <vt:lpstr>--We need to raise awareness levels of     the challenges (health and social) faced      by disadvantaged racial/ethnic populations    -- We need to build the science base that will guide     us in developing the political will to address racial       and other social inequities in health  -- We need to build empathy, that is, identify how to      tell the story of the challenges of the disadvantaged     in ways that resonates with the public </vt:lpstr>
      <vt:lpstr>"True compassion is more than flinging a coin to a beggar; it understands that an edifice which produces beggars needs restructuring.” </vt:lpstr>
      <vt:lpstr>  A Call to Action   “Each time a man stands up for an ideal, or acts to improve the lot of others, or strikes out against injustice, he sends forth a tiny ripple of hope, and those ripples build a current which can sweep down the mightiest walls of oppression and resistance.” </vt:lpstr>
      <vt:lpstr>Further Reading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tmatelsk</dc:creator>
  <cp:lastModifiedBy>Williams, David</cp:lastModifiedBy>
  <cp:revision>863</cp:revision>
  <cp:lastPrinted>2020-08-21T14:48:03Z</cp:lastPrinted>
  <dcterms:created xsi:type="dcterms:W3CDTF">2004-05-14T14:30:04Z</dcterms:created>
  <dcterms:modified xsi:type="dcterms:W3CDTF">2022-04-26T02:23:41Z</dcterms:modified>
</cp:coreProperties>
</file>