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handoutMasterIdLst>
    <p:handoutMasterId r:id="rId44"/>
  </p:handoutMasterIdLst>
  <p:sldIdLst>
    <p:sldId id="256" r:id="rId2"/>
    <p:sldId id="615" r:id="rId3"/>
    <p:sldId id="264" r:id="rId4"/>
    <p:sldId id="263" r:id="rId5"/>
    <p:sldId id="604" r:id="rId6"/>
    <p:sldId id="593" r:id="rId7"/>
    <p:sldId id="411" r:id="rId8"/>
    <p:sldId id="262" r:id="rId9"/>
    <p:sldId id="596" r:id="rId10"/>
    <p:sldId id="394" r:id="rId11"/>
    <p:sldId id="414" r:id="rId12"/>
    <p:sldId id="415" r:id="rId13"/>
    <p:sldId id="265" r:id="rId14"/>
    <p:sldId id="267" r:id="rId15"/>
    <p:sldId id="266" r:id="rId16"/>
    <p:sldId id="614" r:id="rId17"/>
    <p:sldId id="602" r:id="rId18"/>
    <p:sldId id="257" r:id="rId19"/>
    <p:sldId id="312" r:id="rId20"/>
    <p:sldId id="621" r:id="rId21"/>
    <p:sldId id="619" r:id="rId22"/>
    <p:sldId id="258" r:id="rId23"/>
    <p:sldId id="259" r:id="rId24"/>
    <p:sldId id="260" r:id="rId25"/>
    <p:sldId id="400" r:id="rId26"/>
    <p:sldId id="586" r:id="rId27"/>
    <p:sldId id="618" r:id="rId28"/>
    <p:sldId id="314" r:id="rId29"/>
    <p:sldId id="297" r:id="rId30"/>
    <p:sldId id="591" r:id="rId31"/>
    <p:sldId id="325" r:id="rId32"/>
    <p:sldId id="395" r:id="rId33"/>
    <p:sldId id="332" r:id="rId34"/>
    <p:sldId id="399" r:id="rId35"/>
    <p:sldId id="605" r:id="rId36"/>
    <p:sldId id="328" r:id="rId37"/>
    <p:sldId id="300" r:id="rId38"/>
    <p:sldId id="274" r:id="rId39"/>
    <p:sldId id="326" r:id="rId40"/>
    <p:sldId id="613" r:id="rId41"/>
    <p:sldId id="331"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43C0C"/>
    <a:srgbClr val="EFA5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68"/>
    <p:restoredTop sz="93540"/>
  </p:normalViewPr>
  <p:slideViewPr>
    <p:cSldViewPr snapToGrid="0" snapToObjects="1">
      <p:cViewPr varScale="1">
        <p:scale>
          <a:sx n="88" d="100"/>
          <a:sy n="88" d="100"/>
        </p:scale>
        <p:origin x="861" y="29"/>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14" d="100"/>
          <a:sy n="114" d="100"/>
        </p:scale>
        <p:origin x="4264"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559149A-12D2-8A46-AC60-1A48D52CCB9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E179B81-73AB-684A-80A2-946DFF9C70CA}" type="slidenum">
              <a:rPr lang="en-US" smtClean="0"/>
              <a:t>‹#›</a:t>
            </a:fld>
            <a:endParaRPr lang="en-US"/>
          </a:p>
        </p:txBody>
      </p:sp>
    </p:spTree>
    <p:extLst>
      <p:ext uri="{BB962C8B-B14F-4D97-AF65-F5344CB8AC3E}">
        <p14:creationId xmlns:p14="http://schemas.microsoft.com/office/powerpoint/2010/main" val="6954751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95599D-C028-9245-B4C3-23A143DB9AB7}" type="datetimeFigureOut">
              <a:rPr lang="en-US" smtClean="0"/>
              <a:t>4/26/2022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A291F0-073E-D248-858A-BD7176916820}" type="slidenum">
              <a:rPr lang="en-US" smtClean="0"/>
              <a:t>‹#›</a:t>
            </a:fld>
            <a:endParaRPr lang="en-US"/>
          </a:p>
        </p:txBody>
      </p:sp>
    </p:spTree>
    <p:extLst>
      <p:ext uri="{BB962C8B-B14F-4D97-AF65-F5344CB8AC3E}">
        <p14:creationId xmlns:p14="http://schemas.microsoft.com/office/powerpoint/2010/main" val="393514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A291F0-073E-D248-858A-BD7176916820}" type="slidenum">
              <a:rPr lang="en-US" smtClean="0"/>
              <a:t>1</a:t>
            </a:fld>
            <a:endParaRPr lang="en-US"/>
          </a:p>
        </p:txBody>
      </p:sp>
    </p:spTree>
    <p:extLst>
      <p:ext uri="{BB962C8B-B14F-4D97-AF65-F5344CB8AC3E}">
        <p14:creationId xmlns:p14="http://schemas.microsoft.com/office/powerpoint/2010/main" val="30772503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Sadly, there’s more to this…… I talk a lot about what I call ‘Pop Up Toxicity’ – the kind that nearly killed Serena Williams. The kind that ‘pops –up’ immediately, consciously or unconsciously, as a response to WHO you are - your race, your color, your socio-economic status, your able-bodied-ness, your weight, sexual orientation and so on. That intersectional TOXICITY, in it’s response to your ‘other-ness’ – that toxicity which is oblivious to your education, insurance status, money, power or even celebrity. That toxicity which deeply permeates medical spaces and hospital systems because it is structural and institutional and is condoned.  </a:t>
            </a:r>
          </a:p>
          <a:p>
            <a:endParaRPr lang="en-US" dirty="0"/>
          </a:p>
        </p:txBody>
      </p:sp>
      <p:sp>
        <p:nvSpPr>
          <p:cNvPr id="4" name="Slide Number Placeholder 3"/>
          <p:cNvSpPr>
            <a:spLocks noGrp="1"/>
          </p:cNvSpPr>
          <p:nvPr>
            <p:ph type="sldNum" sz="quarter" idx="5"/>
          </p:nvPr>
        </p:nvSpPr>
        <p:spPr/>
        <p:txBody>
          <a:bodyPr/>
          <a:lstStyle/>
          <a:p>
            <a:fld id="{2284F271-A0C9-534A-A294-37EB0D183CB1}" type="slidenum">
              <a:rPr lang="en-US" smtClean="0"/>
              <a:t>11</a:t>
            </a:fld>
            <a:endParaRPr lang="en-US"/>
          </a:p>
        </p:txBody>
      </p:sp>
    </p:spTree>
    <p:extLst>
      <p:ext uri="{BB962C8B-B14F-4D97-AF65-F5344CB8AC3E}">
        <p14:creationId xmlns:p14="http://schemas.microsoft.com/office/powerpoint/2010/main" val="3868761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84F271-A0C9-534A-A294-37EB0D183CB1}" type="slidenum">
              <a:rPr lang="en-US" smtClean="0"/>
              <a:t>12</a:t>
            </a:fld>
            <a:endParaRPr lang="en-US"/>
          </a:p>
        </p:txBody>
      </p:sp>
    </p:spTree>
    <p:extLst>
      <p:ext uri="{BB962C8B-B14F-4D97-AF65-F5344CB8AC3E}">
        <p14:creationId xmlns:p14="http://schemas.microsoft.com/office/powerpoint/2010/main" val="32911825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r>
              <a:rPr lang="en-US" dirty="0"/>
              <a:t>A recently published study looked at mistreatment of women during childbirth, and confirms what I hear from women all the time. These data are about the actual birth experience but absolutely hold true for the antepartum, postpartum and women’s health care in general. 1 in 6 women mistreated, that’s a lot of women, across all demographics. </a:t>
            </a:r>
          </a:p>
          <a:p>
            <a:endParaRPr lang="en-US" dirty="0"/>
          </a:p>
        </p:txBody>
      </p:sp>
      <p:sp>
        <p:nvSpPr>
          <p:cNvPr id="4" name="Slide Number Placeholder 3"/>
          <p:cNvSpPr>
            <a:spLocks noGrp="1"/>
          </p:cNvSpPr>
          <p:nvPr>
            <p:ph type="sldNum" sz="quarter" idx="5"/>
          </p:nvPr>
        </p:nvSpPr>
        <p:spPr/>
        <p:txBody>
          <a:bodyPr/>
          <a:lstStyle/>
          <a:p>
            <a:fld id="{CC7C182F-7381-7644-82AE-ECE47E818E10}" type="slidenum">
              <a:rPr lang="en-US" smtClean="0"/>
              <a:t>13</a:t>
            </a:fld>
            <a:endParaRPr lang="en-US"/>
          </a:p>
        </p:txBody>
      </p:sp>
    </p:spTree>
    <p:extLst>
      <p:ext uri="{BB962C8B-B14F-4D97-AF65-F5344CB8AC3E}">
        <p14:creationId xmlns:p14="http://schemas.microsoft.com/office/powerpoint/2010/main" val="42774445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7C182F-7381-7644-82AE-ECE47E818E10}" type="slidenum">
              <a:rPr lang="en-US" smtClean="0"/>
              <a:t>14</a:t>
            </a:fld>
            <a:endParaRPr lang="en-US"/>
          </a:p>
        </p:txBody>
      </p:sp>
    </p:spTree>
    <p:extLst>
      <p:ext uri="{BB962C8B-B14F-4D97-AF65-F5344CB8AC3E}">
        <p14:creationId xmlns:p14="http://schemas.microsoft.com/office/powerpoint/2010/main" val="7450323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is a quantitative review, we have no shortage of qualitative studies, because when we ASK, IF we ask, women will tell……. I wonder why we won’t listen?</a:t>
            </a:r>
          </a:p>
          <a:p>
            <a:pPr lvl="0">
              <a:lnSpc>
                <a:spcPct val="117999"/>
              </a:lnSpc>
              <a:defRPr/>
            </a:pPr>
            <a:r>
              <a:rPr lang="en-US" dirty="0"/>
              <a:t>Here is what you get when you don’t provide patient centered maternity care – the USA has the worse outcomes in the developed world for mothers, with a ranking of 57</a:t>
            </a:r>
            <a:r>
              <a:rPr lang="en-US" baseline="30000" dirty="0"/>
              <a:t>th</a:t>
            </a:r>
            <a:r>
              <a:rPr lang="en-US" dirty="0"/>
              <a:t> in the world for infant mortality and 48</a:t>
            </a:r>
            <a:r>
              <a:rPr lang="en-US" baseline="30000" dirty="0"/>
              <a:t>th</a:t>
            </a:r>
            <a:r>
              <a:rPr lang="en-US" dirty="0"/>
              <a:t>  for maternal mortality </a:t>
            </a:r>
          </a:p>
          <a:p>
            <a:pPr lvl="0">
              <a:lnSpc>
                <a:spcPct val="117999"/>
              </a:lnSpc>
              <a:defRPr/>
            </a:pPr>
            <a:endParaRPr lang="en-US" dirty="0"/>
          </a:p>
          <a:p>
            <a:pPr>
              <a:lnSpc>
                <a:spcPct val="117999"/>
              </a:lnSpc>
            </a:pPr>
            <a:r>
              <a:rPr lang="en-US" dirty="0"/>
              <a:t>Horrific statistics like this, that we may have become numb to in the USA, a little too  accustomed to hearing – statistics that if they were in regards to any other highly-resourced nation we might actually be outraged.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CC7C182F-7381-7644-82AE-ECE47E818E10}" type="slidenum">
              <a:rPr lang="en-US" smtClean="0"/>
              <a:t>15</a:t>
            </a:fld>
            <a:endParaRPr lang="en-US"/>
          </a:p>
        </p:txBody>
      </p:sp>
    </p:spTree>
    <p:extLst>
      <p:ext uri="{BB962C8B-B14F-4D97-AF65-F5344CB8AC3E}">
        <p14:creationId xmlns:p14="http://schemas.microsoft.com/office/powerpoint/2010/main" val="15402498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5D5213E-8612-204F-8F9A-B2CA4FFA516E}"/>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If you’ve had a baby you already know what I am talking about, if you haven’t yet, I know this resonates with you, - or if you have ever loved someone who was having a baby, you also know. . NO matter who you are, or what you are doing in life, how you are behaving or what zip code you live in – this holds true. </a:t>
            </a:r>
          </a:p>
          <a:p>
            <a:r>
              <a:rPr lang="en-US" sz="1200" kern="1200" dirty="0">
                <a:solidFill>
                  <a:schemeClr val="tx1"/>
                </a:solidFill>
                <a:effectLst/>
                <a:latin typeface="+mn-lt"/>
                <a:ea typeface="+mn-ea"/>
                <a:cs typeface="+mn-cs"/>
              </a:rPr>
              <a:t> </a:t>
            </a:r>
          </a:p>
          <a:p>
            <a:endParaRPr lang="en-US" dirty="0"/>
          </a:p>
        </p:txBody>
      </p:sp>
    </p:spTree>
    <p:extLst>
      <p:ext uri="{BB962C8B-B14F-4D97-AF65-F5344CB8AC3E}">
        <p14:creationId xmlns:p14="http://schemas.microsoft.com/office/powerpoint/2010/main" val="29252199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2597542c5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12597542c5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115000"/>
              </a:lnSpc>
              <a:spcBef>
                <a:spcPts val="0"/>
              </a:spcBef>
              <a:spcAft>
                <a:spcPts val="0"/>
              </a:spcAft>
              <a:buClr>
                <a:schemeClr val="dk1"/>
              </a:buClr>
              <a:buSzPts val="1100"/>
              <a:buFont typeface="Arial"/>
              <a:buNone/>
            </a:pPr>
            <a:r>
              <a:rPr lang="en">
                <a:solidFill>
                  <a:srgbClr val="222222"/>
                </a:solidFill>
              </a:rPr>
              <a:t>-How are we building a movement? (Paula) (add in this is a place where anyone who is doing this work Does belong! There’s a place for everyone that is committed to doing this work. There are different ways to be a member, we will get to that a little later in the session)</a:t>
            </a:r>
            <a:endParaRPr>
              <a:solidFill>
                <a:srgbClr val="222222"/>
              </a:solidFil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328604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1258dc3c48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2" name="Google Shape;72;g1258dc3c48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166143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1258dc3c489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 name="Google Shape;85;g1258dc3c489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613147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1258dc3c489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 name="Google Shape;104;g1258dc3c489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00479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A291F0-073E-D248-858A-BD7176916820}" type="slidenum">
              <a:rPr lang="en-US" smtClean="0"/>
              <a:t>2</a:t>
            </a:fld>
            <a:endParaRPr lang="en-US"/>
          </a:p>
        </p:txBody>
      </p:sp>
    </p:spTree>
    <p:extLst>
      <p:ext uri="{BB962C8B-B14F-4D97-AF65-F5344CB8AC3E}">
        <p14:creationId xmlns:p14="http://schemas.microsoft.com/office/powerpoint/2010/main" val="8552736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1258dc3c489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5" name="Google Shape;125;g1258dc3c489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014246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2012, the World Health</a:t>
            </a:r>
            <a:r>
              <a:rPr lang="en-US" baseline="0" dirty="0"/>
              <a:t> Organization adopted  a statement that identified respectful care of childbearing women as a human right. The rights that are listed on this slide (read them one by one) should become the focus of our work in improving the care of women.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ADVANCING MATERNAL HEALTH AS A HUMAN RIGHTS ISSUE - BMMA</a:t>
            </a:r>
          </a:p>
          <a:p>
            <a:endParaRPr lang="en-US" dirty="0"/>
          </a:p>
        </p:txBody>
      </p:sp>
      <p:sp>
        <p:nvSpPr>
          <p:cNvPr id="4" name="Slide Number Placeholder 3"/>
          <p:cNvSpPr>
            <a:spLocks noGrp="1"/>
          </p:cNvSpPr>
          <p:nvPr>
            <p:ph type="sldNum" sz="quarter" idx="10"/>
          </p:nvPr>
        </p:nvSpPr>
        <p:spPr/>
        <p:txBody>
          <a:bodyPr/>
          <a:lstStyle/>
          <a:p>
            <a:fld id="{08AB209E-8474-4663-975C-4E321E40C31A}" type="slidenum">
              <a:rPr lang="en-US" smtClean="0"/>
              <a:t>26</a:t>
            </a:fld>
            <a:endParaRPr lang="en-US"/>
          </a:p>
        </p:txBody>
      </p:sp>
    </p:spTree>
    <p:extLst>
      <p:ext uri="{BB962C8B-B14F-4D97-AF65-F5344CB8AC3E}">
        <p14:creationId xmlns:p14="http://schemas.microsoft.com/office/powerpoint/2010/main" val="27385066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603C371-D8CD-3A46-8BF7-42E9D11EAC81}"/>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So I created a model of care in the early 2000s, a midwifery model that I felt might make some impact on the racial disparities in infant and maternal health – the fact that black women and babies were dying disproportionately in the USA , from preventable causes ……..yes, preventable! I asked my self this question……….</a:t>
            </a:r>
          </a:p>
          <a:p>
            <a:r>
              <a:rPr lang="en-US" sz="1200" kern="1200" dirty="0">
                <a:solidFill>
                  <a:schemeClr val="tx1"/>
                </a:solidFill>
                <a:effectLst/>
                <a:latin typeface="+mn-lt"/>
                <a:ea typeface="+mn-ea"/>
                <a:cs typeface="+mn-cs"/>
              </a:rPr>
              <a:t> </a:t>
            </a:r>
          </a:p>
          <a:p>
            <a:endParaRPr lang="en-US" dirty="0"/>
          </a:p>
        </p:txBody>
      </p:sp>
    </p:spTree>
    <p:extLst>
      <p:ext uri="{BB962C8B-B14F-4D97-AF65-F5344CB8AC3E}">
        <p14:creationId xmlns:p14="http://schemas.microsoft.com/office/powerpoint/2010/main" val="26640277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Image Placeholder 1">
            <a:extLst>
              <a:ext uri="{FF2B5EF4-FFF2-40B4-BE49-F238E27FC236}">
                <a16:creationId xmlns:a16="http://schemas.microsoft.com/office/drawing/2014/main" id="{9B470C97-4C40-1840-92B1-9FA1C8136930}"/>
              </a:ext>
            </a:extLst>
          </p:cNvPr>
          <p:cNvSpPr>
            <a:spLocks noGrp="1" noRot="1" noChangeAspect="1" noTextEdit="1"/>
          </p:cNvSpPr>
          <p:nvPr>
            <p:ph type="sldImg"/>
          </p:nvPr>
        </p:nvSpPr>
        <p:spPr>
          <a:ln/>
        </p:spPr>
      </p:sp>
      <p:sp>
        <p:nvSpPr>
          <p:cNvPr id="115714" name="Notes Placeholder 2">
            <a:extLst>
              <a:ext uri="{FF2B5EF4-FFF2-40B4-BE49-F238E27FC236}">
                <a16:creationId xmlns:a16="http://schemas.microsoft.com/office/drawing/2014/main" id="{E2D034B7-9690-3D43-9E95-6D32C89EB6C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a:solidFill>
                  <a:schemeClr val="tx1"/>
                </a:solidFill>
                <a:effectLst/>
                <a:latin typeface="+mn-lt"/>
                <a:ea typeface="+mn-ea"/>
                <a:cs typeface="+mn-cs"/>
              </a:rPr>
              <a:t>Additionally we train and develop perinatal providers – we start them really early! – in order to build a pipeline to career paths that will strengthen and diversify our maternal health care service providers. (Issa was absolutely a terror when it came time to measure her mommy’s belly at EVERY prenatal visit – it was always best to just give up the tape measure and get out of her way!) Our program trains and certifies doulas, childbirth educators, lactation educators, community health workers, medical assistants and community midwives with a specific focus on strong interdisciplinary collaborations and community relationships to mitigate maternal and infant mortality – that’s also The JJ Way!</a:t>
            </a:r>
            <a:r>
              <a:rPr lang="en-US" dirty="0">
                <a:effectLst/>
              </a:rPr>
              <a:t> </a:t>
            </a:r>
          </a:p>
          <a:p>
            <a:r>
              <a:rPr lang="en-US" sz="1200" kern="1200" dirty="0">
                <a:solidFill>
                  <a:schemeClr val="tx1"/>
                </a:solidFill>
                <a:effectLst/>
                <a:latin typeface="+mn-lt"/>
                <a:ea typeface="+mn-ea"/>
                <a:cs typeface="+mn-cs"/>
              </a:rPr>
              <a:t> </a:t>
            </a:r>
          </a:p>
          <a:p>
            <a:endParaRPr lang="en-US" altLang="en-US" dirty="0">
              <a:latin typeface="Arial" panose="020B0604020202020204" pitchFamily="34" charset="0"/>
              <a:ea typeface="ＭＳ Ｐゴシック" panose="020B0600070205080204" pitchFamily="34" charset="-128"/>
            </a:endParaRPr>
          </a:p>
        </p:txBody>
      </p:sp>
      <p:sp>
        <p:nvSpPr>
          <p:cNvPr id="4" name="Header Placeholder 3">
            <a:extLst>
              <a:ext uri="{FF2B5EF4-FFF2-40B4-BE49-F238E27FC236}">
                <a16:creationId xmlns:a16="http://schemas.microsoft.com/office/drawing/2014/main" id="{247E09C6-73CF-674D-9D6D-D77435CE172B}"/>
              </a:ext>
            </a:extLst>
          </p:cNvPr>
          <p:cNvSpPr>
            <a:spLocks noGrp="1"/>
          </p:cNvSpPr>
          <p:nvPr>
            <p:ph type="hdr" sz="quarter"/>
          </p:nvPr>
        </p:nvSpPr>
        <p:spPr/>
        <p:txBody>
          <a:bodyPr/>
          <a:lstStyle/>
          <a:p>
            <a:pPr>
              <a:defRPr/>
            </a:pPr>
            <a:r>
              <a:rPr lang="en-US"/>
              <a:t>Copyright Jennie Joseph 2009</a:t>
            </a:r>
          </a:p>
        </p:txBody>
      </p:sp>
    </p:spTree>
    <p:extLst>
      <p:ext uri="{BB962C8B-B14F-4D97-AF65-F5344CB8AC3E}">
        <p14:creationId xmlns:p14="http://schemas.microsoft.com/office/powerpoint/2010/main" val="31342155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a:t>
            </a:r>
            <a:r>
              <a:rPr lang="en-US" baseline="0" dirty="0"/>
              <a:t> often forget to introduce ourselves. If a stranger is entering your home, you would ask him to introduce himself to the other members of your family.  Before she trusts you with her care, the mother wants to know who you are, and what is your role.  Also, you should learn the name of the mother and use it when you speak to her. At the same time, you will want to begin to create a  partnership with mother. In your own words, find a way to say that “I am here if you need me. I am here to help you.”</a:t>
            </a:r>
            <a:endParaRPr lang="en-US" dirty="0"/>
          </a:p>
          <a:p>
            <a:endParaRPr lang="en-US" dirty="0"/>
          </a:p>
        </p:txBody>
      </p:sp>
      <p:sp>
        <p:nvSpPr>
          <p:cNvPr id="4" name="Slide Number Placeholder 3"/>
          <p:cNvSpPr>
            <a:spLocks noGrp="1"/>
          </p:cNvSpPr>
          <p:nvPr>
            <p:ph type="sldNum" sz="quarter" idx="5"/>
          </p:nvPr>
        </p:nvSpPr>
        <p:spPr/>
        <p:txBody>
          <a:bodyPr/>
          <a:lstStyle/>
          <a:p>
            <a:fld id="{F3A291F0-073E-D248-858A-BD7176916820}" type="slidenum">
              <a:rPr lang="en-US" smtClean="0"/>
              <a:t>30</a:t>
            </a:fld>
            <a:endParaRPr lang="en-US"/>
          </a:p>
        </p:txBody>
      </p:sp>
    </p:spTree>
    <p:extLst>
      <p:ext uri="{BB962C8B-B14F-4D97-AF65-F5344CB8AC3E}">
        <p14:creationId xmlns:p14="http://schemas.microsoft.com/office/powerpoint/2010/main" val="39365274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2007 – we conducted our first study, a study of 100 of our highest -risk patients, we enrolled them prospectively and waited to see what happened.  Voila! We were surprised – but we had no premature or low birth weight babies among the African American and Latina women – none! Compared to the county and state percentage that same year, we had </a:t>
            </a:r>
            <a:r>
              <a:rPr lang="en-US" sz="1200" b="1" kern="1200" dirty="0">
                <a:solidFill>
                  <a:schemeClr val="tx1"/>
                </a:solidFill>
                <a:effectLst/>
                <a:latin typeface="+mn-lt"/>
                <a:ea typeface="+mn-ea"/>
                <a:cs typeface="+mn-cs"/>
              </a:rPr>
              <a:t>eliminated</a:t>
            </a:r>
            <a:r>
              <a:rPr lang="en-US" sz="1200" kern="1200" dirty="0">
                <a:solidFill>
                  <a:schemeClr val="tx1"/>
                </a:solidFill>
                <a:effectLst/>
                <a:latin typeface="+mn-lt"/>
                <a:ea typeface="+mn-ea"/>
                <a:cs typeface="+mn-cs"/>
              </a:rPr>
              <a:t> the racial disparity. Not just dropped a couple of points but totally gone! And that year the African American women were at a 1 in 5 risk of having a preterm birth in Florida!</a:t>
            </a:r>
          </a:p>
          <a:p>
            <a:endParaRPr lang="en-US" dirty="0"/>
          </a:p>
        </p:txBody>
      </p:sp>
      <p:sp>
        <p:nvSpPr>
          <p:cNvPr id="4" name="Slide Number Placeholder 3"/>
          <p:cNvSpPr>
            <a:spLocks noGrp="1"/>
          </p:cNvSpPr>
          <p:nvPr>
            <p:ph type="sldNum" sz="quarter" idx="5"/>
          </p:nvPr>
        </p:nvSpPr>
        <p:spPr/>
        <p:txBody>
          <a:bodyPr/>
          <a:lstStyle/>
          <a:p>
            <a:fld id="{CC7C182F-7381-7644-82AE-ECE47E818E10}" type="slidenum">
              <a:rPr lang="en-US" smtClean="0"/>
              <a:t>31</a:t>
            </a:fld>
            <a:endParaRPr lang="en-US"/>
          </a:p>
        </p:txBody>
      </p:sp>
    </p:spTree>
    <p:extLst>
      <p:ext uri="{BB962C8B-B14F-4D97-AF65-F5344CB8AC3E}">
        <p14:creationId xmlns:p14="http://schemas.microsoft.com/office/powerpoint/2010/main" val="18711157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A41B5E1-5B9E-404F-9FF4-15BCA70C950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646408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r>
              <a:rPr lang="en-US" dirty="0"/>
              <a:t>Throughout our work we weave these four essential tenets, for both patients and staff – we know that if we provide access points and support connections, the knowledge we share will benefit and empower us all. The outcomes speak for themselves and prove that we are doing works. </a:t>
            </a:r>
            <a:r>
              <a:rPr lang="en-US" sz="1200" kern="1200" dirty="0">
                <a:solidFill>
                  <a:schemeClr val="tx1"/>
                </a:solidFill>
                <a:effectLst/>
                <a:latin typeface="+mn-lt"/>
                <a:ea typeface="+mn-ea"/>
                <a:cs typeface="+mn-cs"/>
              </a:rPr>
              <a:t>This equity model mitigates persistent poor outcomes and consistently results in less prematurity, less low birth weight, healthy weight, full-term, breastfeeding babies, healthier moms, and less perinatal depression.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are standing with women, families and communities for access to SAFE, QUALITY maternity care with dignity and power for ALL.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C7C182F-7381-7644-82AE-ECE47E818E10}" type="slidenum">
              <a:rPr lang="en-US" smtClean="0"/>
              <a:t>33</a:t>
            </a:fld>
            <a:endParaRPr lang="en-US"/>
          </a:p>
        </p:txBody>
      </p:sp>
    </p:spTree>
    <p:extLst>
      <p:ext uri="{BB962C8B-B14F-4D97-AF65-F5344CB8AC3E}">
        <p14:creationId xmlns:p14="http://schemas.microsoft.com/office/powerpoint/2010/main" val="28475040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CC7C182F-7381-7644-82AE-ECE47E818E10}" type="slidenum">
              <a:rPr lang="en-US" smtClean="0"/>
              <a:t>34</a:t>
            </a:fld>
            <a:endParaRPr lang="en-US"/>
          </a:p>
        </p:txBody>
      </p:sp>
    </p:spTree>
    <p:extLst>
      <p:ext uri="{BB962C8B-B14F-4D97-AF65-F5344CB8AC3E}">
        <p14:creationId xmlns:p14="http://schemas.microsoft.com/office/powerpoint/2010/main" val="26895065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at commonsense childbirth we use my codified midwifery model of care at all our clinics - to offer Access, Connections, Knowledge and Empowerment to every patient, every time AND to the staff who provide their care. We run clinics in English, Spanish and Portuguese. Mothers choose where they deliver – hospital with a physician or birth center with our midwives, but they have unrestricted access to staff and continuity of patient centered care throughout their maternity care with us regardless of delivery site or provider choice.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Moms going through our programs have more agency, more power, they can fend for themselves – we teach their partners and family members to become advocates – how to navigate the system, how to ‘center the mother’ as well, what to look out for, what questions to ask whenever they are not under our direct care. They can identify ‘non-patient centered care’, they know what it looks like, what it feels like, they can recognize bias and discrimination – conscious and unconscious, they can call it out, and where necessary they can protect themselves. Would that kind of support have enhanced your patient experience?</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CC7C182F-7381-7644-82AE-ECE47E818E10}" type="slidenum">
              <a:rPr lang="en-US" smtClean="0"/>
              <a:t>36</a:t>
            </a:fld>
            <a:endParaRPr lang="en-US"/>
          </a:p>
        </p:txBody>
      </p:sp>
    </p:spTree>
    <p:extLst>
      <p:ext uri="{BB962C8B-B14F-4D97-AF65-F5344CB8AC3E}">
        <p14:creationId xmlns:p14="http://schemas.microsoft.com/office/powerpoint/2010/main" val="2536471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4" name="Google Shape;64;p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17999"/>
              </a:lnSpc>
              <a:spcBef>
                <a:spcPts val="0"/>
              </a:spcBef>
              <a:spcAft>
                <a:spcPts val="0"/>
              </a:spcAft>
              <a:buClrTx/>
              <a:buSzTx/>
              <a:buFontTx/>
              <a:buNone/>
              <a:tabLst/>
              <a:defRPr/>
            </a:pPr>
            <a:r>
              <a:rPr lang="en-US" sz="1200" kern="1200" dirty="0">
                <a:solidFill>
                  <a:schemeClr val="tx1"/>
                </a:solidFill>
                <a:effectLst/>
                <a:latin typeface="+mn-lt"/>
                <a:ea typeface="+mn-ea"/>
                <a:cs typeface="+mn-cs"/>
              </a:rPr>
              <a:t>Here is what you get when you don’t provide patient centered maternity care – the USA has the worse outcomes in the developed world for mothers, with a ranking of 57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in the world for infant mortality and 48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for maternal mortality </a:t>
            </a:r>
          </a:p>
          <a:p>
            <a:pPr marL="0" marR="0" lvl="0" indent="0" algn="l" defTabSz="914400" rtl="0" eaLnBrk="1" fontAlgn="auto" latinLnBrk="0" hangingPunct="1">
              <a:lnSpc>
                <a:spcPct val="117999"/>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a:lnSpc>
                <a:spcPct val="117999"/>
              </a:lnSpc>
            </a:pPr>
            <a:r>
              <a:rPr lang="en-US" dirty="0"/>
              <a:t>Horrific statistics like this, that we may have become numb to in the USA, a little too  accustomed to hearing – statistics that if they were in regards to any other highly-resourced nation we might actually be outraged. </a:t>
            </a:r>
          </a:p>
          <a:p>
            <a:pPr marL="0" lvl="0" indent="0" algn="l" rtl="0">
              <a:lnSpc>
                <a:spcPct val="117999"/>
              </a:lnSpc>
              <a:spcBef>
                <a:spcPts val="0"/>
              </a:spcBef>
              <a:spcAft>
                <a:spcPts val="0"/>
              </a:spcAft>
              <a:buNone/>
            </a:pPr>
            <a:r>
              <a:rPr lang="en-US" dirty="0"/>
              <a:t>AD LIB HERE</a:t>
            </a:r>
            <a:endParaRPr dirty="0"/>
          </a:p>
        </p:txBody>
      </p:sp>
      <p:sp>
        <p:nvSpPr>
          <p:cNvPr id="65" name="Google Shape;65;p5:notes"/>
          <p:cNvSpPr txBox="1">
            <a:spLocks noGrp="1"/>
          </p:cNvSpPr>
          <p:nvPr>
            <p:ph type="hdr" idx="3"/>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2400"/>
              <a:buFont typeface="Helvetica Neue"/>
              <a:buNone/>
            </a:pPr>
            <a:r>
              <a:rPr lang="en-US" sz="2400" b="1" i="0" u="none" strike="noStrike" cap="none">
                <a:solidFill>
                  <a:srgbClr val="FFFFFF"/>
                </a:solidFill>
                <a:latin typeface="Helvetica Neue"/>
                <a:ea typeface="Helvetica Neue"/>
                <a:cs typeface="Helvetica Neue"/>
                <a:sym typeface="Helvetica Neue"/>
              </a:rPr>
              <a:t>Copyright Jennie Joseph 2009</a:t>
            </a:r>
            <a:endParaRPr/>
          </a:p>
        </p:txBody>
      </p:sp>
    </p:spTree>
    <p:extLst>
      <p:ext uri="{BB962C8B-B14F-4D97-AF65-F5344CB8AC3E}">
        <p14:creationId xmlns:p14="http://schemas.microsoft.com/office/powerpoint/2010/main" val="15934578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pPr marL="0" indent="0" algn="ctr">
              <a:buNone/>
            </a:pPr>
            <a:r>
              <a:rPr lang="en-US" altLang="en-US" sz="1400" b="1" dirty="0">
                <a:latin typeface="Arial" panose="020B0604020202020204" pitchFamily="34" charset="0"/>
                <a:ea typeface="ＭＳ Ｐゴシック" panose="020B0600070205080204" pitchFamily="34" charset="-128"/>
                <a:cs typeface="Arial" panose="020B0604020202020204" pitchFamily="34" charset="0"/>
              </a:rPr>
              <a:t>Community-based, community-owned and community-led perinatal providers and practices using doulas, lactation educators, community health workers, medical assistants, nurses and midwives are:</a:t>
            </a:r>
          </a:p>
          <a:p>
            <a:pPr marL="0" indent="0">
              <a:buNone/>
            </a:pPr>
            <a:endParaRPr lang="en-US" altLang="en-US" sz="200" dirty="0">
              <a:latin typeface="Arial" panose="020B0604020202020204" pitchFamily="34" charset="0"/>
              <a:ea typeface="ＭＳ Ｐゴシック" panose="020B0600070205080204" pitchFamily="34" charset="-128"/>
              <a:cs typeface="Arial" panose="020B0604020202020204" pitchFamily="34" charset="0"/>
            </a:endParaRPr>
          </a:p>
          <a:p>
            <a:pPr marL="0" indent="0"/>
            <a:r>
              <a:rPr lang="en-US" altLang="en-US" sz="1200" dirty="0">
                <a:latin typeface="Arial" panose="020B0604020202020204" pitchFamily="34" charset="0"/>
                <a:ea typeface="ＭＳ Ｐゴシック" panose="020B0600070205080204" pitchFamily="34" charset="-128"/>
                <a:cs typeface="Arial" panose="020B0604020202020204" pitchFamily="34" charset="0"/>
              </a:rPr>
              <a:t>PROTECTIVE in </a:t>
            </a:r>
            <a:r>
              <a:rPr lang="en-US" altLang="en-US" sz="1200" u="sng" dirty="0">
                <a:latin typeface="Arial" panose="020B0604020202020204" pitchFamily="34" charset="0"/>
                <a:ea typeface="ＭＳ Ｐゴシック" panose="020B0600070205080204" pitchFamily="34" charset="-128"/>
                <a:cs typeface="Arial" panose="020B0604020202020204" pitchFamily="34" charset="0"/>
              </a:rPr>
              <a:t>all</a:t>
            </a:r>
            <a:r>
              <a:rPr lang="en-US" altLang="en-US" sz="1200" dirty="0">
                <a:latin typeface="Arial" panose="020B0604020202020204" pitchFamily="34" charset="0"/>
                <a:ea typeface="ＭＳ Ｐゴシック" panose="020B0600070205080204" pitchFamily="34" charset="-128"/>
                <a:cs typeface="Arial" panose="020B0604020202020204" pitchFamily="34" charset="0"/>
              </a:rPr>
              <a:t> </a:t>
            </a:r>
            <a:r>
              <a:rPr lang="en-US" altLang="en-US" sz="1200" dirty="0" err="1">
                <a:latin typeface="Arial" panose="020B0604020202020204" pitchFamily="34" charset="0"/>
                <a:ea typeface="ＭＳ Ｐゴシック" panose="020B0600070205080204" pitchFamily="34" charset="-128"/>
                <a:cs typeface="Arial" panose="020B0604020202020204" pitchFamily="34" charset="0"/>
              </a:rPr>
              <a:t>materno</a:t>
            </a:r>
            <a:r>
              <a:rPr lang="en-US" altLang="en-US" sz="1200" dirty="0">
                <a:latin typeface="Arial" panose="020B0604020202020204" pitchFamily="34" charset="0"/>
                <a:ea typeface="ＭＳ Ｐゴシック" panose="020B0600070205080204" pitchFamily="34" charset="-128"/>
                <a:cs typeface="Arial" panose="020B0604020202020204" pitchFamily="34" charset="0"/>
              </a:rPr>
              <a:t>-toxic zones and situations</a:t>
            </a:r>
          </a:p>
          <a:p>
            <a:pPr marL="0" indent="0"/>
            <a:r>
              <a:rPr lang="en-US" altLang="en-US" sz="1200" dirty="0">
                <a:latin typeface="Arial" panose="020B0604020202020204" pitchFamily="34" charset="0"/>
                <a:ea typeface="ＭＳ Ｐゴシック" panose="020B0600070205080204" pitchFamily="34" charset="-128"/>
                <a:cs typeface="Arial" panose="020B0604020202020204" pitchFamily="34" charset="0"/>
              </a:rPr>
              <a:t>Able and </a:t>
            </a:r>
            <a:r>
              <a:rPr lang="en-US" altLang="en-US" sz="1200" b="1" dirty="0">
                <a:latin typeface="Arial" panose="020B0604020202020204" pitchFamily="34" charset="0"/>
                <a:ea typeface="ＭＳ Ｐゴシック" panose="020B0600070205080204" pitchFamily="34" charset="-128"/>
                <a:cs typeface="Arial" panose="020B0604020202020204" pitchFamily="34" charset="0"/>
              </a:rPr>
              <a:t>willing </a:t>
            </a:r>
            <a:r>
              <a:rPr lang="en-US" altLang="en-US" sz="1200" dirty="0">
                <a:latin typeface="Arial" panose="020B0604020202020204" pitchFamily="34" charset="0"/>
                <a:ea typeface="ＭＳ Ｐゴシック" panose="020B0600070205080204" pitchFamily="34" charset="-128"/>
                <a:cs typeface="Arial" panose="020B0604020202020204" pitchFamily="34" charset="0"/>
              </a:rPr>
              <a:t>to create and navigate a ‘team’ approach to maternity care</a:t>
            </a:r>
          </a:p>
          <a:p>
            <a:pPr marL="0" indent="0"/>
            <a:r>
              <a:rPr lang="en-US" altLang="en-US" sz="1200" dirty="0">
                <a:latin typeface="Arial" panose="020B0604020202020204" pitchFamily="34" charset="0"/>
                <a:ea typeface="ＭＳ Ｐゴシック" panose="020B0600070205080204" pitchFamily="34" charset="-128"/>
                <a:cs typeface="Arial" panose="020B0604020202020204" pitchFamily="34" charset="0"/>
              </a:rPr>
              <a:t>Providing quality, culturally-congruent, perinatal care where women ‘are’ – physically, mentally, emotionally and even financially</a:t>
            </a:r>
          </a:p>
          <a:p>
            <a:pPr marL="0" indent="0"/>
            <a:r>
              <a:rPr lang="en-US" altLang="en-US" sz="1200" dirty="0">
                <a:latin typeface="Arial" panose="020B0604020202020204" pitchFamily="34" charset="0"/>
                <a:ea typeface="ＭＳ Ｐゴシック" panose="020B0600070205080204" pitchFamily="34" charset="-128"/>
                <a:cs typeface="Arial" panose="020B0604020202020204" pitchFamily="34" charset="0"/>
              </a:rPr>
              <a:t>Able to train and support other willing providers and agencies in interdisciplinary and collaborative practice </a:t>
            </a:r>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CC7C182F-7381-7644-82AE-ECE47E818E10}" type="slidenum">
              <a:rPr lang="en-US" smtClean="0"/>
              <a:t>37</a:t>
            </a:fld>
            <a:endParaRPr lang="en-US"/>
          </a:p>
        </p:txBody>
      </p:sp>
    </p:spTree>
    <p:extLst>
      <p:ext uri="{BB962C8B-B14F-4D97-AF65-F5344CB8AC3E}">
        <p14:creationId xmlns:p14="http://schemas.microsoft.com/office/powerpoint/2010/main" val="42158182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pPr eaLnBrk="1" hangingPunct="1">
              <a:lnSpc>
                <a:spcPct val="90000"/>
              </a:lnSpc>
            </a:pPr>
            <a:r>
              <a:rPr lang="en-US" altLang="en-US" sz="1200" dirty="0">
                <a:latin typeface="Arial" panose="020B0604020202020204" pitchFamily="34" charset="0"/>
                <a:ea typeface="ＭＳ Ｐゴシック" panose="020B0600070205080204" pitchFamily="34" charset="-128"/>
                <a:cs typeface="Arial" panose="020B0604020202020204" pitchFamily="34" charset="0"/>
              </a:rPr>
              <a:t>We need </a:t>
            </a:r>
            <a:r>
              <a:rPr lang="en-US" altLang="en-US" sz="1200" i="1" dirty="0">
                <a:latin typeface="Arial" panose="020B0604020202020204" pitchFamily="34" charset="0"/>
                <a:ea typeface="ＭＳ Ｐゴシック" panose="020B0600070205080204" pitchFamily="34" charset="-128"/>
                <a:cs typeface="Arial" panose="020B0604020202020204" pitchFamily="34" charset="0"/>
              </a:rPr>
              <a:t>Safe, quality </a:t>
            </a:r>
            <a:r>
              <a:rPr lang="en-US" altLang="en-US" sz="1200" dirty="0">
                <a:latin typeface="Arial" panose="020B0604020202020204" pitchFamily="34" charset="0"/>
                <a:ea typeface="ＭＳ Ｐゴシック" panose="020B0600070205080204" pitchFamily="34" charset="-128"/>
                <a:cs typeface="Arial" panose="020B0604020202020204" pitchFamily="34" charset="0"/>
              </a:rPr>
              <a:t>maternity care for ALL women</a:t>
            </a:r>
          </a:p>
          <a:p>
            <a:pPr eaLnBrk="1" hangingPunct="1">
              <a:lnSpc>
                <a:spcPct val="90000"/>
              </a:lnSpc>
            </a:pPr>
            <a:r>
              <a:rPr lang="en-US" altLang="en-US" sz="1200" dirty="0">
                <a:latin typeface="Arial" panose="020B0604020202020204" pitchFamily="34" charset="0"/>
                <a:ea typeface="ＭＳ Ｐゴシック" panose="020B0600070205080204" pitchFamily="34" charset="-128"/>
                <a:cs typeface="Arial" panose="020B0604020202020204" pitchFamily="34" charset="0"/>
              </a:rPr>
              <a:t>We need </a:t>
            </a:r>
            <a:r>
              <a:rPr lang="en-US" altLang="en-US" sz="1200" i="1" dirty="0">
                <a:latin typeface="Arial" panose="020B0604020202020204" pitchFamily="34" charset="0"/>
                <a:ea typeface="ＭＳ Ｐゴシック" panose="020B0600070205080204" pitchFamily="34" charset="-128"/>
                <a:cs typeface="Arial" panose="020B0604020202020204" pitchFamily="34" charset="0"/>
              </a:rPr>
              <a:t>Appropriate level </a:t>
            </a:r>
            <a:r>
              <a:rPr lang="en-US" altLang="en-US" sz="1200" dirty="0">
                <a:latin typeface="Arial" panose="020B0604020202020204" pitchFamily="34" charset="0"/>
                <a:ea typeface="ＭＳ Ｐゴシック" panose="020B0600070205080204" pitchFamily="34" charset="-128"/>
                <a:cs typeface="Arial" panose="020B0604020202020204" pitchFamily="34" charset="0"/>
              </a:rPr>
              <a:t>providers, with cultural humility and willingness to acknowledge the true dangers for women </a:t>
            </a:r>
          </a:p>
          <a:p>
            <a:pPr eaLnBrk="1" hangingPunct="1">
              <a:lnSpc>
                <a:spcPct val="90000"/>
              </a:lnSpc>
            </a:pPr>
            <a:r>
              <a:rPr lang="en-US" altLang="en-US" sz="1200" dirty="0">
                <a:latin typeface="Arial" panose="020B0604020202020204" pitchFamily="34" charset="0"/>
                <a:ea typeface="ＭＳ Ｐゴシック" panose="020B0600070205080204" pitchFamily="34" charset="-128"/>
                <a:cs typeface="Arial" panose="020B0604020202020204" pitchFamily="34" charset="0"/>
              </a:rPr>
              <a:t>We need access to  all sites, all levels of care – home birth, clinic, birth center, hospital</a:t>
            </a:r>
          </a:p>
          <a:p>
            <a:pPr eaLnBrk="1" hangingPunct="1">
              <a:lnSpc>
                <a:spcPct val="90000"/>
              </a:lnSpc>
            </a:pPr>
            <a:r>
              <a:rPr lang="en-US" altLang="en-US" sz="1200" dirty="0">
                <a:latin typeface="Arial" panose="020B0604020202020204" pitchFamily="34" charset="0"/>
                <a:ea typeface="ＭＳ Ｐゴシック" panose="020B0600070205080204" pitchFamily="34" charset="-128"/>
                <a:cs typeface="Arial" panose="020B0604020202020204" pitchFamily="34" charset="0"/>
              </a:rPr>
              <a:t>Providers need support and training to understand the impact of  structural issues</a:t>
            </a:r>
          </a:p>
          <a:p>
            <a:pPr eaLnBrk="1" hangingPunct="1">
              <a:lnSpc>
                <a:spcPct val="90000"/>
              </a:lnSpc>
            </a:pPr>
            <a:r>
              <a:rPr lang="en-US" altLang="en-US" sz="1200" dirty="0">
                <a:latin typeface="Arial" panose="020B0604020202020204" pitchFamily="34" charset="0"/>
                <a:ea typeface="ＭＳ Ｐゴシック" panose="020B0600070205080204" pitchFamily="34" charset="-128"/>
                <a:cs typeface="Arial" panose="020B0604020202020204" pitchFamily="34" charset="0"/>
              </a:rPr>
              <a:t>Diverse students need financial support to begin, attain, maintain and sustain their career path and practices</a:t>
            </a:r>
          </a:p>
          <a:p>
            <a:pPr eaLnBrk="1" hangingPunct="1">
              <a:lnSpc>
                <a:spcPct val="90000"/>
              </a:lnSpc>
            </a:pPr>
            <a:r>
              <a:rPr lang="en-US" altLang="en-US" sz="1200" dirty="0">
                <a:latin typeface="Arial" panose="020B0604020202020204" pitchFamily="34" charset="0"/>
                <a:ea typeface="ＭＳ Ｐゴシック" panose="020B0600070205080204" pitchFamily="34" charset="-128"/>
                <a:cs typeface="Arial" panose="020B0604020202020204" pitchFamily="34" charset="0"/>
              </a:rPr>
              <a:t>We need ACTION, we need JUSTICE</a:t>
            </a:r>
          </a:p>
          <a:p>
            <a:pPr eaLnBrk="1" hangingPunct="1">
              <a:lnSpc>
                <a:spcPct val="90000"/>
              </a:lnSpc>
            </a:pPr>
            <a:endParaRPr lang="en-US" altLang="en-US" sz="1200" dirty="0">
              <a:latin typeface="Arial" panose="020B0604020202020204" pitchFamily="34" charset="0"/>
              <a:ea typeface="ＭＳ Ｐゴシック" panose="020B0600070205080204" pitchFamily="34" charset="-128"/>
              <a:cs typeface="Arial" panose="020B0604020202020204" pitchFamily="34" charset="0"/>
            </a:endParaRPr>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CC7C182F-7381-7644-82AE-ECE47E818E10}" type="slidenum">
              <a:rPr lang="en-US" smtClean="0"/>
              <a:t>38</a:t>
            </a:fld>
            <a:endParaRPr lang="en-US"/>
          </a:p>
        </p:txBody>
      </p:sp>
    </p:spTree>
    <p:extLst>
      <p:ext uri="{BB962C8B-B14F-4D97-AF65-F5344CB8AC3E}">
        <p14:creationId xmlns:p14="http://schemas.microsoft.com/office/powerpoint/2010/main" val="26662834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 are some postpartum moms from my clinic in Orlando – please notice the juicy baby thighs, oh the rolls!  Here’s what you get when you DO ‘center the patient’ – centering the woman, the mother/baby dyad – we see them as one unit, a pair; centering her partner, her family and her supporters. </a:t>
            </a:r>
            <a:r>
              <a:rPr lang="en-US" sz="1200" b="1" kern="1200" dirty="0">
                <a:solidFill>
                  <a:schemeClr val="tx1"/>
                </a:solidFill>
                <a:effectLst/>
                <a:latin typeface="+mn-lt"/>
                <a:ea typeface="+mn-ea"/>
                <a:cs typeface="+mn-cs"/>
              </a:rPr>
              <a:t>All the people essential to her health – because at the end of the day we all need people, and for those of us who don’t have anyone, WE, stand in that gap and facilitate connections to build relationships.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At Commonsense Childbirth we developed a maternity medical home, which includes prenatal and postpartum clinics called Easy Access Clinics, and a birth center with natural and water birth options, with the intention that no one is turned away for care, no matter what, and that all women are centered and fully supported throughout their pregnancy and birth experience. That means WE take on the onus and responsibility of situating the mom, working with her financially, her insurance or lack of insurance, her social and emotional and mental health needs, her fears and concerns </a:t>
            </a:r>
            <a:r>
              <a:rPr lang="en-US" sz="1200" b="1" kern="1200" dirty="0">
                <a:solidFill>
                  <a:schemeClr val="tx1"/>
                </a:solidFill>
                <a:effectLst/>
                <a:latin typeface="+mn-lt"/>
                <a:ea typeface="+mn-ea"/>
                <a:cs typeface="+mn-cs"/>
              </a:rPr>
              <a:t>as well as her maternity healthcare</a:t>
            </a:r>
            <a:r>
              <a:rPr lang="en-US" sz="1200" kern="1200" dirty="0">
                <a:solidFill>
                  <a:schemeClr val="tx1"/>
                </a:solidFill>
                <a:effectLst/>
                <a:latin typeface="+mn-lt"/>
                <a:ea typeface="+mn-ea"/>
                <a:cs typeface="+mn-cs"/>
              </a:rPr>
              <a:t> – wrap around services, what we call prenatal care plus – that’s The JJ Way! </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C7C182F-7381-7644-82AE-ECE47E818E10}" type="slidenum">
              <a:rPr lang="en-US" smtClean="0"/>
              <a:t>39</a:t>
            </a:fld>
            <a:endParaRPr lang="en-US"/>
          </a:p>
        </p:txBody>
      </p:sp>
    </p:spTree>
    <p:extLst>
      <p:ext uri="{BB962C8B-B14F-4D97-AF65-F5344CB8AC3E}">
        <p14:creationId xmlns:p14="http://schemas.microsoft.com/office/powerpoint/2010/main" val="4481665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7C182F-7381-7644-82AE-ECE47E818E10}" type="slidenum">
              <a:rPr lang="en-US" smtClean="0"/>
              <a:t>41</a:t>
            </a:fld>
            <a:endParaRPr lang="en-US"/>
          </a:p>
        </p:txBody>
      </p:sp>
    </p:spTree>
    <p:extLst>
      <p:ext uri="{BB962C8B-B14F-4D97-AF65-F5344CB8AC3E}">
        <p14:creationId xmlns:p14="http://schemas.microsoft.com/office/powerpoint/2010/main" val="32916067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2" name="Google Shape;72;p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lvl="0">
              <a:lnSpc>
                <a:spcPct val="117999"/>
              </a:lnSpc>
              <a:defRPr/>
            </a:pPr>
            <a:r>
              <a:rPr lang="en-US" sz="1200" kern="1200" dirty="0">
                <a:solidFill>
                  <a:schemeClr val="tx1"/>
                </a:solidFill>
                <a:effectLst/>
                <a:latin typeface="+mn-lt"/>
                <a:ea typeface="+mn-ea"/>
                <a:cs typeface="+mn-cs"/>
              </a:rPr>
              <a:t>Around 700 women dying annually and with 3-4 times as many African American women dying due to pregnancy related causes as white women. Worse yet, 50K near–miss occurrences every year – mothers who nearly died or who are seriously ill or disabled due to pregnancy, birth or postpartum. Mothers who may or may not be sharing their stories, because who do you tell……who is listening…….. dare I say it,  who even cares? We do a poor job of supporting women, especially postpartum where within 2 days of giving birth you are essentially on your own, out the door, with a newborn, perhaps an abdominal scar and your unanswered questions……..You have no access to your provider, you may call, but you may also get the run around – it’s all about that six week postpartum visit, seriously, a pap smear at six weeks falls woefully short of providing patient-centered care </a:t>
            </a:r>
            <a:r>
              <a:rPr lang="en-US" dirty="0"/>
              <a:t>OR support! Are we surprised that postpartum depression and PTSD is rife, that American women are suffering, families are struggling…….. we are culpable though, if we continue to let this stand… </a:t>
            </a:r>
            <a:r>
              <a:rPr lang="en-US" sz="1200" kern="1200" dirty="0">
                <a:solidFill>
                  <a:schemeClr val="tx1"/>
                </a:solidFill>
                <a:effectLst/>
                <a:latin typeface="+mn-lt"/>
                <a:ea typeface="+mn-ea"/>
                <a:cs typeface="+mn-cs"/>
              </a:rPr>
              <a:t>!</a:t>
            </a:r>
          </a:p>
          <a:p>
            <a:pPr marL="0" lvl="0" indent="0" algn="l" rtl="0">
              <a:lnSpc>
                <a:spcPct val="117999"/>
              </a:lnSpc>
              <a:spcBef>
                <a:spcPts val="0"/>
              </a:spcBef>
              <a:spcAft>
                <a:spcPts val="0"/>
              </a:spcAft>
              <a:buNone/>
            </a:pPr>
            <a:endParaRPr dirty="0"/>
          </a:p>
        </p:txBody>
      </p:sp>
    </p:spTree>
    <p:extLst>
      <p:ext uri="{BB962C8B-B14F-4D97-AF65-F5344CB8AC3E}">
        <p14:creationId xmlns:p14="http://schemas.microsoft.com/office/powerpoint/2010/main" val="2624044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I’m a midwife, and I’ve been in the field for 40 years– 10 of them in the UK, and 30 in the US. I emigrated to the states in 1989. So I’ve also been a practitioner AND a patient in both countries. </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a midwife in practice in Central Florida I am part of women’s stories on a daily basis, and I see the difference that providing unimpeded access to patient-centered, midwifery model care can make on her, and in fact on </a:t>
            </a:r>
            <a:r>
              <a:rPr lang="en-US" b="1" dirty="0"/>
              <a:t>every </a:t>
            </a:r>
            <a:r>
              <a:rPr lang="en-US" dirty="0"/>
              <a:t>person that comes through our doors. I see mostly marginalized women, uninsured or low income, and women of color who are often traumatized and tell stories of being re-traumatized, belittled, blamed, disrespected or even turned away at medical offices, at clinics and hospitals due to who they are, or who they are perceived to be.  I also see affluent women, educated women, with ‘good insurance’, especially those of color, who have equally been unable to get answers to their questions, or timely responses to their concerns, perhaps not turned away but not feeling comfortable either, and certainly wishing they were somewhere else.</a:t>
            </a:r>
          </a:p>
          <a:p>
            <a:endParaRPr lang="en-US" dirty="0"/>
          </a:p>
        </p:txBody>
      </p:sp>
      <p:sp>
        <p:nvSpPr>
          <p:cNvPr id="4" name="Slide Number Placeholder 3"/>
          <p:cNvSpPr>
            <a:spLocks noGrp="1"/>
          </p:cNvSpPr>
          <p:nvPr>
            <p:ph type="sldNum" sz="quarter" idx="5"/>
          </p:nvPr>
        </p:nvSpPr>
        <p:spPr/>
        <p:txBody>
          <a:bodyPr/>
          <a:lstStyle/>
          <a:p>
            <a:fld id="{CC7C182F-7381-7644-82AE-ECE47E818E10}" type="slidenum">
              <a:rPr lang="en-US" smtClean="0"/>
              <a:t>5</a:t>
            </a:fld>
            <a:endParaRPr lang="en-US"/>
          </a:p>
        </p:txBody>
      </p:sp>
    </p:spTree>
    <p:extLst>
      <p:ext uri="{BB962C8B-B14F-4D97-AF65-F5344CB8AC3E}">
        <p14:creationId xmlns:p14="http://schemas.microsoft.com/office/powerpoint/2010/main" val="1503750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You probably have a story of your own, or your close friend or your family member, a story that even now might reduce you to tears as you remember perhaps that sense of helpless unease, fear, frustration, powerlessness, or maybe even shame. For women, many of our stories are related to pregnancy, delivery, postpartum and gynecological  experiences and some of these stories never leave us.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all want the same thing if we happen to end up being a patient, right? - to be the center of the experience, to be respected, to be listened to, to be understood and invited to share in the decision making. And when that is missing people suffer, patients suffer, their loved ones suffer, providers suffer, health systems suffer – if the patient isn’t centered EVERYBODY is suffering.  Yeah…. So Midwifery IS patient centered care – always has been – always will be . Midwifery means ‘with woman’ and seeing as we are talking about maternal health, in fact we are really talking about saving lives, women’s lives, babies lives, we really should talk about the midwifery model of care, because in this context MIDWIFERY MATTERS. </a:t>
            </a:r>
          </a:p>
          <a:p>
            <a:endParaRPr lang="en-US" dirty="0"/>
          </a:p>
        </p:txBody>
      </p:sp>
      <p:sp>
        <p:nvSpPr>
          <p:cNvPr id="4" name="Slide Number Placeholder 3"/>
          <p:cNvSpPr>
            <a:spLocks noGrp="1"/>
          </p:cNvSpPr>
          <p:nvPr>
            <p:ph type="sldNum" sz="quarter" idx="5"/>
          </p:nvPr>
        </p:nvSpPr>
        <p:spPr/>
        <p:txBody>
          <a:bodyPr/>
          <a:lstStyle/>
          <a:p>
            <a:fld id="{F3A291F0-073E-D248-858A-BD7176916820}" type="slidenum">
              <a:rPr lang="en-US" smtClean="0"/>
              <a:t>6</a:t>
            </a:fld>
            <a:endParaRPr lang="en-US"/>
          </a:p>
        </p:txBody>
      </p:sp>
    </p:spTree>
    <p:extLst>
      <p:ext uri="{BB962C8B-B14F-4D97-AF65-F5344CB8AC3E}">
        <p14:creationId xmlns:p14="http://schemas.microsoft.com/office/powerpoint/2010/main" val="16706009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84F271-A0C9-534A-A294-37EB0D183CB1}" type="slidenum">
              <a:rPr lang="en-US" smtClean="0"/>
              <a:t>7</a:t>
            </a:fld>
            <a:endParaRPr lang="en-US"/>
          </a:p>
        </p:txBody>
      </p:sp>
    </p:spTree>
    <p:extLst>
      <p:ext uri="{BB962C8B-B14F-4D97-AF65-F5344CB8AC3E}">
        <p14:creationId xmlns:p14="http://schemas.microsoft.com/office/powerpoint/2010/main" val="15761430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why is it so hard for us to consider access to quality health care as a human right? Why do we feel some of us ‘deserve’ different treatment, different quality care? What is really ‘centered’ if it is not the patient? Is it the provider? The practice? The hospital? The risk-managers? The shareholders? Is it the ‘system? In my opinion the system is broken, we spend the most money per capita on health care, yet something is not quite right. It seems that centering these specific ways of being, perpetuate structural and historical inequities and biases which allow, and sometimes even overlook, the unequal care and practices which may maintain the business model and the corporate bottom line, but perhaps really just hurt people.  </a:t>
            </a:r>
          </a:p>
          <a:p>
            <a:endParaRPr lang="en-US" dirty="0"/>
          </a:p>
          <a:p>
            <a:r>
              <a:rPr lang="en-US" dirty="0"/>
              <a:t>(this is a mom who had to transfer from my birthing center during labor to finish her delivery in the hospital – yup, sometimes those babies are just a bit too hefty to come through.., but with a timely transfer and continued support she managed to deliver safely, and without a cesarean section – the blessing of collaborative interdisciplinary teams that will also center the mother/baby dyad). But that’s not happening every time, that’s not how it’s working for all women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CC7C182F-7381-7644-82AE-ECE47E818E10}" type="slidenum">
              <a:rPr lang="en-US" smtClean="0"/>
              <a:t>8</a:t>
            </a:fld>
            <a:endParaRPr lang="en-US"/>
          </a:p>
        </p:txBody>
      </p:sp>
    </p:spTree>
    <p:extLst>
      <p:ext uri="{BB962C8B-B14F-4D97-AF65-F5344CB8AC3E}">
        <p14:creationId xmlns:p14="http://schemas.microsoft.com/office/powerpoint/2010/main" val="31834155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51412326-12A3-964F-98F2-B81B49163A1D}"/>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 Obviously disenfranchised neighborhoods are </a:t>
            </a:r>
            <a:r>
              <a:rPr lang="en-US" sz="1200" kern="1200" dirty="0" err="1">
                <a:solidFill>
                  <a:schemeClr val="tx1"/>
                </a:solidFill>
                <a:effectLst/>
                <a:latin typeface="+mn-lt"/>
                <a:ea typeface="+mn-ea"/>
                <a:cs typeface="+mn-cs"/>
              </a:rPr>
              <a:t>materno</a:t>
            </a:r>
            <a:r>
              <a:rPr lang="en-US" sz="1200" kern="1200" dirty="0">
                <a:solidFill>
                  <a:schemeClr val="tx1"/>
                </a:solidFill>
                <a:effectLst/>
                <a:latin typeface="+mn-lt"/>
                <a:ea typeface="+mn-ea"/>
                <a:cs typeface="+mn-cs"/>
              </a:rPr>
              <a:t>-toxic zones, not conducive to, or supportive of health, power or well-being in any way. Let’s not fall into the trap of thinking that poor obstetric outcomes must be inextricably linked to social determinants of health though, of women making poor choices, not caring about their babies, and other convenient tropes, that would be too easy………. And in fact that might make for a really simple fix too, right? Just ensure all people have all their social needs met and we’re done!</a:t>
            </a:r>
          </a:p>
          <a:p>
            <a:r>
              <a:rPr lang="en-US" sz="1200" kern="1200" dirty="0">
                <a:solidFill>
                  <a:schemeClr val="tx1"/>
                </a:solidFill>
                <a:effectLst/>
                <a:latin typeface="+mn-lt"/>
                <a:ea typeface="+mn-ea"/>
                <a:cs typeface="+mn-cs"/>
              </a:rPr>
              <a:t> </a:t>
            </a:r>
          </a:p>
          <a:p>
            <a:endParaRPr lang="en-US" dirty="0"/>
          </a:p>
          <a:p>
            <a:endParaRPr lang="en-US" dirty="0"/>
          </a:p>
        </p:txBody>
      </p:sp>
    </p:spTree>
    <p:extLst>
      <p:ext uri="{BB962C8B-B14F-4D97-AF65-F5344CB8AC3E}">
        <p14:creationId xmlns:p14="http://schemas.microsoft.com/office/powerpoint/2010/main" val="1173460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A04F6-627E-A143-81E0-77BF19469B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2F36C80-B517-9646-AD78-B05CE9CF67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71900A8-814D-D542-BC53-7E31A23EC8AB}"/>
              </a:ext>
            </a:extLst>
          </p:cNvPr>
          <p:cNvSpPr>
            <a:spLocks noGrp="1"/>
          </p:cNvSpPr>
          <p:nvPr>
            <p:ph type="dt" sz="half" idx="10"/>
          </p:nvPr>
        </p:nvSpPr>
        <p:spPr/>
        <p:txBody>
          <a:bodyPr/>
          <a:lstStyle/>
          <a:p>
            <a:fld id="{A5CCBE48-B3B7-8448-8F75-A86F0752A3FD}" type="datetimeFigureOut">
              <a:rPr lang="en-US" smtClean="0"/>
              <a:t>4/26/2022</a:t>
            </a:fld>
            <a:endParaRPr lang="en-US"/>
          </a:p>
        </p:txBody>
      </p:sp>
      <p:sp>
        <p:nvSpPr>
          <p:cNvPr id="5" name="Footer Placeholder 4">
            <a:extLst>
              <a:ext uri="{FF2B5EF4-FFF2-40B4-BE49-F238E27FC236}">
                <a16:creationId xmlns:a16="http://schemas.microsoft.com/office/drawing/2014/main" id="{FCD0AE45-8592-A24B-815B-63519747CE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B7F037-7E56-0245-A826-0853C55F6A58}"/>
              </a:ext>
            </a:extLst>
          </p:cNvPr>
          <p:cNvSpPr>
            <a:spLocks noGrp="1"/>
          </p:cNvSpPr>
          <p:nvPr>
            <p:ph type="sldNum" sz="quarter" idx="12"/>
          </p:nvPr>
        </p:nvSpPr>
        <p:spPr/>
        <p:txBody>
          <a:bodyPr/>
          <a:lstStyle/>
          <a:p>
            <a:fld id="{598EF7FF-3455-2D42-A5C5-AD9356563B65}" type="slidenum">
              <a:rPr lang="en-US" smtClean="0"/>
              <a:t>‹#›</a:t>
            </a:fld>
            <a:endParaRPr lang="en-US"/>
          </a:p>
        </p:txBody>
      </p:sp>
    </p:spTree>
    <p:extLst>
      <p:ext uri="{BB962C8B-B14F-4D97-AF65-F5344CB8AC3E}">
        <p14:creationId xmlns:p14="http://schemas.microsoft.com/office/powerpoint/2010/main" val="24404827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60A00-000C-0E4A-BB95-8EA483D8D8E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48BE12B-4E32-A645-A64B-AF594E91558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C945E5-7500-0F4A-9323-824B0ABAEA81}"/>
              </a:ext>
            </a:extLst>
          </p:cNvPr>
          <p:cNvSpPr>
            <a:spLocks noGrp="1"/>
          </p:cNvSpPr>
          <p:nvPr>
            <p:ph type="dt" sz="half" idx="10"/>
          </p:nvPr>
        </p:nvSpPr>
        <p:spPr/>
        <p:txBody>
          <a:bodyPr/>
          <a:lstStyle/>
          <a:p>
            <a:fld id="{A5CCBE48-B3B7-8448-8F75-A86F0752A3FD}" type="datetimeFigureOut">
              <a:rPr lang="en-US" smtClean="0"/>
              <a:t>4/26/2022</a:t>
            </a:fld>
            <a:endParaRPr lang="en-US"/>
          </a:p>
        </p:txBody>
      </p:sp>
      <p:sp>
        <p:nvSpPr>
          <p:cNvPr id="5" name="Footer Placeholder 4">
            <a:extLst>
              <a:ext uri="{FF2B5EF4-FFF2-40B4-BE49-F238E27FC236}">
                <a16:creationId xmlns:a16="http://schemas.microsoft.com/office/drawing/2014/main" id="{3BEB5070-E41D-6A47-A266-063F82A66E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B65F42-9B65-B245-9447-48EE73B73C4C}"/>
              </a:ext>
            </a:extLst>
          </p:cNvPr>
          <p:cNvSpPr>
            <a:spLocks noGrp="1"/>
          </p:cNvSpPr>
          <p:nvPr>
            <p:ph type="sldNum" sz="quarter" idx="12"/>
          </p:nvPr>
        </p:nvSpPr>
        <p:spPr/>
        <p:txBody>
          <a:bodyPr/>
          <a:lstStyle/>
          <a:p>
            <a:fld id="{598EF7FF-3455-2D42-A5C5-AD9356563B65}" type="slidenum">
              <a:rPr lang="en-US" smtClean="0"/>
              <a:t>‹#›</a:t>
            </a:fld>
            <a:endParaRPr lang="en-US"/>
          </a:p>
        </p:txBody>
      </p:sp>
    </p:spTree>
    <p:extLst>
      <p:ext uri="{BB962C8B-B14F-4D97-AF65-F5344CB8AC3E}">
        <p14:creationId xmlns:p14="http://schemas.microsoft.com/office/powerpoint/2010/main" val="1216933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FB996E-B095-C94B-BD37-05AB9024E5C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2FB1F3-CAF3-5F4F-9D7E-C28A21AD08B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2E0447-2716-E94C-A257-434711F8935A}"/>
              </a:ext>
            </a:extLst>
          </p:cNvPr>
          <p:cNvSpPr>
            <a:spLocks noGrp="1"/>
          </p:cNvSpPr>
          <p:nvPr>
            <p:ph type="dt" sz="half" idx="10"/>
          </p:nvPr>
        </p:nvSpPr>
        <p:spPr/>
        <p:txBody>
          <a:bodyPr/>
          <a:lstStyle/>
          <a:p>
            <a:fld id="{A5CCBE48-B3B7-8448-8F75-A86F0752A3FD}" type="datetimeFigureOut">
              <a:rPr lang="en-US" smtClean="0"/>
              <a:t>4/26/2022</a:t>
            </a:fld>
            <a:endParaRPr lang="en-US"/>
          </a:p>
        </p:txBody>
      </p:sp>
      <p:sp>
        <p:nvSpPr>
          <p:cNvPr id="5" name="Footer Placeholder 4">
            <a:extLst>
              <a:ext uri="{FF2B5EF4-FFF2-40B4-BE49-F238E27FC236}">
                <a16:creationId xmlns:a16="http://schemas.microsoft.com/office/drawing/2014/main" id="{AE6AB79D-F10F-9C45-810D-EB740857F2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126E0C-11D2-2147-901A-3A8066925A73}"/>
              </a:ext>
            </a:extLst>
          </p:cNvPr>
          <p:cNvSpPr>
            <a:spLocks noGrp="1"/>
          </p:cNvSpPr>
          <p:nvPr>
            <p:ph type="sldNum" sz="quarter" idx="12"/>
          </p:nvPr>
        </p:nvSpPr>
        <p:spPr/>
        <p:txBody>
          <a:bodyPr/>
          <a:lstStyle/>
          <a:p>
            <a:fld id="{598EF7FF-3455-2D42-A5C5-AD9356563B65}" type="slidenum">
              <a:rPr lang="en-US" smtClean="0"/>
              <a:t>‹#›</a:t>
            </a:fld>
            <a:endParaRPr lang="en-US"/>
          </a:p>
        </p:txBody>
      </p:sp>
    </p:spTree>
    <p:extLst>
      <p:ext uri="{BB962C8B-B14F-4D97-AF65-F5344CB8AC3E}">
        <p14:creationId xmlns:p14="http://schemas.microsoft.com/office/powerpoint/2010/main" val="16509149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609600" y="1447801"/>
            <a:ext cx="10972800" cy="4419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2"/>
          <p:cNvSpPr>
            <a:spLocks noGrp="1"/>
          </p:cNvSpPr>
          <p:nvPr>
            <p:ph type="sldNum" sz="quarter" idx="4"/>
          </p:nvPr>
        </p:nvSpPr>
        <p:spPr>
          <a:xfrm>
            <a:off x="10972800" y="320676"/>
            <a:ext cx="736600" cy="365125"/>
          </a:xfrm>
          <a:prstGeom prst="rect">
            <a:avLst/>
          </a:prstGeom>
        </p:spPr>
        <p:txBody>
          <a:bodyPr/>
          <a:lstStyle>
            <a:lvl1pPr algn="r">
              <a:defRPr sz="1200" b="1">
                <a:solidFill>
                  <a:schemeClr val="accent5"/>
                </a:solidFill>
                <a:latin typeface="Arial" pitchFamily="34" charset="0"/>
                <a:cs typeface="Arial" pitchFamily="34" charset="0"/>
              </a:defRPr>
            </a:lvl1pPr>
          </a:lstStyle>
          <a:p>
            <a:fld id="{144970FF-6123-42CA-A003-B0DD987502E2}" type="slidenum">
              <a:rPr lang="en-US" smtClean="0">
                <a:solidFill>
                  <a:srgbClr val="8C9BA3"/>
                </a:solidFill>
              </a:rPr>
              <a:pPr/>
              <a:t>‹#›</a:t>
            </a:fld>
            <a:endParaRPr lang="en-US" dirty="0">
              <a:solidFill>
                <a:srgbClr val="8C9BA3"/>
              </a:solidFill>
            </a:endParaRPr>
          </a:p>
        </p:txBody>
      </p:sp>
    </p:spTree>
    <p:extLst>
      <p:ext uri="{BB962C8B-B14F-4D97-AF65-F5344CB8AC3E}">
        <p14:creationId xmlns:p14="http://schemas.microsoft.com/office/powerpoint/2010/main" val="33921562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and Content">
  <p:cSld name="1_Title and Content">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p:nvPr/>
        </p:nvSpPr>
        <p:spPr>
          <a:xfrm>
            <a:off x="0" y="1"/>
            <a:ext cx="12192000" cy="6858000"/>
          </a:xfrm>
          <a:custGeom>
            <a:avLst/>
            <a:gdLst/>
            <a:ahLst/>
            <a:cxnLst/>
            <a:rect l="l" t="t" r="r" b="b"/>
            <a:pathLst>
              <a:path w="18288000" h="10287000" extrusionOk="0">
                <a:moveTo>
                  <a:pt x="18287998" y="10286999"/>
                </a:moveTo>
                <a:lnTo>
                  <a:pt x="0" y="10286999"/>
                </a:lnTo>
                <a:lnTo>
                  <a:pt x="0" y="0"/>
                </a:lnTo>
                <a:lnTo>
                  <a:pt x="18287998" y="0"/>
                </a:lnTo>
                <a:lnTo>
                  <a:pt x="18287998" y="10286999"/>
                </a:lnTo>
                <a:close/>
              </a:path>
            </a:pathLst>
          </a:custGeom>
          <a:solidFill>
            <a:srgbClr val="33030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200"/>
          </a:p>
        </p:txBody>
      </p:sp>
      <p:sp>
        <p:nvSpPr>
          <p:cNvPr id="52" name="Google Shape;52;p13"/>
          <p:cNvSpPr txBox="1">
            <a:spLocks noGrp="1"/>
          </p:cNvSpPr>
          <p:nvPr>
            <p:ph type="title"/>
          </p:nvPr>
        </p:nvSpPr>
        <p:spPr>
          <a:xfrm>
            <a:off x="386251" y="590084"/>
            <a:ext cx="2658400" cy="424796"/>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2800"/>
              <a:buNone/>
              <a:defRPr sz="3067" b="1" i="0">
                <a:solidFill>
                  <a:srgbClr val="F1F1E8"/>
                </a:solidFill>
                <a:latin typeface="Tahoma"/>
                <a:ea typeface="Tahoma"/>
                <a:cs typeface="Tahoma"/>
                <a:sym typeface="Tahoma"/>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 name="Google Shape;53;p13"/>
          <p:cNvSpPr txBox="1">
            <a:spLocks noGrp="1"/>
          </p:cNvSpPr>
          <p:nvPr>
            <p:ph type="body" idx="1"/>
          </p:nvPr>
        </p:nvSpPr>
        <p:spPr>
          <a:xfrm>
            <a:off x="531567" y="2757160"/>
            <a:ext cx="11128800" cy="387798"/>
          </a:xfrm>
          <a:prstGeom prst="rect">
            <a:avLst/>
          </a:prstGeom>
          <a:noFill/>
          <a:ln>
            <a:noFill/>
          </a:ln>
        </p:spPr>
        <p:txBody>
          <a:bodyPr spcFirstLastPara="1" wrap="square" lIns="0" tIns="0" rIns="0" bIns="0" anchor="t" anchorCtr="0">
            <a:spAutoFit/>
          </a:bodyPr>
          <a:lstStyle>
            <a:lvl1pPr marL="609585" lvl="0" indent="-304792" algn="l" rtl="0">
              <a:spcBef>
                <a:spcPts val="0"/>
              </a:spcBef>
              <a:spcAft>
                <a:spcPts val="0"/>
              </a:spcAft>
              <a:buSzPts val="1800"/>
              <a:buNone/>
              <a:defRPr b="0" i="0">
                <a:solidFill>
                  <a:schemeClr val="dk1"/>
                </a:solidFill>
              </a:defRPr>
            </a:lvl1pPr>
            <a:lvl2pPr marL="1219170" lvl="1" indent="-304792" algn="l" rtl="0">
              <a:spcBef>
                <a:spcPts val="1600"/>
              </a:spcBef>
              <a:spcAft>
                <a:spcPts val="0"/>
              </a:spcAft>
              <a:buSzPts val="1400"/>
              <a:buNone/>
              <a:defRPr/>
            </a:lvl2pPr>
            <a:lvl3pPr marL="1828754" lvl="2" indent="-304792" algn="l" rtl="0">
              <a:spcBef>
                <a:spcPts val="1600"/>
              </a:spcBef>
              <a:spcAft>
                <a:spcPts val="0"/>
              </a:spcAft>
              <a:buSzPts val="1400"/>
              <a:buNone/>
              <a:defRPr/>
            </a:lvl3pPr>
            <a:lvl4pPr marL="2438339" lvl="3" indent="-304792" algn="l" rtl="0">
              <a:spcBef>
                <a:spcPts val="1600"/>
              </a:spcBef>
              <a:spcAft>
                <a:spcPts val="0"/>
              </a:spcAft>
              <a:buSzPts val="1400"/>
              <a:buNone/>
              <a:defRPr/>
            </a:lvl4pPr>
            <a:lvl5pPr marL="3047924" lvl="4" indent="-304792" algn="l" rtl="0">
              <a:spcBef>
                <a:spcPts val="1600"/>
              </a:spcBef>
              <a:spcAft>
                <a:spcPts val="0"/>
              </a:spcAft>
              <a:buSzPts val="1400"/>
              <a:buNone/>
              <a:defRPr/>
            </a:lvl5pPr>
            <a:lvl6pPr marL="3657509" lvl="5" indent="-304792" algn="l" rtl="0">
              <a:spcBef>
                <a:spcPts val="1600"/>
              </a:spcBef>
              <a:spcAft>
                <a:spcPts val="0"/>
              </a:spcAft>
              <a:buSzPts val="1400"/>
              <a:buNone/>
              <a:defRPr/>
            </a:lvl6pPr>
            <a:lvl7pPr marL="4267093" lvl="6" indent="-304792" algn="l" rtl="0">
              <a:spcBef>
                <a:spcPts val="1600"/>
              </a:spcBef>
              <a:spcAft>
                <a:spcPts val="0"/>
              </a:spcAft>
              <a:buSzPts val="1400"/>
              <a:buNone/>
              <a:defRPr/>
            </a:lvl7pPr>
            <a:lvl8pPr marL="4876678" lvl="7" indent="-304792" algn="l" rtl="0">
              <a:spcBef>
                <a:spcPts val="1600"/>
              </a:spcBef>
              <a:spcAft>
                <a:spcPts val="0"/>
              </a:spcAft>
              <a:buSzPts val="1400"/>
              <a:buNone/>
              <a:defRPr/>
            </a:lvl8pPr>
            <a:lvl9pPr marL="5486263" lvl="8" indent="-304792" algn="l" rtl="0">
              <a:spcBef>
                <a:spcPts val="1600"/>
              </a:spcBef>
              <a:spcAft>
                <a:spcPts val="1600"/>
              </a:spcAft>
              <a:buSzPts val="1400"/>
              <a:buNone/>
              <a:defRPr/>
            </a:lvl9pPr>
          </a:lstStyle>
          <a:p>
            <a:endParaRPr/>
          </a:p>
        </p:txBody>
      </p:sp>
      <p:sp>
        <p:nvSpPr>
          <p:cNvPr id="54" name="Google Shape;54;p13"/>
          <p:cNvSpPr txBox="1">
            <a:spLocks noGrp="1"/>
          </p:cNvSpPr>
          <p:nvPr>
            <p:ph type="ftr" idx="11"/>
          </p:nvPr>
        </p:nvSpPr>
        <p:spPr>
          <a:xfrm>
            <a:off x="4145280" y="6377940"/>
            <a:ext cx="3901600" cy="143565"/>
          </a:xfrm>
          <a:prstGeom prst="rect">
            <a:avLst/>
          </a:prstGeom>
          <a:noFill/>
          <a:ln>
            <a:noFill/>
          </a:ln>
        </p:spPr>
        <p:txBody>
          <a:bodyPr spcFirstLastPara="1" wrap="square" lIns="0" tIns="0" rIns="0" bIns="0" anchor="t" anchorCtr="0">
            <a:spAutoFit/>
          </a:bodyPr>
          <a:lstStyle>
            <a:lvl1pPr lvl="0" algn="ctr" rtl="0">
              <a:spcBef>
                <a:spcPts val="0"/>
              </a:spcBef>
              <a:spcAft>
                <a:spcPts val="0"/>
              </a:spcAft>
              <a:buSzPts val="700"/>
              <a:buNone/>
              <a:defRPr sz="933">
                <a:solidFill>
                  <a:srgbClr val="888888"/>
                </a:solidFill>
              </a:defRPr>
            </a:lvl1pPr>
            <a:lvl2pPr lvl="1" algn="l" rtl="0">
              <a:spcBef>
                <a:spcPts val="0"/>
              </a:spcBef>
              <a:spcAft>
                <a:spcPts val="0"/>
              </a:spcAft>
              <a:buSzPts val="700"/>
              <a:buNone/>
              <a:defRPr sz="933"/>
            </a:lvl2pPr>
            <a:lvl3pPr lvl="2" algn="l" rtl="0">
              <a:spcBef>
                <a:spcPts val="0"/>
              </a:spcBef>
              <a:spcAft>
                <a:spcPts val="0"/>
              </a:spcAft>
              <a:buSzPts val="700"/>
              <a:buNone/>
              <a:defRPr sz="933"/>
            </a:lvl3pPr>
            <a:lvl4pPr lvl="3" algn="l" rtl="0">
              <a:spcBef>
                <a:spcPts val="0"/>
              </a:spcBef>
              <a:spcAft>
                <a:spcPts val="0"/>
              </a:spcAft>
              <a:buSzPts val="700"/>
              <a:buNone/>
              <a:defRPr sz="933"/>
            </a:lvl4pPr>
            <a:lvl5pPr lvl="4" algn="l" rtl="0">
              <a:spcBef>
                <a:spcPts val="0"/>
              </a:spcBef>
              <a:spcAft>
                <a:spcPts val="0"/>
              </a:spcAft>
              <a:buSzPts val="700"/>
              <a:buNone/>
              <a:defRPr sz="933"/>
            </a:lvl5pPr>
            <a:lvl6pPr lvl="5" algn="l" rtl="0">
              <a:spcBef>
                <a:spcPts val="0"/>
              </a:spcBef>
              <a:spcAft>
                <a:spcPts val="0"/>
              </a:spcAft>
              <a:buSzPts val="700"/>
              <a:buNone/>
              <a:defRPr sz="933"/>
            </a:lvl6pPr>
            <a:lvl7pPr lvl="6" algn="l" rtl="0">
              <a:spcBef>
                <a:spcPts val="0"/>
              </a:spcBef>
              <a:spcAft>
                <a:spcPts val="0"/>
              </a:spcAft>
              <a:buSzPts val="700"/>
              <a:buNone/>
              <a:defRPr sz="933"/>
            </a:lvl7pPr>
            <a:lvl8pPr lvl="7" algn="l" rtl="0">
              <a:spcBef>
                <a:spcPts val="0"/>
              </a:spcBef>
              <a:spcAft>
                <a:spcPts val="0"/>
              </a:spcAft>
              <a:buSzPts val="700"/>
              <a:buNone/>
              <a:defRPr sz="933"/>
            </a:lvl8pPr>
            <a:lvl9pPr lvl="8" algn="l" rtl="0">
              <a:spcBef>
                <a:spcPts val="0"/>
              </a:spcBef>
              <a:spcAft>
                <a:spcPts val="0"/>
              </a:spcAft>
              <a:buSzPts val="700"/>
              <a:buNone/>
              <a:defRPr sz="933"/>
            </a:lvl9pPr>
          </a:lstStyle>
          <a:p>
            <a:endParaRPr/>
          </a:p>
        </p:txBody>
      </p:sp>
      <p:sp>
        <p:nvSpPr>
          <p:cNvPr id="55" name="Google Shape;55;p13"/>
          <p:cNvSpPr txBox="1">
            <a:spLocks noGrp="1"/>
          </p:cNvSpPr>
          <p:nvPr>
            <p:ph type="dt" idx="10"/>
          </p:nvPr>
        </p:nvSpPr>
        <p:spPr>
          <a:xfrm>
            <a:off x="609600" y="6377940"/>
            <a:ext cx="2804000" cy="143565"/>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700"/>
              <a:buNone/>
              <a:defRPr sz="933">
                <a:solidFill>
                  <a:srgbClr val="888888"/>
                </a:solidFill>
              </a:defRPr>
            </a:lvl1pPr>
            <a:lvl2pPr lvl="1" algn="l" rtl="0">
              <a:spcBef>
                <a:spcPts val="0"/>
              </a:spcBef>
              <a:spcAft>
                <a:spcPts val="0"/>
              </a:spcAft>
              <a:buSzPts val="700"/>
              <a:buNone/>
              <a:defRPr sz="933"/>
            </a:lvl2pPr>
            <a:lvl3pPr lvl="2" algn="l" rtl="0">
              <a:spcBef>
                <a:spcPts val="0"/>
              </a:spcBef>
              <a:spcAft>
                <a:spcPts val="0"/>
              </a:spcAft>
              <a:buSzPts val="700"/>
              <a:buNone/>
              <a:defRPr sz="933"/>
            </a:lvl3pPr>
            <a:lvl4pPr lvl="3" algn="l" rtl="0">
              <a:spcBef>
                <a:spcPts val="0"/>
              </a:spcBef>
              <a:spcAft>
                <a:spcPts val="0"/>
              </a:spcAft>
              <a:buSzPts val="700"/>
              <a:buNone/>
              <a:defRPr sz="933"/>
            </a:lvl4pPr>
            <a:lvl5pPr lvl="4" algn="l" rtl="0">
              <a:spcBef>
                <a:spcPts val="0"/>
              </a:spcBef>
              <a:spcAft>
                <a:spcPts val="0"/>
              </a:spcAft>
              <a:buSzPts val="700"/>
              <a:buNone/>
              <a:defRPr sz="933"/>
            </a:lvl5pPr>
            <a:lvl6pPr lvl="5" algn="l" rtl="0">
              <a:spcBef>
                <a:spcPts val="0"/>
              </a:spcBef>
              <a:spcAft>
                <a:spcPts val="0"/>
              </a:spcAft>
              <a:buSzPts val="700"/>
              <a:buNone/>
              <a:defRPr sz="933"/>
            </a:lvl6pPr>
            <a:lvl7pPr lvl="6" algn="l" rtl="0">
              <a:spcBef>
                <a:spcPts val="0"/>
              </a:spcBef>
              <a:spcAft>
                <a:spcPts val="0"/>
              </a:spcAft>
              <a:buSzPts val="700"/>
              <a:buNone/>
              <a:defRPr sz="933"/>
            </a:lvl7pPr>
            <a:lvl8pPr lvl="7" algn="l" rtl="0">
              <a:spcBef>
                <a:spcPts val="0"/>
              </a:spcBef>
              <a:spcAft>
                <a:spcPts val="0"/>
              </a:spcAft>
              <a:buSzPts val="700"/>
              <a:buNone/>
              <a:defRPr sz="933"/>
            </a:lvl8pPr>
            <a:lvl9pPr lvl="8" algn="l" rtl="0">
              <a:spcBef>
                <a:spcPts val="0"/>
              </a:spcBef>
              <a:spcAft>
                <a:spcPts val="0"/>
              </a:spcAft>
              <a:buSzPts val="700"/>
              <a:buNone/>
              <a:defRPr sz="933"/>
            </a:lvl9pPr>
          </a:lstStyle>
          <a:p>
            <a:endParaRPr/>
          </a:p>
        </p:txBody>
      </p:sp>
      <p:sp>
        <p:nvSpPr>
          <p:cNvPr id="56" name="Google Shape;56;p13"/>
          <p:cNvSpPr txBox="1">
            <a:spLocks noGrp="1"/>
          </p:cNvSpPr>
          <p:nvPr>
            <p:ph type="sldNum" idx="12"/>
          </p:nvPr>
        </p:nvSpPr>
        <p:spPr>
          <a:xfrm>
            <a:off x="8778240" y="6377940"/>
            <a:ext cx="2804000" cy="184666"/>
          </a:xfrm>
          <a:prstGeom prst="rect">
            <a:avLst/>
          </a:prstGeom>
          <a:noFill/>
          <a:ln>
            <a:noFill/>
          </a:ln>
        </p:spPr>
        <p:txBody>
          <a:bodyPr spcFirstLastPara="1" wrap="square" lIns="0" tIns="0" rIns="0" bIns="0" anchor="t" anchorCtr="0">
            <a:spAutoFit/>
          </a:bodyPr>
          <a:lstStyle>
            <a:lvl1pPr marL="0" lvl="0" indent="0" algn="r" rtl="0">
              <a:spcBef>
                <a:spcPts val="0"/>
              </a:spcBef>
              <a:buNone/>
              <a:defRPr>
                <a:solidFill>
                  <a:srgbClr val="888888"/>
                </a:solidFill>
              </a:defRPr>
            </a:lvl1pPr>
            <a:lvl2pPr marL="0" lvl="1" indent="0" algn="r" rtl="0">
              <a:spcBef>
                <a:spcPts val="0"/>
              </a:spcBef>
              <a:buNone/>
              <a:defRPr>
                <a:solidFill>
                  <a:srgbClr val="888888"/>
                </a:solidFill>
              </a:defRPr>
            </a:lvl2pPr>
            <a:lvl3pPr marL="0" lvl="2" indent="0" algn="r" rtl="0">
              <a:spcBef>
                <a:spcPts val="0"/>
              </a:spcBef>
              <a:buNone/>
              <a:defRPr>
                <a:solidFill>
                  <a:srgbClr val="888888"/>
                </a:solidFill>
              </a:defRPr>
            </a:lvl3pPr>
            <a:lvl4pPr marL="0" lvl="3" indent="0" algn="r" rtl="0">
              <a:spcBef>
                <a:spcPts val="0"/>
              </a:spcBef>
              <a:buNone/>
              <a:defRPr>
                <a:solidFill>
                  <a:srgbClr val="888888"/>
                </a:solidFill>
              </a:defRPr>
            </a:lvl4pPr>
            <a:lvl5pPr marL="0" lvl="4" indent="0" algn="r" rtl="0">
              <a:spcBef>
                <a:spcPts val="0"/>
              </a:spcBef>
              <a:buNone/>
              <a:defRPr>
                <a:solidFill>
                  <a:srgbClr val="888888"/>
                </a:solidFill>
              </a:defRPr>
            </a:lvl5pPr>
            <a:lvl6pPr marL="0" lvl="5" indent="0" algn="r" rtl="0">
              <a:spcBef>
                <a:spcPts val="0"/>
              </a:spcBef>
              <a:buNone/>
              <a:defRPr>
                <a:solidFill>
                  <a:srgbClr val="888888"/>
                </a:solidFill>
              </a:defRPr>
            </a:lvl6pPr>
            <a:lvl7pPr marL="0" lvl="6" indent="0" algn="r" rtl="0">
              <a:spcBef>
                <a:spcPts val="0"/>
              </a:spcBef>
              <a:buNone/>
              <a:defRPr>
                <a:solidFill>
                  <a:srgbClr val="888888"/>
                </a:solidFill>
              </a:defRPr>
            </a:lvl7pPr>
            <a:lvl8pPr marL="0" lvl="7" indent="0" algn="r" rtl="0">
              <a:spcBef>
                <a:spcPts val="0"/>
              </a:spcBef>
              <a:buNone/>
              <a:defRPr>
                <a:solidFill>
                  <a:srgbClr val="888888"/>
                </a:solidFill>
              </a:defRPr>
            </a:lvl8pPr>
            <a:lvl9pPr marL="0" lvl="8" indent="0" algn="r" rtl="0">
              <a:spcBef>
                <a:spcPts val="0"/>
              </a:spcBef>
              <a:buNone/>
              <a:defRPr>
                <a:solidFill>
                  <a:srgbClr val="888888"/>
                </a:solidFill>
              </a:defRPr>
            </a:lvl9pPr>
          </a:lstStyle>
          <a:p>
            <a:fld id="{00000000-1234-1234-1234-123412341234}" type="slidenum">
              <a:rPr lang="en" smtClean="0"/>
              <a:pPr/>
              <a:t>‹#›</a:t>
            </a:fld>
            <a:endParaRPr lang="en">
              <a:solidFill>
                <a:schemeClr val="dk2"/>
              </a:solidFill>
            </a:endParaRPr>
          </a:p>
        </p:txBody>
      </p:sp>
    </p:spTree>
    <p:extLst>
      <p:ext uri="{BB962C8B-B14F-4D97-AF65-F5344CB8AC3E}">
        <p14:creationId xmlns:p14="http://schemas.microsoft.com/office/powerpoint/2010/main" val="25308315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p:cSld name="1_Two Content">
    <p:spTree>
      <p:nvGrpSpPr>
        <p:cNvPr id="1" name="Shape 57"/>
        <p:cNvGrpSpPr/>
        <p:nvPr/>
      </p:nvGrpSpPr>
      <p:grpSpPr>
        <a:xfrm>
          <a:off x="0" y="0"/>
          <a:ext cx="0" cy="0"/>
          <a:chOff x="0" y="0"/>
          <a:chExt cx="0" cy="0"/>
        </a:xfrm>
      </p:grpSpPr>
      <p:sp>
        <p:nvSpPr>
          <p:cNvPr id="58" name="Google Shape;58;p14"/>
          <p:cNvSpPr txBox="1">
            <a:spLocks noGrp="1"/>
          </p:cNvSpPr>
          <p:nvPr>
            <p:ph type="title"/>
          </p:nvPr>
        </p:nvSpPr>
        <p:spPr>
          <a:xfrm>
            <a:off x="386251" y="590084"/>
            <a:ext cx="2658400" cy="424796"/>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2800"/>
              <a:buNone/>
              <a:defRPr sz="3067" b="1" i="0">
                <a:solidFill>
                  <a:srgbClr val="F1F1E8"/>
                </a:solidFill>
                <a:latin typeface="Tahoma"/>
                <a:ea typeface="Tahoma"/>
                <a:cs typeface="Tahoma"/>
                <a:sym typeface="Tahoma"/>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9" name="Google Shape;59;p14"/>
          <p:cNvSpPr txBox="1">
            <a:spLocks noGrp="1"/>
          </p:cNvSpPr>
          <p:nvPr>
            <p:ph type="body" idx="1"/>
          </p:nvPr>
        </p:nvSpPr>
        <p:spPr>
          <a:xfrm>
            <a:off x="609600" y="1577340"/>
            <a:ext cx="5303600" cy="387798"/>
          </a:xfrm>
          <a:prstGeom prst="rect">
            <a:avLst/>
          </a:prstGeom>
          <a:noFill/>
          <a:ln>
            <a:noFill/>
          </a:ln>
        </p:spPr>
        <p:txBody>
          <a:bodyPr spcFirstLastPara="1" wrap="square" lIns="0" tIns="0" rIns="0" bIns="0" anchor="t" anchorCtr="0">
            <a:spAutoFit/>
          </a:bodyPr>
          <a:lstStyle>
            <a:lvl1pPr marL="609585" lvl="0" indent="-304792" algn="l" rtl="0">
              <a:spcBef>
                <a:spcPts val="0"/>
              </a:spcBef>
              <a:spcAft>
                <a:spcPts val="0"/>
              </a:spcAft>
              <a:buSzPts val="1800"/>
              <a:buNone/>
              <a:defRPr/>
            </a:lvl1pPr>
            <a:lvl2pPr marL="1219170" lvl="1" indent="-304792" algn="l" rtl="0">
              <a:spcBef>
                <a:spcPts val="1600"/>
              </a:spcBef>
              <a:spcAft>
                <a:spcPts val="0"/>
              </a:spcAft>
              <a:buSzPts val="1400"/>
              <a:buNone/>
              <a:defRPr/>
            </a:lvl2pPr>
            <a:lvl3pPr marL="1828754" lvl="2" indent="-304792" algn="l" rtl="0">
              <a:spcBef>
                <a:spcPts val="1600"/>
              </a:spcBef>
              <a:spcAft>
                <a:spcPts val="0"/>
              </a:spcAft>
              <a:buSzPts val="1400"/>
              <a:buNone/>
              <a:defRPr/>
            </a:lvl3pPr>
            <a:lvl4pPr marL="2438339" lvl="3" indent="-304792" algn="l" rtl="0">
              <a:spcBef>
                <a:spcPts val="1600"/>
              </a:spcBef>
              <a:spcAft>
                <a:spcPts val="0"/>
              </a:spcAft>
              <a:buSzPts val="1400"/>
              <a:buNone/>
              <a:defRPr/>
            </a:lvl4pPr>
            <a:lvl5pPr marL="3047924" lvl="4" indent="-304792" algn="l" rtl="0">
              <a:spcBef>
                <a:spcPts val="1600"/>
              </a:spcBef>
              <a:spcAft>
                <a:spcPts val="0"/>
              </a:spcAft>
              <a:buSzPts val="1400"/>
              <a:buNone/>
              <a:defRPr/>
            </a:lvl5pPr>
            <a:lvl6pPr marL="3657509" lvl="5" indent="-304792" algn="l" rtl="0">
              <a:spcBef>
                <a:spcPts val="1600"/>
              </a:spcBef>
              <a:spcAft>
                <a:spcPts val="0"/>
              </a:spcAft>
              <a:buSzPts val="1400"/>
              <a:buNone/>
              <a:defRPr/>
            </a:lvl6pPr>
            <a:lvl7pPr marL="4267093" lvl="6" indent="-304792" algn="l" rtl="0">
              <a:spcBef>
                <a:spcPts val="1600"/>
              </a:spcBef>
              <a:spcAft>
                <a:spcPts val="0"/>
              </a:spcAft>
              <a:buSzPts val="1400"/>
              <a:buNone/>
              <a:defRPr/>
            </a:lvl7pPr>
            <a:lvl8pPr marL="4876678" lvl="7" indent="-304792" algn="l" rtl="0">
              <a:spcBef>
                <a:spcPts val="1600"/>
              </a:spcBef>
              <a:spcAft>
                <a:spcPts val="0"/>
              </a:spcAft>
              <a:buSzPts val="1400"/>
              <a:buNone/>
              <a:defRPr/>
            </a:lvl8pPr>
            <a:lvl9pPr marL="5486263" lvl="8" indent="-304792" algn="l" rtl="0">
              <a:spcBef>
                <a:spcPts val="1600"/>
              </a:spcBef>
              <a:spcAft>
                <a:spcPts val="1600"/>
              </a:spcAft>
              <a:buSzPts val="1400"/>
              <a:buNone/>
              <a:defRPr/>
            </a:lvl9pPr>
          </a:lstStyle>
          <a:p>
            <a:endParaRPr/>
          </a:p>
        </p:txBody>
      </p:sp>
      <p:sp>
        <p:nvSpPr>
          <p:cNvPr id="60" name="Google Shape;60;p14"/>
          <p:cNvSpPr txBox="1">
            <a:spLocks noGrp="1"/>
          </p:cNvSpPr>
          <p:nvPr>
            <p:ph type="body" idx="2"/>
          </p:nvPr>
        </p:nvSpPr>
        <p:spPr>
          <a:xfrm>
            <a:off x="6278880" y="1577340"/>
            <a:ext cx="5303600" cy="387798"/>
          </a:xfrm>
          <a:prstGeom prst="rect">
            <a:avLst/>
          </a:prstGeom>
          <a:noFill/>
          <a:ln>
            <a:noFill/>
          </a:ln>
        </p:spPr>
        <p:txBody>
          <a:bodyPr spcFirstLastPara="1" wrap="square" lIns="0" tIns="0" rIns="0" bIns="0" anchor="t" anchorCtr="0">
            <a:spAutoFit/>
          </a:bodyPr>
          <a:lstStyle>
            <a:lvl1pPr marL="609585" lvl="0" indent="-304792" algn="l" rtl="0">
              <a:spcBef>
                <a:spcPts val="0"/>
              </a:spcBef>
              <a:spcAft>
                <a:spcPts val="0"/>
              </a:spcAft>
              <a:buSzPts val="1800"/>
              <a:buNone/>
              <a:defRPr/>
            </a:lvl1pPr>
            <a:lvl2pPr marL="1219170" lvl="1" indent="-304792" algn="l" rtl="0">
              <a:spcBef>
                <a:spcPts val="1600"/>
              </a:spcBef>
              <a:spcAft>
                <a:spcPts val="0"/>
              </a:spcAft>
              <a:buSzPts val="1400"/>
              <a:buNone/>
              <a:defRPr/>
            </a:lvl2pPr>
            <a:lvl3pPr marL="1828754" lvl="2" indent="-304792" algn="l" rtl="0">
              <a:spcBef>
                <a:spcPts val="1600"/>
              </a:spcBef>
              <a:spcAft>
                <a:spcPts val="0"/>
              </a:spcAft>
              <a:buSzPts val="1400"/>
              <a:buNone/>
              <a:defRPr/>
            </a:lvl3pPr>
            <a:lvl4pPr marL="2438339" lvl="3" indent="-304792" algn="l" rtl="0">
              <a:spcBef>
                <a:spcPts val="1600"/>
              </a:spcBef>
              <a:spcAft>
                <a:spcPts val="0"/>
              </a:spcAft>
              <a:buSzPts val="1400"/>
              <a:buNone/>
              <a:defRPr/>
            </a:lvl4pPr>
            <a:lvl5pPr marL="3047924" lvl="4" indent="-304792" algn="l" rtl="0">
              <a:spcBef>
                <a:spcPts val="1600"/>
              </a:spcBef>
              <a:spcAft>
                <a:spcPts val="0"/>
              </a:spcAft>
              <a:buSzPts val="1400"/>
              <a:buNone/>
              <a:defRPr/>
            </a:lvl5pPr>
            <a:lvl6pPr marL="3657509" lvl="5" indent="-304792" algn="l" rtl="0">
              <a:spcBef>
                <a:spcPts val="1600"/>
              </a:spcBef>
              <a:spcAft>
                <a:spcPts val="0"/>
              </a:spcAft>
              <a:buSzPts val="1400"/>
              <a:buNone/>
              <a:defRPr/>
            </a:lvl6pPr>
            <a:lvl7pPr marL="4267093" lvl="6" indent="-304792" algn="l" rtl="0">
              <a:spcBef>
                <a:spcPts val="1600"/>
              </a:spcBef>
              <a:spcAft>
                <a:spcPts val="0"/>
              </a:spcAft>
              <a:buSzPts val="1400"/>
              <a:buNone/>
              <a:defRPr/>
            </a:lvl7pPr>
            <a:lvl8pPr marL="4876678" lvl="7" indent="-304792" algn="l" rtl="0">
              <a:spcBef>
                <a:spcPts val="1600"/>
              </a:spcBef>
              <a:spcAft>
                <a:spcPts val="0"/>
              </a:spcAft>
              <a:buSzPts val="1400"/>
              <a:buNone/>
              <a:defRPr/>
            </a:lvl8pPr>
            <a:lvl9pPr marL="5486263" lvl="8" indent="-304792" algn="l" rtl="0">
              <a:spcBef>
                <a:spcPts val="1600"/>
              </a:spcBef>
              <a:spcAft>
                <a:spcPts val="1600"/>
              </a:spcAft>
              <a:buSzPts val="1400"/>
              <a:buNone/>
              <a:defRPr/>
            </a:lvl9pPr>
          </a:lstStyle>
          <a:p>
            <a:endParaRPr/>
          </a:p>
        </p:txBody>
      </p:sp>
      <p:sp>
        <p:nvSpPr>
          <p:cNvPr id="61" name="Google Shape;61;p14"/>
          <p:cNvSpPr txBox="1">
            <a:spLocks noGrp="1"/>
          </p:cNvSpPr>
          <p:nvPr>
            <p:ph type="ftr" idx="11"/>
          </p:nvPr>
        </p:nvSpPr>
        <p:spPr>
          <a:xfrm>
            <a:off x="4145280" y="6377940"/>
            <a:ext cx="3901600" cy="143565"/>
          </a:xfrm>
          <a:prstGeom prst="rect">
            <a:avLst/>
          </a:prstGeom>
          <a:noFill/>
          <a:ln>
            <a:noFill/>
          </a:ln>
        </p:spPr>
        <p:txBody>
          <a:bodyPr spcFirstLastPara="1" wrap="square" lIns="0" tIns="0" rIns="0" bIns="0" anchor="t" anchorCtr="0">
            <a:spAutoFit/>
          </a:bodyPr>
          <a:lstStyle>
            <a:lvl1pPr lvl="0" algn="ctr" rtl="0">
              <a:spcBef>
                <a:spcPts val="0"/>
              </a:spcBef>
              <a:spcAft>
                <a:spcPts val="0"/>
              </a:spcAft>
              <a:buSzPts val="700"/>
              <a:buNone/>
              <a:defRPr sz="933">
                <a:solidFill>
                  <a:srgbClr val="888888"/>
                </a:solidFill>
              </a:defRPr>
            </a:lvl1pPr>
            <a:lvl2pPr lvl="1" algn="l" rtl="0">
              <a:spcBef>
                <a:spcPts val="0"/>
              </a:spcBef>
              <a:spcAft>
                <a:spcPts val="0"/>
              </a:spcAft>
              <a:buSzPts val="700"/>
              <a:buNone/>
              <a:defRPr sz="933"/>
            </a:lvl2pPr>
            <a:lvl3pPr lvl="2" algn="l" rtl="0">
              <a:spcBef>
                <a:spcPts val="0"/>
              </a:spcBef>
              <a:spcAft>
                <a:spcPts val="0"/>
              </a:spcAft>
              <a:buSzPts val="700"/>
              <a:buNone/>
              <a:defRPr sz="933"/>
            </a:lvl3pPr>
            <a:lvl4pPr lvl="3" algn="l" rtl="0">
              <a:spcBef>
                <a:spcPts val="0"/>
              </a:spcBef>
              <a:spcAft>
                <a:spcPts val="0"/>
              </a:spcAft>
              <a:buSzPts val="700"/>
              <a:buNone/>
              <a:defRPr sz="933"/>
            </a:lvl4pPr>
            <a:lvl5pPr lvl="4" algn="l" rtl="0">
              <a:spcBef>
                <a:spcPts val="0"/>
              </a:spcBef>
              <a:spcAft>
                <a:spcPts val="0"/>
              </a:spcAft>
              <a:buSzPts val="700"/>
              <a:buNone/>
              <a:defRPr sz="933"/>
            </a:lvl5pPr>
            <a:lvl6pPr lvl="5" algn="l" rtl="0">
              <a:spcBef>
                <a:spcPts val="0"/>
              </a:spcBef>
              <a:spcAft>
                <a:spcPts val="0"/>
              </a:spcAft>
              <a:buSzPts val="700"/>
              <a:buNone/>
              <a:defRPr sz="933"/>
            </a:lvl6pPr>
            <a:lvl7pPr lvl="6" algn="l" rtl="0">
              <a:spcBef>
                <a:spcPts val="0"/>
              </a:spcBef>
              <a:spcAft>
                <a:spcPts val="0"/>
              </a:spcAft>
              <a:buSzPts val="700"/>
              <a:buNone/>
              <a:defRPr sz="933"/>
            </a:lvl7pPr>
            <a:lvl8pPr lvl="7" algn="l" rtl="0">
              <a:spcBef>
                <a:spcPts val="0"/>
              </a:spcBef>
              <a:spcAft>
                <a:spcPts val="0"/>
              </a:spcAft>
              <a:buSzPts val="700"/>
              <a:buNone/>
              <a:defRPr sz="933"/>
            </a:lvl8pPr>
            <a:lvl9pPr lvl="8" algn="l" rtl="0">
              <a:spcBef>
                <a:spcPts val="0"/>
              </a:spcBef>
              <a:spcAft>
                <a:spcPts val="0"/>
              </a:spcAft>
              <a:buSzPts val="700"/>
              <a:buNone/>
              <a:defRPr sz="933"/>
            </a:lvl9pPr>
          </a:lstStyle>
          <a:p>
            <a:endParaRPr/>
          </a:p>
        </p:txBody>
      </p:sp>
      <p:sp>
        <p:nvSpPr>
          <p:cNvPr id="62" name="Google Shape;62;p14"/>
          <p:cNvSpPr txBox="1">
            <a:spLocks noGrp="1"/>
          </p:cNvSpPr>
          <p:nvPr>
            <p:ph type="dt" idx="10"/>
          </p:nvPr>
        </p:nvSpPr>
        <p:spPr>
          <a:xfrm>
            <a:off x="609600" y="6377940"/>
            <a:ext cx="2804000" cy="143565"/>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700"/>
              <a:buNone/>
              <a:defRPr sz="933">
                <a:solidFill>
                  <a:srgbClr val="888888"/>
                </a:solidFill>
              </a:defRPr>
            </a:lvl1pPr>
            <a:lvl2pPr lvl="1" algn="l" rtl="0">
              <a:spcBef>
                <a:spcPts val="0"/>
              </a:spcBef>
              <a:spcAft>
                <a:spcPts val="0"/>
              </a:spcAft>
              <a:buSzPts val="700"/>
              <a:buNone/>
              <a:defRPr sz="933"/>
            </a:lvl2pPr>
            <a:lvl3pPr lvl="2" algn="l" rtl="0">
              <a:spcBef>
                <a:spcPts val="0"/>
              </a:spcBef>
              <a:spcAft>
                <a:spcPts val="0"/>
              </a:spcAft>
              <a:buSzPts val="700"/>
              <a:buNone/>
              <a:defRPr sz="933"/>
            </a:lvl3pPr>
            <a:lvl4pPr lvl="3" algn="l" rtl="0">
              <a:spcBef>
                <a:spcPts val="0"/>
              </a:spcBef>
              <a:spcAft>
                <a:spcPts val="0"/>
              </a:spcAft>
              <a:buSzPts val="700"/>
              <a:buNone/>
              <a:defRPr sz="933"/>
            </a:lvl4pPr>
            <a:lvl5pPr lvl="4" algn="l" rtl="0">
              <a:spcBef>
                <a:spcPts val="0"/>
              </a:spcBef>
              <a:spcAft>
                <a:spcPts val="0"/>
              </a:spcAft>
              <a:buSzPts val="700"/>
              <a:buNone/>
              <a:defRPr sz="933"/>
            </a:lvl5pPr>
            <a:lvl6pPr lvl="5" algn="l" rtl="0">
              <a:spcBef>
                <a:spcPts val="0"/>
              </a:spcBef>
              <a:spcAft>
                <a:spcPts val="0"/>
              </a:spcAft>
              <a:buSzPts val="700"/>
              <a:buNone/>
              <a:defRPr sz="933"/>
            </a:lvl6pPr>
            <a:lvl7pPr lvl="6" algn="l" rtl="0">
              <a:spcBef>
                <a:spcPts val="0"/>
              </a:spcBef>
              <a:spcAft>
                <a:spcPts val="0"/>
              </a:spcAft>
              <a:buSzPts val="700"/>
              <a:buNone/>
              <a:defRPr sz="933"/>
            </a:lvl7pPr>
            <a:lvl8pPr lvl="7" algn="l" rtl="0">
              <a:spcBef>
                <a:spcPts val="0"/>
              </a:spcBef>
              <a:spcAft>
                <a:spcPts val="0"/>
              </a:spcAft>
              <a:buSzPts val="700"/>
              <a:buNone/>
              <a:defRPr sz="933"/>
            </a:lvl8pPr>
            <a:lvl9pPr lvl="8" algn="l" rtl="0">
              <a:spcBef>
                <a:spcPts val="0"/>
              </a:spcBef>
              <a:spcAft>
                <a:spcPts val="0"/>
              </a:spcAft>
              <a:buSzPts val="700"/>
              <a:buNone/>
              <a:defRPr sz="933"/>
            </a:lvl9pPr>
          </a:lstStyle>
          <a:p>
            <a:endParaRPr/>
          </a:p>
        </p:txBody>
      </p:sp>
      <p:sp>
        <p:nvSpPr>
          <p:cNvPr id="63" name="Google Shape;63;p14"/>
          <p:cNvSpPr txBox="1">
            <a:spLocks noGrp="1"/>
          </p:cNvSpPr>
          <p:nvPr>
            <p:ph type="sldNum" idx="12"/>
          </p:nvPr>
        </p:nvSpPr>
        <p:spPr>
          <a:xfrm>
            <a:off x="8778240" y="6377940"/>
            <a:ext cx="2804000" cy="184666"/>
          </a:xfrm>
          <a:prstGeom prst="rect">
            <a:avLst/>
          </a:prstGeom>
          <a:noFill/>
          <a:ln>
            <a:noFill/>
          </a:ln>
        </p:spPr>
        <p:txBody>
          <a:bodyPr spcFirstLastPara="1" wrap="square" lIns="0" tIns="0" rIns="0" bIns="0" anchor="t" anchorCtr="0">
            <a:spAutoFit/>
          </a:bodyPr>
          <a:lstStyle>
            <a:lvl1pPr marL="0" lvl="0" indent="0" algn="r" rtl="0">
              <a:spcBef>
                <a:spcPts val="0"/>
              </a:spcBef>
              <a:buNone/>
              <a:defRPr>
                <a:solidFill>
                  <a:srgbClr val="888888"/>
                </a:solidFill>
              </a:defRPr>
            </a:lvl1pPr>
            <a:lvl2pPr marL="0" lvl="1" indent="0" algn="r" rtl="0">
              <a:spcBef>
                <a:spcPts val="0"/>
              </a:spcBef>
              <a:buNone/>
              <a:defRPr>
                <a:solidFill>
                  <a:srgbClr val="888888"/>
                </a:solidFill>
              </a:defRPr>
            </a:lvl2pPr>
            <a:lvl3pPr marL="0" lvl="2" indent="0" algn="r" rtl="0">
              <a:spcBef>
                <a:spcPts val="0"/>
              </a:spcBef>
              <a:buNone/>
              <a:defRPr>
                <a:solidFill>
                  <a:srgbClr val="888888"/>
                </a:solidFill>
              </a:defRPr>
            </a:lvl3pPr>
            <a:lvl4pPr marL="0" lvl="3" indent="0" algn="r" rtl="0">
              <a:spcBef>
                <a:spcPts val="0"/>
              </a:spcBef>
              <a:buNone/>
              <a:defRPr>
                <a:solidFill>
                  <a:srgbClr val="888888"/>
                </a:solidFill>
              </a:defRPr>
            </a:lvl4pPr>
            <a:lvl5pPr marL="0" lvl="4" indent="0" algn="r" rtl="0">
              <a:spcBef>
                <a:spcPts val="0"/>
              </a:spcBef>
              <a:buNone/>
              <a:defRPr>
                <a:solidFill>
                  <a:srgbClr val="888888"/>
                </a:solidFill>
              </a:defRPr>
            </a:lvl5pPr>
            <a:lvl6pPr marL="0" lvl="5" indent="0" algn="r" rtl="0">
              <a:spcBef>
                <a:spcPts val="0"/>
              </a:spcBef>
              <a:buNone/>
              <a:defRPr>
                <a:solidFill>
                  <a:srgbClr val="888888"/>
                </a:solidFill>
              </a:defRPr>
            </a:lvl6pPr>
            <a:lvl7pPr marL="0" lvl="6" indent="0" algn="r" rtl="0">
              <a:spcBef>
                <a:spcPts val="0"/>
              </a:spcBef>
              <a:buNone/>
              <a:defRPr>
                <a:solidFill>
                  <a:srgbClr val="888888"/>
                </a:solidFill>
              </a:defRPr>
            </a:lvl7pPr>
            <a:lvl8pPr marL="0" lvl="7" indent="0" algn="r" rtl="0">
              <a:spcBef>
                <a:spcPts val="0"/>
              </a:spcBef>
              <a:buNone/>
              <a:defRPr>
                <a:solidFill>
                  <a:srgbClr val="888888"/>
                </a:solidFill>
              </a:defRPr>
            </a:lvl8pPr>
            <a:lvl9pPr marL="0" lvl="8" indent="0" algn="r" rtl="0">
              <a:spcBef>
                <a:spcPts val="0"/>
              </a:spcBef>
              <a:buNone/>
              <a:defRPr>
                <a:solidFill>
                  <a:srgbClr val="888888"/>
                </a:solidFill>
              </a:defRPr>
            </a:lvl9pPr>
          </a:lstStyle>
          <a:p>
            <a:fld id="{00000000-1234-1234-1234-123412341234}" type="slidenum">
              <a:rPr lang="en" smtClean="0"/>
              <a:pPr/>
              <a:t>‹#›</a:t>
            </a:fld>
            <a:endParaRPr lang="en">
              <a:solidFill>
                <a:schemeClr val="dk2"/>
              </a:solidFill>
            </a:endParaRPr>
          </a:p>
        </p:txBody>
      </p:sp>
    </p:spTree>
    <p:extLst>
      <p:ext uri="{BB962C8B-B14F-4D97-AF65-F5344CB8AC3E}">
        <p14:creationId xmlns:p14="http://schemas.microsoft.com/office/powerpoint/2010/main" val="8521110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720E8-CA99-0E44-9879-CC32E2FF16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27817E-2225-F148-BF58-B04ED7F2F63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4B6A3C-D5EC-2F4E-A154-753CA18504FD}"/>
              </a:ext>
            </a:extLst>
          </p:cNvPr>
          <p:cNvSpPr>
            <a:spLocks noGrp="1"/>
          </p:cNvSpPr>
          <p:nvPr>
            <p:ph type="dt" sz="half" idx="10"/>
          </p:nvPr>
        </p:nvSpPr>
        <p:spPr/>
        <p:txBody>
          <a:bodyPr/>
          <a:lstStyle/>
          <a:p>
            <a:fld id="{A5CCBE48-B3B7-8448-8F75-A86F0752A3FD}" type="datetimeFigureOut">
              <a:rPr lang="en-US" smtClean="0"/>
              <a:t>4/26/2022</a:t>
            </a:fld>
            <a:endParaRPr lang="en-US"/>
          </a:p>
        </p:txBody>
      </p:sp>
      <p:sp>
        <p:nvSpPr>
          <p:cNvPr id="5" name="Footer Placeholder 4">
            <a:extLst>
              <a:ext uri="{FF2B5EF4-FFF2-40B4-BE49-F238E27FC236}">
                <a16:creationId xmlns:a16="http://schemas.microsoft.com/office/drawing/2014/main" id="{34D18863-76ED-F64F-8F6D-E742989A9F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C63B5C-C661-1342-AF66-6ECB868444D6}"/>
              </a:ext>
            </a:extLst>
          </p:cNvPr>
          <p:cNvSpPr>
            <a:spLocks noGrp="1"/>
          </p:cNvSpPr>
          <p:nvPr>
            <p:ph type="sldNum" sz="quarter" idx="12"/>
          </p:nvPr>
        </p:nvSpPr>
        <p:spPr/>
        <p:txBody>
          <a:bodyPr/>
          <a:lstStyle/>
          <a:p>
            <a:fld id="{598EF7FF-3455-2D42-A5C5-AD9356563B65}" type="slidenum">
              <a:rPr lang="en-US" smtClean="0"/>
              <a:t>‹#›</a:t>
            </a:fld>
            <a:endParaRPr lang="en-US"/>
          </a:p>
        </p:txBody>
      </p:sp>
    </p:spTree>
    <p:extLst>
      <p:ext uri="{BB962C8B-B14F-4D97-AF65-F5344CB8AC3E}">
        <p14:creationId xmlns:p14="http://schemas.microsoft.com/office/powerpoint/2010/main" val="3589546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4544C-B95A-A942-8AAD-F9F17C16526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71823A-24B2-AF4D-AAA3-A8FFE4CE76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2316CAC-CA14-7948-A1BA-2F03C0FAA524}"/>
              </a:ext>
            </a:extLst>
          </p:cNvPr>
          <p:cNvSpPr>
            <a:spLocks noGrp="1"/>
          </p:cNvSpPr>
          <p:nvPr>
            <p:ph type="dt" sz="half" idx="10"/>
          </p:nvPr>
        </p:nvSpPr>
        <p:spPr/>
        <p:txBody>
          <a:bodyPr/>
          <a:lstStyle/>
          <a:p>
            <a:fld id="{A5CCBE48-B3B7-8448-8F75-A86F0752A3FD}" type="datetimeFigureOut">
              <a:rPr lang="en-US" smtClean="0"/>
              <a:t>4/26/2022</a:t>
            </a:fld>
            <a:endParaRPr lang="en-US"/>
          </a:p>
        </p:txBody>
      </p:sp>
      <p:sp>
        <p:nvSpPr>
          <p:cNvPr id="5" name="Footer Placeholder 4">
            <a:extLst>
              <a:ext uri="{FF2B5EF4-FFF2-40B4-BE49-F238E27FC236}">
                <a16:creationId xmlns:a16="http://schemas.microsoft.com/office/drawing/2014/main" id="{7165CDEE-4014-2846-BD56-43C76CAF69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D52DCE-8DEF-604A-B49B-ED9389FA6622}"/>
              </a:ext>
            </a:extLst>
          </p:cNvPr>
          <p:cNvSpPr>
            <a:spLocks noGrp="1"/>
          </p:cNvSpPr>
          <p:nvPr>
            <p:ph type="sldNum" sz="quarter" idx="12"/>
          </p:nvPr>
        </p:nvSpPr>
        <p:spPr/>
        <p:txBody>
          <a:bodyPr/>
          <a:lstStyle/>
          <a:p>
            <a:fld id="{598EF7FF-3455-2D42-A5C5-AD9356563B65}" type="slidenum">
              <a:rPr lang="en-US" smtClean="0"/>
              <a:t>‹#›</a:t>
            </a:fld>
            <a:endParaRPr lang="en-US"/>
          </a:p>
        </p:txBody>
      </p:sp>
    </p:spTree>
    <p:extLst>
      <p:ext uri="{BB962C8B-B14F-4D97-AF65-F5344CB8AC3E}">
        <p14:creationId xmlns:p14="http://schemas.microsoft.com/office/powerpoint/2010/main" val="2898462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A7F16-3FB9-164A-9A7C-B4703B183E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445378-15E3-2840-857D-C08957C9DF0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A895D0-97F8-4B42-8341-BA31E08D8BE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1B1A0F1-72C7-0E40-A865-49764BEA1DD6}"/>
              </a:ext>
            </a:extLst>
          </p:cNvPr>
          <p:cNvSpPr>
            <a:spLocks noGrp="1"/>
          </p:cNvSpPr>
          <p:nvPr>
            <p:ph type="dt" sz="half" idx="10"/>
          </p:nvPr>
        </p:nvSpPr>
        <p:spPr/>
        <p:txBody>
          <a:bodyPr/>
          <a:lstStyle/>
          <a:p>
            <a:fld id="{A5CCBE48-B3B7-8448-8F75-A86F0752A3FD}" type="datetimeFigureOut">
              <a:rPr lang="en-US" smtClean="0"/>
              <a:t>4/26/2022</a:t>
            </a:fld>
            <a:endParaRPr lang="en-US"/>
          </a:p>
        </p:txBody>
      </p:sp>
      <p:sp>
        <p:nvSpPr>
          <p:cNvPr id="6" name="Footer Placeholder 5">
            <a:extLst>
              <a:ext uri="{FF2B5EF4-FFF2-40B4-BE49-F238E27FC236}">
                <a16:creationId xmlns:a16="http://schemas.microsoft.com/office/drawing/2014/main" id="{2D23586E-6E9D-0847-B05E-BC4FD5C986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1E8B3B-3988-4442-8959-F27D4BB451E6}"/>
              </a:ext>
            </a:extLst>
          </p:cNvPr>
          <p:cNvSpPr>
            <a:spLocks noGrp="1"/>
          </p:cNvSpPr>
          <p:nvPr>
            <p:ph type="sldNum" sz="quarter" idx="12"/>
          </p:nvPr>
        </p:nvSpPr>
        <p:spPr/>
        <p:txBody>
          <a:bodyPr/>
          <a:lstStyle/>
          <a:p>
            <a:fld id="{598EF7FF-3455-2D42-A5C5-AD9356563B65}" type="slidenum">
              <a:rPr lang="en-US" smtClean="0"/>
              <a:t>‹#›</a:t>
            </a:fld>
            <a:endParaRPr lang="en-US"/>
          </a:p>
        </p:txBody>
      </p:sp>
    </p:spTree>
    <p:extLst>
      <p:ext uri="{BB962C8B-B14F-4D97-AF65-F5344CB8AC3E}">
        <p14:creationId xmlns:p14="http://schemas.microsoft.com/office/powerpoint/2010/main" val="9385654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BC9CE-2D5E-DA45-BC51-39016A02DF4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2E8552-42E3-C544-86B0-00C3928B34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5C441AC-C8C9-374F-A683-2B5EE3C34C9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5697B0-B7CF-F24A-B5F5-730932E961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DB44FE3-9743-D84E-887F-7DBDC30F448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3C210CA-6BA9-ED49-A389-3DE39F8999BE}"/>
              </a:ext>
            </a:extLst>
          </p:cNvPr>
          <p:cNvSpPr>
            <a:spLocks noGrp="1"/>
          </p:cNvSpPr>
          <p:nvPr>
            <p:ph type="dt" sz="half" idx="10"/>
          </p:nvPr>
        </p:nvSpPr>
        <p:spPr/>
        <p:txBody>
          <a:bodyPr/>
          <a:lstStyle/>
          <a:p>
            <a:fld id="{A5CCBE48-B3B7-8448-8F75-A86F0752A3FD}" type="datetimeFigureOut">
              <a:rPr lang="en-US" smtClean="0"/>
              <a:t>4/26/2022</a:t>
            </a:fld>
            <a:endParaRPr lang="en-US"/>
          </a:p>
        </p:txBody>
      </p:sp>
      <p:sp>
        <p:nvSpPr>
          <p:cNvPr id="8" name="Footer Placeholder 7">
            <a:extLst>
              <a:ext uri="{FF2B5EF4-FFF2-40B4-BE49-F238E27FC236}">
                <a16:creationId xmlns:a16="http://schemas.microsoft.com/office/drawing/2014/main" id="{BFAE025B-3EA8-1E4D-8EA4-3B601298C5C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23DDEAF-6738-0F4C-A486-C3E3ADBCD192}"/>
              </a:ext>
            </a:extLst>
          </p:cNvPr>
          <p:cNvSpPr>
            <a:spLocks noGrp="1"/>
          </p:cNvSpPr>
          <p:nvPr>
            <p:ph type="sldNum" sz="quarter" idx="12"/>
          </p:nvPr>
        </p:nvSpPr>
        <p:spPr/>
        <p:txBody>
          <a:bodyPr/>
          <a:lstStyle/>
          <a:p>
            <a:fld id="{598EF7FF-3455-2D42-A5C5-AD9356563B65}" type="slidenum">
              <a:rPr lang="en-US" smtClean="0"/>
              <a:t>‹#›</a:t>
            </a:fld>
            <a:endParaRPr lang="en-US"/>
          </a:p>
        </p:txBody>
      </p:sp>
    </p:spTree>
    <p:extLst>
      <p:ext uri="{BB962C8B-B14F-4D97-AF65-F5344CB8AC3E}">
        <p14:creationId xmlns:p14="http://schemas.microsoft.com/office/powerpoint/2010/main" val="1988645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909D5-4D7A-644E-9E04-EDFD3F9F02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0E45A99-1ABA-FD40-BB63-86CC4E2DC13D}"/>
              </a:ext>
            </a:extLst>
          </p:cNvPr>
          <p:cNvSpPr>
            <a:spLocks noGrp="1"/>
          </p:cNvSpPr>
          <p:nvPr>
            <p:ph type="dt" sz="half" idx="10"/>
          </p:nvPr>
        </p:nvSpPr>
        <p:spPr/>
        <p:txBody>
          <a:bodyPr/>
          <a:lstStyle/>
          <a:p>
            <a:fld id="{A5CCBE48-B3B7-8448-8F75-A86F0752A3FD}" type="datetimeFigureOut">
              <a:rPr lang="en-US" smtClean="0"/>
              <a:t>4/26/2022</a:t>
            </a:fld>
            <a:endParaRPr lang="en-US"/>
          </a:p>
        </p:txBody>
      </p:sp>
      <p:sp>
        <p:nvSpPr>
          <p:cNvPr id="4" name="Footer Placeholder 3">
            <a:extLst>
              <a:ext uri="{FF2B5EF4-FFF2-40B4-BE49-F238E27FC236}">
                <a16:creationId xmlns:a16="http://schemas.microsoft.com/office/drawing/2014/main" id="{95216943-B821-7D4A-858E-092193094E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5F4624D-EB92-304B-B444-A1D086D0FA5B}"/>
              </a:ext>
            </a:extLst>
          </p:cNvPr>
          <p:cNvSpPr>
            <a:spLocks noGrp="1"/>
          </p:cNvSpPr>
          <p:nvPr>
            <p:ph type="sldNum" sz="quarter" idx="12"/>
          </p:nvPr>
        </p:nvSpPr>
        <p:spPr/>
        <p:txBody>
          <a:bodyPr/>
          <a:lstStyle/>
          <a:p>
            <a:fld id="{598EF7FF-3455-2D42-A5C5-AD9356563B65}" type="slidenum">
              <a:rPr lang="en-US" smtClean="0"/>
              <a:t>‹#›</a:t>
            </a:fld>
            <a:endParaRPr lang="en-US"/>
          </a:p>
        </p:txBody>
      </p:sp>
    </p:spTree>
    <p:extLst>
      <p:ext uri="{BB962C8B-B14F-4D97-AF65-F5344CB8AC3E}">
        <p14:creationId xmlns:p14="http://schemas.microsoft.com/office/powerpoint/2010/main" val="24023428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AE139B-BD9C-AC46-B1F5-5F5465FBC0A9}"/>
              </a:ext>
            </a:extLst>
          </p:cNvPr>
          <p:cNvSpPr>
            <a:spLocks noGrp="1"/>
          </p:cNvSpPr>
          <p:nvPr>
            <p:ph type="dt" sz="half" idx="10"/>
          </p:nvPr>
        </p:nvSpPr>
        <p:spPr/>
        <p:txBody>
          <a:bodyPr/>
          <a:lstStyle/>
          <a:p>
            <a:fld id="{A5CCBE48-B3B7-8448-8F75-A86F0752A3FD}" type="datetimeFigureOut">
              <a:rPr lang="en-US" smtClean="0"/>
              <a:t>4/26/2022</a:t>
            </a:fld>
            <a:endParaRPr lang="en-US"/>
          </a:p>
        </p:txBody>
      </p:sp>
      <p:sp>
        <p:nvSpPr>
          <p:cNvPr id="3" name="Footer Placeholder 2">
            <a:extLst>
              <a:ext uri="{FF2B5EF4-FFF2-40B4-BE49-F238E27FC236}">
                <a16:creationId xmlns:a16="http://schemas.microsoft.com/office/drawing/2014/main" id="{3EECE95E-200E-4049-832B-AB4B5D80B90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3C0EC65-C6A2-B745-94D6-F769FBD8EB8E}"/>
              </a:ext>
            </a:extLst>
          </p:cNvPr>
          <p:cNvSpPr>
            <a:spLocks noGrp="1"/>
          </p:cNvSpPr>
          <p:nvPr>
            <p:ph type="sldNum" sz="quarter" idx="12"/>
          </p:nvPr>
        </p:nvSpPr>
        <p:spPr/>
        <p:txBody>
          <a:bodyPr/>
          <a:lstStyle/>
          <a:p>
            <a:fld id="{598EF7FF-3455-2D42-A5C5-AD9356563B65}" type="slidenum">
              <a:rPr lang="en-US" smtClean="0"/>
              <a:t>‹#›</a:t>
            </a:fld>
            <a:endParaRPr lang="en-US"/>
          </a:p>
        </p:txBody>
      </p:sp>
    </p:spTree>
    <p:extLst>
      <p:ext uri="{BB962C8B-B14F-4D97-AF65-F5344CB8AC3E}">
        <p14:creationId xmlns:p14="http://schemas.microsoft.com/office/powerpoint/2010/main" val="1394063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7500E-3154-C34D-B3F8-7257AE15C0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5D0F46C-8356-CA45-93CD-9B0B02A34DF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55FD5B0-6445-0945-9D8F-2183E72709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2D26025-4F90-D341-B05F-36CB09918861}"/>
              </a:ext>
            </a:extLst>
          </p:cNvPr>
          <p:cNvSpPr>
            <a:spLocks noGrp="1"/>
          </p:cNvSpPr>
          <p:nvPr>
            <p:ph type="dt" sz="half" idx="10"/>
          </p:nvPr>
        </p:nvSpPr>
        <p:spPr/>
        <p:txBody>
          <a:bodyPr/>
          <a:lstStyle/>
          <a:p>
            <a:fld id="{A5CCBE48-B3B7-8448-8F75-A86F0752A3FD}" type="datetimeFigureOut">
              <a:rPr lang="en-US" smtClean="0"/>
              <a:t>4/26/2022</a:t>
            </a:fld>
            <a:endParaRPr lang="en-US"/>
          </a:p>
        </p:txBody>
      </p:sp>
      <p:sp>
        <p:nvSpPr>
          <p:cNvPr id="6" name="Footer Placeholder 5">
            <a:extLst>
              <a:ext uri="{FF2B5EF4-FFF2-40B4-BE49-F238E27FC236}">
                <a16:creationId xmlns:a16="http://schemas.microsoft.com/office/drawing/2014/main" id="{1BD6A111-213E-FD4F-8EDF-48E63D5800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898677-772D-2C48-817E-94AED7535262}"/>
              </a:ext>
            </a:extLst>
          </p:cNvPr>
          <p:cNvSpPr>
            <a:spLocks noGrp="1"/>
          </p:cNvSpPr>
          <p:nvPr>
            <p:ph type="sldNum" sz="quarter" idx="12"/>
          </p:nvPr>
        </p:nvSpPr>
        <p:spPr/>
        <p:txBody>
          <a:bodyPr/>
          <a:lstStyle/>
          <a:p>
            <a:fld id="{598EF7FF-3455-2D42-A5C5-AD9356563B65}" type="slidenum">
              <a:rPr lang="en-US" smtClean="0"/>
              <a:t>‹#›</a:t>
            </a:fld>
            <a:endParaRPr lang="en-US"/>
          </a:p>
        </p:txBody>
      </p:sp>
    </p:spTree>
    <p:extLst>
      <p:ext uri="{BB962C8B-B14F-4D97-AF65-F5344CB8AC3E}">
        <p14:creationId xmlns:p14="http://schemas.microsoft.com/office/powerpoint/2010/main" val="829007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4BE3D-2450-3B46-A20C-02B75A6D4D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0BABA7D-9408-2545-A627-AAC2A564F5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21C13A-FE70-9141-A9A0-A42B6DD1B4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919678B-6FE8-3F4F-9890-36335D0D5001}"/>
              </a:ext>
            </a:extLst>
          </p:cNvPr>
          <p:cNvSpPr>
            <a:spLocks noGrp="1"/>
          </p:cNvSpPr>
          <p:nvPr>
            <p:ph type="dt" sz="half" idx="10"/>
          </p:nvPr>
        </p:nvSpPr>
        <p:spPr/>
        <p:txBody>
          <a:bodyPr/>
          <a:lstStyle/>
          <a:p>
            <a:fld id="{A5CCBE48-B3B7-8448-8F75-A86F0752A3FD}" type="datetimeFigureOut">
              <a:rPr lang="en-US" smtClean="0"/>
              <a:t>4/26/2022</a:t>
            </a:fld>
            <a:endParaRPr lang="en-US"/>
          </a:p>
        </p:txBody>
      </p:sp>
      <p:sp>
        <p:nvSpPr>
          <p:cNvPr id="6" name="Footer Placeholder 5">
            <a:extLst>
              <a:ext uri="{FF2B5EF4-FFF2-40B4-BE49-F238E27FC236}">
                <a16:creationId xmlns:a16="http://schemas.microsoft.com/office/drawing/2014/main" id="{57B10F9A-37EA-8849-BA8E-7B9F363945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2350EA-4604-6543-AF42-760A30063F01}"/>
              </a:ext>
            </a:extLst>
          </p:cNvPr>
          <p:cNvSpPr>
            <a:spLocks noGrp="1"/>
          </p:cNvSpPr>
          <p:nvPr>
            <p:ph type="sldNum" sz="quarter" idx="12"/>
          </p:nvPr>
        </p:nvSpPr>
        <p:spPr/>
        <p:txBody>
          <a:bodyPr/>
          <a:lstStyle/>
          <a:p>
            <a:fld id="{598EF7FF-3455-2D42-A5C5-AD9356563B65}" type="slidenum">
              <a:rPr lang="en-US" smtClean="0"/>
              <a:t>‹#›</a:t>
            </a:fld>
            <a:endParaRPr lang="en-US"/>
          </a:p>
        </p:txBody>
      </p:sp>
    </p:spTree>
    <p:extLst>
      <p:ext uri="{BB962C8B-B14F-4D97-AF65-F5344CB8AC3E}">
        <p14:creationId xmlns:p14="http://schemas.microsoft.com/office/powerpoint/2010/main" val="792769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A91000-C12E-F04D-A598-45B18EF190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A1248A9-DC77-B847-8F3D-D6DC7AA9CA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5CF6FE-84C4-904C-ABAD-492ED0B0C9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CCBE48-B3B7-8448-8F75-A86F0752A3FD}" type="datetimeFigureOut">
              <a:rPr lang="en-US" smtClean="0"/>
              <a:t>4/26/2022</a:t>
            </a:fld>
            <a:endParaRPr lang="en-US"/>
          </a:p>
        </p:txBody>
      </p:sp>
      <p:sp>
        <p:nvSpPr>
          <p:cNvPr id="5" name="Footer Placeholder 4">
            <a:extLst>
              <a:ext uri="{FF2B5EF4-FFF2-40B4-BE49-F238E27FC236}">
                <a16:creationId xmlns:a16="http://schemas.microsoft.com/office/drawing/2014/main" id="{9165A299-1F72-DF42-BCEF-4FD85943E7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6E829A-F0AE-0843-931F-32A0515E86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8EF7FF-3455-2D42-A5C5-AD9356563B65}" type="slidenum">
              <a:rPr lang="en-US" smtClean="0"/>
              <a:t>‹#›</a:t>
            </a:fld>
            <a:endParaRPr lang="en-US"/>
          </a:p>
        </p:txBody>
      </p:sp>
    </p:spTree>
    <p:extLst>
      <p:ext uri="{BB962C8B-B14F-4D97-AF65-F5344CB8AC3E}">
        <p14:creationId xmlns:p14="http://schemas.microsoft.com/office/powerpoint/2010/main" val="21948115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scientificamerican.com/policy-and-ethics/" TargetMode="External"/><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19.tiff"/><Relationship Id="rId5" Type="http://schemas.openxmlformats.org/officeDocument/2006/relationships/image" Target="../media/image18.png"/><Relationship Id="rId4" Type="http://schemas.openxmlformats.org/officeDocument/2006/relationships/hyperlink" Target="https://www.scientificamerican.com/author/monica-r-mclemore/"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23.jp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29.jpg"/></Relationships>
</file>

<file path=ppt/slides/_rels/slide25.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1.tiff"/></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8.emf"/></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40.xml.rels><?xml version="1.0" encoding="UTF-8" standalone="yes"?>
<Relationships xmlns="http://schemas.openxmlformats.org/package/2006/relationships"><Relationship Id="rId8" Type="http://schemas.openxmlformats.org/officeDocument/2006/relationships/hyperlink" Target="https://www.ncbi.nlm.nih.gov/pubmed/?term=Zerden%20ML%5BAuthor%5D&amp;cauthor=true&amp;cauthor_uid=27626348" TargetMode="External"/><Relationship Id="rId3" Type="http://schemas.openxmlformats.org/officeDocument/2006/relationships/hyperlink" Target="https://www.ncbi.nlm.nih.gov/pmc/articles/PMC5024373/" TargetMode="External"/><Relationship Id="rId7" Type="http://schemas.openxmlformats.org/officeDocument/2006/relationships/hyperlink" Target="https://www.ncbi.nlm.nih.gov/pubmed/?term=Ekpo%20GE%5BAuthor%5D&amp;cauthor=true&amp;cauthor_uid=27626348"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s://www.ncbi.nlm.nih.gov/pubmed/?term=Doll%20K%5BAuthor%5D&amp;cauthor=true&amp;cauthor_uid=27626348" TargetMode="External"/><Relationship Id="rId5" Type="http://schemas.openxmlformats.org/officeDocument/2006/relationships/hyperlink" Target="https://www.ncbi.nlm.nih.gov/pubmed/?term=Eichelberger%20KY%5BAuthor%5D&amp;cauthor=true&amp;cauthor_uid=27626348" TargetMode="External"/><Relationship Id="rId4" Type="http://schemas.openxmlformats.org/officeDocument/2006/relationships/hyperlink" Target="https://dx.doi.org/10.2105%2FAJPH.2016.303313" TargetMode="External"/><Relationship Id="rId9" Type="http://schemas.openxmlformats.org/officeDocument/2006/relationships/hyperlink" Target="https://www.scientificamerican.com/author/monica-r-mclemore/"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mailto:jennie@commonsensechildbirth.org" TargetMode="External"/><Relationship Id="rId4" Type="http://schemas.openxmlformats.org/officeDocument/2006/relationships/hyperlink" Target="http://www.commonsensechildbirth.or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E2DFE-A333-9E47-8BBC-08827C8134B4}"/>
              </a:ext>
            </a:extLst>
          </p:cNvPr>
          <p:cNvSpPr>
            <a:spLocks noGrp="1"/>
          </p:cNvSpPr>
          <p:nvPr>
            <p:ph type="ctrTitle"/>
          </p:nvPr>
        </p:nvSpPr>
        <p:spPr>
          <a:xfrm>
            <a:off x="1086928" y="0"/>
            <a:ext cx="10092906" cy="2387600"/>
          </a:xfrm>
        </p:spPr>
        <p:txBody>
          <a:bodyPr>
            <a:normAutofit/>
          </a:bodyPr>
          <a:lstStyle/>
          <a:p>
            <a:r>
              <a:rPr lang="en-US" sz="4800" b="1" dirty="0">
                <a:solidFill>
                  <a:srgbClr val="843C0C"/>
                </a:solidFill>
              </a:rPr>
              <a:t>Operationalizing Perinatal Equity, Quality and Safety in </a:t>
            </a:r>
            <a:r>
              <a:rPr lang="en-US" sz="4800" b="1" dirty="0" err="1">
                <a:solidFill>
                  <a:srgbClr val="843C0C"/>
                </a:solidFill>
              </a:rPr>
              <a:t>Materno</a:t>
            </a:r>
            <a:r>
              <a:rPr lang="en-US" sz="4800" b="1" dirty="0">
                <a:solidFill>
                  <a:srgbClr val="843C0C"/>
                </a:solidFill>
              </a:rPr>
              <a:t>-toxic</a:t>
            </a:r>
            <a:br>
              <a:rPr lang="en-US" sz="4800" b="1" dirty="0">
                <a:solidFill>
                  <a:srgbClr val="843C0C"/>
                </a:solidFill>
              </a:rPr>
            </a:br>
            <a:r>
              <a:rPr lang="en-US" sz="4800" b="1" dirty="0">
                <a:solidFill>
                  <a:srgbClr val="843C0C"/>
                </a:solidFill>
              </a:rPr>
              <a:t>Zones - Every Person, Every Time.</a:t>
            </a:r>
          </a:p>
        </p:txBody>
      </p:sp>
      <p:sp>
        <p:nvSpPr>
          <p:cNvPr id="3" name="Subtitle 2">
            <a:extLst>
              <a:ext uri="{FF2B5EF4-FFF2-40B4-BE49-F238E27FC236}">
                <a16:creationId xmlns:a16="http://schemas.microsoft.com/office/drawing/2014/main" id="{CF4A2E3D-D632-FA48-AEFD-42840E8875D6}"/>
              </a:ext>
            </a:extLst>
          </p:cNvPr>
          <p:cNvSpPr>
            <a:spLocks noGrp="1"/>
          </p:cNvSpPr>
          <p:nvPr>
            <p:ph type="subTitle" idx="1"/>
          </p:nvPr>
        </p:nvSpPr>
        <p:spPr>
          <a:xfrm>
            <a:off x="1463615" y="2700323"/>
            <a:ext cx="9144000" cy="1655762"/>
          </a:xfrm>
        </p:spPr>
        <p:txBody>
          <a:bodyPr/>
          <a:lstStyle/>
          <a:p>
            <a:r>
              <a:rPr lang="en-US" dirty="0"/>
              <a:t>Jennie Joseph LM, CPM </a:t>
            </a:r>
          </a:p>
          <a:p>
            <a:r>
              <a:rPr lang="en-US" dirty="0"/>
              <a:t>Founder and Executive Director </a:t>
            </a:r>
          </a:p>
          <a:p>
            <a:r>
              <a:rPr lang="en-US" dirty="0" err="1"/>
              <a:t>www.commonsensechildbirth.org</a:t>
            </a:r>
            <a:endParaRPr lang="en-US" dirty="0"/>
          </a:p>
        </p:txBody>
      </p:sp>
      <p:pic>
        <p:nvPicPr>
          <p:cNvPr id="6" name="Picture 5">
            <a:extLst>
              <a:ext uri="{FF2B5EF4-FFF2-40B4-BE49-F238E27FC236}">
                <a16:creationId xmlns:a16="http://schemas.microsoft.com/office/drawing/2014/main" id="{111E0E16-DBF9-F641-822D-3EFB0FDCAA89}"/>
              </a:ext>
            </a:extLst>
          </p:cNvPr>
          <p:cNvPicPr>
            <a:picLocks noChangeAspect="1"/>
          </p:cNvPicPr>
          <p:nvPr/>
        </p:nvPicPr>
        <p:blipFill>
          <a:blip r:embed="rId4"/>
          <a:stretch>
            <a:fillRect/>
          </a:stretch>
        </p:blipFill>
        <p:spPr>
          <a:xfrm>
            <a:off x="493145" y="3528204"/>
            <a:ext cx="11430000" cy="3810000"/>
          </a:xfrm>
          <a:prstGeom prst="rect">
            <a:avLst/>
          </a:prstGeom>
        </p:spPr>
      </p:pic>
    </p:spTree>
    <p:extLst>
      <p:ext uri="{BB962C8B-B14F-4D97-AF65-F5344CB8AC3E}">
        <p14:creationId xmlns:p14="http://schemas.microsoft.com/office/powerpoint/2010/main" val="34089358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05834" y="375897"/>
            <a:ext cx="8215313" cy="642938"/>
          </a:xfrm>
        </p:spPr>
        <p:txBody>
          <a:bodyPr vert="horz" wrap="square" lIns="51435" tIns="25718" rIns="51435" bIns="25718" numCol="1" rtlCol="0" anchor="ctr" anchorCtr="0" compatLnSpc="1">
            <a:prstTxWarp prst="textNoShape">
              <a:avLst/>
            </a:prstTxWarp>
            <a:noAutofit/>
          </a:bodyPr>
          <a:lstStyle/>
          <a:p>
            <a:pPr algn="ctr" eaLnBrk="1" hangingPunct="1">
              <a:defRPr/>
            </a:pPr>
            <a:r>
              <a:rPr lang="en-US" sz="2531" dirty="0">
                <a:effectLst>
                  <a:outerShdw blurRad="38100" dist="38100" dir="2700000" algn="tl">
                    <a:srgbClr val="DDDDDD"/>
                  </a:outerShdw>
                </a:effectLst>
              </a:rPr>
              <a:t>Ah, but it’s those social determinants of health………those </a:t>
            </a:r>
            <a:r>
              <a:rPr lang="en-US" sz="2531" b="1" dirty="0" err="1">
                <a:solidFill>
                  <a:srgbClr val="843C0C"/>
                </a:solidFill>
                <a:effectLst>
                  <a:outerShdw blurRad="38100" dist="38100" dir="2700000" algn="tl">
                    <a:srgbClr val="DDDDDD"/>
                  </a:outerShdw>
                </a:effectLst>
              </a:rPr>
              <a:t>Materno</a:t>
            </a:r>
            <a:r>
              <a:rPr lang="en-US" sz="2531" b="1" dirty="0">
                <a:solidFill>
                  <a:srgbClr val="843C0C"/>
                </a:solidFill>
                <a:effectLst>
                  <a:outerShdw blurRad="38100" dist="38100" dir="2700000" algn="tl">
                    <a:srgbClr val="DDDDDD"/>
                  </a:outerShdw>
                </a:effectLst>
              </a:rPr>
              <a:t>-toxic</a:t>
            </a:r>
            <a:r>
              <a:rPr lang="en-US" sz="2531" dirty="0">
                <a:effectLst>
                  <a:outerShdw blurRad="38100" dist="38100" dir="2700000" algn="tl">
                    <a:srgbClr val="DDDDDD"/>
                  </a:outerShdw>
                </a:effectLst>
              </a:rPr>
              <a:t> </a:t>
            </a:r>
            <a:r>
              <a:rPr lang="en-US" sz="2531" b="1" u="sng" dirty="0">
                <a:effectLst>
                  <a:outerShdw blurRad="38100" dist="38100" dir="2700000" algn="tl">
                    <a:srgbClr val="DDDDDD"/>
                  </a:outerShdw>
                </a:effectLst>
              </a:rPr>
              <a:t>neighborhoods </a:t>
            </a:r>
          </a:p>
        </p:txBody>
      </p:sp>
      <p:pic>
        <p:nvPicPr>
          <p:cNvPr id="72706"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698097" y="1455285"/>
            <a:ext cx="6439936" cy="5023151"/>
          </a:xfrm>
          <a:ln>
            <a:solidFill>
              <a:schemeClr val="accent1"/>
            </a:solidFill>
          </a:ln>
        </p:spPr>
      </p:pic>
      <p:sp>
        <p:nvSpPr>
          <p:cNvPr id="72707" name="TextBox 2"/>
          <p:cNvSpPr txBox="1">
            <a:spLocks noChangeArrowheads="1"/>
          </p:cNvSpPr>
          <p:nvPr/>
        </p:nvSpPr>
        <p:spPr bwMode="auto">
          <a:xfrm>
            <a:off x="7370018" y="5248873"/>
            <a:ext cx="1023037" cy="1615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450">
                <a:cs typeface="Arial" charset="0"/>
              </a:rPr>
              <a:t>© Copyright Jennie Joseph 2013</a:t>
            </a:r>
          </a:p>
        </p:txBody>
      </p:sp>
    </p:spTree>
    <p:extLst>
      <p:ext uri="{BB962C8B-B14F-4D97-AF65-F5344CB8AC3E}">
        <p14:creationId xmlns:p14="http://schemas.microsoft.com/office/powerpoint/2010/main" val="3858843407"/>
      </p:ext>
    </p:extLst>
  </p:cSld>
  <p:clrMapOvr>
    <a:masterClrMapping/>
  </p:clrMapOvr>
  <mc:AlternateContent xmlns:mc="http://schemas.openxmlformats.org/markup-compatibility/2006" xmlns:p14="http://schemas.microsoft.com/office/powerpoint/2010/main">
    <mc:Choice Requires="p14">
      <p:transition spd="slow" p14:dur="2000" advTm="12967"/>
    </mc:Choice>
    <mc:Fallback xmlns="">
      <p:transition spd="slow" advTm="12967"/>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93750-B1A2-D749-8DA8-F385C0795817}"/>
              </a:ext>
            </a:extLst>
          </p:cNvPr>
          <p:cNvSpPr>
            <a:spLocks noGrp="1"/>
          </p:cNvSpPr>
          <p:nvPr>
            <p:ph type="title"/>
          </p:nvPr>
        </p:nvSpPr>
        <p:spPr/>
        <p:txBody>
          <a:bodyPr/>
          <a:lstStyle/>
          <a:p>
            <a:br>
              <a:rPr lang="en-US" dirty="0"/>
            </a:br>
            <a:endParaRPr lang="en-US" dirty="0"/>
          </a:p>
        </p:txBody>
      </p:sp>
      <p:pic>
        <p:nvPicPr>
          <p:cNvPr id="5" name="Content Placeholder 4">
            <a:extLst>
              <a:ext uri="{FF2B5EF4-FFF2-40B4-BE49-F238E27FC236}">
                <a16:creationId xmlns:a16="http://schemas.microsoft.com/office/drawing/2014/main" id="{E099433D-3B88-3248-BF38-AE15D6907DD6}"/>
              </a:ext>
            </a:extLst>
          </p:cNvPr>
          <p:cNvPicPr>
            <a:picLocks noGrp="1" noChangeAspect="1"/>
          </p:cNvPicPr>
          <p:nvPr>
            <p:ph idx="1"/>
          </p:nvPr>
        </p:nvPicPr>
        <p:blipFill>
          <a:blip r:embed="rId4"/>
          <a:stretch>
            <a:fillRect/>
          </a:stretch>
        </p:blipFill>
        <p:spPr>
          <a:xfrm rot="5400000">
            <a:off x="-102042" y="1290721"/>
            <a:ext cx="6025031" cy="4518773"/>
          </a:xfrm>
        </p:spPr>
      </p:pic>
      <p:pic>
        <p:nvPicPr>
          <p:cNvPr id="7" name="Picture 6">
            <a:extLst>
              <a:ext uri="{FF2B5EF4-FFF2-40B4-BE49-F238E27FC236}">
                <a16:creationId xmlns:a16="http://schemas.microsoft.com/office/drawing/2014/main" id="{1C2FF772-5334-4E4A-AA9A-CE60B42C0654}"/>
              </a:ext>
            </a:extLst>
          </p:cNvPr>
          <p:cNvPicPr>
            <a:picLocks noChangeAspect="1"/>
          </p:cNvPicPr>
          <p:nvPr/>
        </p:nvPicPr>
        <p:blipFill>
          <a:blip r:embed="rId5"/>
          <a:stretch>
            <a:fillRect/>
          </a:stretch>
        </p:blipFill>
        <p:spPr>
          <a:xfrm>
            <a:off x="6463426" y="537592"/>
            <a:ext cx="4540966" cy="5995267"/>
          </a:xfrm>
          <a:prstGeom prst="rect">
            <a:avLst/>
          </a:prstGeom>
        </p:spPr>
      </p:pic>
      <p:sp>
        <p:nvSpPr>
          <p:cNvPr id="3" name="Footer Placeholder 2">
            <a:extLst>
              <a:ext uri="{FF2B5EF4-FFF2-40B4-BE49-F238E27FC236}">
                <a16:creationId xmlns:a16="http://schemas.microsoft.com/office/drawing/2014/main" id="{76250295-543D-7744-8346-3A61F5D55F7F}"/>
              </a:ext>
            </a:extLst>
          </p:cNvPr>
          <p:cNvSpPr>
            <a:spLocks noGrp="1"/>
          </p:cNvSpPr>
          <p:nvPr>
            <p:ph type="ftr" sz="quarter" idx="11"/>
          </p:nvPr>
        </p:nvSpPr>
        <p:spPr>
          <a:xfrm>
            <a:off x="3945044" y="6562623"/>
            <a:ext cx="4114800" cy="365125"/>
          </a:xfrm>
        </p:spPr>
        <p:txBody>
          <a:bodyPr/>
          <a:lstStyle/>
          <a:p>
            <a:r>
              <a:rPr lang="en-US" sz="1000" dirty="0">
                <a:solidFill>
                  <a:schemeClr val="bg1">
                    <a:lumMod val="85000"/>
                  </a:schemeClr>
                </a:solidFill>
              </a:rPr>
              <a:t>Copyright Jennie Joseph 2021</a:t>
            </a:r>
          </a:p>
        </p:txBody>
      </p:sp>
      <p:sp>
        <p:nvSpPr>
          <p:cNvPr id="6" name="Rectangle 5">
            <a:extLst>
              <a:ext uri="{FF2B5EF4-FFF2-40B4-BE49-F238E27FC236}">
                <a16:creationId xmlns:a16="http://schemas.microsoft.com/office/drawing/2014/main" id="{AF62D72B-7FAF-3B4D-B929-DF6856D4C6AE}"/>
              </a:ext>
            </a:extLst>
          </p:cNvPr>
          <p:cNvSpPr/>
          <p:nvPr/>
        </p:nvSpPr>
        <p:spPr>
          <a:xfrm>
            <a:off x="3945044" y="-10307"/>
            <a:ext cx="4396268" cy="461665"/>
          </a:xfrm>
          <a:prstGeom prst="rect">
            <a:avLst/>
          </a:prstGeom>
        </p:spPr>
        <p:txBody>
          <a:bodyPr wrap="none">
            <a:spAutoFit/>
          </a:bodyPr>
          <a:lstStyle/>
          <a:p>
            <a:r>
              <a:rPr lang="en-US" sz="2400" dirty="0">
                <a:solidFill>
                  <a:srgbClr val="843C0C"/>
                </a:solidFill>
              </a:rPr>
              <a:t>Pop-Up Toxicity – the Mobile MTZ</a:t>
            </a:r>
          </a:p>
        </p:txBody>
      </p:sp>
    </p:spTree>
    <p:extLst>
      <p:ext uri="{BB962C8B-B14F-4D97-AF65-F5344CB8AC3E}">
        <p14:creationId xmlns:p14="http://schemas.microsoft.com/office/powerpoint/2010/main" val="997683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75E96-E5EA-C543-A1C7-352775580C3C}"/>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BA5D279-E4F1-584D-830C-A26552594613}"/>
              </a:ext>
            </a:extLst>
          </p:cNvPr>
          <p:cNvPicPr>
            <a:picLocks noGrp="1" noChangeAspect="1"/>
          </p:cNvPicPr>
          <p:nvPr>
            <p:ph idx="1"/>
          </p:nvPr>
        </p:nvPicPr>
        <p:blipFill>
          <a:blip r:embed="rId4"/>
          <a:stretch>
            <a:fillRect/>
          </a:stretch>
        </p:blipFill>
        <p:spPr>
          <a:xfrm rot="5400000">
            <a:off x="5802722" y="899085"/>
            <a:ext cx="6527658" cy="4895742"/>
          </a:xfrm>
        </p:spPr>
      </p:pic>
      <p:pic>
        <p:nvPicPr>
          <p:cNvPr id="7" name="Picture 6">
            <a:extLst>
              <a:ext uri="{FF2B5EF4-FFF2-40B4-BE49-F238E27FC236}">
                <a16:creationId xmlns:a16="http://schemas.microsoft.com/office/drawing/2014/main" id="{BD6F2B13-FCC0-7145-9F04-D365C8A2CA23}"/>
              </a:ext>
            </a:extLst>
          </p:cNvPr>
          <p:cNvPicPr>
            <a:picLocks noChangeAspect="1"/>
          </p:cNvPicPr>
          <p:nvPr/>
        </p:nvPicPr>
        <p:blipFill>
          <a:blip r:embed="rId5"/>
          <a:stretch>
            <a:fillRect/>
          </a:stretch>
        </p:blipFill>
        <p:spPr>
          <a:xfrm rot="5400000">
            <a:off x="-6171" y="899084"/>
            <a:ext cx="6527657" cy="4895742"/>
          </a:xfrm>
          <a:prstGeom prst="rect">
            <a:avLst/>
          </a:prstGeom>
        </p:spPr>
      </p:pic>
      <p:sp>
        <p:nvSpPr>
          <p:cNvPr id="3" name="Footer Placeholder 2">
            <a:extLst>
              <a:ext uri="{FF2B5EF4-FFF2-40B4-BE49-F238E27FC236}">
                <a16:creationId xmlns:a16="http://schemas.microsoft.com/office/drawing/2014/main" id="{576A885A-F5FE-834B-9A8C-DFB73334FAF4}"/>
              </a:ext>
            </a:extLst>
          </p:cNvPr>
          <p:cNvSpPr>
            <a:spLocks noGrp="1"/>
          </p:cNvSpPr>
          <p:nvPr>
            <p:ph type="ftr" sz="quarter" idx="11"/>
          </p:nvPr>
        </p:nvSpPr>
        <p:spPr>
          <a:xfrm>
            <a:off x="4038600" y="6610785"/>
            <a:ext cx="4114800" cy="365125"/>
          </a:xfrm>
        </p:spPr>
        <p:txBody>
          <a:bodyPr/>
          <a:lstStyle/>
          <a:p>
            <a:r>
              <a:rPr lang="en-US" dirty="0">
                <a:solidFill>
                  <a:schemeClr val="bg1">
                    <a:lumMod val="85000"/>
                  </a:schemeClr>
                </a:solidFill>
              </a:rPr>
              <a:t>Copyright Jennie Joseph 2021</a:t>
            </a:r>
          </a:p>
        </p:txBody>
      </p:sp>
      <p:pic>
        <p:nvPicPr>
          <p:cNvPr id="6" name="Content Placeholder 4">
            <a:extLst>
              <a:ext uri="{FF2B5EF4-FFF2-40B4-BE49-F238E27FC236}">
                <a16:creationId xmlns:a16="http://schemas.microsoft.com/office/drawing/2014/main" id="{734EF356-AA9C-BD4D-95CC-D58B4A6860C1}"/>
              </a:ext>
            </a:extLst>
          </p:cNvPr>
          <p:cNvPicPr>
            <a:picLocks noChangeAspect="1"/>
          </p:cNvPicPr>
          <p:nvPr/>
        </p:nvPicPr>
        <p:blipFill>
          <a:blip r:embed="rId4"/>
          <a:stretch>
            <a:fillRect/>
          </a:stretch>
        </p:blipFill>
        <p:spPr>
          <a:xfrm rot="5400000">
            <a:off x="5642100" y="899085"/>
            <a:ext cx="6527658" cy="4895742"/>
          </a:xfrm>
          <a:prstGeom prst="rect">
            <a:avLst/>
          </a:prstGeom>
        </p:spPr>
      </p:pic>
    </p:spTree>
    <p:extLst>
      <p:ext uri="{BB962C8B-B14F-4D97-AF65-F5344CB8AC3E}">
        <p14:creationId xmlns:p14="http://schemas.microsoft.com/office/powerpoint/2010/main" val="18183396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3C66F-0E9F-5343-B861-6E3F105815BD}"/>
              </a:ext>
            </a:extLst>
          </p:cNvPr>
          <p:cNvSpPr>
            <a:spLocks noGrp="1"/>
          </p:cNvSpPr>
          <p:nvPr>
            <p:ph type="title"/>
          </p:nvPr>
        </p:nvSpPr>
        <p:spPr>
          <a:xfrm>
            <a:off x="7446811" y="2043866"/>
            <a:ext cx="3497235" cy="2249213"/>
          </a:xfrm>
        </p:spPr>
        <p:txBody>
          <a:bodyPr>
            <a:normAutofit/>
          </a:bodyPr>
          <a:lstStyle/>
          <a:p>
            <a:r>
              <a:rPr lang="en-US" sz="1050" dirty="0" err="1"/>
              <a:t>Vedam</a:t>
            </a:r>
            <a:r>
              <a:rPr lang="en-US" sz="1050" dirty="0"/>
              <a:t>, S., Stoll, K., Taiwo, T. K., </a:t>
            </a:r>
            <a:r>
              <a:rPr lang="en-US" sz="1050" dirty="0" err="1"/>
              <a:t>Rubashkin</a:t>
            </a:r>
            <a:r>
              <a:rPr lang="en-US" sz="1050" dirty="0"/>
              <a:t>, N., Cheyney, M., Strauss, N., . . . &amp; the </a:t>
            </a:r>
            <a:r>
              <a:rPr lang="en-US" sz="1050" dirty="0" err="1"/>
              <a:t>GVtM</a:t>
            </a:r>
            <a:r>
              <a:rPr lang="en-US" sz="1050" dirty="0"/>
              <a:t>-US Steering Council. (2019). </a:t>
            </a:r>
            <a:br>
              <a:rPr lang="en-US" sz="1050" dirty="0"/>
            </a:br>
            <a:br>
              <a:rPr lang="en-US" sz="1050" dirty="0"/>
            </a:br>
            <a:r>
              <a:rPr lang="en-US" sz="1050" dirty="0"/>
              <a:t>“</a:t>
            </a:r>
            <a:r>
              <a:rPr lang="en-US" sz="1050" b="1" dirty="0"/>
              <a:t>The Giving Voice to Mothers study: Inequity and mistreatment during pregnancy and childbirth in the United States</a:t>
            </a:r>
            <a:r>
              <a:rPr lang="en-US" sz="1050" dirty="0"/>
              <a:t>”.</a:t>
            </a:r>
            <a:r>
              <a:rPr lang="en-US" sz="1050" i="1" dirty="0"/>
              <a:t> Reproductive Health,</a:t>
            </a:r>
            <a:r>
              <a:rPr lang="en-US" sz="1050" dirty="0"/>
              <a:t> June 11, 1-18. DOI: 10.1186/s12978-019-0729-2</a:t>
            </a:r>
          </a:p>
        </p:txBody>
      </p:sp>
      <p:pic>
        <p:nvPicPr>
          <p:cNvPr id="5" name="Content Placeholder 4">
            <a:extLst>
              <a:ext uri="{FF2B5EF4-FFF2-40B4-BE49-F238E27FC236}">
                <a16:creationId xmlns:a16="http://schemas.microsoft.com/office/drawing/2014/main" id="{2DA8BF6C-BB1A-0242-988C-99227822AD73}"/>
              </a:ext>
            </a:extLst>
          </p:cNvPr>
          <p:cNvPicPr>
            <a:picLocks noGrp="1" noChangeAspect="1"/>
          </p:cNvPicPr>
          <p:nvPr>
            <p:ph idx="1"/>
          </p:nvPr>
        </p:nvPicPr>
        <p:blipFill>
          <a:blip r:embed="rId4"/>
          <a:stretch>
            <a:fillRect/>
          </a:stretch>
        </p:blipFill>
        <p:spPr>
          <a:xfrm>
            <a:off x="2027267" y="857252"/>
            <a:ext cx="5143499" cy="5143499"/>
          </a:xfrm>
          <a:ln>
            <a:solidFill>
              <a:schemeClr val="bg1">
                <a:lumMod val="65000"/>
              </a:schemeClr>
            </a:solidFill>
          </a:ln>
        </p:spPr>
      </p:pic>
    </p:spTree>
    <p:extLst>
      <p:ext uri="{BB962C8B-B14F-4D97-AF65-F5344CB8AC3E}">
        <p14:creationId xmlns:p14="http://schemas.microsoft.com/office/powerpoint/2010/main" val="29918290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595C0-1B40-F547-89EA-80CEC4D1C241}"/>
              </a:ext>
            </a:extLst>
          </p:cNvPr>
          <p:cNvSpPr>
            <a:spLocks noGrp="1"/>
          </p:cNvSpPr>
          <p:nvPr>
            <p:ph type="title"/>
          </p:nvPr>
        </p:nvSpPr>
        <p:spPr>
          <a:xfrm>
            <a:off x="1960179" y="-88862"/>
            <a:ext cx="8229600" cy="762000"/>
          </a:xfrm>
        </p:spPr>
        <p:txBody>
          <a:bodyPr>
            <a:normAutofit fontScale="90000"/>
          </a:bodyPr>
          <a:lstStyle/>
          <a:p>
            <a:pPr algn="ctr"/>
            <a:br>
              <a:rPr lang="en-US" dirty="0"/>
            </a:br>
            <a:endParaRPr lang="en-US" dirty="0">
              <a:solidFill>
                <a:schemeClr val="tx1"/>
              </a:solidFill>
            </a:endParaRPr>
          </a:p>
        </p:txBody>
      </p:sp>
      <p:pic>
        <p:nvPicPr>
          <p:cNvPr id="5" name="Content Placeholder 4">
            <a:extLst>
              <a:ext uri="{FF2B5EF4-FFF2-40B4-BE49-F238E27FC236}">
                <a16:creationId xmlns:a16="http://schemas.microsoft.com/office/drawing/2014/main" id="{AF95EDCC-8F46-9548-B338-0344EB08C5DE}"/>
              </a:ext>
            </a:extLst>
          </p:cNvPr>
          <p:cNvPicPr>
            <a:picLocks noGrp="1" noChangeAspect="1"/>
          </p:cNvPicPr>
          <p:nvPr>
            <p:ph idx="1"/>
          </p:nvPr>
        </p:nvPicPr>
        <p:blipFill>
          <a:blip r:embed="rId4"/>
          <a:stretch>
            <a:fillRect/>
          </a:stretch>
        </p:blipFill>
        <p:spPr>
          <a:xfrm>
            <a:off x="3282421" y="673138"/>
            <a:ext cx="5585115" cy="5585115"/>
          </a:xfrm>
          <a:ln>
            <a:solidFill>
              <a:schemeClr val="bg1">
                <a:lumMod val="65000"/>
              </a:schemeClr>
            </a:solidFill>
          </a:ln>
        </p:spPr>
      </p:pic>
    </p:spTree>
    <p:extLst>
      <p:ext uri="{BB962C8B-B14F-4D97-AF65-F5344CB8AC3E}">
        <p14:creationId xmlns:p14="http://schemas.microsoft.com/office/powerpoint/2010/main" val="34203397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6192F-CB13-6F4E-BD8D-2F0ED1AB8D6D}"/>
              </a:ext>
            </a:extLst>
          </p:cNvPr>
          <p:cNvSpPr>
            <a:spLocks noGrp="1"/>
          </p:cNvSpPr>
          <p:nvPr>
            <p:ph type="title"/>
          </p:nvPr>
        </p:nvSpPr>
        <p:spPr/>
        <p:txBody>
          <a:bodyPr>
            <a:normAutofit/>
          </a:bodyPr>
          <a:lstStyle/>
          <a:p>
            <a:br>
              <a:rPr lang="en-US" dirty="0"/>
            </a:br>
            <a:endParaRPr lang="en-US" dirty="0"/>
          </a:p>
        </p:txBody>
      </p:sp>
      <p:pic>
        <p:nvPicPr>
          <p:cNvPr id="5" name="Content Placeholder 4">
            <a:extLst>
              <a:ext uri="{FF2B5EF4-FFF2-40B4-BE49-F238E27FC236}">
                <a16:creationId xmlns:a16="http://schemas.microsoft.com/office/drawing/2014/main" id="{CB86E29A-772D-214D-BDBF-41E720A8930A}"/>
              </a:ext>
            </a:extLst>
          </p:cNvPr>
          <p:cNvPicPr>
            <a:picLocks noGrp="1" noChangeAspect="1"/>
          </p:cNvPicPr>
          <p:nvPr>
            <p:ph idx="1"/>
          </p:nvPr>
        </p:nvPicPr>
        <p:blipFill>
          <a:blip r:embed="rId4"/>
          <a:stretch>
            <a:fillRect/>
          </a:stretch>
        </p:blipFill>
        <p:spPr>
          <a:xfrm>
            <a:off x="3121406" y="365125"/>
            <a:ext cx="5949187" cy="5949187"/>
          </a:xfrm>
          <a:ln>
            <a:solidFill>
              <a:schemeClr val="bg1">
                <a:lumMod val="65000"/>
              </a:schemeClr>
            </a:solidFill>
          </a:ln>
        </p:spPr>
      </p:pic>
    </p:spTree>
    <p:extLst>
      <p:ext uri="{BB962C8B-B14F-4D97-AF65-F5344CB8AC3E}">
        <p14:creationId xmlns:p14="http://schemas.microsoft.com/office/powerpoint/2010/main" val="24359125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BAC56-F298-7D46-84D4-CD471C3CF6C7}"/>
              </a:ext>
            </a:extLst>
          </p:cNvPr>
          <p:cNvSpPr>
            <a:spLocks noGrp="1"/>
          </p:cNvSpPr>
          <p:nvPr>
            <p:ph type="title"/>
          </p:nvPr>
        </p:nvSpPr>
        <p:spPr/>
        <p:txBody>
          <a:bodyPr/>
          <a:lstStyle/>
          <a:p>
            <a:pPr algn="ctr"/>
            <a:r>
              <a:rPr lang="en-US" b="1" dirty="0">
                <a:solidFill>
                  <a:srgbClr val="843C0C"/>
                </a:solidFill>
              </a:rPr>
              <a:t>Evidence Based Outrage?</a:t>
            </a:r>
          </a:p>
        </p:txBody>
      </p:sp>
      <p:sp>
        <p:nvSpPr>
          <p:cNvPr id="3" name="Content Placeholder 2">
            <a:extLst>
              <a:ext uri="{FF2B5EF4-FFF2-40B4-BE49-F238E27FC236}">
                <a16:creationId xmlns:a16="http://schemas.microsoft.com/office/drawing/2014/main" id="{205D67CC-851A-1848-9F44-C7DC95CFA85B}"/>
              </a:ext>
            </a:extLst>
          </p:cNvPr>
          <p:cNvSpPr>
            <a:spLocks noGrp="1"/>
          </p:cNvSpPr>
          <p:nvPr>
            <p:ph idx="1"/>
          </p:nvPr>
        </p:nvSpPr>
        <p:spPr>
          <a:xfrm>
            <a:off x="734683" y="2001329"/>
            <a:ext cx="10515600" cy="4494362"/>
          </a:xfrm>
        </p:spPr>
        <p:txBody>
          <a:bodyPr>
            <a:normAutofit fontScale="47500" lnSpcReduction="20000"/>
          </a:bodyPr>
          <a:lstStyle/>
          <a:p>
            <a:pPr marL="0" indent="0">
              <a:buNone/>
            </a:pPr>
            <a:r>
              <a:rPr lang="en-US" sz="4200" b="1" dirty="0"/>
              <a:t>Black Lives Matter: Claiming a Space for Evidence-Based Outrage in Obstetrics and Gynecology</a:t>
            </a:r>
          </a:p>
          <a:p>
            <a:pPr marL="0" indent="0">
              <a:buNone/>
            </a:pPr>
            <a:endParaRPr lang="en-US" sz="4200" b="1" dirty="0"/>
          </a:p>
          <a:p>
            <a:pPr marL="0" indent="0">
              <a:buNone/>
            </a:pPr>
            <a:r>
              <a:rPr lang="en-US" sz="4200" dirty="0"/>
              <a:t>“What is notably absent, with the exception of three isolated commentaries, is the use of the phrase (Black Lives Matter) in medical literature. We are trained as clinician and researchers to operate within the world of testable hypotheses and restrained conclusions. Where, then, is the space for evidence-based outrage in medicine? What </a:t>
            </a:r>
            <a:r>
              <a:rPr lang="en-US" sz="4200" i="1" dirty="0"/>
              <a:t>P</a:t>
            </a:r>
            <a:r>
              <a:rPr lang="en-US" sz="4200" dirty="0"/>
              <a:t> value would be necessary to conclude that persistent health disparities are unacceptable?</a:t>
            </a:r>
          </a:p>
          <a:p>
            <a:pPr marL="0" indent="0">
              <a:buNone/>
            </a:pPr>
            <a:endParaRPr lang="en-US" sz="4200" dirty="0"/>
          </a:p>
          <a:p>
            <a:pPr marL="0" indent="0">
              <a:buNone/>
            </a:pPr>
            <a:r>
              <a:rPr lang="en-US" sz="4200" dirty="0"/>
              <a:t>As subspecialist obstetricians–gynecologists, we use data from our field to demonstrate the significant disparities Black women face across their reproductive lives, and conclude that these outcomes are not only statistically significant, but morally significant and fundamentally unjust.” </a:t>
            </a:r>
          </a:p>
          <a:p>
            <a:pPr marL="0" indent="0">
              <a:buNone/>
            </a:pPr>
            <a:endParaRPr lang="en-US" sz="4200" dirty="0"/>
          </a:p>
          <a:p>
            <a:pPr marL="0" indent="0">
              <a:buNone/>
            </a:pPr>
            <a:r>
              <a:rPr lang="en-US" altLang="en-US" sz="4200" dirty="0">
                <a:solidFill>
                  <a:schemeClr val="bg1">
                    <a:lumMod val="50000"/>
                  </a:schemeClr>
                </a:solidFill>
                <a:latin typeface="Helvetica Neue" panose="02000503000000020004" pitchFamily="2" charset="0"/>
              </a:rPr>
              <a:t>Eichelberger, Doll et al…….</a:t>
            </a:r>
            <a:endParaRPr lang="en-US" sz="4200" dirty="0">
              <a:solidFill>
                <a:schemeClr val="bg1">
                  <a:lumMod val="50000"/>
                </a:schemeClr>
              </a:solidFill>
            </a:endParaRPr>
          </a:p>
          <a:p>
            <a:pPr marL="0" indent="0">
              <a:buNone/>
            </a:pPr>
            <a:endParaRPr lang="en-US" dirty="0">
              <a:solidFill>
                <a:schemeClr val="bg1">
                  <a:lumMod val="50000"/>
                </a:schemeClr>
              </a:solidFill>
            </a:endParaRPr>
          </a:p>
          <a:p>
            <a:pPr marL="0" indent="0">
              <a:buNone/>
            </a:pPr>
            <a:br>
              <a:rPr lang="en-US" dirty="0"/>
            </a:br>
            <a:endParaRPr lang="en-US" dirty="0"/>
          </a:p>
          <a:p>
            <a:pPr marL="0" indent="0">
              <a:buNone/>
            </a:pPr>
            <a:endParaRPr lang="en-US" dirty="0"/>
          </a:p>
        </p:txBody>
      </p:sp>
    </p:spTree>
    <p:extLst>
      <p:ext uri="{BB962C8B-B14F-4D97-AF65-F5344CB8AC3E}">
        <p14:creationId xmlns:p14="http://schemas.microsoft.com/office/powerpoint/2010/main" val="1243512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15885-1F69-6D4B-AAEA-E277F4F64576}"/>
              </a:ext>
            </a:extLst>
          </p:cNvPr>
          <p:cNvSpPr>
            <a:spLocks noGrp="1"/>
          </p:cNvSpPr>
          <p:nvPr>
            <p:ph type="title"/>
          </p:nvPr>
        </p:nvSpPr>
        <p:spPr/>
        <p:txBody>
          <a:bodyPr/>
          <a:lstStyle/>
          <a:p>
            <a:br>
              <a:rPr lang="en-US" dirty="0"/>
            </a:br>
            <a:endParaRPr lang="en-US" dirty="0"/>
          </a:p>
        </p:txBody>
      </p:sp>
      <p:sp>
        <p:nvSpPr>
          <p:cNvPr id="3" name="Content Placeholder 2">
            <a:extLst>
              <a:ext uri="{FF2B5EF4-FFF2-40B4-BE49-F238E27FC236}">
                <a16:creationId xmlns:a16="http://schemas.microsoft.com/office/drawing/2014/main" id="{A62EDB72-2BA8-074B-AF05-A5E6672493EE}"/>
              </a:ext>
            </a:extLst>
          </p:cNvPr>
          <p:cNvSpPr>
            <a:spLocks noGrp="1"/>
          </p:cNvSpPr>
          <p:nvPr>
            <p:ph idx="1"/>
          </p:nvPr>
        </p:nvSpPr>
        <p:spPr>
          <a:xfrm>
            <a:off x="1981200" y="1686726"/>
            <a:ext cx="8229600" cy="4419601"/>
          </a:xfrm>
        </p:spPr>
        <p:txBody>
          <a:bodyPr>
            <a:normAutofit fontScale="92500" lnSpcReduction="20000"/>
          </a:bodyPr>
          <a:lstStyle/>
          <a:p>
            <a:pPr marL="0" indent="0" algn="ctr" fontAlgn="base">
              <a:buNone/>
            </a:pPr>
            <a:r>
              <a:rPr lang="en-US" sz="2400" b="1" cap="all" dirty="0">
                <a:hlinkClick r:id="rId3"/>
              </a:rPr>
              <a:t>POLICY &amp; ETHICS</a:t>
            </a:r>
            <a:r>
              <a:rPr lang="en-US" sz="2400" b="1" cap="all" dirty="0"/>
              <a:t> </a:t>
            </a:r>
          </a:p>
          <a:p>
            <a:pPr marL="0" indent="0" algn="ctr" fontAlgn="base">
              <a:buNone/>
            </a:pPr>
            <a:r>
              <a:rPr lang="en-US" dirty="0"/>
              <a:t>To Prevent Women from Dying in Childbirth, First Stop Blaming Them</a:t>
            </a:r>
          </a:p>
          <a:p>
            <a:pPr marL="0" indent="0" algn="ctr" fontAlgn="base">
              <a:buNone/>
            </a:pPr>
            <a:endParaRPr lang="en-US" sz="800" dirty="0"/>
          </a:p>
          <a:p>
            <a:pPr marL="0" indent="0" algn="ctr" fontAlgn="base">
              <a:buNone/>
            </a:pPr>
            <a:r>
              <a:rPr lang="en-US" sz="2400" dirty="0"/>
              <a:t>Two-thirds of all U.S. maternal deaths are considered preventable. Racism—not race—is a critical factor</a:t>
            </a:r>
          </a:p>
          <a:p>
            <a:pPr marL="0" indent="0" algn="ctr" fontAlgn="base">
              <a:buNone/>
            </a:pPr>
            <a:endParaRPr lang="en-US" sz="2400" dirty="0"/>
          </a:p>
          <a:p>
            <a:pPr marL="0" indent="0" fontAlgn="base">
              <a:buNone/>
            </a:pPr>
            <a:r>
              <a:rPr lang="en-US" dirty="0"/>
              <a:t>By </a:t>
            </a:r>
            <a:r>
              <a:rPr lang="en-US" b="1" dirty="0">
                <a:hlinkClick r:id="rId4">
                  <a:extLst>
                    <a:ext uri="{A12FA001-AC4F-418D-AE19-62706E023703}">
                      <ahyp:hlinkClr xmlns:ahyp="http://schemas.microsoft.com/office/drawing/2018/hyperlinkcolor" val="tx"/>
                    </a:ext>
                  </a:extLst>
                </a:hlinkClick>
              </a:rPr>
              <a:t>Monica R. McLemore</a:t>
            </a:r>
            <a:r>
              <a:rPr lang="en-US" dirty="0"/>
              <a:t> on May 1, 2019</a:t>
            </a:r>
          </a:p>
          <a:p>
            <a:pPr marL="0" indent="0" fontAlgn="base">
              <a:buNone/>
            </a:pPr>
            <a:endParaRPr lang="en-US" sz="800" dirty="0"/>
          </a:p>
          <a:p>
            <a:pPr marL="0" indent="0" fontAlgn="base">
              <a:buNone/>
            </a:pPr>
            <a:r>
              <a:rPr lang="en-US" sz="1600" dirty="0"/>
              <a:t>Monica R. McLemore is an assistant professor in the family health care</a:t>
            </a:r>
          </a:p>
          <a:p>
            <a:pPr marL="0" indent="0" fontAlgn="base">
              <a:buNone/>
            </a:pPr>
            <a:r>
              <a:rPr lang="en-US" sz="1600" dirty="0"/>
              <a:t>nursing department and a clinician-scientist at Advancing New Standards</a:t>
            </a:r>
          </a:p>
          <a:p>
            <a:pPr marL="0" indent="0" fontAlgn="base">
              <a:buNone/>
            </a:pPr>
            <a:r>
              <a:rPr lang="en-US" sz="1600" dirty="0"/>
              <a:t>in Reproductive Health at the University of California, San Francisco. </a:t>
            </a:r>
          </a:p>
          <a:p>
            <a:pPr marL="0" indent="0" fontAlgn="base">
              <a:buNone/>
            </a:pPr>
            <a:r>
              <a:rPr lang="en-US" sz="1600" dirty="0"/>
              <a:t>She maintains a clinical practice at Zuckerberg San Francisco General.</a:t>
            </a:r>
            <a:br>
              <a:rPr lang="en-US" sz="1900" dirty="0"/>
            </a:br>
            <a:endParaRPr lang="en-US" sz="1900" dirty="0"/>
          </a:p>
          <a:p>
            <a:endParaRPr lang="en-US" dirty="0"/>
          </a:p>
        </p:txBody>
      </p:sp>
      <p:sp>
        <p:nvSpPr>
          <p:cNvPr id="4" name="Slide Number Placeholder 3">
            <a:extLst>
              <a:ext uri="{FF2B5EF4-FFF2-40B4-BE49-F238E27FC236}">
                <a16:creationId xmlns:a16="http://schemas.microsoft.com/office/drawing/2014/main" id="{A0BFB3F0-107E-5B46-84A7-4B9D336E819F}"/>
              </a:ext>
            </a:extLst>
          </p:cNvPr>
          <p:cNvSpPr>
            <a:spLocks noGrp="1"/>
          </p:cNvSpPr>
          <p:nvPr>
            <p:ph type="sldNum" sz="quarter" idx="4"/>
          </p:nvPr>
        </p:nvSpPr>
        <p:spPr/>
        <p:txBody>
          <a:bodyPr/>
          <a:lstStyle/>
          <a:p>
            <a:fld id="{144970FF-6123-42CA-A003-B0DD987502E2}" type="slidenum">
              <a:rPr lang="en-US" smtClean="0">
                <a:solidFill>
                  <a:srgbClr val="8C9BA3"/>
                </a:solidFill>
              </a:rPr>
              <a:pPr/>
              <a:t>17</a:t>
            </a:fld>
            <a:endParaRPr lang="en-US" dirty="0">
              <a:solidFill>
                <a:srgbClr val="8C9BA3"/>
              </a:solidFill>
            </a:endParaRPr>
          </a:p>
        </p:txBody>
      </p:sp>
      <p:pic>
        <p:nvPicPr>
          <p:cNvPr id="6" name="Picture 5">
            <a:extLst>
              <a:ext uri="{FF2B5EF4-FFF2-40B4-BE49-F238E27FC236}">
                <a16:creationId xmlns:a16="http://schemas.microsoft.com/office/drawing/2014/main" id="{9EB72954-594D-444E-8914-E2529D3AA3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1505"/>
            <a:ext cx="9144000" cy="1590261"/>
          </a:xfrm>
          <a:prstGeom prst="rect">
            <a:avLst/>
          </a:prstGeom>
        </p:spPr>
      </p:pic>
      <p:pic>
        <p:nvPicPr>
          <p:cNvPr id="7" name="Picture 6">
            <a:extLst>
              <a:ext uri="{FF2B5EF4-FFF2-40B4-BE49-F238E27FC236}">
                <a16:creationId xmlns:a16="http://schemas.microsoft.com/office/drawing/2014/main" id="{3ED23D03-BB0F-6E47-9D9A-FA5CDA09B23B}"/>
              </a:ext>
            </a:extLst>
          </p:cNvPr>
          <p:cNvPicPr>
            <a:picLocks noChangeAspect="1"/>
          </p:cNvPicPr>
          <p:nvPr/>
        </p:nvPicPr>
        <p:blipFill>
          <a:blip r:embed="rId6"/>
          <a:stretch>
            <a:fillRect/>
          </a:stretch>
        </p:blipFill>
        <p:spPr>
          <a:xfrm>
            <a:off x="8728282" y="4408904"/>
            <a:ext cx="1482519" cy="1482519"/>
          </a:xfrm>
          <a:prstGeom prst="rect">
            <a:avLst/>
          </a:prstGeom>
          <a:ln w="6350">
            <a:solidFill>
              <a:schemeClr val="accent1"/>
            </a:solidFill>
          </a:ln>
        </p:spPr>
      </p:pic>
    </p:spTree>
    <p:extLst>
      <p:ext uri="{BB962C8B-B14F-4D97-AF65-F5344CB8AC3E}">
        <p14:creationId xmlns:p14="http://schemas.microsoft.com/office/powerpoint/2010/main" val="37171958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3408C-CAA1-7F4A-85B8-68E03B101991}"/>
              </a:ext>
            </a:extLst>
          </p:cNvPr>
          <p:cNvSpPr>
            <a:spLocks noGrp="1"/>
          </p:cNvSpPr>
          <p:nvPr>
            <p:ph type="title"/>
          </p:nvPr>
        </p:nvSpPr>
        <p:spPr/>
        <p:txBody>
          <a:bodyPr/>
          <a:lstStyle/>
          <a:p>
            <a:pPr algn="ctr"/>
            <a:r>
              <a:rPr lang="en-US" b="1" dirty="0" err="1">
                <a:solidFill>
                  <a:srgbClr val="843C0C"/>
                </a:solidFill>
              </a:rPr>
              <a:t>Materno</a:t>
            </a:r>
            <a:r>
              <a:rPr lang="en-US" b="1" dirty="0">
                <a:solidFill>
                  <a:srgbClr val="843C0C"/>
                </a:solidFill>
              </a:rPr>
              <a:t>-toxic Zones </a:t>
            </a:r>
          </a:p>
        </p:txBody>
      </p:sp>
      <p:sp>
        <p:nvSpPr>
          <p:cNvPr id="3" name="Content Placeholder 2">
            <a:extLst>
              <a:ext uri="{FF2B5EF4-FFF2-40B4-BE49-F238E27FC236}">
                <a16:creationId xmlns:a16="http://schemas.microsoft.com/office/drawing/2014/main" id="{1DFB40A2-EC6A-D54D-B45D-5382F6173FDC}"/>
              </a:ext>
            </a:extLst>
          </p:cNvPr>
          <p:cNvSpPr>
            <a:spLocks noGrp="1"/>
          </p:cNvSpPr>
          <p:nvPr>
            <p:ph idx="1"/>
          </p:nvPr>
        </p:nvSpPr>
        <p:spPr/>
        <p:txBody>
          <a:bodyPr>
            <a:normAutofit lnSpcReduction="10000"/>
          </a:bodyPr>
          <a:lstStyle/>
          <a:p>
            <a:pPr marL="0" indent="0">
              <a:buNone/>
            </a:pPr>
            <a:r>
              <a:rPr lang="en-US" b="1" dirty="0"/>
              <a:t>The current situation:</a:t>
            </a:r>
          </a:p>
          <a:p>
            <a:pPr marL="0" indent="0">
              <a:buNone/>
            </a:pPr>
            <a:r>
              <a:rPr lang="en-US" dirty="0" err="1"/>
              <a:t>Materno</a:t>
            </a:r>
            <a:r>
              <a:rPr lang="en-US" dirty="0"/>
              <a:t>-toxic Zones can be lethal, leading to increase in morbidity and mortality continually  widening the racial disparity in perinatal outcomes.</a:t>
            </a:r>
          </a:p>
          <a:p>
            <a:pPr marL="0" indent="0">
              <a:buNone/>
            </a:pPr>
            <a:r>
              <a:rPr lang="en-US" dirty="0"/>
              <a:t>The impact on </a:t>
            </a:r>
            <a:r>
              <a:rPr lang="en-US" b="1" dirty="0"/>
              <a:t>providers</a:t>
            </a:r>
            <a:r>
              <a:rPr lang="en-US" dirty="0"/>
              <a:t> is also devastating due to vicarious trauma, moral injury, a sense of helplessness and an overall lack of power. </a:t>
            </a:r>
          </a:p>
          <a:p>
            <a:pPr marL="0" indent="0">
              <a:buNone/>
            </a:pPr>
            <a:r>
              <a:rPr lang="en-US" b="1" dirty="0"/>
              <a:t>What can we do?</a:t>
            </a:r>
          </a:p>
          <a:p>
            <a:pPr marL="0" indent="0">
              <a:buNone/>
            </a:pPr>
            <a:r>
              <a:rPr lang="en-US" dirty="0"/>
              <a:t>We can mitigate this devastating conundrum by providing Respectful Maternity Care to those suffering in these MTZs and by acknowledging the truth about what is behind these disparities…….</a:t>
            </a:r>
          </a:p>
          <a:p>
            <a:pPr marL="0" indent="0">
              <a:buNone/>
            </a:pPr>
            <a:endParaRPr lang="en-US" dirty="0"/>
          </a:p>
        </p:txBody>
      </p:sp>
      <p:sp>
        <p:nvSpPr>
          <p:cNvPr id="6" name="TextBox 5">
            <a:extLst>
              <a:ext uri="{FF2B5EF4-FFF2-40B4-BE49-F238E27FC236}">
                <a16:creationId xmlns:a16="http://schemas.microsoft.com/office/drawing/2014/main" id="{E1842B3D-D3B2-1944-B657-8F1DFCDEB9BF}"/>
              </a:ext>
            </a:extLst>
          </p:cNvPr>
          <p:cNvSpPr txBox="1"/>
          <p:nvPr/>
        </p:nvSpPr>
        <p:spPr>
          <a:xfrm>
            <a:off x="4810125" y="6506259"/>
            <a:ext cx="1731564" cy="523220"/>
          </a:xfrm>
          <a:prstGeom prst="rect">
            <a:avLst/>
          </a:prstGeom>
          <a:noFill/>
        </p:spPr>
        <p:txBody>
          <a:bodyPr wrap="none" rtlCol="0">
            <a:spAutoFit/>
          </a:bodyPr>
          <a:lstStyle/>
          <a:p>
            <a:r>
              <a:rPr lang="en-US" sz="1000" dirty="0">
                <a:solidFill>
                  <a:schemeClr val="bg1">
                    <a:lumMod val="85000"/>
                  </a:schemeClr>
                </a:solidFill>
              </a:rPr>
              <a:t>Copyright Jennie Joseph 2021</a:t>
            </a:r>
          </a:p>
          <a:p>
            <a:endParaRPr lang="en-US" dirty="0"/>
          </a:p>
        </p:txBody>
      </p:sp>
    </p:spTree>
    <p:extLst>
      <p:ext uri="{BB962C8B-B14F-4D97-AF65-F5344CB8AC3E}">
        <p14:creationId xmlns:p14="http://schemas.microsoft.com/office/powerpoint/2010/main" val="5022587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5BFE5941-19DD-8B47-8648-53DF57206D00}"/>
              </a:ext>
            </a:extLst>
          </p:cNvPr>
          <p:cNvSpPr>
            <a:spLocks noGrp="1"/>
          </p:cNvSpPr>
          <p:nvPr>
            <p:ph type="title"/>
          </p:nvPr>
        </p:nvSpPr>
        <p:spPr>
          <a:xfrm>
            <a:off x="2236733" y="183644"/>
            <a:ext cx="7886700" cy="994172"/>
          </a:xfrm>
        </p:spPr>
        <p:txBody>
          <a:bodyPr>
            <a:normAutofit fontScale="90000"/>
          </a:bodyPr>
          <a:lstStyle/>
          <a:p>
            <a:pPr algn="ctr" eaLnBrk="1" hangingPunct="1"/>
            <a:br>
              <a:rPr lang="en-US" altLang="en-US" dirty="0">
                <a:latin typeface="Arial" panose="020B0604020202020204" pitchFamily="34" charset="0"/>
                <a:ea typeface="ＭＳ Ｐゴシック" panose="020B0600070205080204" pitchFamily="34" charset="-128"/>
                <a:cs typeface="Arial" panose="020B0604020202020204" pitchFamily="34" charset="0"/>
              </a:rPr>
            </a:br>
            <a:r>
              <a:rPr lang="en-US" altLang="en-US" b="1" dirty="0">
                <a:solidFill>
                  <a:srgbClr val="843C0C"/>
                </a:solidFill>
                <a:ea typeface="ＭＳ Ｐゴシック" panose="020B0600070205080204" pitchFamily="34" charset="-128"/>
                <a:cs typeface="Calibri" panose="020F0502020204030204" pitchFamily="34" charset="0"/>
              </a:rPr>
              <a:t>The Fundamental Premise</a:t>
            </a:r>
          </a:p>
        </p:txBody>
      </p:sp>
      <p:pic>
        <p:nvPicPr>
          <p:cNvPr id="19458" name="Content Placeholder 3" descr="ash.png">
            <a:extLst>
              <a:ext uri="{FF2B5EF4-FFF2-40B4-BE49-F238E27FC236}">
                <a16:creationId xmlns:a16="http://schemas.microsoft.com/office/drawing/2014/main" id="{13784B21-4E72-8648-AFF2-A07E2F212769}"/>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1565190" y="1875317"/>
            <a:ext cx="7378304" cy="4057650"/>
          </a:xfrm>
        </p:spPr>
      </p:pic>
      <p:sp>
        <p:nvSpPr>
          <p:cNvPr id="19459" name="Rectangle 2">
            <a:extLst>
              <a:ext uri="{FF2B5EF4-FFF2-40B4-BE49-F238E27FC236}">
                <a16:creationId xmlns:a16="http://schemas.microsoft.com/office/drawing/2014/main" id="{0DF1CAA0-7C46-8245-9F6E-E4F8A6D2C51C}"/>
              </a:ext>
            </a:extLst>
          </p:cNvPr>
          <p:cNvSpPr>
            <a:spLocks noChangeArrowheads="1"/>
          </p:cNvSpPr>
          <p:nvPr/>
        </p:nvSpPr>
        <p:spPr bwMode="auto">
          <a:xfrm>
            <a:off x="3620125" y="4000587"/>
            <a:ext cx="3710152"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buFont typeface="Wingdings" pitchFamily="2" charset="2"/>
              <a:buNone/>
            </a:pPr>
            <a:r>
              <a:rPr lang="en-US" altLang="en-US" sz="3200" b="1" u="sng" dirty="0">
                <a:latin typeface="Calibri" panose="020F0502020204030204" pitchFamily="34" charset="0"/>
                <a:cs typeface="Calibri" panose="020F0502020204030204" pitchFamily="34" charset="0"/>
              </a:rPr>
              <a:t>Every</a:t>
            </a:r>
            <a:r>
              <a:rPr lang="en-US" altLang="en-US" sz="3200" b="1" i="1" dirty="0">
                <a:latin typeface="Calibri" panose="020F0502020204030204" pitchFamily="34" charset="0"/>
                <a:cs typeface="Calibri" panose="020F0502020204030204" pitchFamily="34" charset="0"/>
              </a:rPr>
              <a:t> </a:t>
            </a:r>
            <a:r>
              <a:rPr lang="en-US" altLang="en-US" sz="3200" b="1" dirty="0">
                <a:latin typeface="Calibri" panose="020F0502020204030204" pitchFamily="34" charset="0"/>
                <a:cs typeface="Calibri" panose="020F0502020204030204" pitchFamily="34" charset="0"/>
              </a:rPr>
              <a:t>person wants a healthy baby and </a:t>
            </a:r>
            <a:r>
              <a:rPr lang="en-US" altLang="en-US" sz="3200" b="1" u="sng" dirty="0">
                <a:latin typeface="Calibri" panose="020F0502020204030204" pitchFamily="34" charset="0"/>
                <a:cs typeface="Calibri" panose="020F0502020204030204" pitchFamily="34" charset="0"/>
              </a:rPr>
              <a:t>every</a:t>
            </a:r>
            <a:r>
              <a:rPr lang="en-US" altLang="en-US" sz="3200" b="1" dirty="0">
                <a:latin typeface="Calibri" panose="020F0502020204030204" pitchFamily="34" charset="0"/>
                <a:cs typeface="Calibri" panose="020F0502020204030204" pitchFamily="34" charset="0"/>
              </a:rPr>
              <a:t> person deserves one</a:t>
            </a:r>
          </a:p>
        </p:txBody>
      </p:sp>
      <p:sp>
        <p:nvSpPr>
          <p:cNvPr id="2" name="TextBox 1">
            <a:extLst>
              <a:ext uri="{FF2B5EF4-FFF2-40B4-BE49-F238E27FC236}">
                <a16:creationId xmlns:a16="http://schemas.microsoft.com/office/drawing/2014/main" id="{6BD45BBB-4CF4-724E-BC8D-02B7C50B438F}"/>
              </a:ext>
            </a:extLst>
          </p:cNvPr>
          <p:cNvSpPr txBox="1"/>
          <p:nvPr/>
        </p:nvSpPr>
        <p:spPr>
          <a:xfrm>
            <a:off x="5060192" y="6596390"/>
            <a:ext cx="1731564" cy="523220"/>
          </a:xfrm>
          <a:prstGeom prst="rect">
            <a:avLst/>
          </a:prstGeom>
          <a:noFill/>
        </p:spPr>
        <p:txBody>
          <a:bodyPr wrap="none" rtlCol="0">
            <a:spAutoFit/>
          </a:bodyPr>
          <a:lstStyle/>
          <a:p>
            <a:r>
              <a:rPr lang="en-US" sz="1000" dirty="0">
                <a:solidFill>
                  <a:schemeClr val="bg1">
                    <a:lumMod val="85000"/>
                  </a:schemeClr>
                </a:solidFill>
              </a:rPr>
              <a:t>Copyright Jennie Joseph 2021</a:t>
            </a:r>
          </a:p>
          <a:p>
            <a:endParaRPr lang="en-US" dirty="0"/>
          </a:p>
        </p:txBody>
      </p:sp>
      <p:sp>
        <p:nvSpPr>
          <p:cNvPr id="4" name="TextBox 3">
            <a:extLst>
              <a:ext uri="{FF2B5EF4-FFF2-40B4-BE49-F238E27FC236}">
                <a16:creationId xmlns:a16="http://schemas.microsoft.com/office/drawing/2014/main" id="{70B423CF-C88F-8A47-A2C0-80B0DCADD4E2}"/>
              </a:ext>
            </a:extLst>
          </p:cNvPr>
          <p:cNvSpPr txBox="1"/>
          <p:nvPr/>
        </p:nvSpPr>
        <p:spPr>
          <a:xfrm>
            <a:off x="8346672" y="4151870"/>
            <a:ext cx="2651757" cy="1754326"/>
          </a:xfrm>
          <a:prstGeom prst="rect">
            <a:avLst/>
          </a:prstGeom>
          <a:noFill/>
        </p:spPr>
        <p:txBody>
          <a:bodyPr wrap="square" rtlCol="0">
            <a:spAutoFit/>
          </a:bodyPr>
          <a:lstStyle/>
          <a:p>
            <a:pPr algn="ctr"/>
            <a:r>
              <a:rPr lang="en-US" b="1" dirty="0"/>
              <a:t>The JJ Way® Tenets </a:t>
            </a:r>
          </a:p>
          <a:p>
            <a:endParaRPr lang="en-US" dirty="0"/>
          </a:p>
          <a:p>
            <a:pPr marL="285750" indent="-285750">
              <a:buFont typeface="Arial" panose="020B0604020202020204" pitchFamily="34" charset="0"/>
              <a:buChar char="•"/>
            </a:pPr>
            <a:r>
              <a:rPr lang="en-US" dirty="0"/>
              <a:t>Access</a:t>
            </a:r>
          </a:p>
          <a:p>
            <a:pPr marL="285750" indent="-285750">
              <a:buFont typeface="Arial" panose="020B0604020202020204" pitchFamily="34" charset="0"/>
              <a:buChar char="•"/>
            </a:pPr>
            <a:r>
              <a:rPr lang="en-US" dirty="0"/>
              <a:t>Connections</a:t>
            </a:r>
          </a:p>
          <a:p>
            <a:pPr marL="285750" indent="-285750">
              <a:buFont typeface="Arial" panose="020B0604020202020204" pitchFamily="34" charset="0"/>
              <a:buChar char="•"/>
            </a:pPr>
            <a:r>
              <a:rPr lang="en-US" dirty="0"/>
              <a:t>Knowledge</a:t>
            </a:r>
          </a:p>
          <a:p>
            <a:pPr marL="285750" indent="-285750">
              <a:buFont typeface="Arial" panose="020B0604020202020204" pitchFamily="34" charset="0"/>
              <a:buChar char="•"/>
            </a:pPr>
            <a:r>
              <a:rPr lang="en-US" dirty="0"/>
              <a:t>Empowerment</a:t>
            </a:r>
          </a:p>
        </p:txBody>
      </p:sp>
      <p:sp>
        <p:nvSpPr>
          <p:cNvPr id="5" name="Rectangle 4">
            <a:extLst>
              <a:ext uri="{FF2B5EF4-FFF2-40B4-BE49-F238E27FC236}">
                <a16:creationId xmlns:a16="http://schemas.microsoft.com/office/drawing/2014/main" id="{5A0A3D3D-FE38-084D-995E-1924421D87B0}"/>
              </a:ext>
            </a:extLst>
          </p:cNvPr>
          <p:cNvSpPr/>
          <p:nvPr/>
        </p:nvSpPr>
        <p:spPr>
          <a:xfrm>
            <a:off x="4171065" y="1875317"/>
            <a:ext cx="6925301" cy="1754326"/>
          </a:xfrm>
          <a:prstGeom prst="rect">
            <a:avLst/>
          </a:prstGeom>
        </p:spPr>
        <p:txBody>
          <a:bodyPr wrap="square">
            <a:spAutoFit/>
          </a:bodyPr>
          <a:lstStyle/>
          <a:p>
            <a:pPr algn="ctr"/>
            <a:r>
              <a:rPr lang="en-US" b="1" dirty="0">
                <a:solidFill>
                  <a:srgbClr val="7B230B"/>
                </a:solidFill>
                <a:latin typeface="Century Gothic" panose="020B0502020202020204" pitchFamily="34" charset="0"/>
              </a:rPr>
              <a:t>Our mission is to inspire change in maternal child health care systems worldwide; to re-empower the birthing mother, father, family and community by supporting the providers, practitioners and agencies that are charged with their care.</a:t>
            </a:r>
            <a:endParaRPr lang="en-US" b="1" dirty="0"/>
          </a:p>
          <a:p>
            <a:br>
              <a:rPr lang="en-US" b="1" dirty="0"/>
            </a:br>
            <a:endParaRPr lang="en-US" b="1" dirty="0"/>
          </a:p>
        </p:txBody>
      </p:sp>
    </p:spTree>
    <p:extLst>
      <p:ext uri="{BB962C8B-B14F-4D97-AF65-F5344CB8AC3E}">
        <p14:creationId xmlns:p14="http://schemas.microsoft.com/office/powerpoint/2010/main" val="2827923004"/>
      </p:ext>
    </p:extLst>
  </p:cSld>
  <p:clrMapOvr>
    <a:masterClrMapping/>
  </p:clrMapOvr>
  <p:transition spd="slow" advTm="18314"/>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B9E56-865C-D748-8BAC-C0A85799E469}"/>
              </a:ext>
            </a:extLst>
          </p:cNvPr>
          <p:cNvSpPr>
            <a:spLocks noGrp="1"/>
          </p:cNvSpPr>
          <p:nvPr>
            <p:ph type="title"/>
          </p:nvPr>
        </p:nvSpPr>
        <p:spPr>
          <a:xfrm>
            <a:off x="915838" y="520401"/>
            <a:ext cx="10515600" cy="1325563"/>
          </a:xfrm>
        </p:spPr>
        <p:txBody>
          <a:bodyPr>
            <a:normAutofit fontScale="90000"/>
          </a:bodyPr>
          <a:lstStyle/>
          <a:p>
            <a:r>
              <a:rPr lang="en-US" dirty="0"/>
              <a:t> </a:t>
            </a:r>
            <a:r>
              <a:rPr lang="en-US" sz="4900" b="1" dirty="0">
                <a:solidFill>
                  <a:srgbClr val="843C0C"/>
                </a:solidFill>
              </a:rPr>
              <a:t>Objectives:</a:t>
            </a:r>
            <a:br>
              <a:rPr lang="en-US" sz="2000" dirty="0"/>
            </a:br>
            <a:br>
              <a:rPr lang="en-US" dirty="0"/>
            </a:br>
            <a:endParaRPr lang="en-US" dirty="0"/>
          </a:p>
        </p:txBody>
      </p:sp>
      <p:sp>
        <p:nvSpPr>
          <p:cNvPr id="3" name="Content Placeholder 2">
            <a:extLst>
              <a:ext uri="{FF2B5EF4-FFF2-40B4-BE49-F238E27FC236}">
                <a16:creationId xmlns:a16="http://schemas.microsoft.com/office/drawing/2014/main" id="{A2694B7C-C7D0-EC4C-82A7-E922605D2708}"/>
              </a:ext>
            </a:extLst>
          </p:cNvPr>
          <p:cNvSpPr>
            <a:spLocks noGrp="1"/>
          </p:cNvSpPr>
          <p:nvPr>
            <p:ph idx="1"/>
          </p:nvPr>
        </p:nvSpPr>
        <p:spPr>
          <a:xfrm>
            <a:off x="707366" y="1071039"/>
            <a:ext cx="10724072" cy="5101386"/>
          </a:xfrm>
        </p:spPr>
        <p:txBody>
          <a:bodyPr>
            <a:normAutofit fontScale="25000" lnSpcReduction="20000"/>
          </a:bodyPr>
          <a:lstStyle/>
          <a:p>
            <a:pPr marL="0" indent="0">
              <a:buNone/>
            </a:pPr>
            <a:r>
              <a:rPr lang="en-US" sz="7200" dirty="0"/>
              <a:t>This presentation provides ways to create safety for patients, families AND their perinatal healthcare providers by exploring the underlying systems of marginalization and discrimination which are so often harmful, and sometimes even lethal.  We will look at an MCH system which mitigates these risks while encouraging mutual respect and dignity for all. </a:t>
            </a:r>
          </a:p>
          <a:p>
            <a:pPr marL="0" indent="0">
              <a:buNone/>
            </a:pPr>
            <a:r>
              <a:rPr lang="en-US" sz="7200" dirty="0"/>
              <a:t>During the session, topics covered will include each level of the perinatal hierarchy; from the grass roots right through to the specialist regional perinatology teams, as well as methods of access and approaches to increase linkages and improve safety. </a:t>
            </a:r>
          </a:p>
          <a:p>
            <a:pPr marL="0" indent="0">
              <a:buNone/>
            </a:pPr>
            <a:endParaRPr lang="en-US" sz="4800" dirty="0"/>
          </a:p>
          <a:p>
            <a:pPr marL="0" indent="0">
              <a:buNone/>
            </a:pPr>
            <a:r>
              <a:rPr lang="en-US" sz="7200" b="1" dirty="0">
                <a:solidFill>
                  <a:srgbClr val="843C0C"/>
                </a:solidFill>
              </a:rPr>
              <a:t>At the end of this presentation participants will be able to:</a:t>
            </a:r>
            <a:endParaRPr lang="en-US" sz="7200" dirty="0">
              <a:solidFill>
                <a:srgbClr val="843C0C"/>
              </a:solidFill>
            </a:endParaRPr>
          </a:p>
          <a:p>
            <a:pPr lvl="0"/>
            <a:r>
              <a:rPr lang="en-US" sz="7200" dirty="0"/>
              <a:t>Describe the impact of persistent racial disparities in perinatal outcomes on </a:t>
            </a:r>
            <a:r>
              <a:rPr lang="en-US" sz="7200" i="1" dirty="0"/>
              <a:t>all </a:t>
            </a:r>
            <a:r>
              <a:rPr lang="en-US" sz="7200" dirty="0"/>
              <a:t>members of society including health care providers</a:t>
            </a:r>
          </a:p>
          <a:p>
            <a:pPr lvl="0"/>
            <a:r>
              <a:rPr lang="en-US" sz="7200" dirty="0"/>
              <a:t>Review the strengths and challenges of their local perinatal resources and systems as they relate to patient and provider safety</a:t>
            </a:r>
          </a:p>
          <a:p>
            <a:pPr lvl="0"/>
            <a:r>
              <a:rPr lang="en-US" sz="7200" dirty="0"/>
              <a:t>Describe one or more small change that they can personally implement and start practicing immediately</a:t>
            </a:r>
          </a:p>
          <a:p>
            <a:pPr lvl="0"/>
            <a:r>
              <a:rPr lang="en-US" sz="7200" dirty="0"/>
              <a:t>Understand one or more technique to apply this knowledge in their own practice, facility or agency</a:t>
            </a:r>
          </a:p>
          <a:p>
            <a:pPr lvl="0"/>
            <a:r>
              <a:rPr lang="en-US" sz="7200" dirty="0"/>
              <a:t>Recognize their role in supporting and collaborating with community-embedded providers, organizations and life-saving projects dedicated to improving the health of marginalized women and babies in their area</a:t>
            </a:r>
          </a:p>
          <a:p>
            <a:pPr marL="0" indent="0">
              <a:buNone/>
            </a:pPr>
            <a:endParaRPr lang="en-US" dirty="0"/>
          </a:p>
        </p:txBody>
      </p:sp>
    </p:spTree>
    <p:extLst>
      <p:ext uri="{BB962C8B-B14F-4D97-AF65-F5344CB8AC3E}">
        <p14:creationId xmlns:p14="http://schemas.microsoft.com/office/powerpoint/2010/main" val="36821444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Shape 59"/>
        <p:cNvGrpSpPr/>
        <p:nvPr/>
      </p:nvGrpSpPr>
      <p:grpSpPr>
        <a:xfrm>
          <a:off x="0" y="0"/>
          <a:ext cx="0" cy="0"/>
          <a:chOff x="0" y="0"/>
          <a:chExt cx="0" cy="0"/>
        </a:xfrm>
      </p:grpSpPr>
      <p:sp>
        <p:nvSpPr>
          <p:cNvPr id="60" name="Google Shape;60;p14"/>
          <p:cNvSpPr txBox="1"/>
          <p:nvPr/>
        </p:nvSpPr>
        <p:spPr>
          <a:xfrm>
            <a:off x="593936" y="-48768"/>
            <a:ext cx="11144400" cy="702800"/>
          </a:xfrm>
          <a:prstGeom prst="rect">
            <a:avLst/>
          </a:prstGeom>
          <a:noFill/>
          <a:ln>
            <a:noFill/>
          </a:ln>
        </p:spPr>
        <p:txBody>
          <a:bodyPr spcFirstLastPara="1" wrap="square" lIns="121900" tIns="121900" rIns="121900" bIns="121900" anchor="t" anchorCtr="0">
            <a:noAutofit/>
          </a:bodyPr>
          <a:lstStyle/>
          <a:p>
            <a:pPr algn="ctr"/>
            <a:r>
              <a:rPr lang="en-US" sz="3867" dirty="0">
                <a:solidFill>
                  <a:srgbClr val="4C1130"/>
                </a:solidFill>
              </a:rPr>
              <a:t>National Perinatal Task Force</a:t>
            </a:r>
            <a:endParaRPr sz="3867" dirty="0">
              <a:solidFill>
                <a:srgbClr val="4C1130"/>
              </a:solidFill>
            </a:endParaRPr>
          </a:p>
        </p:txBody>
      </p:sp>
      <p:pic>
        <p:nvPicPr>
          <p:cNvPr id="61" name="Google Shape;61;p14"/>
          <p:cNvPicPr preferRelativeResize="0"/>
          <p:nvPr/>
        </p:nvPicPr>
        <p:blipFill>
          <a:blip r:embed="rId4">
            <a:alphaModFix/>
          </a:blip>
          <a:stretch>
            <a:fillRect/>
          </a:stretch>
        </p:blipFill>
        <p:spPr>
          <a:xfrm>
            <a:off x="3260013" y="780216"/>
            <a:ext cx="8931987" cy="5954669"/>
          </a:xfrm>
          <a:prstGeom prst="rect">
            <a:avLst/>
          </a:prstGeom>
          <a:noFill/>
          <a:ln>
            <a:noFill/>
          </a:ln>
        </p:spPr>
      </p:pic>
      <p:pic>
        <p:nvPicPr>
          <p:cNvPr id="62" name="Google Shape;62;p14"/>
          <p:cNvPicPr preferRelativeResize="0"/>
          <p:nvPr/>
        </p:nvPicPr>
        <p:blipFill>
          <a:blip r:embed="rId5">
            <a:alphaModFix/>
          </a:blip>
          <a:stretch>
            <a:fillRect/>
          </a:stretch>
        </p:blipFill>
        <p:spPr>
          <a:xfrm>
            <a:off x="-89488" y="788092"/>
            <a:ext cx="3349501" cy="5954669"/>
          </a:xfrm>
          <a:prstGeom prst="rect">
            <a:avLst/>
          </a:prstGeom>
          <a:noFill/>
          <a:ln>
            <a:noFill/>
          </a:ln>
        </p:spPr>
      </p:pic>
    </p:spTree>
    <p:extLst>
      <p:ext uri="{BB962C8B-B14F-4D97-AF65-F5344CB8AC3E}">
        <p14:creationId xmlns:p14="http://schemas.microsoft.com/office/powerpoint/2010/main" val="361593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6"/>
          <p:cNvSpPr/>
          <p:nvPr/>
        </p:nvSpPr>
        <p:spPr>
          <a:xfrm>
            <a:off x="0" y="0"/>
            <a:ext cx="12192000" cy="6858000"/>
          </a:xfrm>
          <a:custGeom>
            <a:avLst/>
            <a:gdLst/>
            <a:ahLst/>
            <a:cxnLst/>
            <a:rect l="l" t="t" r="r" b="b"/>
            <a:pathLst>
              <a:path w="18288000" h="10287000" extrusionOk="0">
                <a:moveTo>
                  <a:pt x="18287998" y="10286999"/>
                </a:moveTo>
                <a:lnTo>
                  <a:pt x="0" y="10286999"/>
                </a:lnTo>
                <a:lnTo>
                  <a:pt x="0" y="0"/>
                </a:lnTo>
                <a:lnTo>
                  <a:pt x="18287998" y="0"/>
                </a:lnTo>
                <a:lnTo>
                  <a:pt x="18287998" y="10286999"/>
                </a:lnTo>
                <a:close/>
              </a:path>
            </a:pathLst>
          </a:custGeom>
          <a:blipFill>
            <a:blip r:embed="rId3"/>
            <a:tile tx="0" ty="0" sx="100000" sy="100000" flip="none" algn="tl"/>
          </a:blipFill>
          <a:ln>
            <a:noFill/>
          </a:ln>
        </p:spPr>
        <p:txBody>
          <a:bodyPr spcFirstLastPara="1" wrap="square" lIns="0" tIns="0" rIns="0" bIns="0" anchor="t" anchorCtr="0">
            <a:noAutofit/>
          </a:bodyPr>
          <a:lstStyle/>
          <a:p>
            <a:endParaRPr sz="1200" dirty="0"/>
          </a:p>
        </p:txBody>
      </p:sp>
      <p:pic>
        <p:nvPicPr>
          <p:cNvPr id="75" name="Google Shape;75;p16"/>
          <p:cNvPicPr preferRelativeResize="0"/>
          <p:nvPr/>
        </p:nvPicPr>
        <p:blipFill rotWithShape="1">
          <a:blip r:embed="rId4">
            <a:alphaModFix/>
          </a:blip>
          <a:srcRect/>
          <a:stretch/>
        </p:blipFill>
        <p:spPr>
          <a:xfrm>
            <a:off x="6695144" y="443868"/>
            <a:ext cx="5496856" cy="5149849"/>
          </a:xfrm>
          <a:prstGeom prst="rect">
            <a:avLst/>
          </a:prstGeom>
          <a:noFill/>
          <a:ln>
            <a:noFill/>
          </a:ln>
        </p:spPr>
      </p:pic>
      <p:sp>
        <p:nvSpPr>
          <p:cNvPr id="76" name="Google Shape;76;p16"/>
          <p:cNvSpPr txBox="1"/>
          <p:nvPr/>
        </p:nvSpPr>
        <p:spPr>
          <a:xfrm>
            <a:off x="6096000" y="818608"/>
            <a:ext cx="4394000" cy="766504"/>
          </a:xfrm>
          <a:prstGeom prst="rect">
            <a:avLst/>
          </a:prstGeom>
          <a:solidFill>
            <a:srgbClr val="33030C"/>
          </a:solidFill>
          <a:ln>
            <a:noFill/>
          </a:ln>
        </p:spPr>
        <p:txBody>
          <a:bodyPr spcFirstLastPara="1" wrap="square" lIns="0" tIns="291667" rIns="0" bIns="0" anchor="t" anchorCtr="0">
            <a:spAutoFit/>
          </a:bodyPr>
          <a:lstStyle/>
          <a:p>
            <a:pPr marL="237061" algn="ctr"/>
            <a:r>
              <a:rPr lang="en" sz="3067" b="1">
                <a:solidFill>
                  <a:srgbClr val="F1F1E8"/>
                </a:solidFill>
                <a:latin typeface="Tahoma"/>
                <a:ea typeface="Tahoma"/>
                <a:cs typeface="Tahoma"/>
                <a:sym typeface="Tahoma"/>
              </a:rPr>
              <a:t>The Solution</a:t>
            </a:r>
            <a:endParaRPr sz="3067">
              <a:latin typeface="Tahoma"/>
              <a:ea typeface="Tahoma"/>
              <a:cs typeface="Tahoma"/>
              <a:sym typeface="Tahoma"/>
            </a:endParaRPr>
          </a:p>
        </p:txBody>
      </p:sp>
      <p:sp>
        <p:nvSpPr>
          <p:cNvPr id="78" name="Google Shape;78;p16"/>
          <p:cNvSpPr txBox="1">
            <a:spLocks noGrp="1"/>
          </p:cNvSpPr>
          <p:nvPr>
            <p:ph type="title"/>
          </p:nvPr>
        </p:nvSpPr>
        <p:spPr>
          <a:xfrm>
            <a:off x="753215" y="305745"/>
            <a:ext cx="3245200" cy="377882"/>
          </a:xfrm>
          <a:prstGeom prst="rect">
            <a:avLst/>
          </a:prstGeom>
          <a:noFill/>
          <a:ln>
            <a:noFill/>
          </a:ln>
        </p:spPr>
        <p:txBody>
          <a:bodyPr spcFirstLastPara="1" vert="horz" wrap="square" lIns="0" tIns="8467" rIns="0" bIns="0" rtlCol="0" anchor="t" anchorCtr="0">
            <a:spAutoFit/>
          </a:bodyPr>
          <a:lstStyle/>
          <a:p>
            <a:pPr marL="16933">
              <a:lnSpc>
                <a:spcPct val="100000"/>
              </a:lnSpc>
            </a:pPr>
            <a:r>
              <a:rPr lang="en" sz="2400" dirty="0">
                <a:solidFill>
                  <a:srgbClr val="843C0C"/>
                </a:solidFill>
              </a:rPr>
              <a:t>Critical Focus Points</a:t>
            </a:r>
            <a:r>
              <a:rPr lang="en" sz="2400" dirty="0"/>
              <a:t>:</a:t>
            </a:r>
            <a:endParaRPr sz="2400" dirty="0"/>
          </a:p>
        </p:txBody>
      </p:sp>
      <p:graphicFrame>
        <p:nvGraphicFramePr>
          <p:cNvPr id="79" name="Google Shape;79;p16"/>
          <p:cNvGraphicFramePr/>
          <p:nvPr>
            <p:extLst>
              <p:ext uri="{D42A27DB-BD31-4B8C-83A1-F6EECF244321}">
                <p14:modId xmlns:p14="http://schemas.microsoft.com/office/powerpoint/2010/main" val="2495745508"/>
              </p:ext>
            </p:extLst>
          </p:nvPr>
        </p:nvGraphicFramePr>
        <p:xfrm>
          <a:off x="761682" y="792226"/>
          <a:ext cx="4392966" cy="2053233"/>
        </p:xfrm>
        <a:graphic>
          <a:graphicData uri="http://schemas.openxmlformats.org/drawingml/2006/table">
            <a:tbl>
              <a:tblPr firstRow="1" bandRow="1">
                <a:noFill/>
              </a:tblPr>
              <a:tblGrid>
                <a:gridCol w="580833">
                  <a:extLst>
                    <a:ext uri="{9D8B030D-6E8A-4147-A177-3AD203B41FA5}">
                      <a16:colId xmlns:a16="http://schemas.microsoft.com/office/drawing/2014/main" val="20000"/>
                    </a:ext>
                  </a:extLst>
                </a:gridCol>
                <a:gridCol w="3812133">
                  <a:extLst>
                    <a:ext uri="{9D8B030D-6E8A-4147-A177-3AD203B41FA5}">
                      <a16:colId xmlns:a16="http://schemas.microsoft.com/office/drawing/2014/main" val="20001"/>
                    </a:ext>
                  </a:extLst>
                </a:gridCol>
              </a:tblGrid>
              <a:tr h="435200">
                <a:tc>
                  <a:txBody>
                    <a:bodyPr/>
                    <a:lstStyle/>
                    <a:p>
                      <a:pPr marL="0" marR="0" lvl="0" indent="0" algn="l" rtl="0">
                        <a:lnSpc>
                          <a:spcPct val="100000"/>
                        </a:lnSpc>
                        <a:spcBef>
                          <a:spcPts val="0"/>
                        </a:spcBef>
                        <a:spcAft>
                          <a:spcPts val="0"/>
                        </a:spcAft>
                        <a:buNone/>
                      </a:pPr>
                      <a:endParaRPr sz="1900" u="none" strike="noStrike" cap="none">
                        <a:latin typeface="Times New Roman"/>
                        <a:ea typeface="Times New Roman"/>
                        <a:cs typeface="Times New Roman"/>
                        <a:sym typeface="Times New Roman"/>
                      </a:endParaRPr>
                    </a:p>
                  </a:txBody>
                  <a:tcPr marL="0" marR="0" marT="0" marB="0">
                    <a:lnB w="57150" cap="flat" cmpd="sng">
                      <a:solidFill>
                        <a:srgbClr val="F1F1E8"/>
                      </a:solidFill>
                      <a:prstDash val="solid"/>
                      <a:round/>
                      <a:headEnd type="none" w="sm" len="sm"/>
                      <a:tailEnd type="none" w="sm" len="sm"/>
                    </a:lnB>
                    <a:solidFill>
                      <a:srgbClr val="33030C"/>
                    </a:solidFill>
                  </a:tcPr>
                </a:tc>
                <a:tc rowSpan="4">
                  <a:txBody>
                    <a:bodyPr/>
                    <a:lstStyle/>
                    <a:p>
                      <a:pPr marL="381000" marR="889000" lvl="0" indent="0" algn="l" rtl="0">
                        <a:lnSpc>
                          <a:spcPct val="118888"/>
                        </a:lnSpc>
                        <a:spcBef>
                          <a:spcPts val="0"/>
                        </a:spcBef>
                        <a:spcAft>
                          <a:spcPts val="0"/>
                        </a:spcAft>
                        <a:buNone/>
                      </a:pPr>
                      <a:r>
                        <a:rPr lang="en" sz="2400" b="1" u="none" strike="noStrike" cap="none" dirty="0">
                          <a:solidFill>
                            <a:srgbClr val="F1F1E8"/>
                          </a:solidFill>
                          <a:latin typeface="Tahoma"/>
                          <a:ea typeface="Tahoma"/>
                          <a:cs typeface="Tahoma"/>
                          <a:sym typeface="Tahoma"/>
                        </a:rPr>
                        <a:t>Safety  </a:t>
                      </a:r>
                    </a:p>
                    <a:p>
                      <a:pPr marL="381000" marR="889000" lvl="0" indent="0" algn="l" rtl="0">
                        <a:lnSpc>
                          <a:spcPct val="118888"/>
                        </a:lnSpc>
                        <a:spcBef>
                          <a:spcPts val="0"/>
                        </a:spcBef>
                        <a:spcAft>
                          <a:spcPts val="0"/>
                        </a:spcAft>
                        <a:buNone/>
                      </a:pPr>
                      <a:r>
                        <a:rPr lang="en" sz="2400" b="1" u="none" strike="noStrike" cap="none" dirty="0">
                          <a:solidFill>
                            <a:srgbClr val="F1F1E8"/>
                          </a:solidFill>
                          <a:latin typeface="Tahoma"/>
                          <a:ea typeface="Tahoma"/>
                          <a:cs typeface="Tahoma"/>
                          <a:sym typeface="Tahoma"/>
                        </a:rPr>
                        <a:t>Quality  Workforce  Development</a:t>
                      </a:r>
                      <a:endParaRPr sz="2400" u="none" strike="noStrike" cap="none" dirty="0">
                        <a:latin typeface="Tahoma"/>
                        <a:ea typeface="Tahoma"/>
                        <a:cs typeface="Tahoma"/>
                        <a:sym typeface="Tahoma"/>
                      </a:endParaRPr>
                    </a:p>
                  </a:txBody>
                  <a:tcPr marL="0" marR="0" marT="306933" marB="0">
                    <a:solidFill>
                      <a:srgbClr val="33030C"/>
                    </a:solidFill>
                  </a:tcPr>
                </a:tc>
                <a:extLst>
                  <a:ext uri="{0D108BD9-81ED-4DB2-BD59-A6C34878D82A}">
                    <a16:rowId xmlns:a16="http://schemas.microsoft.com/office/drawing/2014/main" val="10000"/>
                  </a:ext>
                </a:extLst>
              </a:tr>
              <a:tr h="372133">
                <a:tc>
                  <a:txBody>
                    <a:bodyPr/>
                    <a:lstStyle/>
                    <a:p>
                      <a:pPr marL="0" marR="0" lvl="0" indent="0" algn="l" rtl="0">
                        <a:lnSpc>
                          <a:spcPct val="100000"/>
                        </a:lnSpc>
                        <a:spcBef>
                          <a:spcPts val="0"/>
                        </a:spcBef>
                        <a:spcAft>
                          <a:spcPts val="0"/>
                        </a:spcAft>
                        <a:buNone/>
                      </a:pPr>
                      <a:endParaRPr sz="1900" u="none" strike="noStrike" cap="none">
                        <a:latin typeface="Times New Roman"/>
                        <a:ea typeface="Times New Roman"/>
                        <a:cs typeface="Times New Roman"/>
                        <a:sym typeface="Times New Roman"/>
                      </a:endParaRPr>
                    </a:p>
                  </a:txBody>
                  <a:tcPr marL="0" marR="0" marT="0" marB="0">
                    <a:lnT w="57150" cap="flat" cmpd="sng">
                      <a:solidFill>
                        <a:srgbClr val="F1F1E8"/>
                      </a:solidFill>
                      <a:prstDash val="solid"/>
                      <a:round/>
                      <a:headEnd type="none" w="sm" len="sm"/>
                      <a:tailEnd type="none" w="sm" len="sm"/>
                    </a:lnT>
                    <a:lnB w="57150" cap="flat" cmpd="sng">
                      <a:solidFill>
                        <a:srgbClr val="F1F1E8"/>
                      </a:solidFill>
                      <a:prstDash val="solid"/>
                      <a:round/>
                      <a:headEnd type="none" w="sm" len="sm"/>
                      <a:tailEnd type="none" w="sm" len="sm"/>
                    </a:lnB>
                    <a:solidFill>
                      <a:srgbClr val="33030C"/>
                    </a:solidFill>
                  </a:tcPr>
                </a:tc>
                <a:tc vMerge="1">
                  <a:txBody>
                    <a:bodyPr/>
                    <a:lstStyle/>
                    <a:p>
                      <a:endParaRPr lang="en-US"/>
                    </a:p>
                  </a:txBody>
                  <a:tcPr/>
                </a:tc>
                <a:extLst>
                  <a:ext uri="{0D108BD9-81ED-4DB2-BD59-A6C34878D82A}">
                    <a16:rowId xmlns:a16="http://schemas.microsoft.com/office/drawing/2014/main" val="10001"/>
                  </a:ext>
                </a:extLst>
              </a:tr>
              <a:tr h="433500">
                <a:tc>
                  <a:txBody>
                    <a:bodyPr/>
                    <a:lstStyle/>
                    <a:p>
                      <a:pPr marL="0" marR="0" lvl="0" indent="0" algn="l" rtl="0">
                        <a:lnSpc>
                          <a:spcPct val="100000"/>
                        </a:lnSpc>
                        <a:spcBef>
                          <a:spcPts val="0"/>
                        </a:spcBef>
                        <a:spcAft>
                          <a:spcPts val="0"/>
                        </a:spcAft>
                        <a:buNone/>
                      </a:pPr>
                      <a:endParaRPr sz="1900" u="none" strike="noStrike" cap="none">
                        <a:latin typeface="Times New Roman"/>
                        <a:ea typeface="Times New Roman"/>
                        <a:cs typeface="Times New Roman"/>
                        <a:sym typeface="Times New Roman"/>
                      </a:endParaRPr>
                    </a:p>
                  </a:txBody>
                  <a:tcPr marL="0" marR="0" marT="0" marB="0">
                    <a:lnT w="57150" cap="flat" cmpd="sng">
                      <a:solidFill>
                        <a:srgbClr val="F1F1E8"/>
                      </a:solidFill>
                      <a:prstDash val="solid"/>
                      <a:round/>
                      <a:headEnd type="none" w="sm" len="sm"/>
                      <a:tailEnd type="none" w="sm" len="sm"/>
                    </a:lnT>
                    <a:lnB w="57150" cap="flat" cmpd="sng">
                      <a:solidFill>
                        <a:srgbClr val="F1F1E8"/>
                      </a:solidFill>
                      <a:prstDash val="solid"/>
                      <a:round/>
                      <a:headEnd type="none" w="sm" len="sm"/>
                      <a:tailEnd type="none" w="sm" len="sm"/>
                    </a:lnB>
                    <a:solidFill>
                      <a:srgbClr val="33030C"/>
                    </a:solidFill>
                  </a:tcPr>
                </a:tc>
                <a:tc vMerge="1">
                  <a:txBody>
                    <a:bodyPr/>
                    <a:lstStyle/>
                    <a:p>
                      <a:endParaRPr lang="en-US"/>
                    </a:p>
                  </a:txBody>
                  <a:tcPr/>
                </a:tc>
                <a:extLst>
                  <a:ext uri="{0D108BD9-81ED-4DB2-BD59-A6C34878D82A}">
                    <a16:rowId xmlns:a16="http://schemas.microsoft.com/office/drawing/2014/main" val="10002"/>
                  </a:ext>
                </a:extLst>
              </a:tr>
              <a:tr h="812400">
                <a:tc>
                  <a:txBody>
                    <a:bodyPr/>
                    <a:lstStyle/>
                    <a:p>
                      <a:pPr marL="0" marR="0" lvl="0" indent="0" algn="l" rtl="0">
                        <a:lnSpc>
                          <a:spcPct val="100000"/>
                        </a:lnSpc>
                        <a:spcBef>
                          <a:spcPts val="0"/>
                        </a:spcBef>
                        <a:spcAft>
                          <a:spcPts val="0"/>
                        </a:spcAft>
                        <a:buNone/>
                      </a:pPr>
                      <a:endParaRPr sz="1900" u="none" strike="noStrike" cap="none" dirty="0">
                        <a:latin typeface="Times New Roman"/>
                        <a:ea typeface="Times New Roman"/>
                        <a:cs typeface="Times New Roman"/>
                        <a:sym typeface="Times New Roman"/>
                      </a:endParaRPr>
                    </a:p>
                  </a:txBody>
                  <a:tcPr marL="0" marR="0" marT="0" marB="0">
                    <a:lnT w="57150" cap="flat" cmpd="sng">
                      <a:solidFill>
                        <a:srgbClr val="F1F1E8"/>
                      </a:solidFill>
                      <a:prstDash val="solid"/>
                      <a:round/>
                      <a:headEnd type="none" w="sm" len="sm"/>
                      <a:tailEnd type="none" w="sm" len="sm"/>
                    </a:lnT>
                    <a:solidFill>
                      <a:srgbClr val="33030C"/>
                    </a:solidFill>
                  </a:tcPr>
                </a:tc>
                <a:tc vMerge="1">
                  <a:txBody>
                    <a:bodyPr/>
                    <a:lstStyle/>
                    <a:p>
                      <a:endParaRPr lang="en-US"/>
                    </a:p>
                  </a:txBody>
                  <a:tcPr/>
                </a:tc>
                <a:extLst>
                  <a:ext uri="{0D108BD9-81ED-4DB2-BD59-A6C34878D82A}">
                    <a16:rowId xmlns:a16="http://schemas.microsoft.com/office/drawing/2014/main" val="10003"/>
                  </a:ext>
                </a:extLst>
              </a:tr>
            </a:tbl>
          </a:graphicData>
        </a:graphic>
      </p:graphicFrame>
      <p:sp>
        <p:nvSpPr>
          <p:cNvPr id="82" name="Google Shape;82;p16"/>
          <p:cNvSpPr txBox="1"/>
          <p:nvPr/>
        </p:nvSpPr>
        <p:spPr>
          <a:xfrm>
            <a:off x="415848" y="3055591"/>
            <a:ext cx="4738800" cy="3802409"/>
          </a:xfrm>
          <a:prstGeom prst="rect">
            <a:avLst/>
          </a:prstGeom>
          <a:noFill/>
          <a:ln>
            <a:noFill/>
          </a:ln>
        </p:spPr>
        <p:txBody>
          <a:bodyPr spcFirstLastPara="1" wrap="square" lIns="0" tIns="8467" rIns="0" bIns="0" anchor="t" anchorCtr="0">
            <a:spAutoFit/>
          </a:bodyPr>
          <a:lstStyle/>
          <a:p>
            <a:pPr marL="1286901" marR="135463" indent="-1286901">
              <a:lnSpc>
                <a:spcPct val="116300"/>
              </a:lnSpc>
            </a:pPr>
            <a:r>
              <a:rPr lang="en" sz="3600" b="1" baseline="30000" dirty="0">
                <a:solidFill>
                  <a:srgbClr val="843C0C"/>
                </a:solidFill>
                <a:latin typeface="Arial"/>
                <a:ea typeface="Arial"/>
                <a:cs typeface="Arial"/>
                <a:sym typeface="Arial"/>
              </a:rPr>
              <a:t>Method: </a:t>
            </a:r>
            <a:r>
              <a:rPr lang="en" sz="2400" dirty="0">
                <a:solidFill>
                  <a:srgbClr val="843C0C"/>
                </a:solidFill>
                <a:latin typeface="Tahoma"/>
                <a:ea typeface="Tahoma"/>
                <a:cs typeface="Tahoma"/>
                <a:sym typeface="Tahoma"/>
              </a:rPr>
              <a:t>The JJ Way® Model of  Maternity Care</a:t>
            </a:r>
            <a:endParaRPr lang="en-US" sz="2400" dirty="0">
              <a:solidFill>
                <a:srgbClr val="843C0C"/>
              </a:solidFill>
              <a:latin typeface="Tahoma"/>
              <a:ea typeface="Tahoma"/>
              <a:cs typeface="Tahoma"/>
              <a:sym typeface="Tahoma"/>
            </a:endParaRPr>
          </a:p>
          <a:p>
            <a:pPr marL="321725">
              <a:lnSpc>
                <a:spcPct val="114599"/>
              </a:lnSpc>
              <a:spcBef>
                <a:spcPts val="667"/>
              </a:spcBef>
            </a:pPr>
            <a:r>
              <a:rPr lang="en-US" sz="1600" dirty="0">
                <a:solidFill>
                  <a:srgbClr val="33030C"/>
                </a:solidFill>
                <a:latin typeface="Tahoma"/>
                <a:ea typeface="Tahoma"/>
                <a:cs typeface="Tahoma"/>
                <a:sym typeface="Tahoma"/>
              </a:rPr>
              <a:t>provides quality prenatal and postpartum  care with the goal of eliminating disparities  due to race and socio-economic class.  </a:t>
            </a:r>
          </a:p>
          <a:p>
            <a:pPr marL="321725">
              <a:lnSpc>
                <a:spcPct val="114599"/>
              </a:lnSpc>
              <a:spcBef>
                <a:spcPts val="667"/>
              </a:spcBef>
            </a:pPr>
            <a:r>
              <a:rPr lang="en-US" sz="1600" b="1" dirty="0">
                <a:solidFill>
                  <a:srgbClr val="33030C"/>
                </a:solidFill>
                <a:latin typeface="Tahoma"/>
                <a:ea typeface="Tahoma"/>
                <a:cs typeface="Tahoma"/>
                <a:sym typeface="Tahoma"/>
              </a:rPr>
              <a:t>collaborative, team-based approach </a:t>
            </a:r>
            <a:r>
              <a:rPr lang="en-US" sz="1600" dirty="0">
                <a:solidFill>
                  <a:srgbClr val="33030C"/>
                </a:solidFill>
                <a:latin typeface="Tahoma"/>
                <a:ea typeface="Tahoma"/>
                <a:cs typeface="Tahoma"/>
                <a:sym typeface="Tahoma"/>
              </a:rPr>
              <a:t>based  on four tenets:</a:t>
            </a:r>
            <a:endParaRPr lang="en-US" sz="1600" dirty="0">
              <a:latin typeface="Tahoma"/>
              <a:ea typeface="Tahoma"/>
              <a:cs typeface="Tahoma"/>
              <a:sym typeface="Tahoma"/>
            </a:endParaRPr>
          </a:p>
          <a:p>
            <a:pPr marL="389457">
              <a:spcBef>
                <a:spcPts val="267"/>
              </a:spcBef>
            </a:pPr>
            <a:r>
              <a:rPr lang="en" sz="1867" b="1" dirty="0">
                <a:solidFill>
                  <a:srgbClr val="33030C"/>
                </a:solidFill>
                <a:latin typeface="Tahoma"/>
                <a:ea typeface="Tahoma"/>
                <a:cs typeface="Tahoma"/>
                <a:sym typeface="Tahoma"/>
              </a:rPr>
              <a:t>-access</a:t>
            </a:r>
            <a:endParaRPr sz="1867" dirty="0">
              <a:latin typeface="Tahoma"/>
              <a:ea typeface="Tahoma"/>
              <a:cs typeface="Tahoma"/>
              <a:sym typeface="Tahoma"/>
            </a:endParaRPr>
          </a:p>
          <a:p>
            <a:pPr marL="389457">
              <a:spcBef>
                <a:spcPts val="400"/>
              </a:spcBef>
            </a:pPr>
            <a:r>
              <a:rPr lang="en" sz="1867" b="1" dirty="0">
                <a:solidFill>
                  <a:srgbClr val="33030C"/>
                </a:solidFill>
                <a:latin typeface="Tahoma"/>
                <a:ea typeface="Tahoma"/>
                <a:cs typeface="Tahoma"/>
                <a:sym typeface="Tahoma"/>
              </a:rPr>
              <a:t>-connection</a:t>
            </a:r>
            <a:endParaRPr sz="1867" dirty="0">
              <a:latin typeface="Tahoma"/>
              <a:ea typeface="Tahoma"/>
              <a:cs typeface="Tahoma"/>
              <a:sym typeface="Tahoma"/>
            </a:endParaRPr>
          </a:p>
          <a:p>
            <a:pPr marL="389457">
              <a:spcBef>
                <a:spcPts val="400"/>
              </a:spcBef>
            </a:pPr>
            <a:r>
              <a:rPr lang="en" sz="1867" b="1" dirty="0">
                <a:solidFill>
                  <a:srgbClr val="33030C"/>
                </a:solidFill>
                <a:latin typeface="Tahoma"/>
                <a:ea typeface="Tahoma"/>
                <a:cs typeface="Tahoma"/>
                <a:sym typeface="Tahoma"/>
              </a:rPr>
              <a:t>-knowledge</a:t>
            </a:r>
            <a:endParaRPr sz="1867" dirty="0">
              <a:latin typeface="Tahoma"/>
              <a:ea typeface="Tahoma"/>
              <a:cs typeface="Tahoma"/>
              <a:sym typeface="Tahoma"/>
            </a:endParaRPr>
          </a:p>
          <a:p>
            <a:pPr marL="389457">
              <a:spcBef>
                <a:spcPts val="400"/>
              </a:spcBef>
            </a:pPr>
            <a:r>
              <a:rPr lang="en" sz="1867" b="1" dirty="0">
                <a:solidFill>
                  <a:srgbClr val="33030C"/>
                </a:solidFill>
                <a:latin typeface="Tahoma"/>
                <a:ea typeface="Tahoma"/>
                <a:cs typeface="Tahoma"/>
                <a:sym typeface="Tahoma"/>
              </a:rPr>
              <a:t>-empowerment</a:t>
            </a:r>
            <a:endParaRPr sz="1867" dirty="0">
              <a:latin typeface="Tahoma"/>
              <a:ea typeface="Tahoma"/>
              <a:cs typeface="Tahoma"/>
              <a:sym typeface="Tahoma"/>
            </a:endParaRPr>
          </a:p>
        </p:txBody>
      </p:sp>
    </p:spTree>
    <p:extLst>
      <p:ext uri="{BB962C8B-B14F-4D97-AF65-F5344CB8AC3E}">
        <p14:creationId xmlns:p14="http://schemas.microsoft.com/office/powerpoint/2010/main" val="7043094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Shape 86"/>
        <p:cNvGrpSpPr/>
        <p:nvPr/>
      </p:nvGrpSpPr>
      <p:grpSpPr>
        <a:xfrm>
          <a:off x="0" y="0"/>
          <a:ext cx="0" cy="0"/>
          <a:chOff x="0" y="0"/>
          <a:chExt cx="0" cy="0"/>
        </a:xfrm>
      </p:grpSpPr>
      <p:grpSp>
        <p:nvGrpSpPr>
          <p:cNvPr id="87" name="Google Shape;87;p17"/>
          <p:cNvGrpSpPr/>
          <p:nvPr/>
        </p:nvGrpSpPr>
        <p:grpSpPr>
          <a:xfrm>
            <a:off x="685875" y="685801"/>
            <a:ext cx="10820615" cy="5912697"/>
            <a:chOff x="1028811" y="1028700"/>
            <a:chExt cx="16230921" cy="8869045"/>
          </a:xfrm>
        </p:grpSpPr>
        <p:sp>
          <p:nvSpPr>
            <p:cNvPr id="88" name="Google Shape;88;p17"/>
            <p:cNvSpPr/>
            <p:nvPr/>
          </p:nvSpPr>
          <p:spPr>
            <a:xfrm>
              <a:off x="11411382" y="3968381"/>
              <a:ext cx="5848350" cy="4097654"/>
            </a:xfrm>
            <a:custGeom>
              <a:avLst/>
              <a:gdLst/>
              <a:ahLst/>
              <a:cxnLst/>
              <a:rect l="l" t="t" r="r" b="b"/>
              <a:pathLst>
                <a:path w="5848350" h="4097654" extrusionOk="0">
                  <a:moveTo>
                    <a:pt x="5066157" y="1235697"/>
                  </a:moveTo>
                  <a:lnTo>
                    <a:pt x="5057013" y="1197762"/>
                  </a:lnTo>
                  <a:lnTo>
                    <a:pt x="4504156" y="54190"/>
                  </a:lnTo>
                  <a:lnTo>
                    <a:pt x="4465536" y="12865"/>
                  </a:lnTo>
                  <a:lnTo>
                    <a:pt x="4406595" y="0"/>
                  </a:lnTo>
                  <a:lnTo>
                    <a:pt x="4378553" y="5664"/>
                  </a:lnTo>
                  <a:lnTo>
                    <a:pt x="4353064" y="20993"/>
                  </a:lnTo>
                  <a:lnTo>
                    <a:pt x="4332656" y="43434"/>
                  </a:lnTo>
                  <a:lnTo>
                    <a:pt x="4319867" y="70446"/>
                  </a:lnTo>
                  <a:lnTo>
                    <a:pt x="3273780" y="3549929"/>
                  </a:lnTo>
                  <a:lnTo>
                    <a:pt x="2986506" y="1875231"/>
                  </a:lnTo>
                  <a:lnTo>
                    <a:pt x="2960090" y="1820354"/>
                  </a:lnTo>
                  <a:lnTo>
                    <a:pt x="2905214" y="1793925"/>
                  </a:lnTo>
                  <a:lnTo>
                    <a:pt x="2873870" y="1791639"/>
                  </a:lnTo>
                  <a:lnTo>
                    <a:pt x="2845587" y="1800021"/>
                  </a:lnTo>
                  <a:lnTo>
                    <a:pt x="2821368" y="1817560"/>
                  </a:lnTo>
                  <a:lnTo>
                    <a:pt x="2802229" y="1842706"/>
                  </a:lnTo>
                  <a:lnTo>
                    <a:pt x="2336088" y="2704452"/>
                  </a:lnTo>
                  <a:lnTo>
                    <a:pt x="2130120" y="1262799"/>
                  </a:lnTo>
                  <a:lnTo>
                    <a:pt x="2120392" y="1231709"/>
                  </a:lnTo>
                  <a:lnTo>
                    <a:pt x="2100986" y="1205204"/>
                  </a:lnTo>
                  <a:lnTo>
                    <a:pt x="2074481" y="1185811"/>
                  </a:lnTo>
                  <a:lnTo>
                    <a:pt x="2043404" y="1176083"/>
                  </a:lnTo>
                  <a:lnTo>
                    <a:pt x="2011311" y="1177010"/>
                  </a:lnTo>
                  <a:lnTo>
                    <a:pt x="1981746" y="1187589"/>
                  </a:lnTo>
                  <a:lnTo>
                    <a:pt x="1957273" y="1207325"/>
                  </a:lnTo>
                  <a:lnTo>
                    <a:pt x="1940420" y="1235697"/>
                  </a:lnTo>
                  <a:lnTo>
                    <a:pt x="1458023" y="2314219"/>
                  </a:lnTo>
                  <a:lnTo>
                    <a:pt x="102984" y="2314219"/>
                  </a:lnTo>
                  <a:lnTo>
                    <a:pt x="61747" y="2322690"/>
                  </a:lnTo>
                  <a:lnTo>
                    <a:pt x="29133" y="2345385"/>
                  </a:lnTo>
                  <a:lnTo>
                    <a:pt x="7708" y="2378240"/>
                  </a:lnTo>
                  <a:lnTo>
                    <a:pt x="0" y="2417203"/>
                  </a:lnTo>
                  <a:lnTo>
                    <a:pt x="8470" y="2458440"/>
                  </a:lnTo>
                  <a:lnTo>
                    <a:pt x="31165" y="2491041"/>
                  </a:lnTo>
                  <a:lnTo>
                    <a:pt x="64033" y="2512466"/>
                  </a:lnTo>
                  <a:lnTo>
                    <a:pt x="102984" y="2520175"/>
                  </a:lnTo>
                  <a:lnTo>
                    <a:pt x="1523072" y="2520175"/>
                  </a:lnTo>
                  <a:lnTo>
                    <a:pt x="1577263" y="2504592"/>
                  </a:lnTo>
                  <a:lnTo>
                    <a:pt x="1615211" y="2460561"/>
                  </a:lnTo>
                  <a:lnTo>
                    <a:pt x="1978355" y="1642173"/>
                  </a:lnTo>
                  <a:lnTo>
                    <a:pt x="2178913" y="3040469"/>
                  </a:lnTo>
                  <a:lnTo>
                    <a:pt x="2205329" y="3098050"/>
                  </a:lnTo>
                  <a:lnTo>
                    <a:pt x="2260206" y="3127184"/>
                  </a:lnTo>
                  <a:lnTo>
                    <a:pt x="2292388" y="3129470"/>
                  </a:lnTo>
                  <a:lnTo>
                    <a:pt x="2322538" y="3121088"/>
                  </a:lnTo>
                  <a:lnTo>
                    <a:pt x="2348623" y="3103562"/>
                  </a:lnTo>
                  <a:lnTo>
                    <a:pt x="2368613" y="3078403"/>
                  </a:lnTo>
                  <a:lnTo>
                    <a:pt x="2840164" y="2205825"/>
                  </a:lnTo>
                  <a:lnTo>
                    <a:pt x="3149117" y="4016019"/>
                  </a:lnTo>
                  <a:lnTo>
                    <a:pt x="3159023" y="4046258"/>
                  </a:lnTo>
                  <a:lnTo>
                    <a:pt x="3179597" y="4070896"/>
                  </a:lnTo>
                  <a:lnTo>
                    <a:pt x="3209328" y="4088434"/>
                  </a:lnTo>
                  <a:lnTo>
                    <a:pt x="3246678" y="4097324"/>
                  </a:lnTo>
                  <a:lnTo>
                    <a:pt x="3277844" y="4092244"/>
                  </a:lnTo>
                  <a:lnTo>
                    <a:pt x="3304946" y="4076992"/>
                  </a:lnTo>
                  <a:lnTo>
                    <a:pt x="3325952" y="4051592"/>
                  </a:lnTo>
                  <a:lnTo>
                    <a:pt x="3338817" y="4016019"/>
                  </a:lnTo>
                  <a:lnTo>
                    <a:pt x="4433697" y="373951"/>
                  </a:lnTo>
                  <a:lnTo>
                    <a:pt x="4872723" y="1284478"/>
                  </a:lnTo>
                  <a:lnTo>
                    <a:pt x="4898466" y="1318006"/>
                  </a:lnTo>
                  <a:lnTo>
                    <a:pt x="4932350" y="1337322"/>
                  </a:lnTo>
                  <a:lnTo>
                    <a:pt x="4970284" y="1342402"/>
                  </a:lnTo>
                  <a:lnTo>
                    <a:pt x="5008232" y="1333246"/>
                  </a:lnTo>
                  <a:lnTo>
                    <a:pt x="5041760" y="1307503"/>
                  </a:lnTo>
                  <a:lnTo>
                    <a:pt x="5061077" y="1273632"/>
                  </a:lnTo>
                  <a:lnTo>
                    <a:pt x="5066157" y="1235697"/>
                  </a:lnTo>
                  <a:close/>
                </a:path>
                <a:path w="5848350" h="4097654" extrusionOk="0">
                  <a:moveTo>
                    <a:pt x="5848350" y="2173313"/>
                  </a:moveTo>
                  <a:lnTo>
                    <a:pt x="5846280" y="2125154"/>
                  </a:lnTo>
                  <a:lnTo>
                    <a:pt x="5840146" y="2078443"/>
                  </a:lnTo>
                  <a:lnTo>
                    <a:pt x="5830100" y="2033435"/>
                  </a:lnTo>
                  <a:lnTo>
                    <a:pt x="5816257" y="1990432"/>
                  </a:lnTo>
                  <a:lnTo>
                    <a:pt x="5798769" y="1949691"/>
                  </a:lnTo>
                  <a:lnTo>
                    <a:pt x="5777763" y="1911515"/>
                  </a:lnTo>
                  <a:lnTo>
                    <a:pt x="5753366" y="1876171"/>
                  </a:lnTo>
                  <a:lnTo>
                    <a:pt x="5725731" y="1843938"/>
                  </a:lnTo>
                  <a:lnTo>
                    <a:pt x="5694985" y="1815084"/>
                  </a:lnTo>
                  <a:lnTo>
                    <a:pt x="5661253" y="1789912"/>
                  </a:lnTo>
                  <a:lnTo>
                    <a:pt x="5624690" y="1768690"/>
                  </a:lnTo>
                  <a:lnTo>
                    <a:pt x="5585409" y="1751698"/>
                  </a:lnTo>
                  <a:lnTo>
                    <a:pt x="5543562" y="1739214"/>
                  </a:lnTo>
                  <a:lnTo>
                    <a:pt x="5499278" y="1731518"/>
                  </a:lnTo>
                  <a:lnTo>
                    <a:pt x="5452681" y="1728889"/>
                  </a:lnTo>
                  <a:lnTo>
                    <a:pt x="5406885" y="1734642"/>
                  </a:lnTo>
                  <a:lnTo>
                    <a:pt x="5359692" y="1750491"/>
                  </a:lnTo>
                  <a:lnTo>
                    <a:pt x="5312245" y="1774329"/>
                  </a:lnTo>
                  <a:lnTo>
                    <a:pt x="5265686" y="1804085"/>
                  </a:lnTo>
                  <a:lnTo>
                    <a:pt x="5221160" y="1837651"/>
                  </a:lnTo>
                  <a:lnTo>
                    <a:pt x="5179809" y="1872945"/>
                  </a:lnTo>
                  <a:lnTo>
                    <a:pt x="5142776" y="1907844"/>
                  </a:lnTo>
                  <a:lnTo>
                    <a:pt x="5111216" y="1940267"/>
                  </a:lnTo>
                  <a:lnTo>
                    <a:pt x="5080114" y="1907844"/>
                  </a:lnTo>
                  <a:lnTo>
                    <a:pt x="5044300" y="1872945"/>
                  </a:lnTo>
                  <a:lnTo>
                    <a:pt x="5004689" y="1837651"/>
                  </a:lnTo>
                  <a:lnTo>
                    <a:pt x="4962156" y="1804085"/>
                  </a:lnTo>
                  <a:lnTo>
                    <a:pt x="4917592" y="1774342"/>
                  </a:lnTo>
                  <a:lnTo>
                    <a:pt x="4871872" y="1750491"/>
                  </a:lnTo>
                  <a:lnTo>
                    <a:pt x="4825911" y="1734642"/>
                  </a:lnTo>
                  <a:lnTo>
                    <a:pt x="4780585" y="1728889"/>
                  </a:lnTo>
                  <a:lnTo>
                    <a:pt x="4733849" y="1731518"/>
                  </a:lnTo>
                  <a:lnTo>
                    <a:pt x="4689183" y="1739214"/>
                  </a:lnTo>
                  <a:lnTo>
                    <a:pt x="4646727" y="1751698"/>
                  </a:lnTo>
                  <a:lnTo>
                    <a:pt x="4606671" y="1768690"/>
                  </a:lnTo>
                  <a:lnTo>
                    <a:pt x="4569193" y="1789912"/>
                  </a:lnTo>
                  <a:lnTo>
                    <a:pt x="4534459" y="1815084"/>
                  </a:lnTo>
                  <a:lnTo>
                    <a:pt x="4502645" y="1843938"/>
                  </a:lnTo>
                  <a:lnTo>
                    <a:pt x="4473930" y="1876171"/>
                  </a:lnTo>
                  <a:lnTo>
                    <a:pt x="4448480" y="1911515"/>
                  </a:lnTo>
                  <a:lnTo>
                    <a:pt x="4426470" y="1949691"/>
                  </a:lnTo>
                  <a:lnTo>
                    <a:pt x="4408068" y="1990432"/>
                  </a:lnTo>
                  <a:lnTo>
                    <a:pt x="4393450" y="2033435"/>
                  </a:lnTo>
                  <a:lnTo>
                    <a:pt x="4382795" y="2078443"/>
                  </a:lnTo>
                  <a:lnTo>
                    <a:pt x="4376280" y="2125154"/>
                  </a:lnTo>
                  <a:lnTo>
                    <a:pt x="4374070" y="2173313"/>
                  </a:lnTo>
                  <a:lnTo>
                    <a:pt x="4376991" y="2225713"/>
                  </a:lnTo>
                  <a:lnTo>
                    <a:pt x="4385513" y="2275929"/>
                  </a:lnTo>
                  <a:lnTo>
                    <a:pt x="4399242" y="2323769"/>
                  </a:lnTo>
                  <a:lnTo>
                    <a:pt x="4417809" y="2369058"/>
                  </a:lnTo>
                  <a:lnTo>
                    <a:pt x="4440834" y="2411590"/>
                  </a:lnTo>
                  <a:lnTo>
                    <a:pt x="4467936" y="2451189"/>
                  </a:lnTo>
                  <a:lnTo>
                    <a:pt x="4498733" y="2487650"/>
                  </a:lnTo>
                  <a:lnTo>
                    <a:pt x="5111216" y="3100082"/>
                  </a:lnTo>
                  <a:lnTo>
                    <a:pt x="5723687" y="2487650"/>
                  </a:lnTo>
                  <a:lnTo>
                    <a:pt x="5754484" y="2451189"/>
                  </a:lnTo>
                  <a:lnTo>
                    <a:pt x="5781586" y="2411590"/>
                  </a:lnTo>
                  <a:lnTo>
                    <a:pt x="5804611" y="2369058"/>
                  </a:lnTo>
                  <a:lnTo>
                    <a:pt x="5823178" y="2323769"/>
                  </a:lnTo>
                  <a:lnTo>
                    <a:pt x="5836907" y="2275929"/>
                  </a:lnTo>
                  <a:lnTo>
                    <a:pt x="5845429" y="2225713"/>
                  </a:lnTo>
                  <a:lnTo>
                    <a:pt x="5848350" y="2173313"/>
                  </a:lnTo>
                  <a:close/>
                </a:path>
              </a:pathLst>
            </a:custGeom>
            <a:solidFill>
              <a:srgbClr val="33030C"/>
            </a:solidFill>
            <a:ln>
              <a:noFill/>
            </a:ln>
          </p:spPr>
          <p:txBody>
            <a:bodyPr spcFirstLastPara="1" wrap="square" lIns="0" tIns="0" rIns="0" bIns="0" anchor="t" anchorCtr="0">
              <a:noAutofit/>
            </a:bodyPr>
            <a:lstStyle/>
            <a:p>
              <a:endParaRPr sz="1200"/>
            </a:p>
          </p:txBody>
        </p:sp>
        <p:sp>
          <p:nvSpPr>
            <p:cNvPr id="89" name="Google Shape;89;p17"/>
            <p:cNvSpPr/>
            <p:nvPr/>
          </p:nvSpPr>
          <p:spPr>
            <a:xfrm>
              <a:off x="1028811" y="1028700"/>
              <a:ext cx="10396220" cy="8869045"/>
            </a:xfrm>
            <a:custGeom>
              <a:avLst/>
              <a:gdLst/>
              <a:ahLst/>
              <a:cxnLst/>
              <a:rect l="l" t="t" r="r" b="b"/>
              <a:pathLst>
                <a:path w="10396220" h="8869045" extrusionOk="0">
                  <a:moveTo>
                    <a:pt x="10395597" y="8868750"/>
                  </a:moveTo>
                  <a:lnTo>
                    <a:pt x="0" y="8868750"/>
                  </a:lnTo>
                  <a:lnTo>
                    <a:pt x="0" y="0"/>
                  </a:lnTo>
                  <a:lnTo>
                    <a:pt x="10395597" y="0"/>
                  </a:lnTo>
                  <a:lnTo>
                    <a:pt x="10395597" y="8868750"/>
                  </a:lnTo>
                  <a:close/>
                </a:path>
              </a:pathLst>
            </a:custGeom>
            <a:solidFill>
              <a:srgbClr val="DDA24D"/>
            </a:solidFill>
            <a:ln>
              <a:noFill/>
            </a:ln>
          </p:spPr>
          <p:txBody>
            <a:bodyPr spcFirstLastPara="1" wrap="square" lIns="0" tIns="0" rIns="0" bIns="0" anchor="t" anchorCtr="0">
              <a:noAutofit/>
            </a:bodyPr>
            <a:lstStyle/>
            <a:p>
              <a:endParaRPr sz="1200"/>
            </a:p>
          </p:txBody>
        </p:sp>
        <p:sp>
          <p:nvSpPr>
            <p:cNvPr id="90" name="Google Shape;90;p17"/>
            <p:cNvSpPr/>
            <p:nvPr/>
          </p:nvSpPr>
          <p:spPr>
            <a:xfrm>
              <a:off x="9907321" y="1578238"/>
              <a:ext cx="6590665" cy="1594485"/>
            </a:xfrm>
            <a:custGeom>
              <a:avLst/>
              <a:gdLst/>
              <a:ahLst/>
              <a:cxnLst/>
              <a:rect l="l" t="t" r="r" b="b"/>
              <a:pathLst>
                <a:path w="6590665" h="1594485" extrusionOk="0">
                  <a:moveTo>
                    <a:pt x="6590109" y="1593949"/>
                  </a:moveTo>
                  <a:lnTo>
                    <a:pt x="0" y="1593949"/>
                  </a:lnTo>
                  <a:lnTo>
                    <a:pt x="0" y="0"/>
                  </a:lnTo>
                  <a:lnTo>
                    <a:pt x="6590109" y="0"/>
                  </a:lnTo>
                  <a:lnTo>
                    <a:pt x="6590109" y="1593949"/>
                  </a:lnTo>
                  <a:close/>
                </a:path>
              </a:pathLst>
            </a:custGeom>
            <a:solidFill>
              <a:srgbClr val="33030C"/>
            </a:solidFill>
            <a:ln>
              <a:noFill/>
            </a:ln>
          </p:spPr>
          <p:txBody>
            <a:bodyPr spcFirstLastPara="1" wrap="square" lIns="0" tIns="0" rIns="0" bIns="0" anchor="t" anchorCtr="0">
              <a:noAutofit/>
            </a:bodyPr>
            <a:lstStyle/>
            <a:p>
              <a:endParaRPr sz="1200"/>
            </a:p>
          </p:txBody>
        </p:sp>
      </p:grpSp>
      <p:sp>
        <p:nvSpPr>
          <p:cNvPr id="91" name="Google Shape;91;p17"/>
          <p:cNvSpPr txBox="1"/>
          <p:nvPr/>
        </p:nvSpPr>
        <p:spPr>
          <a:xfrm>
            <a:off x="7685836" y="1335693"/>
            <a:ext cx="2472400" cy="480538"/>
          </a:xfrm>
          <a:prstGeom prst="rect">
            <a:avLst/>
          </a:prstGeom>
          <a:noFill/>
          <a:ln>
            <a:noFill/>
          </a:ln>
        </p:spPr>
        <p:txBody>
          <a:bodyPr spcFirstLastPara="1" wrap="square" lIns="0" tIns="8467" rIns="0" bIns="0" anchor="t" anchorCtr="0">
            <a:spAutoFit/>
          </a:bodyPr>
          <a:lstStyle/>
          <a:p>
            <a:pPr marL="16933"/>
            <a:r>
              <a:rPr lang="en" sz="3067" b="1">
                <a:solidFill>
                  <a:srgbClr val="FFFFFF"/>
                </a:solidFill>
                <a:latin typeface="Tahoma"/>
                <a:ea typeface="Tahoma"/>
                <a:cs typeface="Tahoma"/>
                <a:sym typeface="Tahoma"/>
              </a:rPr>
              <a:t>The Solution</a:t>
            </a:r>
            <a:endParaRPr sz="3067">
              <a:latin typeface="Tahoma"/>
              <a:ea typeface="Tahoma"/>
              <a:cs typeface="Tahoma"/>
              <a:sym typeface="Tahoma"/>
            </a:endParaRPr>
          </a:p>
        </p:txBody>
      </p:sp>
      <p:grpSp>
        <p:nvGrpSpPr>
          <p:cNvPr id="93" name="Google Shape;93;p17"/>
          <p:cNvGrpSpPr/>
          <p:nvPr/>
        </p:nvGrpSpPr>
        <p:grpSpPr>
          <a:xfrm>
            <a:off x="1240235" y="2046742"/>
            <a:ext cx="95250" cy="895349"/>
            <a:chOff x="1860346" y="3070115"/>
            <a:chExt cx="142875" cy="1343024"/>
          </a:xfrm>
        </p:grpSpPr>
        <p:pic>
          <p:nvPicPr>
            <p:cNvPr id="94" name="Google Shape;94;p17"/>
            <p:cNvPicPr preferRelativeResize="0"/>
            <p:nvPr/>
          </p:nvPicPr>
          <p:blipFill rotWithShape="1">
            <a:blip r:embed="rId4">
              <a:alphaModFix/>
            </a:blip>
            <a:srcRect/>
            <a:stretch/>
          </p:blipFill>
          <p:spPr>
            <a:xfrm>
              <a:off x="1860346" y="3070115"/>
              <a:ext cx="142875" cy="142874"/>
            </a:xfrm>
            <a:prstGeom prst="rect">
              <a:avLst/>
            </a:prstGeom>
            <a:noFill/>
            <a:ln>
              <a:noFill/>
            </a:ln>
          </p:spPr>
        </p:pic>
        <p:pic>
          <p:nvPicPr>
            <p:cNvPr id="95" name="Google Shape;95;p17"/>
            <p:cNvPicPr preferRelativeResize="0"/>
            <p:nvPr/>
          </p:nvPicPr>
          <p:blipFill rotWithShape="1">
            <a:blip r:embed="rId4">
              <a:alphaModFix/>
            </a:blip>
            <a:srcRect/>
            <a:stretch/>
          </p:blipFill>
          <p:spPr>
            <a:xfrm>
              <a:off x="1860346" y="3670190"/>
              <a:ext cx="142875" cy="142874"/>
            </a:xfrm>
            <a:prstGeom prst="rect">
              <a:avLst/>
            </a:prstGeom>
            <a:noFill/>
            <a:ln>
              <a:noFill/>
            </a:ln>
          </p:spPr>
        </p:pic>
        <p:pic>
          <p:nvPicPr>
            <p:cNvPr id="96" name="Google Shape;96;p17"/>
            <p:cNvPicPr preferRelativeResize="0"/>
            <p:nvPr/>
          </p:nvPicPr>
          <p:blipFill rotWithShape="1">
            <a:blip r:embed="rId4">
              <a:alphaModFix/>
            </a:blip>
            <a:srcRect/>
            <a:stretch/>
          </p:blipFill>
          <p:spPr>
            <a:xfrm>
              <a:off x="1860346" y="4270265"/>
              <a:ext cx="142875" cy="142874"/>
            </a:xfrm>
            <a:prstGeom prst="rect">
              <a:avLst/>
            </a:prstGeom>
            <a:noFill/>
            <a:ln>
              <a:noFill/>
            </a:ln>
          </p:spPr>
        </p:pic>
      </p:grpSp>
      <p:sp>
        <p:nvSpPr>
          <p:cNvPr id="99" name="Google Shape;99;p17"/>
          <p:cNvSpPr txBox="1"/>
          <p:nvPr/>
        </p:nvSpPr>
        <p:spPr>
          <a:xfrm>
            <a:off x="988784" y="1825765"/>
            <a:ext cx="5962800" cy="4031639"/>
          </a:xfrm>
          <a:prstGeom prst="rect">
            <a:avLst/>
          </a:prstGeom>
          <a:noFill/>
          <a:ln>
            <a:noFill/>
          </a:ln>
        </p:spPr>
        <p:txBody>
          <a:bodyPr spcFirstLastPara="1" wrap="square" lIns="0" tIns="8467" rIns="0" bIns="0" anchor="t" anchorCtr="0">
            <a:spAutoFit/>
          </a:bodyPr>
          <a:lstStyle/>
          <a:p>
            <a:pPr marL="491054" marR="338658">
              <a:lnSpc>
                <a:spcPct val="115799"/>
              </a:lnSpc>
            </a:pPr>
            <a:r>
              <a:rPr lang="en" sz="2267" dirty="0">
                <a:solidFill>
                  <a:srgbClr val="33030C"/>
                </a:solidFill>
                <a:latin typeface="Tahoma"/>
                <a:ea typeface="Tahoma"/>
                <a:cs typeface="Tahoma"/>
                <a:sym typeface="Tahoma"/>
              </a:rPr>
              <a:t>for the community-at-large  </a:t>
            </a:r>
          </a:p>
          <a:p>
            <a:pPr marL="491054" marR="338658">
              <a:lnSpc>
                <a:spcPct val="115799"/>
              </a:lnSpc>
            </a:pPr>
            <a:r>
              <a:rPr lang="en" sz="2267" dirty="0">
                <a:solidFill>
                  <a:srgbClr val="33030C"/>
                </a:solidFill>
                <a:latin typeface="Tahoma"/>
                <a:ea typeface="Tahoma"/>
                <a:cs typeface="Tahoma"/>
                <a:sym typeface="Tahoma"/>
              </a:rPr>
              <a:t>birthing people and their families  </a:t>
            </a:r>
          </a:p>
          <a:p>
            <a:pPr marL="491054" marR="338658">
              <a:lnSpc>
                <a:spcPct val="115799"/>
              </a:lnSpc>
            </a:pPr>
            <a:r>
              <a:rPr lang="en" sz="2267" b="1" dirty="0">
                <a:solidFill>
                  <a:srgbClr val="33030C"/>
                </a:solidFill>
                <a:latin typeface="Tahoma"/>
                <a:ea typeface="Tahoma"/>
                <a:cs typeface="Tahoma"/>
                <a:sym typeface="Tahoma"/>
              </a:rPr>
              <a:t>safer systems </a:t>
            </a:r>
            <a:r>
              <a:rPr lang="en" sz="2267" dirty="0">
                <a:solidFill>
                  <a:srgbClr val="33030C"/>
                </a:solidFill>
                <a:latin typeface="Tahoma"/>
                <a:ea typeface="Tahoma"/>
                <a:cs typeface="Tahoma"/>
                <a:sym typeface="Tahoma"/>
              </a:rPr>
              <a:t>for stakeholders,  providers, agencies, and institutions</a:t>
            </a:r>
            <a:endParaRPr sz="2267" dirty="0">
              <a:latin typeface="Tahoma"/>
              <a:ea typeface="Tahoma"/>
              <a:cs typeface="Tahoma"/>
              <a:sym typeface="Tahoma"/>
            </a:endParaRPr>
          </a:p>
          <a:p>
            <a:endParaRPr sz="2933" dirty="0">
              <a:latin typeface="Tahoma"/>
              <a:ea typeface="Tahoma"/>
              <a:cs typeface="Tahoma"/>
              <a:sym typeface="Tahoma"/>
            </a:endParaRPr>
          </a:p>
          <a:p>
            <a:pPr marL="16933"/>
            <a:r>
              <a:rPr lang="en" sz="2400" b="1" dirty="0">
                <a:solidFill>
                  <a:srgbClr val="F1F1E8"/>
                </a:solidFill>
                <a:latin typeface="Tahoma"/>
                <a:ea typeface="Tahoma"/>
                <a:cs typeface="Tahoma"/>
                <a:sym typeface="Tahoma"/>
              </a:rPr>
              <a:t>We must</a:t>
            </a:r>
            <a:endParaRPr lang="en" sz="2400" b="1" dirty="0">
              <a:latin typeface="Tahoma"/>
              <a:ea typeface="Tahoma"/>
              <a:cs typeface="Tahoma"/>
              <a:sym typeface="Tahoma"/>
            </a:endParaRPr>
          </a:p>
          <a:p>
            <a:pPr marL="16933"/>
            <a:r>
              <a:rPr lang="en" sz="2400" b="1" dirty="0">
                <a:solidFill>
                  <a:srgbClr val="33030C"/>
                </a:solidFill>
                <a:latin typeface="Tahoma"/>
                <a:ea typeface="Tahoma"/>
                <a:cs typeface="Tahoma"/>
                <a:sym typeface="Tahoma"/>
              </a:rPr>
              <a:t>      </a:t>
            </a:r>
            <a:r>
              <a:rPr lang="en" sz="2400" dirty="0">
                <a:solidFill>
                  <a:srgbClr val="33030C"/>
                </a:solidFill>
                <a:latin typeface="Tahoma"/>
                <a:ea typeface="Tahoma"/>
                <a:cs typeface="Tahoma"/>
                <a:sym typeface="Tahoma"/>
              </a:rPr>
              <a:t>embrace and invest in proven</a:t>
            </a:r>
            <a:endParaRPr sz="2400" dirty="0">
              <a:latin typeface="Tahoma"/>
              <a:ea typeface="Tahoma"/>
              <a:cs typeface="Tahoma"/>
              <a:sym typeface="Tahoma"/>
            </a:endParaRPr>
          </a:p>
          <a:p>
            <a:pPr marL="491054" marR="186262">
              <a:lnSpc>
                <a:spcPct val="115799"/>
              </a:lnSpc>
            </a:pPr>
            <a:r>
              <a:rPr lang="en" sz="2267" dirty="0">
                <a:solidFill>
                  <a:srgbClr val="33030C"/>
                </a:solidFill>
                <a:latin typeface="Tahoma"/>
                <a:ea typeface="Tahoma"/>
                <a:cs typeface="Tahoma"/>
                <a:sym typeface="Tahoma"/>
              </a:rPr>
              <a:t>and protective solutions led by Black and Indigenous People of Color</a:t>
            </a:r>
            <a:endParaRPr lang="en" sz="2267" dirty="0">
              <a:latin typeface="Tahoma"/>
              <a:ea typeface="Tahoma"/>
              <a:cs typeface="Tahoma"/>
              <a:sym typeface="Tahoma"/>
            </a:endParaRPr>
          </a:p>
          <a:p>
            <a:pPr marL="491054" marR="186262">
              <a:lnSpc>
                <a:spcPct val="115799"/>
              </a:lnSpc>
            </a:pPr>
            <a:r>
              <a:rPr lang="en" sz="2267" dirty="0">
                <a:solidFill>
                  <a:srgbClr val="33030C"/>
                </a:solidFill>
                <a:latin typeface="Tahoma"/>
                <a:ea typeface="Tahoma"/>
                <a:cs typeface="Tahoma"/>
                <a:sym typeface="Tahoma"/>
              </a:rPr>
              <a:t>doing so will improve outcomes for all</a:t>
            </a:r>
            <a:endParaRPr sz="2267" dirty="0">
              <a:latin typeface="Tahoma"/>
              <a:ea typeface="Tahoma"/>
              <a:cs typeface="Tahoma"/>
              <a:sym typeface="Tahoma"/>
            </a:endParaRPr>
          </a:p>
        </p:txBody>
      </p:sp>
      <p:sp>
        <p:nvSpPr>
          <p:cNvPr id="100" name="Google Shape;100;p17"/>
          <p:cNvSpPr/>
          <p:nvPr/>
        </p:nvSpPr>
        <p:spPr>
          <a:xfrm>
            <a:off x="0" y="685800"/>
            <a:ext cx="4393776" cy="1062989"/>
          </a:xfrm>
          <a:custGeom>
            <a:avLst/>
            <a:gdLst/>
            <a:ahLst/>
            <a:cxnLst/>
            <a:rect l="l" t="t" r="r" b="b"/>
            <a:pathLst>
              <a:path w="6590665" h="1594485" extrusionOk="0">
                <a:moveTo>
                  <a:pt x="6590109" y="1593949"/>
                </a:moveTo>
                <a:lnTo>
                  <a:pt x="0" y="1593949"/>
                </a:lnTo>
                <a:lnTo>
                  <a:pt x="0" y="0"/>
                </a:lnTo>
                <a:lnTo>
                  <a:pt x="6590109" y="0"/>
                </a:lnTo>
                <a:lnTo>
                  <a:pt x="6590109" y="1593949"/>
                </a:lnTo>
                <a:close/>
              </a:path>
            </a:pathLst>
          </a:custGeom>
          <a:solidFill>
            <a:srgbClr val="33030C"/>
          </a:solidFill>
          <a:ln>
            <a:noFill/>
          </a:ln>
        </p:spPr>
        <p:txBody>
          <a:bodyPr spcFirstLastPara="1" wrap="square" lIns="0" tIns="0" rIns="0" bIns="0" anchor="t" anchorCtr="0">
            <a:noAutofit/>
          </a:bodyPr>
          <a:lstStyle/>
          <a:p>
            <a:endParaRPr sz="1200"/>
          </a:p>
        </p:txBody>
      </p:sp>
      <p:sp>
        <p:nvSpPr>
          <p:cNvPr id="101" name="Google Shape;101;p17"/>
          <p:cNvSpPr txBox="1">
            <a:spLocks noGrp="1"/>
          </p:cNvSpPr>
          <p:nvPr>
            <p:ph type="title"/>
          </p:nvPr>
        </p:nvSpPr>
        <p:spPr>
          <a:xfrm>
            <a:off x="1080955" y="969335"/>
            <a:ext cx="1634126" cy="480538"/>
          </a:xfrm>
          <a:prstGeom prst="rect">
            <a:avLst/>
          </a:prstGeom>
          <a:noFill/>
          <a:ln>
            <a:noFill/>
          </a:ln>
        </p:spPr>
        <p:txBody>
          <a:bodyPr spcFirstLastPara="1" vert="horz" wrap="square" lIns="0" tIns="8467" rIns="0" bIns="0" rtlCol="0" anchor="t" anchorCtr="0">
            <a:spAutoFit/>
          </a:bodyPr>
          <a:lstStyle/>
          <a:p>
            <a:pPr marL="16933">
              <a:lnSpc>
                <a:spcPct val="100000"/>
              </a:lnSpc>
            </a:pPr>
            <a:r>
              <a:rPr lang="en" dirty="0">
                <a:solidFill>
                  <a:srgbClr val="FFFFFF"/>
                </a:solidFill>
              </a:rPr>
              <a:t>Safety</a:t>
            </a:r>
            <a:endParaRPr dirty="0"/>
          </a:p>
        </p:txBody>
      </p:sp>
    </p:spTree>
    <p:extLst>
      <p:ext uri="{BB962C8B-B14F-4D97-AF65-F5344CB8AC3E}">
        <p14:creationId xmlns:p14="http://schemas.microsoft.com/office/powerpoint/2010/main" val="14920868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Shape 105"/>
        <p:cNvGrpSpPr/>
        <p:nvPr/>
      </p:nvGrpSpPr>
      <p:grpSpPr>
        <a:xfrm>
          <a:off x="0" y="0"/>
          <a:ext cx="0" cy="0"/>
          <a:chOff x="0" y="0"/>
          <a:chExt cx="0" cy="0"/>
        </a:xfrm>
      </p:grpSpPr>
      <p:pic>
        <p:nvPicPr>
          <p:cNvPr id="106" name="Google Shape;106;p18"/>
          <p:cNvPicPr preferRelativeResize="0"/>
          <p:nvPr/>
        </p:nvPicPr>
        <p:blipFill rotWithShape="1">
          <a:blip r:embed="rId4">
            <a:alphaModFix/>
          </a:blip>
          <a:srcRect/>
          <a:stretch/>
        </p:blipFill>
        <p:spPr>
          <a:xfrm>
            <a:off x="8375742" y="2259908"/>
            <a:ext cx="2406685" cy="3471944"/>
          </a:xfrm>
          <a:prstGeom prst="rect">
            <a:avLst/>
          </a:prstGeom>
          <a:noFill/>
          <a:ln>
            <a:noFill/>
          </a:ln>
        </p:spPr>
      </p:pic>
      <p:sp>
        <p:nvSpPr>
          <p:cNvPr id="108" name="Google Shape;108;p18"/>
          <p:cNvSpPr txBox="1"/>
          <p:nvPr/>
        </p:nvSpPr>
        <p:spPr>
          <a:xfrm>
            <a:off x="685800" y="888291"/>
            <a:ext cx="1092000" cy="441196"/>
          </a:xfrm>
          <a:prstGeom prst="rect">
            <a:avLst/>
          </a:prstGeom>
          <a:noFill/>
          <a:ln>
            <a:noFill/>
          </a:ln>
        </p:spPr>
        <p:txBody>
          <a:bodyPr spcFirstLastPara="1" wrap="square" lIns="0" tIns="1700" rIns="0" bIns="0" anchor="t" anchorCtr="0">
            <a:spAutoFit/>
          </a:bodyPr>
          <a:lstStyle/>
          <a:p>
            <a:pPr>
              <a:lnSpc>
                <a:spcPct val="119444"/>
              </a:lnSpc>
            </a:pPr>
            <a:r>
              <a:rPr lang="en" sz="2400">
                <a:latin typeface="Tahoma"/>
                <a:ea typeface="Tahoma"/>
                <a:cs typeface="Tahoma"/>
                <a:sym typeface="Tahoma"/>
              </a:rPr>
              <a:t>Quality</a:t>
            </a:r>
            <a:endParaRPr sz="2400">
              <a:latin typeface="Tahoma"/>
              <a:ea typeface="Tahoma"/>
              <a:cs typeface="Tahoma"/>
              <a:sym typeface="Tahoma"/>
            </a:endParaRPr>
          </a:p>
        </p:txBody>
      </p:sp>
      <p:grpSp>
        <p:nvGrpSpPr>
          <p:cNvPr id="109" name="Google Shape;109;p18"/>
          <p:cNvGrpSpPr/>
          <p:nvPr/>
        </p:nvGrpSpPr>
        <p:grpSpPr>
          <a:xfrm>
            <a:off x="685875" y="478624"/>
            <a:ext cx="10439200" cy="5912697"/>
            <a:chOff x="1028811" y="717934"/>
            <a:chExt cx="15658799" cy="8869045"/>
          </a:xfrm>
        </p:grpSpPr>
        <p:sp>
          <p:nvSpPr>
            <p:cNvPr id="110" name="Google Shape;110;p18"/>
            <p:cNvSpPr/>
            <p:nvPr/>
          </p:nvSpPr>
          <p:spPr>
            <a:xfrm>
              <a:off x="1028811" y="717934"/>
              <a:ext cx="10396220" cy="8869045"/>
            </a:xfrm>
            <a:custGeom>
              <a:avLst/>
              <a:gdLst/>
              <a:ahLst/>
              <a:cxnLst/>
              <a:rect l="l" t="t" r="r" b="b"/>
              <a:pathLst>
                <a:path w="10396220" h="8869045" extrusionOk="0">
                  <a:moveTo>
                    <a:pt x="10395597" y="8868750"/>
                  </a:moveTo>
                  <a:lnTo>
                    <a:pt x="0" y="8868750"/>
                  </a:lnTo>
                  <a:lnTo>
                    <a:pt x="0" y="0"/>
                  </a:lnTo>
                  <a:lnTo>
                    <a:pt x="10395597" y="0"/>
                  </a:lnTo>
                  <a:lnTo>
                    <a:pt x="10395597" y="8868750"/>
                  </a:lnTo>
                  <a:close/>
                </a:path>
              </a:pathLst>
            </a:custGeom>
            <a:solidFill>
              <a:srgbClr val="DDA24D"/>
            </a:solidFill>
            <a:ln>
              <a:noFill/>
            </a:ln>
          </p:spPr>
          <p:txBody>
            <a:bodyPr spcFirstLastPara="1" wrap="square" lIns="0" tIns="0" rIns="0" bIns="0" anchor="t" anchorCtr="0">
              <a:noAutofit/>
            </a:bodyPr>
            <a:lstStyle/>
            <a:p>
              <a:endParaRPr sz="1200"/>
            </a:p>
          </p:txBody>
        </p:sp>
        <p:sp>
          <p:nvSpPr>
            <p:cNvPr id="111" name="Google Shape;111;p18"/>
            <p:cNvSpPr/>
            <p:nvPr/>
          </p:nvSpPr>
          <p:spPr>
            <a:xfrm>
              <a:off x="10096945" y="1333273"/>
              <a:ext cx="6590665" cy="1594485"/>
            </a:xfrm>
            <a:custGeom>
              <a:avLst/>
              <a:gdLst/>
              <a:ahLst/>
              <a:cxnLst/>
              <a:rect l="l" t="t" r="r" b="b"/>
              <a:pathLst>
                <a:path w="6590665" h="1594485" extrusionOk="0">
                  <a:moveTo>
                    <a:pt x="6590109" y="1593949"/>
                  </a:moveTo>
                  <a:lnTo>
                    <a:pt x="0" y="1593949"/>
                  </a:lnTo>
                  <a:lnTo>
                    <a:pt x="0" y="0"/>
                  </a:lnTo>
                  <a:lnTo>
                    <a:pt x="6590109" y="0"/>
                  </a:lnTo>
                  <a:lnTo>
                    <a:pt x="6590109" y="1593949"/>
                  </a:lnTo>
                  <a:close/>
                </a:path>
              </a:pathLst>
            </a:custGeom>
            <a:solidFill>
              <a:srgbClr val="33030C"/>
            </a:solidFill>
            <a:ln>
              <a:noFill/>
            </a:ln>
          </p:spPr>
          <p:txBody>
            <a:bodyPr spcFirstLastPara="1" wrap="square" lIns="0" tIns="0" rIns="0" bIns="0" anchor="t" anchorCtr="0">
              <a:noAutofit/>
            </a:bodyPr>
            <a:lstStyle/>
            <a:p>
              <a:endParaRPr sz="1200"/>
            </a:p>
          </p:txBody>
        </p:sp>
      </p:grpSp>
      <p:sp>
        <p:nvSpPr>
          <p:cNvPr id="112" name="Google Shape;112;p18"/>
          <p:cNvSpPr txBox="1"/>
          <p:nvPr/>
        </p:nvSpPr>
        <p:spPr>
          <a:xfrm>
            <a:off x="7812252" y="1172383"/>
            <a:ext cx="2472400" cy="480538"/>
          </a:xfrm>
          <a:prstGeom prst="rect">
            <a:avLst/>
          </a:prstGeom>
          <a:noFill/>
          <a:ln>
            <a:noFill/>
          </a:ln>
        </p:spPr>
        <p:txBody>
          <a:bodyPr spcFirstLastPara="1" wrap="square" lIns="0" tIns="8467" rIns="0" bIns="0" anchor="t" anchorCtr="0">
            <a:spAutoFit/>
          </a:bodyPr>
          <a:lstStyle/>
          <a:p>
            <a:pPr marL="16933"/>
            <a:r>
              <a:rPr lang="en" sz="3067" b="1">
                <a:solidFill>
                  <a:srgbClr val="F1F1E8"/>
                </a:solidFill>
                <a:latin typeface="Tahoma"/>
                <a:ea typeface="Tahoma"/>
                <a:cs typeface="Tahoma"/>
                <a:sym typeface="Tahoma"/>
              </a:rPr>
              <a:t>The Solution</a:t>
            </a:r>
            <a:endParaRPr sz="3067">
              <a:latin typeface="Tahoma"/>
              <a:ea typeface="Tahoma"/>
              <a:cs typeface="Tahoma"/>
              <a:sym typeface="Tahoma"/>
            </a:endParaRPr>
          </a:p>
        </p:txBody>
      </p:sp>
      <p:sp>
        <p:nvSpPr>
          <p:cNvPr id="113" name="Google Shape;113;p18"/>
          <p:cNvSpPr/>
          <p:nvPr/>
        </p:nvSpPr>
        <p:spPr>
          <a:xfrm>
            <a:off x="0" y="478623"/>
            <a:ext cx="4393776" cy="1062991"/>
          </a:xfrm>
          <a:custGeom>
            <a:avLst/>
            <a:gdLst/>
            <a:ahLst/>
            <a:cxnLst/>
            <a:rect l="l" t="t" r="r" b="b"/>
            <a:pathLst>
              <a:path w="6590665" h="1594485" extrusionOk="0">
                <a:moveTo>
                  <a:pt x="6590109" y="1593949"/>
                </a:moveTo>
                <a:lnTo>
                  <a:pt x="0" y="1593949"/>
                </a:lnTo>
                <a:lnTo>
                  <a:pt x="0" y="0"/>
                </a:lnTo>
                <a:lnTo>
                  <a:pt x="6590109" y="0"/>
                </a:lnTo>
                <a:lnTo>
                  <a:pt x="6590109" y="1593949"/>
                </a:lnTo>
                <a:close/>
              </a:path>
            </a:pathLst>
          </a:custGeom>
          <a:solidFill>
            <a:srgbClr val="33030C"/>
          </a:solidFill>
          <a:ln>
            <a:noFill/>
          </a:ln>
        </p:spPr>
        <p:txBody>
          <a:bodyPr spcFirstLastPara="1" wrap="square" lIns="0" tIns="0" rIns="0" bIns="0" anchor="t" anchorCtr="0">
            <a:noAutofit/>
          </a:bodyPr>
          <a:lstStyle/>
          <a:p>
            <a:endParaRPr sz="1200"/>
          </a:p>
        </p:txBody>
      </p:sp>
      <p:sp>
        <p:nvSpPr>
          <p:cNvPr id="114" name="Google Shape;114;p18"/>
          <p:cNvSpPr txBox="1">
            <a:spLocks noGrp="1"/>
          </p:cNvSpPr>
          <p:nvPr>
            <p:ph type="title"/>
          </p:nvPr>
        </p:nvSpPr>
        <p:spPr>
          <a:xfrm>
            <a:off x="1080955" y="762157"/>
            <a:ext cx="1434400" cy="480538"/>
          </a:xfrm>
          <a:prstGeom prst="rect">
            <a:avLst/>
          </a:prstGeom>
          <a:noFill/>
          <a:ln>
            <a:noFill/>
          </a:ln>
        </p:spPr>
        <p:txBody>
          <a:bodyPr spcFirstLastPara="1" vert="horz" wrap="square" lIns="0" tIns="8467" rIns="0" bIns="0" rtlCol="0" anchor="t" anchorCtr="0">
            <a:spAutoFit/>
          </a:bodyPr>
          <a:lstStyle/>
          <a:p>
            <a:pPr marL="16933">
              <a:lnSpc>
                <a:spcPct val="100000"/>
              </a:lnSpc>
            </a:pPr>
            <a:r>
              <a:rPr lang="en"/>
              <a:t>Quality</a:t>
            </a:r>
            <a:endParaRPr/>
          </a:p>
        </p:txBody>
      </p:sp>
      <p:grpSp>
        <p:nvGrpSpPr>
          <p:cNvPr id="115" name="Google Shape;115;p18"/>
          <p:cNvGrpSpPr/>
          <p:nvPr/>
        </p:nvGrpSpPr>
        <p:grpSpPr>
          <a:xfrm>
            <a:off x="1056957" y="2449540"/>
            <a:ext cx="82551" cy="3594099"/>
            <a:chOff x="1585433" y="3674310"/>
            <a:chExt cx="123825" cy="5391148"/>
          </a:xfrm>
        </p:grpSpPr>
        <p:pic>
          <p:nvPicPr>
            <p:cNvPr id="116" name="Google Shape;116;p18"/>
            <p:cNvPicPr preferRelativeResize="0"/>
            <p:nvPr/>
          </p:nvPicPr>
          <p:blipFill rotWithShape="1">
            <a:blip r:embed="rId5">
              <a:alphaModFix/>
            </a:blip>
            <a:srcRect/>
            <a:stretch/>
          </p:blipFill>
          <p:spPr>
            <a:xfrm>
              <a:off x="1585433" y="3674310"/>
              <a:ext cx="123825" cy="123824"/>
            </a:xfrm>
            <a:prstGeom prst="rect">
              <a:avLst/>
            </a:prstGeom>
            <a:noFill/>
            <a:ln>
              <a:noFill/>
            </a:ln>
          </p:spPr>
        </p:pic>
        <p:pic>
          <p:nvPicPr>
            <p:cNvPr id="117" name="Google Shape;117;p18"/>
            <p:cNvPicPr preferRelativeResize="0"/>
            <p:nvPr/>
          </p:nvPicPr>
          <p:blipFill rotWithShape="1">
            <a:blip r:embed="rId5">
              <a:alphaModFix/>
            </a:blip>
            <a:srcRect/>
            <a:stretch/>
          </p:blipFill>
          <p:spPr>
            <a:xfrm>
              <a:off x="1585433" y="4169610"/>
              <a:ext cx="123825" cy="123824"/>
            </a:xfrm>
            <a:prstGeom prst="rect">
              <a:avLst/>
            </a:prstGeom>
            <a:noFill/>
            <a:ln>
              <a:noFill/>
            </a:ln>
          </p:spPr>
        </p:pic>
        <p:pic>
          <p:nvPicPr>
            <p:cNvPr id="118" name="Google Shape;118;p18"/>
            <p:cNvPicPr preferRelativeResize="0"/>
            <p:nvPr/>
          </p:nvPicPr>
          <p:blipFill rotWithShape="1">
            <a:blip r:embed="rId5">
              <a:alphaModFix/>
            </a:blip>
            <a:srcRect/>
            <a:stretch/>
          </p:blipFill>
          <p:spPr>
            <a:xfrm>
              <a:off x="1585433" y="4664910"/>
              <a:ext cx="123825" cy="123824"/>
            </a:xfrm>
            <a:prstGeom prst="rect">
              <a:avLst/>
            </a:prstGeom>
            <a:noFill/>
            <a:ln>
              <a:noFill/>
            </a:ln>
          </p:spPr>
        </p:pic>
        <p:pic>
          <p:nvPicPr>
            <p:cNvPr id="119" name="Google Shape;119;p18"/>
            <p:cNvPicPr preferRelativeResize="0"/>
            <p:nvPr/>
          </p:nvPicPr>
          <p:blipFill rotWithShape="1">
            <a:blip r:embed="rId6">
              <a:alphaModFix/>
            </a:blip>
            <a:srcRect/>
            <a:stretch/>
          </p:blipFill>
          <p:spPr>
            <a:xfrm>
              <a:off x="1585433" y="7141410"/>
              <a:ext cx="123825" cy="123824"/>
            </a:xfrm>
            <a:prstGeom prst="rect">
              <a:avLst/>
            </a:prstGeom>
            <a:noFill/>
            <a:ln>
              <a:noFill/>
            </a:ln>
          </p:spPr>
        </p:pic>
        <p:pic>
          <p:nvPicPr>
            <p:cNvPr id="120" name="Google Shape;120;p18"/>
            <p:cNvPicPr preferRelativeResize="0"/>
            <p:nvPr/>
          </p:nvPicPr>
          <p:blipFill rotWithShape="1">
            <a:blip r:embed="rId7">
              <a:alphaModFix/>
            </a:blip>
            <a:srcRect/>
            <a:stretch/>
          </p:blipFill>
          <p:spPr>
            <a:xfrm>
              <a:off x="1585433" y="8446334"/>
              <a:ext cx="123825" cy="123824"/>
            </a:xfrm>
            <a:prstGeom prst="rect">
              <a:avLst/>
            </a:prstGeom>
            <a:noFill/>
            <a:ln>
              <a:noFill/>
            </a:ln>
          </p:spPr>
        </p:pic>
        <p:pic>
          <p:nvPicPr>
            <p:cNvPr id="121" name="Google Shape;121;p18"/>
            <p:cNvPicPr preferRelativeResize="0"/>
            <p:nvPr/>
          </p:nvPicPr>
          <p:blipFill rotWithShape="1">
            <a:blip r:embed="rId6">
              <a:alphaModFix/>
            </a:blip>
            <a:srcRect/>
            <a:stretch/>
          </p:blipFill>
          <p:spPr>
            <a:xfrm>
              <a:off x="1585433" y="8941634"/>
              <a:ext cx="123825" cy="123824"/>
            </a:xfrm>
            <a:prstGeom prst="rect">
              <a:avLst/>
            </a:prstGeom>
            <a:noFill/>
            <a:ln>
              <a:noFill/>
            </a:ln>
          </p:spPr>
        </p:pic>
      </p:grpSp>
      <p:sp>
        <p:nvSpPr>
          <p:cNvPr id="122" name="Google Shape;122;p18"/>
          <p:cNvSpPr txBox="1"/>
          <p:nvPr/>
        </p:nvSpPr>
        <p:spPr>
          <a:xfrm>
            <a:off x="1031208" y="1652362"/>
            <a:ext cx="6585481" cy="4620774"/>
          </a:xfrm>
          <a:prstGeom prst="rect">
            <a:avLst/>
          </a:prstGeom>
          <a:noFill/>
          <a:ln>
            <a:noFill/>
          </a:ln>
        </p:spPr>
        <p:txBody>
          <a:bodyPr spcFirstLastPara="1" wrap="square" lIns="0" tIns="8467" rIns="0" bIns="0" anchor="t" anchorCtr="0">
            <a:spAutoFit/>
          </a:bodyPr>
          <a:lstStyle/>
          <a:p>
            <a:pPr marL="16933" marR="1286901">
              <a:lnSpc>
                <a:spcPct val="116100"/>
              </a:lnSpc>
            </a:pPr>
            <a:r>
              <a:rPr lang="en" sz="1867" b="1" dirty="0">
                <a:solidFill>
                  <a:srgbClr val="F1F1E8"/>
                </a:solidFill>
                <a:latin typeface="Tahoma"/>
                <a:ea typeface="Tahoma"/>
                <a:cs typeface="Tahoma"/>
                <a:sym typeface="Tahoma"/>
              </a:rPr>
              <a:t>hospital systems and public health systems  must commit to:</a:t>
            </a:r>
            <a:endParaRPr sz="1867" dirty="0">
              <a:latin typeface="Tahoma"/>
              <a:ea typeface="Tahoma"/>
              <a:cs typeface="Tahoma"/>
              <a:sym typeface="Tahoma"/>
            </a:endParaRPr>
          </a:p>
          <a:p>
            <a:pPr marL="406390" marR="3471247">
              <a:lnSpc>
                <a:spcPct val="116100"/>
              </a:lnSpc>
            </a:pPr>
            <a:r>
              <a:rPr lang="en" sz="1867" b="1" dirty="0">
                <a:solidFill>
                  <a:srgbClr val="33030C"/>
                </a:solidFill>
                <a:latin typeface="Tahoma"/>
                <a:ea typeface="Tahoma"/>
                <a:cs typeface="Tahoma"/>
                <a:sym typeface="Tahoma"/>
              </a:rPr>
              <a:t>financial support  strategic partnerships</a:t>
            </a:r>
            <a:endParaRPr sz="1867" dirty="0">
              <a:latin typeface="Tahoma"/>
              <a:ea typeface="Tahoma"/>
              <a:cs typeface="Tahoma"/>
              <a:sym typeface="Tahoma"/>
            </a:endParaRPr>
          </a:p>
          <a:p>
            <a:pPr marL="406390">
              <a:spcBef>
                <a:spcPts val="400"/>
              </a:spcBef>
            </a:pPr>
            <a:r>
              <a:rPr lang="en" sz="1867" b="1" dirty="0">
                <a:solidFill>
                  <a:srgbClr val="33030C"/>
                </a:solidFill>
                <a:latin typeface="Tahoma"/>
                <a:ea typeface="Tahoma"/>
                <a:cs typeface="Tahoma"/>
                <a:sym typeface="Tahoma"/>
              </a:rPr>
              <a:t>strong collaborative protocols</a:t>
            </a:r>
            <a:r>
              <a:rPr lang="en" sz="1867" dirty="0">
                <a:latin typeface="Tahoma"/>
                <a:ea typeface="Tahoma"/>
                <a:cs typeface="Tahoma"/>
                <a:sym typeface="Tahoma"/>
              </a:rPr>
              <a:t> </a:t>
            </a:r>
            <a:r>
              <a:rPr lang="en" sz="1867" b="1" dirty="0">
                <a:solidFill>
                  <a:srgbClr val="33030C"/>
                </a:solidFill>
                <a:latin typeface="Tahoma"/>
                <a:ea typeface="Tahoma"/>
                <a:cs typeface="Tahoma"/>
                <a:sym typeface="Tahoma"/>
              </a:rPr>
              <a:t>with all community-based perinatal actors and  agencies who serve BIPOC and marginalized  childbearing people.</a:t>
            </a:r>
            <a:endParaRPr sz="1867" dirty="0">
              <a:latin typeface="Tahoma"/>
              <a:ea typeface="Tahoma"/>
              <a:cs typeface="Tahoma"/>
              <a:sym typeface="Tahoma"/>
            </a:endParaRPr>
          </a:p>
          <a:p>
            <a:pPr marL="16933">
              <a:spcBef>
                <a:spcPts val="400"/>
              </a:spcBef>
            </a:pPr>
            <a:r>
              <a:rPr lang="en" sz="1867" b="1" dirty="0">
                <a:solidFill>
                  <a:srgbClr val="F1F1E8"/>
                </a:solidFill>
                <a:latin typeface="Tahoma"/>
                <a:ea typeface="Tahoma"/>
                <a:cs typeface="Tahoma"/>
                <a:sym typeface="Tahoma"/>
              </a:rPr>
              <a:t>quality and oversight is dependent on:</a:t>
            </a:r>
          </a:p>
          <a:p>
            <a:pPr marL="16933">
              <a:spcBef>
                <a:spcPts val="400"/>
              </a:spcBef>
            </a:pPr>
            <a:endParaRPr sz="1867" dirty="0">
              <a:latin typeface="Tahoma"/>
              <a:ea typeface="Tahoma"/>
              <a:cs typeface="Tahoma"/>
              <a:sym typeface="Tahoma"/>
            </a:endParaRPr>
          </a:p>
          <a:p>
            <a:pPr marL="406390">
              <a:lnSpc>
                <a:spcPct val="116100"/>
              </a:lnSpc>
            </a:pPr>
            <a:r>
              <a:rPr lang="en" sz="1867" dirty="0">
                <a:solidFill>
                  <a:srgbClr val="33030C"/>
                </a:solidFill>
                <a:latin typeface="Tahoma"/>
                <a:ea typeface="Tahoma"/>
                <a:cs typeface="Tahoma"/>
                <a:sym typeface="Tahoma"/>
              </a:rPr>
              <a:t>f</a:t>
            </a:r>
            <a:r>
              <a:rPr lang="en" sz="1867" b="1" dirty="0">
                <a:solidFill>
                  <a:srgbClr val="33030C"/>
                </a:solidFill>
                <a:latin typeface="Tahoma"/>
                <a:ea typeface="Tahoma"/>
                <a:cs typeface="Tahoma"/>
                <a:sym typeface="Tahoma"/>
              </a:rPr>
              <a:t>ull support, integration, and public endorsement  of the interdisciplinary perinatal health continuum</a:t>
            </a:r>
            <a:endParaRPr sz="1867" dirty="0">
              <a:latin typeface="Tahoma"/>
              <a:ea typeface="Tahoma"/>
              <a:cs typeface="Tahoma"/>
              <a:sym typeface="Tahoma"/>
            </a:endParaRPr>
          </a:p>
          <a:p>
            <a:pPr marL="270927">
              <a:spcBef>
                <a:spcPts val="267"/>
              </a:spcBef>
            </a:pPr>
            <a:r>
              <a:rPr lang="en" sz="1200" b="1" dirty="0">
                <a:solidFill>
                  <a:srgbClr val="33030C"/>
                </a:solidFill>
                <a:latin typeface="Tahoma"/>
                <a:ea typeface="Tahoma"/>
                <a:cs typeface="Tahoma"/>
                <a:sym typeface="Tahoma"/>
              </a:rPr>
              <a:t>*Community Friendly Hospital Designation/Status</a:t>
            </a:r>
            <a:endParaRPr sz="1200" dirty="0">
              <a:latin typeface="Tahoma"/>
              <a:ea typeface="Tahoma"/>
              <a:cs typeface="Tahoma"/>
              <a:sym typeface="Tahoma"/>
            </a:endParaRPr>
          </a:p>
          <a:p>
            <a:pPr marL="406390" marR="1117572">
              <a:lnSpc>
                <a:spcPct val="139285"/>
              </a:lnSpc>
            </a:pPr>
            <a:r>
              <a:rPr lang="en" sz="1867" b="1" dirty="0">
                <a:solidFill>
                  <a:srgbClr val="33030C"/>
                </a:solidFill>
                <a:latin typeface="Tahoma"/>
                <a:ea typeface="Tahoma"/>
                <a:cs typeface="Tahoma"/>
                <a:sym typeface="Tahoma"/>
              </a:rPr>
              <a:t>cross-sectoral and equitable partnerships  structural community supports</a:t>
            </a:r>
            <a:endParaRPr sz="1867" dirty="0">
              <a:latin typeface="Tahoma"/>
              <a:ea typeface="Tahoma"/>
              <a:cs typeface="Tahoma"/>
              <a:sym typeface="Tahoma"/>
            </a:endParaRPr>
          </a:p>
        </p:txBody>
      </p:sp>
    </p:spTree>
    <p:extLst>
      <p:ext uri="{BB962C8B-B14F-4D97-AF65-F5344CB8AC3E}">
        <p14:creationId xmlns:p14="http://schemas.microsoft.com/office/powerpoint/2010/main" val="26057076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19"/>
          <p:cNvSpPr/>
          <p:nvPr/>
        </p:nvSpPr>
        <p:spPr>
          <a:xfrm>
            <a:off x="0" y="0"/>
            <a:ext cx="12192000" cy="6858000"/>
          </a:xfrm>
          <a:custGeom>
            <a:avLst/>
            <a:gdLst/>
            <a:ahLst/>
            <a:cxnLst/>
            <a:rect l="l" t="t" r="r" b="b"/>
            <a:pathLst>
              <a:path w="18288000" h="10287000" extrusionOk="0">
                <a:moveTo>
                  <a:pt x="18287998" y="10286999"/>
                </a:moveTo>
                <a:lnTo>
                  <a:pt x="0" y="10286999"/>
                </a:lnTo>
                <a:lnTo>
                  <a:pt x="0" y="0"/>
                </a:lnTo>
                <a:lnTo>
                  <a:pt x="18287998" y="0"/>
                </a:lnTo>
                <a:lnTo>
                  <a:pt x="18287998" y="10286999"/>
                </a:lnTo>
                <a:close/>
              </a:path>
            </a:pathLst>
          </a:custGeom>
          <a:blipFill>
            <a:blip r:embed="rId3"/>
            <a:tile tx="0" ty="0" sx="100000" sy="100000" flip="none" algn="tl"/>
          </a:blipFill>
          <a:ln>
            <a:noFill/>
          </a:ln>
        </p:spPr>
        <p:txBody>
          <a:bodyPr spcFirstLastPara="1" wrap="square" lIns="0" tIns="0" rIns="0" bIns="0" anchor="t" anchorCtr="0">
            <a:noAutofit/>
          </a:bodyPr>
          <a:lstStyle/>
          <a:p>
            <a:endParaRPr sz="1200"/>
          </a:p>
        </p:txBody>
      </p:sp>
      <p:sp>
        <p:nvSpPr>
          <p:cNvPr id="129" name="Google Shape;129;p19"/>
          <p:cNvSpPr txBox="1"/>
          <p:nvPr/>
        </p:nvSpPr>
        <p:spPr>
          <a:xfrm>
            <a:off x="-8904" y="344892"/>
            <a:ext cx="2510000" cy="1026100"/>
          </a:xfrm>
          <a:prstGeom prst="rect">
            <a:avLst/>
          </a:prstGeom>
          <a:noFill/>
          <a:ln>
            <a:noFill/>
          </a:ln>
        </p:spPr>
        <p:txBody>
          <a:bodyPr spcFirstLastPara="1" wrap="square" lIns="0" tIns="1700" rIns="0" bIns="0" anchor="t" anchorCtr="0">
            <a:spAutoFit/>
          </a:bodyPr>
          <a:lstStyle/>
          <a:p>
            <a:pPr marR="50799" algn="ctr"/>
            <a:r>
              <a:rPr lang="en" sz="2400">
                <a:latin typeface="Tahoma"/>
                <a:ea typeface="Tahoma"/>
                <a:cs typeface="Tahoma"/>
                <a:sym typeface="Tahoma"/>
              </a:rPr>
              <a:t>Workforce</a:t>
            </a:r>
            <a:endParaRPr sz="2400">
              <a:latin typeface="Tahoma"/>
              <a:ea typeface="Tahoma"/>
              <a:cs typeface="Tahoma"/>
              <a:sym typeface="Tahoma"/>
            </a:endParaRPr>
          </a:p>
          <a:p>
            <a:pPr algn="ctr">
              <a:lnSpc>
                <a:spcPct val="79629"/>
              </a:lnSpc>
              <a:spcBef>
                <a:spcPts val="533"/>
              </a:spcBef>
            </a:pPr>
            <a:r>
              <a:rPr lang="en" sz="3600" baseline="30000">
                <a:latin typeface="Tahoma"/>
                <a:ea typeface="Tahoma"/>
                <a:cs typeface="Tahoma"/>
                <a:sym typeface="Tahoma"/>
              </a:rPr>
              <a:t>Qu</a:t>
            </a:r>
            <a:r>
              <a:rPr lang="en" sz="2400">
                <a:latin typeface="Tahoma"/>
                <a:ea typeface="Tahoma"/>
                <a:cs typeface="Tahoma"/>
                <a:sym typeface="Tahoma"/>
              </a:rPr>
              <a:t>D</a:t>
            </a:r>
            <a:r>
              <a:rPr lang="en" sz="3600" baseline="30000">
                <a:latin typeface="Tahoma"/>
                <a:ea typeface="Tahoma"/>
                <a:cs typeface="Tahoma"/>
                <a:sym typeface="Tahoma"/>
              </a:rPr>
              <a:t>al</a:t>
            </a:r>
            <a:r>
              <a:rPr lang="en" sz="2400">
                <a:latin typeface="Tahoma"/>
                <a:ea typeface="Tahoma"/>
                <a:cs typeface="Tahoma"/>
                <a:sym typeface="Tahoma"/>
              </a:rPr>
              <a:t>e</a:t>
            </a:r>
            <a:r>
              <a:rPr lang="en" sz="3600" baseline="30000">
                <a:latin typeface="Tahoma"/>
                <a:ea typeface="Tahoma"/>
                <a:cs typeface="Tahoma"/>
                <a:sym typeface="Tahoma"/>
              </a:rPr>
              <a:t>it</a:t>
            </a:r>
            <a:r>
              <a:rPr lang="en" sz="2400">
                <a:latin typeface="Tahoma"/>
                <a:ea typeface="Tahoma"/>
                <a:cs typeface="Tahoma"/>
                <a:sym typeface="Tahoma"/>
              </a:rPr>
              <a:t>v</a:t>
            </a:r>
            <a:r>
              <a:rPr lang="en" sz="3600" baseline="30000">
                <a:latin typeface="Tahoma"/>
                <a:ea typeface="Tahoma"/>
                <a:cs typeface="Tahoma"/>
                <a:sym typeface="Tahoma"/>
              </a:rPr>
              <a:t>y</a:t>
            </a:r>
            <a:r>
              <a:rPr lang="en" sz="2400">
                <a:latin typeface="Tahoma"/>
                <a:ea typeface="Tahoma"/>
                <a:cs typeface="Tahoma"/>
                <a:sym typeface="Tahoma"/>
              </a:rPr>
              <a:t>elopment</a:t>
            </a:r>
            <a:endParaRPr sz="2400">
              <a:latin typeface="Tahoma"/>
              <a:ea typeface="Tahoma"/>
              <a:cs typeface="Tahoma"/>
              <a:sym typeface="Tahoma"/>
            </a:endParaRPr>
          </a:p>
        </p:txBody>
      </p:sp>
      <p:pic>
        <p:nvPicPr>
          <p:cNvPr id="130" name="Google Shape;130;p19"/>
          <p:cNvPicPr preferRelativeResize="0"/>
          <p:nvPr/>
        </p:nvPicPr>
        <p:blipFill rotWithShape="1">
          <a:blip r:embed="rId4">
            <a:alphaModFix/>
          </a:blip>
          <a:srcRect/>
          <a:stretch/>
        </p:blipFill>
        <p:spPr>
          <a:xfrm>
            <a:off x="7512399" y="1569347"/>
            <a:ext cx="3994149" cy="4603751"/>
          </a:xfrm>
          <a:prstGeom prst="rect">
            <a:avLst/>
          </a:prstGeom>
          <a:noFill/>
          <a:ln>
            <a:noFill/>
          </a:ln>
        </p:spPr>
      </p:pic>
      <p:grpSp>
        <p:nvGrpSpPr>
          <p:cNvPr id="131" name="Google Shape;131;p19"/>
          <p:cNvGrpSpPr/>
          <p:nvPr/>
        </p:nvGrpSpPr>
        <p:grpSpPr>
          <a:xfrm>
            <a:off x="1" y="306551"/>
            <a:ext cx="10350775" cy="4566920"/>
            <a:chOff x="0" y="459825"/>
            <a:chExt cx="15526162" cy="6850380"/>
          </a:xfrm>
        </p:grpSpPr>
        <p:sp>
          <p:nvSpPr>
            <p:cNvPr id="132" name="Google Shape;132;p19"/>
            <p:cNvSpPr/>
            <p:nvPr/>
          </p:nvSpPr>
          <p:spPr>
            <a:xfrm>
              <a:off x="0" y="459825"/>
              <a:ext cx="11282680" cy="6850380"/>
            </a:xfrm>
            <a:custGeom>
              <a:avLst/>
              <a:gdLst/>
              <a:ahLst/>
              <a:cxnLst/>
              <a:rect l="l" t="t" r="r" b="b"/>
              <a:pathLst>
                <a:path w="11282680" h="6850380" extrusionOk="0">
                  <a:moveTo>
                    <a:pt x="0" y="6849981"/>
                  </a:moveTo>
                  <a:lnTo>
                    <a:pt x="0" y="0"/>
                  </a:lnTo>
                  <a:lnTo>
                    <a:pt x="11282073" y="0"/>
                  </a:lnTo>
                  <a:lnTo>
                    <a:pt x="11282073" y="6849981"/>
                  </a:lnTo>
                  <a:lnTo>
                    <a:pt x="0" y="6849981"/>
                  </a:lnTo>
                  <a:close/>
                </a:path>
              </a:pathLst>
            </a:custGeom>
            <a:solidFill>
              <a:srgbClr val="DDA24D"/>
            </a:solidFill>
            <a:ln>
              <a:noFill/>
            </a:ln>
          </p:spPr>
          <p:txBody>
            <a:bodyPr spcFirstLastPara="1" wrap="square" lIns="0" tIns="0" rIns="0" bIns="0" anchor="t" anchorCtr="0">
              <a:noAutofit/>
            </a:bodyPr>
            <a:lstStyle/>
            <a:p>
              <a:endParaRPr sz="1200"/>
            </a:p>
          </p:txBody>
        </p:sp>
        <p:sp>
          <p:nvSpPr>
            <p:cNvPr id="133" name="Google Shape;133;p19"/>
            <p:cNvSpPr/>
            <p:nvPr/>
          </p:nvSpPr>
          <p:spPr>
            <a:xfrm>
              <a:off x="8935497" y="1397817"/>
              <a:ext cx="6590665" cy="1594485"/>
            </a:xfrm>
            <a:custGeom>
              <a:avLst/>
              <a:gdLst/>
              <a:ahLst/>
              <a:cxnLst/>
              <a:rect l="l" t="t" r="r" b="b"/>
              <a:pathLst>
                <a:path w="6590665" h="1594485" extrusionOk="0">
                  <a:moveTo>
                    <a:pt x="6590109" y="1593949"/>
                  </a:moveTo>
                  <a:lnTo>
                    <a:pt x="0" y="1593949"/>
                  </a:lnTo>
                  <a:lnTo>
                    <a:pt x="0" y="0"/>
                  </a:lnTo>
                  <a:lnTo>
                    <a:pt x="6590109" y="0"/>
                  </a:lnTo>
                  <a:lnTo>
                    <a:pt x="6590109" y="1593949"/>
                  </a:lnTo>
                  <a:close/>
                </a:path>
              </a:pathLst>
            </a:custGeom>
            <a:solidFill>
              <a:srgbClr val="33030C"/>
            </a:solidFill>
            <a:ln>
              <a:noFill/>
            </a:ln>
          </p:spPr>
          <p:txBody>
            <a:bodyPr spcFirstLastPara="1" wrap="square" lIns="0" tIns="0" rIns="0" bIns="0" anchor="t" anchorCtr="0">
              <a:noAutofit/>
            </a:bodyPr>
            <a:lstStyle/>
            <a:p>
              <a:endParaRPr sz="1200"/>
            </a:p>
          </p:txBody>
        </p:sp>
      </p:grpSp>
      <p:sp>
        <p:nvSpPr>
          <p:cNvPr id="134" name="Google Shape;134;p19"/>
          <p:cNvSpPr txBox="1"/>
          <p:nvPr/>
        </p:nvSpPr>
        <p:spPr>
          <a:xfrm>
            <a:off x="7037953" y="1215412"/>
            <a:ext cx="2472400" cy="480538"/>
          </a:xfrm>
          <a:prstGeom prst="rect">
            <a:avLst/>
          </a:prstGeom>
          <a:noFill/>
          <a:ln>
            <a:noFill/>
          </a:ln>
        </p:spPr>
        <p:txBody>
          <a:bodyPr spcFirstLastPara="1" wrap="square" lIns="0" tIns="8467" rIns="0" bIns="0" anchor="t" anchorCtr="0">
            <a:spAutoFit/>
          </a:bodyPr>
          <a:lstStyle/>
          <a:p>
            <a:pPr marL="16933"/>
            <a:r>
              <a:rPr lang="en" sz="3067" b="1">
                <a:solidFill>
                  <a:srgbClr val="F1F1E8"/>
                </a:solidFill>
                <a:latin typeface="Tahoma"/>
                <a:ea typeface="Tahoma"/>
                <a:cs typeface="Tahoma"/>
                <a:sym typeface="Tahoma"/>
              </a:rPr>
              <a:t>The Solution</a:t>
            </a:r>
            <a:endParaRPr sz="3067">
              <a:latin typeface="Tahoma"/>
              <a:ea typeface="Tahoma"/>
              <a:cs typeface="Tahoma"/>
              <a:sym typeface="Tahoma"/>
            </a:endParaRPr>
          </a:p>
        </p:txBody>
      </p:sp>
      <p:sp>
        <p:nvSpPr>
          <p:cNvPr id="135" name="Google Shape;135;p19"/>
          <p:cNvSpPr/>
          <p:nvPr/>
        </p:nvSpPr>
        <p:spPr>
          <a:xfrm>
            <a:off x="1" y="306552"/>
            <a:ext cx="3699087" cy="1518073"/>
          </a:xfrm>
          <a:custGeom>
            <a:avLst/>
            <a:gdLst/>
            <a:ahLst/>
            <a:cxnLst/>
            <a:rect l="l" t="t" r="r" b="b"/>
            <a:pathLst>
              <a:path w="5548630" h="2277110" extrusionOk="0">
                <a:moveTo>
                  <a:pt x="5548051" y="2277070"/>
                </a:moveTo>
                <a:lnTo>
                  <a:pt x="0" y="2277070"/>
                </a:lnTo>
                <a:lnTo>
                  <a:pt x="0" y="0"/>
                </a:lnTo>
                <a:lnTo>
                  <a:pt x="5548051" y="0"/>
                </a:lnTo>
                <a:lnTo>
                  <a:pt x="5548051" y="2277070"/>
                </a:lnTo>
                <a:close/>
              </a:path>
            </a:pathLst>
          </a:custGeom>
          <a:solidFill>
            <a:srgbClr val="33030C"/>
          </a:solidFill>
          <a:ln>
            <a:noFill/>
          </a:ln>
        </p:spPr>
        <p:txBody>
          <a:bodyPr spcFirstLastPara="1" wrap="square" lIns="0" tIns="0" rIns="0" bIns="0" anchor="t" anchorCtr="0">
            <a:noAutofit/>
          </a:bodyPr>
          <a:lstStyle/>
          <a:p>
            <a:endParaRPr sz="1200"/>
          </a:p>
        </p:txBody>
      </p:sp>
      <p:sp>
        <p:nvSpPr>
          <p:cNvPr id="136" name="Google Shape;136;p19"/>
          <p:cNvSpPr txBox="1">
            <a:spLocks noGrp="1"/>
          </p:cNvSpPr>
          <p:nvPr>
            <p:ph type="title"/>
          </p:nvPr>
        </p:nvSpPr>
        <p:spPr>
          <a:xfrm>
            <a:off x="386251" y="590085"/>
            <a:ext cx="2658400" cy="952526"/>
          </a:xfrm>
          <a:prstGeom prst="rect">
            <a:avLst/>
          </a:prstGeom>
          <a:noFill/>
          <a:ln>
            <a:noFill/>
          </a:ln>
        </p:spPr>
        <p:txBody>
          <a:bodyPr spcFirstLastPara="1" vert="horz" wrap="square" lIns="0" tIns="8467" rIns="0" bIns="0" rtlCol="0" anchor="t" anchorCtr="0">
            <a:spAutoFit/>
          </a:bodyPr>
          <a:lstStyle/>
          <a:p>
            <a:pPr marL="16933">
              <a:lnSpc>
                <a:spcPct val="100000"/>
              </a:lnSpc>
            </a:pPr>
            <a:r>
              <a:rPr lang="en"/>
              <a:t>Workforce  Development</a:t>
            </a:r>
            <a:endParaRPr/>
          </a:p>
        </p:txBody>
      </p:sp>
      <p:grpSp>
        <p:nvGrpSpPr>
          <p:cNvPr id="137" name="Google Shape;137;p19"/>
          <p:cNvGrpSpPr/>
          <p:nvPr/>
        </p:nvGrpSpPr>
        <p:grpSpPr>
          <a:xfrm>
            <a:off x="538015" y="1971826"/>
            <a:ext cx="95251" cy="895349"/>
            <a:chOff x="807022" y="2957738"/>
            <a:chExt cx="142875" cy="1343024"/>
          </a:xfrm>
        </p:grpSpPr>
        <p:pic>
          <p:nvPicPr>
            <p:cNvPr id="138" name="Google Shape;138;p19"/>
            <p:cNvPicPr preferRelativeResize="0"/>
            <p:nvPr/>
          </p:nvPicPr>
          <p:blipFill rotWithShape="1">
            <a:blip r:embed="rId5">
              <a:alphaModFix/>
            </a:blip>
            <a:srcRect/>
            <a:stretch/>
          </p:blipFill>
          <p:spPr>
            <a:xfrm>
              <a:off x="807022" y="2957738"/>
              <a:ext cx="142875" cy="142874"/>
            </a:xfrm>
            <a:prstGeom prst="rect">
              <a:avLst/>
            </a:prstGeom>
            <a:noFill/>
            <a:ln>
              <a:noFill/>
            </a:ln>
          </p:spPr>
        </p:pic>
        <p:pic>
          <p:nvPicPr>
            <p:cNvPr id="139" name="Google Shape;139;p19"/>
            <p:cNvPicPr preferRelativeResize="0"/>
            <p:nvPr/>
          </p:nvPicPr>
          <p:blipFill rotWithShape="1">
            <a:blip r:embed="rId5">
              <a:alphaModFix/>
            </a:blip>
            <a:srcRect/>
            <a:stretch/>
          </p:blipFill>
          <p:spPr>
            <a:xfrm>
              <a:off x="807022" y="4157888"/>
              <a:ext cx="142875" cy="142874"/>
            </a:xfrm>
            <a:prstGeom prst="rect">
              <a:avLst/>
            </a:prstGeom>
            <a:noFill/>
            <a:ln>
              <a:noFill/>
            </a:ln>
          </p:spPr>
        </p:pic>
      </p:grpSp>
      <p:sp>
        <p:nvSpPr>
          <p:cNvPr id="140" name="Google Shape;140;p19"/>
          <p:cNvSpPr txBox="1"/>
          <p:nvPr/>
        </p:nvSpPr>
        <p:spPr>
          <a:xfrm>
            <a:off x="764896" y="1760580"/>
            <a:ext cx="6246800" cy="4737280"/>
          </a:xfrm>
          <a:prstGeom prst="rect">
            <a:avLst/>
          </a:prstGeom>
          <a:noFill/>
          <a:ln>
            <a:noFill/>
          </a:ln>
        </p:spPr>
        <p:txBody>
          <a:bodyPr spcFirstLastPara="1" wrap="square" lIns="0" tIns="8467" rIns="0" bIns="0" anchor="t" anchorCtr="0">
            <a:spAutoFit/>
          </a:bodyPr>
          <a:lstStyle/>
          <a:p>
            <a:pPr marL="16933" marR="1574761">
              <a:lnSpc>
                <a:spcPct val="115799"/>
              </a:lnSpc>
            </a:pPr>
            <a:r>
              <a:rPr lang="en" sz="2267" b="1" dirty="0">
                <a:solidFill>
                  <a:srgbClr val="33030C"/>
                </a:solidFill>
                <a:latin typeface="Tahoma"/>
                <a:ea typeface="Tahoma"/>
                <a:cs typeface="Tahoma"/>
                <a:sym typeface="Tahoma"/>
              </a:rPr>
              <a:t>grow and diversify the pipe-line  for future perinatal careers  educate the current workforce</a:t>
            </a:r>
            <a:endParaRPr sz="2267" dirty="0">
              <a:latin typeface="Tahoma"/>
              <a:ea typeface="Tahoma"/>
              <a:cs typeface="Tahoma"/>
              <a:sym typeface="Tahoma"/>
            </a:endParaRPr>
          </a:p>
          <a:p>
            <a:pPr marL="84665" marR="1185304" indent="-84665">
              <a:lnSpc>
                <a:spcPct val="115799"/>
              </a:lnSpc>
            </a:pPr>
            <a:r>
              <a:rPr lang="en" sz="2267" dirty="0">
                <a:solidFill>
                  <a:srgbClr val="33030C"/>
                </a:solidFill>
                <a:latin typeface="Tahoma"/>
                <a:ea typeface="Tahoma"/>
                <a:cs typeface="Tahoma"/>
                <a:sym typeface="Tahoma"/>
              </a:rPr>
              <a:t>-to replicate protective models and  clinical behaviors</a:t>
            </a:r>
            <a:endParaRPr sz="2267" dirty="0">
              <a:latin typeface="Tahoma"/>
              <a:ea typeface="Tahoma"/>
              <a:cs typeface="Tahoma"/>
              <a:sym typeface="Tahoma"/>
            </a:endParaRPr>
          </a:p>
          <a:p>
            <a:pPr marL="84665" marR="1151438" indent="-84665">
              <a:lnSpc>
                <a:spcPct val="115799"/>
              </a:lnSpc>
            </a:pPr>
            <a:r>
              <a:rPr lang="en" sz="2267" dirty="0">
                <a:solidFill>
                  <a:srgbClr val="33030C"/>
                </a:solidFill>
                <a:latin typeface="Tahoma"/>
                <a:ea typeface="Tahoma"/>
                <a:cs typeface="Tahoma"/>
                <a:sym typeface="Tahoma"/>
              </a:rPr>
              <a:t>-to support or begin the integration  of structural changes</a:t>
            </a:r>
            <a:endParaRPr sz="2267" dirty="0">
              <a:latin typeface="Tahoma"/>
              <a:ea typeface="Tahoma"/>
              <a:cs typeface="Tahoma"/>
              <a:sym typeface="Tahoma"/>
            </a:endParaRPr>
          </a:p>
          <a:p>
            <a:pPr marL="2336742" marR="1794888">
              <a:lnSpc>
                <a:spcPct val="116300"/>
              </a:lnSpc>
              <a:spcBef>
                <a:spcPts val="2400"/>
              </a:spcBef>
            </a:pPr>
            <a:r>
              <a:rPr lang="en" sz="2400" b="1" dirty="0">
                <a:solidFill>
                  <a:srgbClr val="33030C"/>
                </a:solidFill>
                <a:latin typeface="Tahoma"/>
                <a:ea typeface="Tahoma"/>
                <a:cs typeface="Tahoma"/>
                <a:sym typeface="Tahoma"/>
              </a:rPr>
              <a:t>Certification  Endorsement</a:t>
            </a:r>
            <a:endParaRPr sz="2400" dirty="0">
              <a:latin typeface="Tahoma"/>
              <a:ea typeface="Tahoma"/>
              <a:cs typeface="Tahoma"/>
              <a:sym typeface="Tahoma"/>
            </a:endParaRPr>
          </a:p>
          <a:p>
            <a:pPr marL="2336742">
              <a:spcBef>
                <a:spcPts val="533"/>
              </a:spcBef>
            </a:pPr>
            <a:r>
              <a:rPr lang="en" sz="2400" b="1" dirty="0">
                <a:solidFill>
                  <a:srgbClr val="33030C"/>
                </a:solidFill>
                <a:latin typeface="Tahoma"/>
                <a:ea typeface="Tahoma"/>
                <a:cs typeface="Tahoma"/>
                <a:sym typeface="Tahoma"/>
              </a:rPr>
              <a:t>Economic Accountabilit</a:t>
            </a:r>
            <a:r>
              <a:rPr lang="en" sz="2400" dirty="0">
                <a:latin typeface="Tahoma"/>
                <a:ea typeface="Tahoma"/>
                <a:cs typeface="Tahoma"/>
                <a:sym typeface="Tahoma"/>
              </a:rPr>
              <a:t>y</a:t>
            </a:r>
            <a:endParaRPr sz="2400" dirty="0">
              <a:latin typeface="Tahoma"/>
              <a:ea typeface="Tahoma"/>
              <a:cs typeface="Tahoma"/>
              <a:sym typeface="Tahoma"/>
            </a:endParaRPr>
          </a:p>
          <a:p>
            <a:pPr marL="2336742">
              <a:spcBef>
                <a:spcPts val="400"/>
              </a:spcBef>
            </a:pPr>
            <a:r>
              <a:rPr lang="en" sz="1600" dirty="0">
                <a:solidFill>
                  <a:srgbClr val="33030C"/>
                </a:solidFill>
                <a:latin typeface="Tahoma"/>
                <a:ea typeface="Tahoma"/>
                <a:cs typeface="Tahoma"/>
                <a:sym typeface="Tahoma"/>
              </a:rPr>
              <a:t>through fair reimbursement</a:t>
            </a:r>
            <a:endParaRPr sz="1600" dirty="0">
              <a:latin typeface="Tahoma"/>
              <a:ea typeface="Tahoma"/>
              <a:cs typeface="Tahoma"/>
              <a:sym typeface="Tahoma"/>
            </a:endParaRPr>
          </a:p>
        </p:txBody>
      </p:sp>
      <p:grpSp>
        <p:nvGrpSpPr>
          <p:cNvPr id="141" name="Google Shape;141;p19"/>
          <p:cNvGrpSpPr/>
          <p:nvPr/>
        </p:nvGrpSpPr>
        <p:grpSpPr>
          <a:xfrm>
            <a:off x="15872" y="5135463"/>
            <a:ext cx="2860069" cy="846677"/>
            <a:chOff x="23808" y="7703194"/>
            <a:chExt cx="4290103" cy="1270016"/>
          </a:xfrm>
        </p:grpSpPr>
        <p:sp>
          <p:nvSpPr>
            <p:cNvPr id="142" name="Google Shape;142;p19"/>
            <p:cNvSpPr/>
            <p:nvPr/>
          </p:nvSpPr>
          <p:spPr>
            <a:xfrm>
              <a:off x="23808" y="7703194"/>
              <a:ext cx="4286885" cy="0"/>
            </a:xfrm>
            <a:custGeom>
              <a:avLst/>
              <a:gdLst/>
              <a:ahLst/>
              <a:cxnLst/>
              <a:rect l="l" t="t" r="r" b="b"/>
              <a:pathLst>
                <a:path w="4286885" h="120000" extrusionOk="0">
                  <a:moveTo>
                    <a:pt x="0" y="0"/>
                  </a:moveTo>
                  <a:lnTo>
                    <a:pt x="4286381" y="0"/>
                  </a:lnTo>
                </a:path>
              </a:pathLst>
            </a:custGeom>
            <a:noFill/>
            <a:ln w="47600" cap="flat" cmpd="sng">
              <a:solidFill>
                <a:srgbClr val="33030C"/>
              </a:solidFill>
              <a:prstDash val="solid"/>
              <a:round/>
              <a:headEnd type="none" w="sm" len="sm"/>
              <a:tailEnd type="none" w="sm" len="sm"/>
            </a:ln>
          </p:spPr>
          <p:txBody>
            <a:bodyPr spcFirstLastPara="1" wrap="square" lIns="0" tIns="0" rIns="0" bIns="0" anchor="t" anchorCtr="0">
              <a:noAutofit/>
            </a:bodyPr>
            <a:lstStyle/>
            <a:p>
              <a:endParaRPr sz="1200"/>
            </a:p>
          </p:txBody>
        </p:sp>
        <p:sp>
          <p:nvSpPr>
            <p:cNvPr id="143" name="Google Shape;143;p19"/>
            <p:cNvSpPr/>
            <p:nvPr/>
          </p:nvSpPr>
          <p:spPr>
            <a:xfrm>
              <a:off x="37186" y="8367760"/>
              <a:ext cx="4276725" cy="0"/>
            </a:xfrm>
            <a:custGeom>
              <a:avLst/>
              <a:gdLst/>
              <a:ahLst/>
              <a:cxnLst/>
              <a:rect l="l" t="t" r="r" b="b"/>
              <a:pathLst>
                <a:path w="4276725" h="120000" extrusionOk="0">
                  <a:moveTo>
                    <a:pt x="0" y="0"/>
                  </a:moveTo>
                  <a:lnTo>
                    <a:pt x="4276702" y="0"/>
                  </a:lnTo>
                </a:path>
              </a:pathLst>
            </a:custGeom>
            <a:noFill/>
            <a:ln w="47600" cap="flat" cmpd="sng">
              <a:solidFill>
                <a:srgbClr val="33030C"/>
              </a:solidFill>
              <a:prstDash val="solid"/>
              <a:round/>
              <a:headEnd type="none" w="sm" len="sm"/>
              <a:tailEnd type="none" w="sm" len="sm"/>
            </a:ln>
          </p:spPr>
          <p:txBody>
            <a:bodyPr spcFirstLastPara="1" wrap="square" lIns="0" tIns="0" rIns="0" bIns="0" anchor="t" anchorCtr="0">
              <a:noAutofit/>
            </a:bodyPr>
            <a:lstStyle/>
            <a:p>
              <a:endParaRPr sz="1200"/>
            </a:p>
          </p:txBody>
        </p:sp>
        <p:sp>
          <p:nvSpPr>
            <p:cNvPr id="144" name="Google Shape;144;p19"/>
            <p:cNvSpPr/>
            <p:nvPr/>
          </p:nvSpPr>
          <p:spPr>
            <a:xfrm>
              <a:off x="37186" y="8973210"/>
              <a:ext cx="4276725" cy="0"/>
            </a:xfrm>
            <a:custGeom>
              <a:avLst/>
              <a:gdLst/>
              <a:ahLst/>
              <a:cxnLst/>
              <a:rect l="l" t="t" r="r" b="b"/>
              <a:pathLst>
                <a:path w="4276725" h="120000" extrusionOk="0">
                  <a:moveTo>
                    <a:pt x="0" y="0"/>
                  </a:moveTo>
                  <a:lnTo>
                    <a:pt x="4276702" y="0"/>
                  </a:lnTo>
                </a:path>
              </a:pathLst>
            </a:custGeom>
            <a:noFill/>
            <a:ln w="47600" cap="flat" cmpd="sng">
              <a:solidFill>
                <a:srgbClr val="33030C"/>
              </a:solidFill>
              <a:prstDash val="solid"/>
              <a:round/>
              <a:headEnd type="none" w="sm" len="sm"/>
              <a:tailEnd type="none" w="sm" len="sm"/>
            </a:ln>
          </p:spPr>
          <p:txBody>
            <a:bodyPr spcFirstLastPara="1" wrap="square" lIns="0" tIns="0" rIns="0" bIns="0" anchor="t" anchorCtr="0">
              <a:noAutofit/>
            </a:bodyPr>
            <a:lstStyle/>
            <a:p>
              <a:endParaRPr sz="1200"/>
            </a:p>
          </p:txBody>
        </p:sp>
      </p:grpSp>
    </p:spTree>
    <p:extLst>
      <p:ext uri="{BB962C8B-B14F-4D97-AF65-F5344CB8AC3E}">
        <p14:creationId xmlns:p14="http://schemas.microsoft.com/office/powerpoint/2010/main" val="13666023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93533" y="342437"/>
            <a:ext cx="7589458" cy="857250"/>
          </a:xfrm>
        </p:spPr>
        <p:txBody>
          <a:bodyPr>
            <a:noAutofit/>
          </a:bodyPr>
          <a:lstStyle/>
          <a:p>
            <a:pPr algn="ctr"/>
            <a:r>
              <a:rPr lang="en-US" sz="3094" b="1" dirty="0">
                <a:solidFill>
                  <a:srgbClr val="843C0C"/>
                </a:solidFill>
              </a:rPr>
              <a:t>Trauma-Informed Care </a:t>
            </a:r>
            <a:r>
              <a:rPr lang="mr-IN" sz="3094" b="1" dirty="0">
                <a:solidFill>
                  <a:srgbClr val="843C0C"/>
                </a:solidFill>
              </a:rPr>
              <a:t>–</a:t>
            </a:r>
            <a:r>
              <a:rPr lang="en-US" sz="3094" b="1" dirty="0">
                <a:solidFill>
                  <a:srgbClr val="843C0C"/>
                </a:solidFill>
              </a:rPr>
              <a:t> </a:t>
            </a:r>
            <a:br>
              <a:rPr lang="en-US" sz="3094" b="1" dirty="0">
                <a:solidFill>
                  <a:srgbClr val="843C0C"/>
                </a:solidFill>
              </a:rPr>
            </a:br>
            <a:r>
              <a:rPr lang="en-US" sz="3094" b="1" dirty="0">
                <a:solidFill>
                  <a:srgbClr val="843C0C"/>
                </a:solidFill>
              </a:rPr>
              <a:t>for Safety, Quality, Workforce Development</a:t>
            </a:r>
          </a:p>
        </p:txBody>
      </p:sp>
      <p:sp>
        <p:nvSpPr>
          <p:cNvPr id="4" name="Footer Placeholder 3"/>
          <p:cNvSpPr>
            <a:spLocks noGrp="1"/>
          </p:cNvSpPr>
          <p:nvPr>
            <p:ph type="ftr" sz="quarter" idx="11"/>
          </p:nvPr>
        </p:nvSpPr>
        <p:spPr/>
        <p:txBody>
          <a:bodyPr/>
          <a:lstStyle/>
          <a:p>
            <a:r>
              <a:rPr lang="en-US" dirty="0">
                <a:solidFill>
                  <a:schemeClr val="bg1">
                    <a:lumMod val="85000"/>
                  </a:schemeClr>
                </a:solidFill>
              </a:rPr>
              <a:t>Copyright Jennie Joseph 2021</a:t>
            </a:r>
          </a:p>
          <a:p>
            <a:endParaRPr lang="en-US" dirty="0"/>
          </a:p>
        </p:txBody>
      </p:sp>
      <p:sp>
        <p:nvSpPr>
          <p:cNvPr id="3" name="Content Placeholder 2">
            <a:extLst>
              <a:ext uri="{FF2B5EF4-FFF2-40B4-BE49-F238E27FC236}">
                <a16:creationId xmlns:a16="http://schemas.microsoft.com/office/drawing/2014/main" id="{9010ADD2-379E-1A41-82A3-CEFB4CD9CAB4}"/>
              </a:ext>
            </a:extLst>
          </p:cNvPr>
          <p:cNvSpPr>
            <a:spLocks noGrp="1"/>
          </p:cNvSpPr>
          <p:nvPr>
            <p:ph idx="1"/>
          </p:nvPr>
        </p:nvSpPr>
        <p:spPr/>
        <p:txBody>
          <a:bodyPr/>
          <a:lstStyle/>
          <a:p>
            <a:endParaRPr lang="en-US" dirty="0"/>
          </a:p>
          <a:p>
            <a:endParaRPr lang="en-US" dirty="0"/>
          </a:p>
        </p:txBody>
      </p:sp>
      <p:pic>
        <p:nvPicPr>
          <p:cNvPr id="6" name="Picture 5">
            <a:extLst>
              <a:ext uri="{FF2B5EF4-FFF2-40B4-BE49-F238E27FC236}">
                <a16:creationId xmlns:a16="http://schemas.microsoft.com/office/drawing/2014/main" id="{815322E9-23AC-A548-9FE4-A700A43EA9E8}"/>
              </a:ext>
            </a:extLst>
          </p:cNvPr>
          <p:cNvPicPr>
            <a:picLocks noChangeAspect="1"/>
          </p:cNvPicPr>
          <p:nvPr/>
        </p:nvPicPr>
        <p:blipFill>
          <a:blip r:embed="rId3"/>
          <a:stretch>
            <a:fillRect/>
          </a:stretch>
        </p:blipFill>
        <p:spPr>
          <a:xfrm>
            <a:off x="2821682" y="1430999"/>
            <a:ext cx="6548636" cy="4925351"/>
          </a:xfrm>
          <a:prstGeom prst="rect">
            <a:avLst/>
          </a:prstGeom>
        </p:spPr>
      </p:pic>
    </p:spTree>
    <p:extLst>
      <p:ext uri="{BB962C8B-B14F-4D97-AF65-F5344CB8AC3E}">
        <p14:creationId xmlns:p14="http://schemas.microsoft.com/office/powerpoint/2010/main" val="11587378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532654"/>
            <a:ext cx="8229600" cy="762000"/>
          </a:xfrm>
        </p:spPr>
        <p:txBody>
          <a:bodyPr>
            <a:normAutofit fontScale="90000"/>
          </a:bodyPr>
          <a:lstStyle/>
          <a:p>
            <a:pPr algn="ctr"/>
            <a:r>
              <a:rPr lang="en-US" b="1" dirty="0">
                <a:solidFill>
                  <a:srgbClr val="843C0C"/>
                </a:solidFill>
              </a:rPr>
              <a:t>Rights of Childbearing Women </a:t>
            </a:r>
            <a:br>
              <a:rPr lang="en-US" b="1" dirty="0">
                <a:solidFill>
                  <a:srgbClr val="843C0C"/>
                </a:solidFill>
              </a:rPr>
            </a:br>
            <a:r>
              <a:rPr lang="en-US" b="1" dirty="0">
                <a:solidFill>
                  <a:srgbClr val="843C0C"/>
                </a:solidFill>
              </a:rPr>
              <a:t>(World Health Organization)</a:t>
            </a:r>
          </a:p>
        </p:txBody>
      </p:sp>
      <p:sp>
        <p:nvSpPr>
          <p:cNvPr id="3" name="Content Placeholder 2"/>
          <p:cNvSpPr>
            <a:spLocks noGrp="1"/>
          </p:cNvSpPr>
          <p:nvPr>
            <p:ph idx="1"/>
          </p:nvPr>
        </p:nvSpPr>
        <p:spPr>
          <a:xfrm>
            <a:off x="838200" y="2216150"/>
            <a:ext cx="10515600" cy="4351338"/>
          </a:xfrm>
        </p:spPr>
        <p:txBody>
          <a:bodyPr>
            <a:normAutofit/>
          </a:bodyPr>
          <a:lstStyle/>
          <a:p>
            <a:r>
              <a:rPr lang="en-US" dirty="0"/>
              <a:t>Right to information and informed consent</a:t>
            </a:r>
          </a:p>
          <a:p>
            <a:r>
              <a:rPr lang="en-US" dirty="0"/>
              <a:t>Right to companion of choice when possible</a:t>
            </a:r>
          </a:p>
          <a:p>
            <a:r>
              <a:rPr lang="en-US" dirty="0"/>
              <a:t>Confidentiality, privacy</a:t>
            </a:r>
          </a:p>
          <a:p>
            <a:r>
              <a:rPr lang="en-US" dirty="0"/>
              <a:t>Dignity, respect</a:t>
            </a:r>
          </a:p>
          <a:p>
            <a:r>
              <a:rPr lang="en-US" dirty="0"/>
              <a:t>Equality and freedom from discrimination</a:t>
            </a:r>
          </a:p>
          <a:p>
            <a:r>
              <a:rPr lang="en-US" dirty="0"/>
              <a:t>Right to continuous care and attention</a:t>
            </a:r>
          </a:p>
          <a:p>
            <a:endParaRPr lang="en-US" dirty="0"/>
          </a:p>
        </p:txBody>
      </p:sp>
      <p:pic>
        <p:nvPicPr>
          <p:cNvPr id="6" name="Picture 5">
            <a:extLst>
              <a:ext uri="{FF2B5EF4-FFF2-40B4-BE49-F238E27FC236}">
                <a16:creationId xmlns:a16="http://schemas.microsoft.com/office/drawing/2014/main" id="{ACBFDD11-278B-C64B-8AB0-0C4B7CA09431}"/>
              </a:ext>
            </a:extLst>
          </p:cNvPr>
          <p:cNvPicPr>
            <a:picLocks noChangeAspect="1"/>
          </p:cNvPicPr>
          <p:nvPr/>
        </p:nvPicPr>
        <p:blipFill>
          <a:blip r:embed="rId4"/>
          <a:stretch>
            <a:fillRect/>
          </a:stretch>
        </p:blipFill>
        <p:spPr>
          <a:xfrm>
            <a:off x="8086725" y="2216150"/>
            <a:ext cx="2595473" cy="2292668"/>
          </a:xfrm>
          <a:prstGeom prst="rect">
            <a:avLst/>
          </a:prstGeom>
        </p:spPr>
      </p:pic>
    </p:spTree>
    <p:extLst>
      <p:ext uri="{BB962C8B-B14F-4D97-AF65-F5344CB8AC3E}">
        <p14:creationId xmlns:p14="http://schemas.microsoft.com/office/powerpoint/2010/main" val="15854748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827B-2D2D-E04E-9CEC-091191775074}"/>
              </a:ext>
            </a:extLst>
          </p:cNvPr>
          <p:cNvSpPr>
            <a:spLocks noGrp="1"/>
          </p:cNvSpPr>
          <p:nvPr>
            <p:ph type="title"/>
          </p:nvPr>
        </p:nvSpPr>
        <p:spPr/>
        <p:txBody>
          <a:bodyPr>
            <a:normAutofit fontScale="90000"/>
          </a:bodyPr>
          <a:lstStyle/>
          <a:p>
            <a:br>
              <a:rPr lang="en-US" dirty="0"/>
            </a:br>
            <a:br>
              <a:rPr lang="en-US" dirty="0"/>
            </a:br>
            <a:r>
              <a:rPr lang="en-US" b="1" dirty="0">
                <a:solidFill>
                  <a:srgbClr val="843C0C"/>
                </a:solidFill>
              </a:rPr>
              <a:t>Safe Motherhood</a:t>
            </a:r>
            <a:r>
              <a:rPr lang="en-US" dirty="0">
                <a:solidFill>
                  <a:srgbClr val="843C0C"/>
                </a:solidFill>
              </a:rPr>
              <a:t> </a:t>
            </a:r>
            <a:r>
              <a:rPr lang="en-US" dirty="0"/>
              <a:t>– </a:t>
            </a:r>
            <a:br>
              <a:rPr lang="en-US" dirty="0"/>
            </a:br>
            <a:r>
              <a:rPr lang="en-US" dirty="0"/>
              <a:t>Respect for her</a:t>
            </a:r>
            <a:br>
              <a:rPr lang="en-US" dirty="0"/>
            </a:br>
            <a:r>
              <a:rPr lang="en-US" dirty="0"/>
              <a:t> humanity……….</a:t>
            </a:r>
          </a:p>
        </p:txBody>
      </p:sp>
      <p:pic>
        <p:nvPicPr>
          <p:cNvPr id="5" name="Content Placeholder 4">
            <a:extLst>
              <a:ext uri="{FF2B5EF4-FFF2-40B4-BE49-F238E27FC236}">
                <a16:creationId xmlns:a16="http://schemas.microsoft.com/office/drawing/2014/main" id="{423B05D2-DA8A-D546-BA46-7C0E53DBA71E}"/>
              </a:ext>
            </a:extLst>
          </p:cNvPr>
          <p:cNvPicPr>
            <a:picLocks noGrp="1" noChangeAspect="1"/>
          </p:cNvPicPr>
          <p:nvPr>
            <p:ph idx="1"/>
          </p:nvPr>
        </p:nvPicPr>
        <p:blipFill>
          <a:blip r:embed="rId3"/>
          <a:stretch>
            <a:fillRect/>
          </a:stretch>
        </p:blipFill>
        <p:spPr>
          <a:xfrm>
            <a:off x="6159260" y="215661"/>
            <a:ext cx="4554747" cy="6832121"/>
          </a:xfrm>
        </p:spPr>
      </p:pic>
      <p:sp>
        <p:nvSpPr>
          <p:cNvPr id="3" name="Rectangle 2">
            <a:extLst>
              <a:ext uri="{FF2B5EF4-FFF2-40B4-BE49-F238E27FC236}">
                <a16:creationId xmlns:a16="http://schemas.microsoft.com/office/drawing/2014/main" id="{B0819EB4-B3C3-6548-AD87-2EB705025A3E}"/>
              </a:ext>
            </a:extLst>
          </p:cNvPr>
          <p:cNvSpPr/>
          <p:nvPr/>
        </p:nvSpPr>
        <p:spPr>
          <a:xfrm>
            <a:off x="5977217" y="3244334"/>
            <a:ext cx="237566" cy="369332"/>
          </a:xfrm>
          <a:prstGeom prst="rect">
            <a:avLst/>
          </a:prstGeom>
        </p:spPr>
        <p:txBody>
          <a:bodyPr wrap="none">
            <a:spAutoFit/>
          </a:bodyPr>
          <a:lstStyle/>
          <a:p>
            <a:r>
              <a:rPr lang="en-US" dirty="0"/>
              <a:t> </a:t>
            </a:r>
          </a:p>
        </p:txBody>
      </p:sp>
    </p:spTree>
    <p:extLst>
      <p:ext uri="{BB962C8B-B14F-4D97-AF65-F5344CB8AC3E}">
        <p14:creationId xmlns:p14="http://schemas.microsoft.com/office/powerpoint/2010/main" val="1981715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7409" name="Content Placeholder 2">
            <a:extLst>
              <a:ext uri="{FF2B5EF4-FFF2-40B4-BE49-F238E27FC236}">
                <a16:creationId xmlns:a16="http://schemas.microsoft.com/office/drawing/2014/main" id="{3B702BFF-1A99-3741-887C-28F7F7EA6F45}"/>
              </a:ext>
            </a:extLst>
          </p:cNvPr>
          <p:cNvSpPr>
            <a:spLocks noGrp="1"/>
          </p:cNvSpPr>
          <p:nvPr>
            <p:ph idx="1"/>
          </p:nvPr>
        </p:nvSpPr>
        <p:spPr>
          <a:xfrm>
            <a:off x="773521" y="1592446"/>
            <a:ext cx="5075187" cy="3695546"/>
          </a:xfrm>
        </p:spPr>
        <p:txBody>
          <a:bodyPr>
            <a:normAutofit fontScale="92500" lnSpcReduction="10000"/>
          </a:bodyPr>
          <a:lstStyle/>
          <a:p>
            <a:pPr algn="ctr" eaLnBrk="1" hangingPunct="1">
              <a:buFont typeface="Arial" panose="020B0604020202020204" pitchFamily="34" charset="0"/>
              <a:buNone/>
            </a:pPr>
            <a:endParaRPr lang="en-US" altLang="en-US" dirty="0">
              <a:ea typeface="ＭＳ Ｐゴシック" panose="020B0600070205080204" pitchFamily="34" charset="-128"/>
            </a:endParaRPr>
          </a:p>
          <a:p>
            <a:pPr eaLnBrk="1" hangingPunct="1">
              <a:buFont typeface="Arial" panose="020B0604020202020204" pitchFamily="34" charset="0"/>
              <a:buNone/>
            </a:pPr>
            <a:r>
              <a:rPr lang="en-US" altLang="en-US" dirty="0">
                <a:ea typeface="ＭＳ Ｐゴシック" panose="020B0600070205080204" pitchFamily="34" charset="-128"/>
              </a:rPr>
              <a:t>   Could it be possible that creating a </a:t>
            </a:r>
            <a:r>
              <a:rPr lang="en-US" altLang="en-US" b="1" dirty="0">
                <a:solidFill>
                  <a:srgbClr val="800000"/>
                </a:solidFill>
                <a:ea typeface="ＭＳ Ｐゴシック" panose="020B0600070205080204" pitchFamily="34" charset="-128"/>
              </a:rPr>
              <a:t>culture</a:t>
            </a:r>
            <a:r>
              <a:rPr lang="en-US" altLang="en-US" b="1" dirty="0">
                <a:ea typeface="ＭＳ Ｐゴシック" panose="020B0600070205080204" pitchFamily="34" charset="-128"/>
              </a:rPr>
              <a:t> </a:t>
            </a:r>
            <a:r>
              <a:rPr lang="en-US" altLang="en-US" dirty="0">
                <a:ea typeface="ＭＳ Ｐゴシック" panose="020B0600070205080204" pitchFamily="34" charset="-128"/>
              </a:rPr>
              <a:t>and </a:t>
            </a:r>
            <a:r>
              <a:rPr lang="en-US" altLang="en-US" b="1" dirty="0">
                <a:solidFill>
                  <a:srgbClr val="800000"/>
                </a:solidFill>
                <a:ea typeface="ＭＳ Ｐゴシック" panose="020B0600070205080204" pitchFamily="34" charset="-128"/>
              </a:rPr>
              <a:t>environment</a:t>
            </a:r>
            <a:r>
              <a:rPr lang="en-US" altLang="en-US" dirty="0">
                <a:ea typeface="ＭＳ Ｐゴシック" panose="020B0600070205080204" pitchFamily="34" charset="-128"/>
              </a:rPr>
              <a:t> that supports </a:t>
            </a:r>
            <a:r>
              <a:rPr lang="en-US" altLang="en-US" b="1" u="sng" dirty="0">
                <a:ea typeface="ＭＳ Ｐゴシック" panose="020B0600070205080204" pitchFamily="34" charset="-128"/>
              </a:rPr>
              <a:t>all</a:t>
            </a:r>
            <a:r>
              <a:rPr lang="en-US" altLang="en-US" b="1" dirty="0">
                <a:ea typeface="ＭＳ Ｐゴシック" panose="020B0600070205080204" pitchFamily="34" charset="-128"/>
              </a:rPr>
              <a:t> </a:t>
            </a:r>
            <a:r>
              <a:rPr lang="en-US" altLang="en-US" dirty="0">
                <a:ea typeface="ＭＳ Ｐゴシック" panose="020B0600070205080204" pitchFamily="34" charset="-128"/>
              </a:rPr>
              <a:t>pregnant people could make the difference between health, gestational age, birth weight and breastfeeding rates in women at risk for poor maternal health outcomes in the USA?</a:t>
            </a:r>
          </a:p>
        </p:txBody>
      </p:sp>
      <p:sp>
        <p:nvSpPr>
          <p:cNvPr id="4" name="Subtitle 2">
            <a:extLst>
              <a:ext uri="{FF2B5EF4-FFF2-40B4-BE49-F238E27FC236}">
                <a16:creationId xmlns:a16="http://schemas.microsoft.com/office/drawing/2014/main" id="{0067C0F1-AF0D-054D-AD57-562AA5FE8432}"/>
              </a:ext>
            </a:extLst>
          </p:cNvPr>
          <p:cNvSpPr>
            <a:spLocks noGrp="1"/>
          </p:cNvSpPr>
          <p:nvPr>
            <p:ph type="title"/>
          </p:nvPr>
        </p:nvSpPr>
        <p:spPr>
          <a:xfrm>
            <a:off x="618944" y="326028"/>
            <a:ext cx="11095727" cy="994172"/>
          </a:xfrm>
        </p:spPr>
        <p:txBody>
          <a:bodyPr>
            <a:normAutofit fontScale="90000"/>
          </a:bodyPr>
          <a:lstStyle/>
          <a:p>
            <a:pPr eaLnBrk="1" hangingPunct="1">
              <a:lnSpc>
                <a:spcPct val="90000"/>
              </a:lnSpc>
            </a:pPr>
            <a:br>
              <a:rPr lang="en-US" altLang="en-US" b="1" dirty="0">
                <a:solidFill>
                  <a:schemeClr val="accent2"/>
                </a:solidFill>
                <a:ea typeface="ＭＳ Ｐゴシック" panose="020B0600070205080204" pitchFamily="34" charset="-128"/>
              </a:rPr>
            </a:br>
            <a:r>
              <a:rPr lang="en-US" altLang="en-US" b="1" dirty="0">
                <a:solidFill>
                  <a:schemeClr val="accent2"/>
                </a:solidFill>
                <a:ea typeface="ＭＳ Ｐゴシック" panose="020B0600070205080204" pitchFamily="34" charset="-128"/>
              </a:rPr>
              <a:t>      </a:t>
            </a:r>
            <a:r>
              <a:rPr lang="en-US" altLang="en-US" b="1" dirty="0">
                <a:solidFill>
                  <a:srgbClr val="843C0C"/>
                </a:solidFill>
                <a:ea typeface="ＭＳ Ｐゴシック" panose="020B0600070205080204" pitchFamily="34" charset="-128"/>
              </a:rPr>
              <a:t>A SAFER SYSTEM</a:t>
            </a:r>
            <a:br>
              <a:rPr lang="en-US" altLang="en-US" sz="3225" b="1" dirty="0">
                <a:ea typeface="ＭＳ Ｐゴシック" panose="020B0600070205080204" pitchFamily="34" charset="-128"/>
              </a:rPr>
            </a:br>
            <a:endParaRPr lang="en-US" altLang="en-US" sz="2025" dirty="0">
              <a:ea typeface="ＭＳ Ｐゴシック" panose="020B0600070205080204" pitchFamily="34" charset="-128"/>
            </a:endParaRPr>
          </a:p>
        </p:txBody>
      </p:sp>
      <p:pic>
        <p:nvPicPr>
          <p:cNvPr id="5" name="Picture 4" descr="IMG_7861">
            <a:extLst>
              <a:ext uri="{FF2B5EF4-FFF2-40B4-BE49-F238E27FC236}">
                <a16:creationId xmlns:a16="http://schemas.microsoft.com/office/drawing/2014/main" id="{8DE93134-3174-D948-91A8-7B106FB44C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4317" y="235949"/>
            <a:ext cx="4572000" cy="6551747"/>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6713939"/>
      </p:ext>
    </p:extLst>
  </p:cSld>
  <p:clrMapOvr>
    <a:masterClrMapping/>
  </p:clrMapOvr>
  <p:transition spd="slow" advTm="49078"/>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59393" name="Title 1">
            <a:extLst>
              <a:ext uri="{FF2B5EF4-FFF2-40B4-BE49-F238E27FC236}">
                <a16:creationId xmlns:a16="http://schemas.microsoft.com/office/drawing/2014/main" id="{E5392667-C404-4D4A-965D-305B71AE3E39}"/>
              </a:ext>
            </a:extLst>
          </p:cNvPr>
          <p:cNvSpPr>
            <a:spLocks noGrp="1"/>
          </p:cNvSpPr>
          <p:nvPr>
            <p:ph type="title"/>
          </p:nvPr>
        </p:nvSpPr>
        <p:spPr/>
        <p:txBody>
          <a:bodyPr vert="horz" wrap="square" lIns="68580" tIns="34290" rIns="68580" bIns="34290" numCol="1" rtlCol="0" anchor="ctr" anchorCtr="0" compatLnSpc="1">
            <a:prstTxWarp prst="textNoShape">
              <a:avLst/>
            </a:prstTxWarp>
            <a:normAutofit/>
          </a:bodyPr>
          <a:lstStyle/>
          <a:p>
            <a:pPr eaLnBrk="1" hangingPunct="1"/>
            <a:br>
              <a:rPr lang="en-US" altLang="en-US" sz="2925" dirty="0">
                <a:effectLst>
                  <a:outerShdw blurRad="38100" dist="38100" dir="2700000" algn="tl">
                    <a:srgbClr val="C0C0C0"/>
                  </a:outerShdw>
                </a:effectLst>
                <a:ea typeface="ＭＳ Ｐゴシック" panose="020B0600070205080204" pitchFamily="34" charset="-128"/>
              </a:rPr>
            </a:br>
            <a:br>
              <a:rPr lang="en-US" altLang="en-US" sz="2925" dirty="0">
                <a:effectLst>
                  <a:outerShdw blurRad="38100" dist="38100" dir="2700000" algn="tl">
                    <a:srgbClr val="C0C0C0"/>
                  </a:outerShdw>
                </a:effectLst>
                <a:ea typeface="ＭＳ Ｐゴシック" panose="020B0600070205080204" pitchFamily="34" charset="-128"/>
              </a:rPr>
            </a:br>
            <a:endParaRPr lang="en-US" altLang="en-US" sz="2925" dirty="0">
              <a:effectLst>
                <a:outerShdw blurRad="38100" dist="38100" dir="2700000" algn="tl">
                  <a:srgbClr val="C0C0C0"/>
                </a:outerShdw>
              </a:effectLst>
              <a:ea typeface="ＭＳ Ｐゴシック" panose="020B0600070205080204" pitchFamily="34" charset="-128"/>
            </a:endParaRPr>
          </a:p>
        </p:txBody>
      </p:sp>
      <p:pic>
        <p:nvPicPr>
          <p:cNvPr id="114690" name="Content Placeholder 3">
            <a:extLst>
              <a:ext uri="{FF2B5EF4-FFF2-40B4-BE49-F238E27FC236}">
                <a16:creationId xmlns:a16="http://schemas.microsoft.com/office/drawing/2014/main" id="{77BE6856-EA65-734F-9A65-F6ABC4F26CEC}"/>
              </a:ext>
            </a:extLst>
          </p:cNvPr>
          <p:cNvPicPr>
            <a:picLocks noGrp="1"/>
          </p:cNvPicPr>
          <p:nvPr>
            <p:ph idx="1"/>
          </p:nvPr>
        </p:nvPicPr>
        <p:blipFill>
          <a:blip r:embed="rId4">
            <a:extLst>
              <a:ext uri="{28A0092B-C50C-407E-A947-70E740481C1C}">
                <a14:useLocalDpi xmlns:a14="http://schemas.microsoft.com/office/drawing/2010/main" val="0"/>
              </a:ext>
            </a:extLst>
          </a:blip>
          <a:srcRect/>
          <a:stretch>
            <a:fillRect/>
          </a:stretch>
        </p:blipFill>
        <p:spPr>
          <a:xfrm>
            <a:off x="694073" y="475371"/>
            <a:ext cx="6487886" cy="5926347"/>
          </a:xfrm>
          <a:ln w="19050">
            <a:solidFill>
              <a:srgbClr val="C00000"/>
            </a:solidFill>
            <a:miter lim="800000"/>
            <a:headEnd/>
            <a:tailEnd/>
          </a:ln>
        </p:spPr>
      </p:pic>
      <p:sp>
        <p:nvSpPr>
          <p:cNvPr id="114691" name="Footer Placeholder 3">
            <a:extLst>
              <a:ext uri="{FF2B5EF4-FFF2-40B4-BE49-F238E27FC236}">
                <a16:creationId xmlns:a16="http://schemas.microsoft.com/office/drawing/2014/main" id="{45FF2FBA-51EA-3548-B5EE-262F61AB0A97}"/>
              </a:ext>
            </a:extLst>
          </p:cNvPr>
          <p:cNvSpPr>
            <a:spLocks noGrp="1"/>
          </p:cNvSpPr>
          <p:nvPr>
            <p:ph type="ftr" sz="quarter" idx="11"/>
          </p:nvPr>
        </p:nvSpPr>
        <p:spPr bwMode="auto">
          <a:xfrm>
            <a:off x="8449391" y="5693522"/>
            <a:ext cx="2172890" cy="35599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500">
                <a:solidFill>
                  <a:schemeClr val="tx1"/>
                </a:solidFill>
                <a:latin typeface="Arial" panose="020B0604020202020204" pitchFamily="34" charset="0"/>
                <a:ea typeface="ＭＳ Ｐゴシック" panose="020B0600070205080204" pitchFamily="34" charset="-128"/>
              </a:defRPr>
            </a:lvl1pPr>
            <a:lvl2pPr marL="557213" indent="-214313" eaLnBrk="0" hangingPunct="0">
              <a:defRPr sz="1500">
                <a:solidFill>
                  <a:schemeClr val="tx1"/>
                </a:solidFill>
                <a:latin typeface="Arial" panose="020B0604020202020204" pitchFamily="34" charset="0"/>
                <a:ea typeface="ＭＳ Ｐゴシック" panose="020B0600070205080204" pitchFamily="34" charset="-128"/>
              </a:defRPr>
            </a:lvl2pPr>
            <a:lvl3pPr marL="857250" indent="-171450" eaLnBrk="0" hangingPunct="0">
              <a:defRPr sz="1500">
                <a:solidFill>
                  <a:schemeClr val="tx1"/>
                </a:solidFill>
                <a:latin typeface="Arial" panose="020B0604020202020204" pitchFamily="34" charset="0"/>
                <a:ea typeface="ＭＳ Ｐゴシック" panose="020B0600070205080204" pitchFamily="34" charset="-128"/>
              </a:defRPr>
            </a:lvl3pPr>
            <a:lvl4pPr marL="1200150" indent="-171450" eaLnBrk="0" hangingPunct="0">
              <a:defRPr sz="1500">
                <a:solidFill>
                  <a:schemeClr val="tx1"/>
                </a:solidFill>
                <a:latin typeface="Arial" panose="020B0604020202020204" pitchFamily="34" charset="0"/>
                <a:ea typeface="ＭＳ Ｐゴシック" panose="020B0600070205080204" pitchFamily="34" charset="-128"/>
              </a:defRPr>
            </a:lvl4pPr>
            <a:lvl5pPr marL="1543050" indent="-171450" eaLnBrk="0" hangingPunct="0">
              <a:defRPr sz="15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algn="r" eaLnBrk="1" hangingPunct="1"/>
            <a:endParaRPr lang="en-US" altLang="en-US" sz="750" dirty="0"/>
          </a:p>
          <a:p>
            <a:pPr algn="r" eaLnBrk="1" hangingPunct="1"/>
            <a:endParaRPr lang="en-US" altLang="en-US" sz="750" dirty="0"/>
          </a:p>
        </p:txBody>
      </p:sp>
      <p:pic>
        <p:nvPicPr>
          <p:cNvPr id="3" name="Picture 2">
            <a:extLst>
              <a:ext uri="{FF2B5EF4-FFF2-40B4-BE49-F238E27FC236}">
                <a16:creationId xmlns:a16="http://schemas.microsoft.com/office/drawing/2014/main" id="{3C5D9894-8CD9-AB44-8013-F099EF6BF67A}"/>
              </a:ext>
            </a:extLst>
          </p:cNvPr>
          <p:cNvPicPr>
            <a:picLocks noChangeAspect="1"/>
          </p:cNvPicPr>
          <p:nvPr/>
        </p:nvPicPr>
        <p:blipFill>
          <a:blip r:embed="rId5"/>
          <a:stretch>
            <a:fillRect/>
          </a:stretch>
        </p:blipFill>
        <p:spPr>
          <a:xfrm>
            <a:off x="7676807" y="1308322"/>
            <a:ext cx="3955232" cy="3955232"/>
          </a:xfrm>
          <a:prstGeom prst="rect">
            <a:avLst/>
          </a:prstGeom>
        </p:spPr>
      </p:pic>
      <p:sp>
        <p:nvSpPr>
          <p:cNvPr id="4" name="TextBox 3">
            <a:extLst>
              <a:ext uri="{FF2B5EF4-FFF2-40B4-BE49-F238E27FC236}">
                <a16:creationId xmlns:a16="http://schemas.microsoft.com/office/drawing/2014/main" id="{AE87912B-5EA7-8C4C-ADF6-C999BEAEA669}"/>
              </a:ext>
            </a:extLst>
          </p:cNvPr>
          <p:cNvSpPr txBox="1"/>
          <p:nvPr/>
        </p:nvSpPr>
        <p:spPr>
          <a:xfrm>
            <a:off x="7676806" y="5693521"/>
            <a:ext cx="3955233" cy="461665"/>
          </a:xfrm>
          <a:prstGeom prst="rect">
            <a:avLst/>
          </a:prstGeom>
          <a:noFill/>
        </p:spPr>
        <p:txBody>
          <a:bodyPr wrap="square" rtlCol="0">
            <a:spAutoFit/>
          </a:bodyPr>
          <a:lstStyle/>
          <a:p>
            <a:pPr algn="ctr"/>
            <a:r>
              <a:rPr lang="en-US" sz="2400" b="1" dirty="0" err="1">
                <a:solidFill>
                  <a:srgbClr val="843C0C"/>
                </a:solidFill>
              </a:rPr>
              <a:t>www.perinataltaskforce.com</a:t>
            </a:r>
            <a:endParaRPr lang="en-US" sz="2400" b="1" dirty="0">
              <a:solidFill>
                <a:srgbClr val="843C0C"/>
              </a:solidFill>
            </a:endParaRPr>
          </a:p>
        </p:txBody>
      </p:sp>
    </p:spTree>
    <p:extLst>
      <p:ext uri="{BB962C8B-B14F-4D97-AF65-F5344CB8AC3E}">
        <p14:creationId xmlns:p14="http://schemas.microsoft.com/office/powerpoint/2010/main" val="29271632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Shape 66"/>
        <p:cNvGrpSpPr/>
        <p:nvPr/>
      </p:nvGrpSpPr>
      <p:grpSpPr>
        <a:xfrm>
          <a:off x="0" y="0"/>
          <a:ext cx="0" cy="0"/>
          <a:chOff x="0" y="0"/>
          <a:chExt cx="0" cy="0"/>
        </a:xfrm>
      </p:grpSpPr>
      <p:sp>
        <p:nvSpPr>
          <p:cNvPr id="67" name="Google Shape;67;p10"/>
          <p:cNvSpPr txBox="1">
            <a:spLocks noGrp="1"/>
          </p:cNvSpPr>
          <p:nvPr>
            <p:ph type="title"/>
          </p:nvPr>
        </p:nvSpPr>
        <p:spPr>
          <a:xfrm>
            <a:off x="1996967" y="144526"/>
            <a:ext cx="8219089" cy="990592"/>
          </a:xfrm>
          <a:prstGeom prst="rect">
            <a:avLst/>
          </a:prstGeom>
          <a:noFill/>
          <a:ln>
            <a:noFill/>
          </a:ln>
        </p:spPr>
        <p:txBody>
          <a:bodyPr spcFirstLastPara="1" vert="horz" wrap="square" lIns="26789" tIns="26789" rIns="26789" bIns="26789" rtlCol="0" anchor="b" anchorCtr="0">
            <a:noAutofit/>
          </a:bodyPr>
          <a:lstStyle/>
          <a:p>
            <a:pPr algn="ctr">
              <a:spcBef>
                <a:spcPts val="0"/>
              </a:spcBef>
              <a:buClr>
                <a:schemeClr val="accent1"/>
              </a:buClr>
              <a:buSzPts val="8000"/>
            </a:pPr>
            <a:r>
              <a:rPr lang="en-US" b="1" dirty="0">
                <a:solidFill>
                  <a:srgbClr val="843C0C"/>
                </a:solidFill>
                <a:latin typeface="Arial"/>
                <a:ea typeface="Arial"/>
                <a:cs typeface="Arial"/>
                <a:sym typeface="Arial"/>
              </a:rPr>
              <a:t> </a:t>
            </a:r>
            <a:r>
              <a:rPr lang="en-US" b="1" dirty="0">
                <a:solidFill>
                  <a:srgbClr val="843C0C"/>
                </a:solidFill>
                <a:ea typeface="Arial"/>
                <a:cs typeface="Calibri" panose="020F0502020204030204" pitchFamily="34" charset="0"/>
                <a:sym typeface="Arial"/>
              </a:rPr>
              <a:t>Our Babies are Dying!</a:t>
            </a:r>
            <a:endParaRPr b="1" dirty="0">
              <a:solidFill>
                <a:srgbClr val="843C0C"/>
              </a:solidFill>
              <a:cs typeface="Calibri" panose="020F0502020204030204" pitchFamily="34" charset="0"/>
            </a:endParaRPr>
          </a:p>
        </p:txBody>
      </p:sp>
      <p:sp>
        <p:nvSpPr>
          <p:cNvPr id="68" name="Google Shape;68;p10"/>
          <p:cNvSpPr txBox="1">
            <a:spLocks noGrp="1"/>
          </p:cNvSpPr>
          <p:nvPr>
            <p:ph type="body" idx="1"/>
          </p:nvPr>
        </p:nvSpPr>
        <p:spPr>
          <a:xfrm>
            <a:off x="1946135" y="1135118"/>
            <a:ext cx="8320751" cy="3876914"/>
          </a:xfrm>
          <a:prstGeom prst="rect">
            <a:avLst/>
          </a:prstGeom>
          <a:noFill/>
          <a:ln>
            <a:noFill/>
          </a:ln>
        </p:spPr>
        <p:txBody>
          <a:bodyPr spcFirstLastPara="1" vert="horz" wrap="square" lIns="26789" tIns="26789" rIns="26789" bIns="26789" rtlCol="0" anchor="t" anchorCtr="0">
            <a:noAutofit/>
          </a:bodyPr>
          <a:lstStyle/>
          <a:p>
            <a:pPr marL="0" indent="0" algn="ctr">
              <a:spcBef>
                <a:spcPts val="0"/>
              </a:spcBef>
              <a:buClr>
                <a:srgbClr val="FFFFFF"/>
              </a:buClr>
              <a:buSzPts val="3700"/>
              <a:buNone/>
            </a:pPr>
            <a:endParaRPr sz="1951" b="1" dirty="0">
              <a:solidFill>
                <a:srgbClr val="7030A0"/>
              </a:solidFill>
              <a:latin typeface="Arial"/>
              <a:ea typeface="Arial"/>
              <a:cs typeface="Arial"/>
              <a:sym typeface="Arial"/>
            </a:endParaRPr>
          </a:p>
          <a:p>
            <a:pPr marL="0" indent="0" algn="ctr">
              <a:spcBef>
                <a:spcPts val="0"/>
              </a:spcBef>
              <a:buClr>
                <a:srgbClr val="7030A0"/>
              </a:buClr>
              <a:buSzPts val="3700"/>
              <a:buNone/>
            </a:pPr>
            <a:r>
              <a:rPr lang="en-US" sz="1951" b="1" dirty="0">
                <a:solidFill>
                  <a:srgbClr val="7030A0"/>
                </a:solidFill>
                <a:latin typeface="Arial"/>
                <a:ea typeface="Arial"/>
                <a:cs typeface="Arial"/>
                <a:sym typeface="Arial"/>
              </a:rPr>
              <a:t>              </a:t>
            </a:r>
            <a:endParaRPr sz="1249" b="1" dirty="0">
              <a:solidFill>
                <a:srgbClr val="7030A0"/>
              </a:solidFill>
              <a:latin typeface="Arial"/>
              <a:ea typeface="Arial"/>
              <a:cs typeface="Arial"/>
              <a:sym typeface="Arial"/>
            </a:endParaRPr>
          </a:p>
          <a:p>
            <a:pPr marL="0" indent="0" algn="ctr">
              <a:spcBef>
                <a:spcPts val="0"/>
              </a:spcBef>
              <a:buClr>
                <a:srgbClr val="7030A0"/>
              </a:buClr>
              <a:buSzPts val="3607"/>
              <a:buNone/>
            </a:pPr>
            <a:r>
              <a:rPr lang="en-US" sz="2700" b="1" dirty="0">
                <a:ea typeface="Arial"/>
                <a:sym typeface="Arial"/>
              </a:rPr>
              <a:t> Twice </a:t>
            </a:r>
            <a:r>
              <a:rPr lang="en-US" sz="2700" dirty="0">
                <a:ea typeface="Arial"/>
                <a:sym typeface="Arial"/>
              </a:rPr>
              <a:t>as many African American babies being born:</a:t>
            </a:r>
          </a:p>
          <a:p>
            <a:pPr marL="0" indent="0" algn="ctr">
              <a:spcBef>
                <a:spcPts val="0"/>
              </a:spcBef>
              <a:buClr>
                <a:srgbClr val="7030A0"/>
              </a:buClr>
              <a:buSzPts val="3607"/>
              <a:buNone/>
            </a:pPr>
            <a:endParaRPr sz="2700" dirty="0"/>
          </a:p>
          <a:p>
            <a:pPr marL="0" indent="0" algn="ctr">
              <a:spcBef>
                <a:spcPts val="0"/>
              </a:spcBef>
              <a:buClr>
                <a:srgbClr val="FFFFFF"/>
              </a:buClr>
              <a:buSzPts val="2368"/>
              <a:buNone/>
            </a:pPr>
            <a:endParaRPr sz="1249" dirty="0">
              <a:latin typeface="Arial"/>
              <a:ea typeface="Arial"/>
              <a:cs typeface="Arial"/>
              <a:sym typeface="Arial"/>
            </a:endParaRPr>
          </a:p>
          <a:p>
            <a:pPr marL="0" indent="0" algn="ctr">
              <a:spcBef>
                <a:spcPts val="0"/>
              </a:spcBef>
              <a:buClr>
                <a:srgbClr val="FFFFFF"/>
              </a:buClr>
              <a:buSzPts val="2368"/>
              <a:buNone/>
            </a:pPr>
            <a:endParaRPr sz="1249" dirty="0">
              <a:latin typeface="Arial"/>
              <a:ea typeface="Arial"/>
              <a:cs typeface="Arial"/>
              <a:sym typeface="Arial"/>
            </a:endParaRPr>
          </a:p>
          <a:p>
            <a:pPr marL="0" indent="0">
              <a:spcBef>
                <a:spcPts val="0"/>
              </a:spcBef>
              <a:buClr>
                <a:srgbClr val="7030A0"/>
              </a:buClr>
              <a:buSzPts val="5550"/>
              <a:buNone/>
            </a:pPr>
            <a:r>
              <a:rPr lang="en-US" sz="2927" dirty="0">
                <a:latin typeface="Arial"/>
                <a:ea typeface="Arial"/>
                <a:cs typeface="Arial"/>
                <a:sym typeface="Arial"/>
              </a:rPr>
              <a:t>      </a:t>
            </a:r>
            <a:r>
              <a:rPr lang="en-US" sz="3300" dirty="0">
                <a:latin typeface="Arial"/>
                <a:ea typeface="Arial"/>
                <a:cs typeface="Arial"/>
                <a:sym typeface="Arial"/>
              </a:rPr>
              <a:t>Too SOON</a:t>
            </a:r>
            <a:endParaRPr sz="3300" dirty="0"/>
          </a:p>
          <a:p>
            <a:pPr marL="0" indent="0">
              <a:spcBef>
                <a:spcPts val="0"/>
              </a:spcBef>
              <a:buClr>
                <a:srgbClr val="7030A0"/>
              </a:buClr>
              <a:buSzPts val="5550"/>
              <a:buNone/>
            </a:pPr>
            <a:r>
              <a:rPr lang="en-US" sz="3300" dirty="0">
                <a:latin typeface="Arial"/>
                <a:ea typeface="Arial"/>
                <a:cs typeface="Arial"/>
                <a:sym typeface="Arial"/>
              </a:rPr>
              <a:t>      Too SMALL</a:t>
            </a:r>
            <a:endParaRPr sz="3300" dirty="0"/>
          </a:p>
          <a:p>
            <a:pPr marL="0" indent="0">
              <a:spcBef>
                <a:spcPts val="0"/>
              </a:spcBef>
              <a:buClr>
                <a:srgbClr val="7030A0"/>
              </a:buClr>
              <a:buSzPts val="5550"/>
              <a:buNone/>
            </a:pPr>
            <a:r>
              <a:rPr lang="en-US" sz="3300" dirty="0">
                <a:latin typeface="Arial"/>
                <a:ea typeface="Arial"/>
                <a:cs typeface="Arial"/>
                <a:sym typeface="Arial"/>
              </a:rPr>
              <a:t>      Too SICK </a:t>
            </a:r>
            <a:endParaRPr sz="3300" dirty="0"/>
          </a:p>
          <a:p>
            <a:pPr marL="0" indent="0">
              <a:spcBef>
                <a:spcPts val="0"/>
              </a:spcBef>
              <a:buClr>
                <a:srgbClr val="FFFFFF"/>
              </a:buClr>
              <a:buSzPts val="3422"/>
              <a:buNone/>
            </a:pPr>
            <a:endParaRPr lang="en-US" dirty="0">
              <a:latin typeface="Arial"/>
              <a:ea typeface="Arial"/>
              <a:cs typeface="Arial"/>
              <a:sym typeface="Arial"/>
            </a:endParaRPr>
          </a:p>
          <a:p>
            <a:pPr marL="0" indent="0">
              <a:spcBef>
                <a:spcPts val="0"/>
              </a:spcBef>
              <a:buClr>
                <a:srgbClr val="FFFFFF"/>
              </a:buClr>
              <a:buSzPts val="3422"/>
              <a:buNone/>
            </a:pPr>
            <a:endParaRPr lang="en-US" dirty="0">
              <a:latin typeface="Arial"/>
              <a:ea typeface="Arial"/>
              <a:cs typeface="Arial"/>
              <a:sym typeface="Arial"/>
            </a:endParaRPr>
          </a:p>
          <a:p>
            <a:pPr marL="0" indent="0">
              <a:spcBef>
                <a:spcPts val="0"/>
              </a:spcBef>
              <a:buClr>
                <a:srgbClr val="FFFFFF"/>
              </a:buClr>
              <a:buSzPts val="3422"/>
              <a:buNone/>
            </a:pPr>
            <a:endParaRPr dirty="0">
              <a:latin typeface="Arial"/>
              <a:ea typeface="Arial"/>
              <a:cs typeface="Arial"/>
              <a:sym typeface="Arial"/>
            </a:endParaRPr>
          </a:p>
          <a:p>
            <a:pPr marL="0" indent="0">
              <a:spcBef>
                <a:spcPts val="0"/>
              </a:spcBef>
              <a:buClr>
                <a:srgbClr val="7030A0"/>
              </a:buClr>
              <a:buSzPts val="3422"/>
              <a:buNone/>
            </a:pPr>
            <a:r>
              <a:rPr lang="en-US" sz="2700" dirty="0">
                <a:latin typeface="Arial"/>
                <a:ea typeface="Arial"/>
                <a:cs typeface="Arial"/>
                <a:sym typeface="Arial"/>
              </a:rPr>
              <a:t>                   to survive the first year of life</a:t>
            </a:r>
            <a:endParaRPr sz="2700" dirty="0"/>
          </a:p>
          <a:p>
            <a:pPr marL="0" indent="0" algn="ctr">
              <a:spcBef>
                <a:spcPts val="0"/>
              </a:spcBef>
              <a:buClr>
                <a:srgbClr val="FFFFFF"/>
              </a:buClr>
              <a:buSzPts val="3422"/>
              <a:buNone/>
            </a:pPr>
            <a:endParaRPr sz="1805" dirty="0">
              <a:solidFill>
                <a:srgbClr val="7030A0"/>
              </a:solidFill>
              <a:latin typeface="Arial"/>
              <a:ea typeface="Arial"/>
              <a:cs typeface="Arial"/>
              <a:sym typeface="Arial"/>
            </a:endParaRPr>
          </a:p>
          <a:p>
            <a:pPr marL="0" indent="0" algn="ctr">
              <a:spcBef>
                <a:spcPts val="0"/>
              </a:spcBef>
              <a:buClr>
                <a:srgbClr val="FFFFFF"/>
              </a:buClr>
              <a:buSzPts val="3422"/>
              <a:buNone/>
            </a:pPr>
            <a:endParaRPr sz="1805" dirty="0">
              <a:latin typeface="Arial"/>
              <a:ea typeface="Arial"/>
              <a:cs typeface="Arial"/>
              <a:sym typeface="Arial"/>
            </a:endParaRPr>
          </a:p>
        </p:txBody>
      </p:sp>
      <p:pic>
        <p:nvPicPr>
          <p:cNvPr id="69" name="Google Shape;69;p10" descr="another premature baby"/>
          <p:cNvPicPr preferRelativeResize="0"/>
          <p:nvPr/>
        </p:nvPicPr>
        <p:blipFill rotWithShape="1">
          <a:blip r:embed="rId4">
            <a:alphaModFix/>
          </a:blip>
          <a:srcRect/>
          <a:stretch/>
        </p:blipFill>
        <p:spPr>
          <a:xfrm>
            <a:off x="5457623" y="2322240"/>
            <a:ext cx="3590124" cy="2689792"/>
          </a:xfrm>
          <a:prstGeom prst="rect">
            <a:avLst/>
          </a:prstGeom>
          <a:noFill/>
          <a:ln w="19050" cap="flat" cmpd="sng">
            <a:solidFill>
              <a:srgbClr val="00588B"/>
            </a:solidFill>
            <a:prstDash val="solid"/>
            <a:round/>
            <a:headEnd type="none" w="sm" len="sm"/>
            <a:tailEnd type="none" w="sm" len="sm"/>
          </a:ln>
        </p:spPr>
      </p:pic>
    </p:spTree>
    <p:extLst>
      <p:ext uri="{BB962C8B-B14F-4D97-AF65-F5344CB8AC3E}">
        <p14:creationId xmlns:p14="http://schemas.microsoft.com/office/powerpoint/2010/main" val="2623947728"/>
      </p:ext>
    </p:extLst>
  </p:cSld>
  <p:clrMapOvr>
    <a:masterClrMapping/>
  </p:clrMapOvr>
  <mc:AlternateContent xmlns:mc="http://schemas.openxmlformats.org/markup-compatibility/2006" xmlns:p14="http://schemas.microsoft.com/office/powerpoint/2010/main">
    <mc:Choice Requires="p14">
      <p:transition spd="slow" p14:dur="2000" advTm="14636"/>
    </mc:Choice>
    <mc:Fallback xmlns="">
      <p:transition spd="slow" advTm="14636"/>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53C84-A439-9D45-A99F-14AFA99A63AD}"/>
              </a:ext>
            </a:extLst>
          </p:cNvPr>
          <p:cNvSpPr>
            <a:spLocks noGrp="1"/>
          </p:cNvSpPr>
          <p:nvPr>
            <p:ph type="title"/>
          </p:nvPr>
        </p:nvSpPr>
        <p:spPr/>
        <p:txBody>
          <a:bodyPr/>
          <a:lstStyle/>
          <a:p>
            <a:r>
              <a:rPr lang="en-US" b="1" dirty="0">
                <a:solidFill>
                  <a:srgbClr val="843C0C"/>
                </a:solidFill>
              </a:rPr>
              <a:t>LISTEN!</a:t>
            </a:r>
          </a:p>
        </p:txBody>
      </p:sp>
      <p:sp>
        <p:nvSpPr>
          <p:cNvPr id="3" name="Content Placeholder 2">
            <a:extLst>
              <a:ext uri="{FF2B5EF4-FFF2-40B4-BE49-F238E27FC236}">
                <a16:creationId xmlns:a16="http://schemas.microsoft.com/office/drawing/2014/main" id="{637E8412-05F5-194C-B5D1-7A6018996F90}"/>
              </a:ext>
            </a:extLst>
          </p:cNvPr>
          <p:cNvSpPr>
            <a:spLocks noGrp="1"/>
          </p:cNvSpPr>
          <p:nvPr>
            <p:ph idx="1"/>
          </p:nvPr>
        </p:nvSpPr>
        <p:spPr/>
        <p:txBody>
          <a:bodyPr>
            <a:normAutofit fontScale="92500" lnSpcReduction="20000"/>
          </a:bodyPr>
          <a:lstStyle/>
          <a:p>
            <a:r>
              <a:rPr lang="en-US" dirty="0"/>
              <a:t>S</a:t>
            </a:r>
            <a:r>
              <a:rPr lang="en-US" baseline="0" dirty="0"/>
              <a:t>ay something like </a:t>
            </a:r>
            <a:r>
              <a:rPr lang="en-US" b="1" baseline="0" dirty="0"/>
              <a:t>“tell me more.” </a:t>
            </a:r>
          </a:p>
          <a:p>
            <a:pPr marL="0" indent="0">
              <a:buNone/>
            </a:pPr>
            <a:endParaRPr lang="en-US" b="1" dirty="0"/>
          </a:p>
          <a:p>
            <a:r>
              <a:rPr lang="en-US" b="1" baseline="0" dirty="0"/>
              <a:t>Listen to the tone of voice </a:t>
            </a:r>
          </a:p>
          <a:p>
            <a:pPr marL="0" indent="0">
              <a:buNone/>
            </a:pPr>
            <a:endParaRPr lang="en-US" dirty="0"/>
          </a:p>
          <a:p>
            <a:r>
              <a:rPr lang="en-US" b="1" dirty="0"/>
              <a:t>L</a:t>
            </a:r>
            <a:r>
              <a:rPr lang="en-US" b="1" baseline="0" dirty="0"/>
              <a:t>isten to the words </a:t>
            </a:r>
            <a:r>
              <a:rPr lang="en-US" baseline="0" dirty="0"/>
              <a:t>the </a:t>
            </a:r>
            <a:r>
              <a:rPr lang="en-US" dirty="0"/>
              <a:t>person</a:t>
            </a:r>
            <a:r>
              <a:rPr lang="en-US" baseline="0" dirty="0"/>
              <a:t> chooses. This will tell you a lot about their level of health literacy, so you will know how to explain the diagnosis and treatment.</a:t>
            </a:r>
          </a:p>
          <a:p>
            <a:pPr marL="0" indent="0">
              <a:buNone/>
            </a:pPr>
            <a:endParaRPr lang="en-US" baseline="0" dirty="0"/>
          </a:p>
          <a:p>
            <a:r>
              <a:rPr lang="en-US" baseline="0" dirty="0"/>
              <a:t>Make a conscious effort to </a:t>
            </a:r>
            <a:r>
              <a:rPr lang="en-US" b="1" baseline="0" dirty="0"/>
              <a:t>listen and not to interrupt</a:t>
            </a:r>
            <a:r>
              <a:rPr lang="en-US" baseline="0" dirty="0"/>
              <a:t>.</a:t>
            </a:r>
          </a:p>
          <a:p>
            <a:pPr marL="0" indent="0">
              <a:buNone/>
            </a:pPr>
            <a:endParaRPr lang="en-US" dirty="0"/>
          </a:p>
          <a:p>
            <a:r>
              <a:rPr lang="en-US" b="1" baseline="0" dirty="0"/>
              <a:t>Say back what you heard</a:t>
            </a:r>
            <a:endParaRPr lang="en-US" dirty="0"/>
          </a:p>
          <a:p>
            <a:endParaRPr lang="en-US" dirty="0"/>
          </a:p>
        </p:txBody>
      </p:sp>
      <p:sp>
        <p:nvSpPr>
          <p:cNvPr id="4" name="Rectangle 3">
            <a:extLst>
              <a:ext uri="{FF2B5EF4-FFF2-40B4-BE49-F238E27FC236}">
                <a16:creationId xmlns:a16="http://schemas.microsoft.com/office/drawing/2014/main" id="{718D6B9C-7AC6-2443-AB1A-0A463F56B35E}"/>
              </a:ext>
            </a:extLst>
          </p:cNvPr>
          <p:cNvSpPr/>
          <p:nvPr/>
        </p:nvSpPr>
        <p:spPr>
          <a:xfrm>
            <a:off x="5977217" y="3244334"/>
            <a:ext cx="237566" cy="369332"/>
          </a:xfrm>
          <a:prstGeom prst="rect">
            <a:avLst/>
          </a:prstGeom>
        </p:spPr>
        <p:txBody>
          <a:bodyPr wrap="none">
            <a:spAutoFit/>
          </a:bodyPr>
          <a:lstStyle/>
          <a:p>
            <a:r>
              <a:rPr lang="en-US" b="0" dirty="0">
                <a:effectLst/>
              </a:rPr>
              <a:t> </a:t>
            </a:r>
            <a:endParaRPr lang="en-US" dirty="0"/>
          </a:p>
        </p:txBody>
      </p:sp>
    </p:spTree>
    <p:extLst>
      <p:ext uri="{BB962C8B-B14F-4D97-AF65-F5344CB8AC3E}">
        <p14:creationId xmlns:p14="http://schemas.microsoft.com/office/powerpoint/2010/main" val="28031497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FC6C9-6BE4-8B4F-95FC-31C3FF909316}"/>
              </a:ext>
            </a:extLst>
          </p:cNvPr>
          <p:cNvSpPr>
            <a:spLocks noGrp="1"/>
          </p:cNvSpPr>
          <p:nvPr>
            <p:ph type="title"/>
          </p:nvPr>
        </p:nvSpPr>
        <p:spPr/>
        <p:txBody>
          <a:bodyPr>
            <a:normAutofit/>
          </a:bodyPr>
          <a:lstStyle/>
          <a:p>
            <a:br>
              <a:rPr lang="en-US" dirty="0"/>
            </a:br>
            <a:endParaRPr lang="en-US" dirty="0"/>
          </a:p>
        </p:txBody>
      </p:sp>
      <p:pic>
        <p:nvPicPr>
          <p:cNvPr id="9" name="Content Placeholder 8">
            <a:extLst>
              <a:ext uri="{FF2B5EF4-FFF2-40B4-BE49-F238E27FC236}">
                <a16:creationId xmlns:a16="http://schemas.microsoft.com/office/drawing/2014/main" id="{7D182F2A-8383-5D40-B236-6E7DF90BAF9F}"/>
              </a:ext>
            </a:extLst>
          </p:cNvPr>
          <p:cNvPicPr>
            <a:picLocks noGrp="1" noChangeAspect="1"/>
          </p:cNvPicPr>
          <p:nvPr>
            <p:ph idx="1"/>
          </p:nvPr>
        </p:nvPicPr>
        <p:blipFill>
          <a:blip r:embed="rId4"/>
          <a:stretch>
            <a:fillRect/>
          </a:stretch>
        </p:blipFill>
        <p:spPr>
          <a:xfrm>
            <a:off x="495032" y="634827"/>
            <a:ext cx="5600968" cy="3267231"/>
          </a:xfrm>
        </p:spPr>
      </p:pic>
      <p:pic>
        <p:nvPicPr>
          <p:cNvPr id="11" name="Picture 10">
            <a:extLst>
              <a:ext uri="{FF2B5EF4-FFF2-40B4-BE49-F238E27FC236}">
                <a16:creationId xmlns:a16="http://schemas.microsoft.com/office/drawing/2014/main" id="{11CAA483-9E03-274D-9DE9-ACD81E3F6C21}"/>
              </a:ext>
            </a:extLst>
          </p:cNvPr>
          <p:cNvPicPr>
            <a:picLocks noChangeAspect="1"/>
          </p:cNvPicPr>
          <p:nvPr/>
        </p:nvPicPr>
        <p:blipFill>
          <a:blip r:embed="rId5"/>
          <a:stretch>
            <a:fillRect/>
          </a:stretch>
        </p:blipFill>
        <p:spPr>
          <a:xfrm>
            <a:off x="6132530" y="3266639"/>
            <a:ext cx="5728790" cy="3341794"/>
          </a:xfrm>
          <a:prstGeom prst="rect">
            <a:avLst/>
          </a:prstGeom>
        </p:spPr>
      </p:pic>
      <p:sp>
        <p:nvSpPr>
          <p:cNvPr id="13" name="TextBox 12">
            <a:extLst>
              <a:ext uri="{FF2B5EF4-FFF2-40B4-BE49-F238E27FC236}">
                <a16:creationId xmlns:a16="http://schemas.microsoft.com/office/drawing/2014/main" id="{0FEC6186-FB62-BF4A-8245-BAFAF6E490D2}"/>
              </a:ext>
            </a:extLst>
          </p:cNvPr>
          <p:cNvSpPr txBox="1"/>
          <p:nvPr/>
        </p:nvSpPr>
        <p:spPr>
          <a:xfrm>
            <a:off x="7141240" y="1752200"/>
            <a:ext cx="3938933" cy="738664"/>
          </a:xfrm>
          <a:prstGeom prst="rect">
            <a:avLst/>
          </a:prstGeom>
          <a:noFill/>
        </p:spPr>
        <p:txBody>
          <a:bodyPr wrap="square" rtlCol="0">
            <a:spAutoFit/>
          </a:bodyPr>
          <a:lstStyle/>
          <a:p>
            <a:r>
              <a:rPr lang="en-US" sz="2100" dirty="0">
                <a:solidFill>
                  <a:srgbClr val="843C0C"/>
                </a:solidFill>
                <a:latin typeface="Arial" panose="020B0604020202020204" pitchFamily="34" charset="0"/>
                <a:cs typeface="Arial" panose="020B0604020202020204" pitchFamily="34" charset="0"/>
              </a:rPr>
              <a:t>Preterm Birth and Low Birth Weight by Race   2006 - 2007 </a:t>
            </a:r>
          </a:p>
        </p:txBody>
      </p:sp>
    </p:spTree>
    <p:extLst>
      <p:ext uri="{BB962C8B-B14F-4D97-AF65-F5344CB8AC3E}">
        <p14:creationId xmlns:p14="http://schemas.microsoft.com/office/powerpoint/2010/main" val="39318047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Shape 319"/>
        <p:cNvGrpSpPr/>
        <p:nvPr/>
      </p:nvGrpSpPr>
      <p:grpSpPr>
        <a:xfrm>
          <a:off x="0" y="0"/>
          <a:ext cx="0" cy="0"/>
          <a:chOff x="0" y="0"/>
          <a:chExt cx="0" cy="0"/>
        </a:xfrm>
      </p:grpSpPr>
      <p:sp>
        <p:nvSpPr>
          <p:cNvPr id="320" name="Google Shape;320;p43"/>
          <p:cNvSpPr txBox="1">
            <a:spLocks noGrp="1"/>
          </p:cNvSpPr>
          <p:nvPr>
            <p:ph type="title"/>
          </p:nvPr>
        </p:nvSpPr>
        <p:spPr>
          <a:xfrm>
            <a:off x="2542607" y="1055554"/>
            <a:ext cx="6858000" cy="668509"/>
          </a:xfrm>
          <a:prstGeom prst="rect">
            <a:avLst/>
          </a:prstGeom>
          <a:noFill/>
          <a:ln>
            <a:noFill/>
          </a:ln>
        </p:spPr>
        <p:txBody>
          <a:bodyPr spcFirstLastPara="1" vert="horz" wrap="square" lIns="26789" tIns="26789" rIns="26789" bIns="26789" rtlCol="0" anchor="b" anchorCtr="0">
            <a:noAutofit/>
          </a:bodyPr>
          <a:lstStyle/>
          <a:p>
            <a:pPr algn="ctr">
              <a:spcBef>
                <a:spcPts val="0"/>
              </a:spcBef>
              <a:buClr>
                <a:srgbClr val="7030A0"/>
              </a:buClr>
              <a:buSzPts val="7200"/>
            </a:pPr>
            <a:br>
              <a:rPr lang="en-US" sz="3797" i="1" u="sng" dirty="0">
                <a:solidFill>
                  <a:srgbClr val="7030A0"/>
                </a:solidFill>
                <a:latin typeface="Arial"/>
                <a:ea typeface="Arial"/>
                <a:cs typeface="Arial"/>
                <a:sym typeface="Arial"/>
              </a:rPr>
            </a:br>
            <a:br>
              <a:rPr lang="en-US" sz="3797" i="1" u="sng" dirty="0">
                <a:solidFill>
                  <a:srgbClr val="7030A0"/>
                </a:solidFill>
                <a:latin typeface="Arial"/>
                <a:ea typeface="Arial"/>
                <a:cs typeface="Arial"/>
                <a:sym typeface="Arial"/>
              </a:rPr>
            </a:br>
            <a:br>
              <a:rPr lang="en-US" sz="3797" i="1" u="sng" dirty="0">
                <a:solidFill>
                  <a:srgbClr val="7030A0"/>
                </a:solidFill>
                <a:latin typeface="Arial"/>
                <a:ea typeface="Arial"/>
                <a:cs typeface="Arial"/>
                <a:sym typeface="Arial"/>
              </a:rPr>
            </a:br>
            <a:br>
              <a:rPr lang="en-US" sz="3797" i="1" u="sng" dirty="0">
                <a:solidFill>
                  <a:srgbClr val="7030A0"/>
                </a:solidFill>
                <a:latin typeface="Arial"/>
                <a:ea typeface="Arial"/>
                <a:cs typeface="Arial"/>
                <a:sym typeface="Arial"/>
              </a:rPr>
            </a:br>
            <a:br>
              <a:rPr lang="en-US" sz="3797" i="1" u="sng" dirty="0">
                <a:solidFill>
                  <a:srgbClr val="7030A0"/>
                </a:solidFill>
                <a:latin typeface="Arial"/>
                <a:ea typeface="Arial"/>
                <a:cs typeface="Arial"/>
                <a:sym typeface="Arial"/>
              </a:rPr>
            </a:br>
            <a:br>
              <a:rPr lang="en-US" sz="3797" i="1" u="sng" dirty="0">
                <a:solidFill>
                  <a:srgbClr val="7030A0"/>
                </a:solidFill>
                <a:latin typeface="Arial"/>
                <a:ea typeface="Arial"/>
                <a:cs typeface="Arial"/>
                <a:sym typeface="Arial"/>
              </a:rPr>
            </a:br>
            <a:br>
              <a:rPr lang="en-US" sz="3797" i="1" u="sng" dirty="0">
                <a:solidFill>
                  <a:srgbClr val="7030A0"/>
                </a:solidFill>
                <a:latin typeface="Arial"/>
                <a:ea typeface="Arial"/>
                <a:cs typeface="Arial"/>
                <a:sym typeface="Arial"/>
              </a:rPr>
            </a:br>
            <a:br>
              <a:rPr lang="en-US" sz="3797" i="1" u="sng" dirty="0">
                <a:solidFill>
                  <a:srgbClr val="7030A0"/>
                </a:solidFill>
                <a:latin typeface="Arial"/>
                <a:ea typeface="Arial"/>
                <a:cs typeface="Arial"/>
                <a:sym typeface="Arial"/>
              </a:rPr>
            </a:br>
            <a:br>
              <a:rPr lang="en-US" sz="3797" i="1" u="sng" dirty="0">
                <a:solidFill>
                  <a:srgbClr val="7030A0"/>
                </a:solidFill>
                <a:latin typeface="Arial"/>
                <a:ea typeface="Arial"/>
                <a:cs typeface="Arial"/>
                <a:sym typeface="Arial"/>
              </a:rPr>
            </a:br>
            <a:br>
              <a:rPr lang="en-US" sz="3797" i="1" u="sng" dirty="0">
                <a:solidFill>
                  <a:srgbClr val="7030A0"/>
                </a:solidFill>
                <a:latin typeface="Arial"/>
                <a:ea typeface="Arial"/>
                <a:cs typeface="Arial"/>
                <a:sym typeface="Arial"/>
              </a:rPr>
            </a:br>
            <a:br>
              <a:rPr lang="en-US" sz="3797" i="1" u="sng" dirty="0">
                <a:solidFill>
                  <a:srgbClr val="7030A0"/>
                </a:solidFill>
                <a:latin typeface="Arial"/>
                <a:ea typeface="Arial"/>
                <a:cs typeface="Arial"/>
                <a:sym typeface="Arial"/>
              </a:rPr>
            </a:br>
            <a:br>
              <a:rPr lang="en-US" sz="3797" i="1" u="sng" dirty="0">
                <a:solidFill>
                  <a:srgbClr val="7030A0"/>
                </a:solidFill>
                <a:latin typeface="Arial"/>
                <a:ea typeface="Arial"/>
                <a:cs typeface="Arial"/>
                <a:sym typeface="Arial"/>
              </a:rPr>
            </a:br>
            <a:br>
              <a:rPr lang="en-US" sz="3797" i="1" u="sng" dirty="0">
                <a:solidFill>
                  <a:srgbClr val="7030A0"/>
                </a:solidFill>
                <a:latin typeface="Arial"/>
                <a:ea typeface="Arial"/>
                <a:cs typeface="Arial"/>
                <a:sym typeface="Arial"/>
              </a:rPr>
            </a:br>
            <a:br>
              <a:rPr lang="en-US" sz="3797" i="1" u="sng" dirty="0">
                <a:solidFill>
                  <a:srgbClr val="7030A0"/>
                </a:solidFill>
                <a:latin typeface="Arial"/>
                <a:ea typeface="Arial"/>
                <a:cs typeface="Arial"/>
                <a:sym typeface="Arial"/>
              </a:rPr>
            </a:br>
            <a:br>
              <a:rPr lang="en-US" sz="3797" i="1" u="sng" dirty="0">
                <a:solidFill>
                  <a:srgbClr val="7030A0"/>
                </a:solidFill>
                <a:latin typeface="Arial"/>
                <a:ea typeface="Arial"/>
                <a:cs typeface="Arial"/>
                <a:sym typeface="Arial"/>
              </a:rPr>
            </a:br>
            <a:br>
              <a:rPr lang="en-US" sz="3797" i="1" u="sng" dirty="0">
                <a:solidFill>
                  <a:srgbClr val="7030A0"/>
                </a:solidFill>
                <a:latin typeface="Arial"/>
                <a:ea typeface="Arial"/>
                <a:cs typeface="Arial"/>
                <a:sym typeface="Arial"/>
              </a:rPr>
            </a:br>
            <a:br>
              <a:rPr lang="en-US" sz="3797" i="1" u="sng" dirty="0">
                <a:solidFill>
                  <a:srgbClr val="7030A0"/>
                </a:solidFill>
                <a:latin typeface="Arial"/>
                <a:ea typeface="Arial"/>
                <a:cs typeface="Arial"/>
                <a:sym typeface="Arial"/>
              </a:rPr>
            </a:br>
            <a:r>
              <a:rPr lang="en-US" sz="3797" b="1" i="1" u="sng" dirty="0">
                <a:solidFill>
                  <a:srgbClr val="843C0C"/>
                </a:solidFill>
                <a:ea typeface="Arial"/>
                <a:cs typeface="Calibri" panose="020F0502020204030204" pitchFamily="34" charset="0"/>
                <a:sym typeface="Arial"/>
              </a:rPr>
              <a:t>Elimination</a:t>
            </a:r>
            <a:r>
              <a:rPr lang="en-US" sz="3797" b="1" dirty="0">
                <a:solidFill>
                  <a:srgbClr val="843C0C"/>
                </a:solidFill>
                <a:ea typeface="Arial"/>
                <a:cs typeface="Calibri" panose="020F0502020204030204" pitchFamily="34" charset="0"/>
                <a:sym typeface="Arial"/>
              </a:rPr>
              <a:t> of the Racial Disparity 2007</a:t>
            </a:r>
            <a:endParaRPr b="1" dirty="0">
              <a:solidFill>
                <a:srgbClr val="843C0C"/>
              </a:solidFill>
              <a:cs typeface="Calibri" panose="020F0502020204030204" pitchFamily="34" charset="0"/>
            </a:endParaRPr>
          </a:p>
        </p:txBody>
      </p:sp>
      <p:sp>
        <p:nvSpPr>
          <p:cNvPr id="321" name="Google Shape;321;p43"/>
          <p:cNvSpPr txBox="1">
            <a:spLocks noGrp="1"/>
          </p:cNvSpPr>
          <p:nvPr>
            <p:ph type="body" idx="1"/>
          </p:nvPr>
        </p:nvSpPr>
        <p:spPr>
          <a:xfrm>
            <a:off x="1963555" y="1933793"/>
            <a:ext cx="8316226" cy="4165081"/>
          </a:xfrm>
          <a:prstGeom prst="rect">
            <a:avLst/>
          </a:prstGeom>
          <a:noFill/>
          <a:ln>
            <a:noFill/>
          </a:ln>
        </p:spPr>
        <p:txBody>
          <a:bodyPr spcFirstLastPara="1" vert="horz" wrap="square" lIns="26789" tIns="26789" rIns="26789" bIns="26789" rtlCol="0" anchor="t" anchorCtr="0">
            <a:noAutofit/>
          </a:bodyPr>
          <a:lstStyle/>
          <a:p>
            <a:pPr marL="0" indent="0" algn="ctr">
              <a:spcBef>
                <a:spcPts val="0"/>
              </a:spcBef>
              <a:buClr>
                <a:srgbClr val="FFFFFF"/>
              </a:buClr>
              <a:buSzPts val="3700"/>
              <a:buNone/>
            </a:pPr>
            <a:endParaRPr sz="2400" b="1" dirty="0">
              <a:ea typeface="Arial"/>
              <a:sym typeface="Arial"/>
            </a:endParaRPr>
          </a:p>
          <a:p>
            <a:pPr marL="0" indent="0" algn="ctr">
              <a:spcBef>
                <a:spcPts val="0"/>
              </a:spcBef>
              <a:buClr>
                <a:schemeClr val="accent1"/>
              </a:buClr>
              <a:buSzPts val="6400"/>
              <a:buNone/>
            </a:pPr>
            <a:r>
              <a:rPr lang="en-US" b="1" dirty="0">
                <a:solidFill>
                  <a:schemeClr val="tx1">
                    <a:lumMod val="95000"/>
                    <a:lumOff val="5000"/>
                  </a:schemeClr>
                </a:solidFill>
                <a:ea typeface="Arial"/>
                <a:sym typeface="Arial"/>
              </a:rPr>
              <a:t>No low birth weight or premature infants born to African American or Hispanic women in the 2007 Study</a:t>
            </a:r>
          </a:p>
          <a:p>
            <a:pPr marL="0" indent="0" algn="ctr">
              <a:spcBef>
                <a:spcPts val="0"/>
              </a:spcBef>
              <a:buClr>
                <a:schemeClr val="accent1"/>
              </a:buClr>
              <a:buSzPts val="6400"/>
              <a:buNone/>
            </a:pPr>
            <a:endParaRPr sz="3200" dirty="0">
              <a:solidFill>
                <a:srgbClr val="7030A0"/>
              </a:solidFill>
            </a:endParaRPr>
          </a:p>
          <a:p>
            <a:r>
              <a:rPr lang="en-US" altLang="en-US" sz="3200" dirty="0">
                <a:ea typeface="ＭＳ Ｐゴシック" panose="020B0600070205080204" pitchFamily="34" charset="-128"/>
              </a:rPr>
              <a:t>100 ‘Easy Access Clinic’ women enrolled</a:t>
            </a:r>
          </a:p>
          <a:p>
            <a:r>
              <a:rPr lang="en-US" altLang="en-US" sz="3200" dirty="0">
                <a:ea typeface="ＭＳ Ｐゴシック" panose="020B0600070205080204" pitchFamily="34" charset="-128"/>
              </a:rPr>
              <a:t>95% of babies weighed an average 7lbs 7ozs</a:t>
            </a:r>
          </a:p>
          <a:p>
            <a:r>
              <a:rPr lang="en-US" altLang="en-US" sz="3200" dirty="0">
                <a:ea typeface="ＭＳ Ｐゴシック" panose="020B0600070205080204" pitchFamily="34" charset="-128"/>
              </a:rPr>
              <a:t>95%  of women delivered at 39 weeks</a:t>
            </a:r>
          </a:p>
          <a:p>
            <a:endParaRPr lang="en-US" altLang="en-US" sz="2400" dirty="0">
              <a:ea typeface="ＭＳ Ｐゴシック" panose="020B0600070205080204" pitchFamily="34" charset="-128"/>
            </a:endParaRPr>
          </a:p>
        </p:txBody>
      </p:sp>
      <p:sp>
        <p:nvSpPr>
          <p:cNvPr id="2" name="Rectangle 1">
            <a:extLst>
              <a:ext uri="{FF2B5EF4-FFF2-40B4-BE49-F238E27FC236}">
                <a16:creationId xmlns:a16="http://schemas.microsoft.com/office/drawing/2014/main" id="{1D4EC220-1C98-7C4E-84F8-082B2D9B032D}"/>
              </a:ext>
            </a:extLst>
          </p:cNvPr>
          <p:cNvSpPr/>
          <p:nvPr/>
        </p:nvSpPr>
        <p:spPr>
          <a:xfrm>
            <a:off x="5971607" y="3244334"/>
            <a:ext cx="237566" cy="369332"/>
          </a:xfrm>
          <a:prstGeom prst="rect">
            <a:avLst/>
          </a:prstGeom>
        </p:spPr>
        <p:txBody>
          <a:bodyPr wrap="none">
            <a:spAutoFit/>
          </a:bodyPr>
          <a:lstStyle/>
          <a:p>
            <a:r>
              <a:rPr lang="en-US" dirty="0"/>
              <a:t> </a:t>
            </a:r>
          </a:p>
        </p:txBody>
      </p:sp>
      <p:sp>
        <p:nvSpPr>
          <p:cNvPr id="3" name="Rectangle 2">
            <a:extLst>
              <a:ext uri="{FF2B5EF4-FFF2-40B4-BE49-F238E27FC236}">
                <a16:creationId xmlns:a16="http://schemas.microsoft.com/office/drawing/2014/main" id="{47CBB3B1-695D-3A41-8AEC-11B4DBE37AD4}"/>
              </a:ext>
            </a:extLst>
          </p:cNvPr>
          <p:cNvSpPr/>
          <p:nvPr/>
        </p:nvSpPr>
        <p:spPr>
          <a:xfrm>
            <a:off x="5971607" y="3244335"/>
            <a:ext cx="237566" cy="646331"/>
          </a:xfrm>
          <a:prstGeom prst="rect">
            <a:avLst/>
          </a:prstGeom>
        </p:spPr>
        <p:txBody>
          <a:bodyPr wrap="none">
            <a:spAutoFit/>
          </a:bodyPr>
          <a:lstStyle/>
          <a:p>
            <a:r>
              <a:rPr lang="en-US" dirty="0"/>
              <a:t> </a:t>
            </a:r>
          </a:p>
          <a:p>
            <a:endParaRPr lang="en-US" dirty="0"/>
          </a:p>
        </p:txBody>
      </p:sp>
      <p:sp>
        <p:nvSpPr>
          <p:cNvPr id="4" name="Rectangle 3">
            <a:extLst>
              <a:ext uri="{FF2B5EF4-FFF2-40B4-BE49-F238E27FC236}">
                <a16:creationId xmlns:a16="http://schemas.microsoft.com/office/drawing/2014/main" id="{E1F52794-B0A2-7347-8760-8438C4F12B66}"/>
              </a:ext>
            </a:extLst>
          </p:cNvPr>
          <p:cNvSpPr/>
          <p:nvPr/>
        </p:nvSpPr>
        <p:spPr>
          <a:xfrm>
            <a:off x="5971607" y="3244334"/>
            <a:ext cx="237566" cy="369332"/>
          </a:xfrm>
          <a:prstGeom prst="rect">
            <a:avLst/>
          </a:prstGeom>
        </p:spPr>
        <p:txBody>
          <a:bodyPr wrap="none">
            <a:spAutoFit/>
          </a:bodyPr>
          <a:lstStyle/>
          <a:p>
            <a:r>
              <a:rPr lang="en-US" dirty="0"/>
              <a:t> </a:t>
            </a:r>
          </a:p>
        </p:txBody>
      </p:sp>
      <p:sp>
        <p:nvSpPr>
          <p:cNvPr id="6" name="TextBox 5">
            <a:extLst>
              <a:ext uri="{FF2B5EF4-FFF2-40B4-BE49-F238E27FC236}">
                <a16:creationId xmlns:a16="http://schemas.microsoft.com/office/drawing/2014/main" id="{B0395AE9-52CA-9143-80C0-E4B79E4544D6}"/>
              </a:ext>
            </a:extLst>
          </p:cNvPr>
          <p:cNvSpPr txBox="1"/>
          <p:nvPr/>
        </p:nvSpPr>
        <p:spPr>
          <a:xfrm>
            <a:off x="3234906" y="569343"/>
            <a:ext cx="184731" cy="369332"/>
          </a:xfrm>
          <a:prstGeom prst="rect">
            <a:avLst/>
          </a:prstGeom>
          <a:noFill/>
        </p:spPr>
        <p:txBody>
          <a:bodyPr wrap="none" rtlCol="0">
            <a:spAutoFit/>
          </a:bodyPr>
          <a:lstStyle/>
          <a:p>
            <a:endParaRPr lang="en-US" dirty="0"/>
          </a:p>
        </p:txBody>
      </p:sp>
      <p:sp>
        <p:nvSpPr>
          <p:cNvPr id="10" name="Google Shape;321;p43">
            <a:extLst>
              <a:ext uri="{FF2B5EF4-FFF2-40B4-BE49-F238E27FC236}">
                <a16:creationId xmlns:a16="http://schemas.microsoft.com/office/drawing/2014/main" id="{507E33D0-8154-0A40-BD4F-2B229ED6CD24}"/>
              </a:ext>
            </a:extLst>
          </p:cNvPr>
          <p:cNvSpPr txBox="1">
            <a:spLocks/>
          </p:cNvSpPr>
          <p:nvPr/>
        </p:nvSpPr>
        <p:spPr>
          <a:xfrm>
            <a:off x="-2387389" y="1941373"/>
            <a:ext cx="7927676" cy="4165081"/>
          </a:xfrm>
          <a:prstGeom prst="rect">
            <a:avLst/>
          </a:prstGeom>
          <a:noFill/>
          <a:ln>
            <a:noFill/>
          </a:ln>
        </p:spPr>
        <p:txBody>
          <a:bodyPr spcFirstLastPara="1" vert="horz" wrap="square" lIns="26789" tIns="26789" rIns="26789" bIns="26789"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Clr>
                <a:srgbClr val="FFFFFF"/>
              </a:buClr>
              <a:buSzPts val="3700"/>
              <a:buFont typeface="Arial" panose="020B0604020202020204" pitchFamily="34" charset="0"/>
              <a:buNone/>
            </a:pPr>
            <a:endParaRPr lang="en-US" sz="2400" b="1" dirty="0">
              <a:ea typeface="Arial"/>
              <a:sym typeface="Arial"/>
            </a:endParaRPr>
          </a:p>
          <a:p>
            <a:pPr marL="0" indent="0">
              <a:buNone/>
            </a:pPr>
            <a:endParaRPr lang="en-US" altLang="en-US" sz="2400" dirty="0">
              <a:ea typeface="ＭＳ Ｐゴシック" panose="020B0600070205080204" pitchFamily="34" charset="-128"/>
            </a:endParaRPr>
          </a:p>
          <a:p>
            <a:pPr marL="0" indent="0">
              <a:buNone/>
            </a:pPr>
            <a:endParaRPr lang="en-US" altLang="en-US" sz="2400" dirty="0">
              <a:ea typeface="ＭＳ Ｐゴシック" panose="020B0600070205080204" pitchFamily="34" charset="-128"/>
            </a:endParaRPr>
          </a:p>
        </p:txBody>
      </p:sp>
      <p:sp>
        <p:nvSpPr>
          <p:cNvPr id="12" name="Google Shape;321;p43">
            <a:extLst>
              <a:ext uri="{FF2B5EF4-FFF2-40B4-BE49-F238E27FC236}">
                <a16:creationId xmlns:a16="http://schemas.microsoft.com/office/drawing/2014/main" id="{4AAE5492-45B9-4C42-8031-F0CE666CC705}"/>
              </a:ext>
            </a:extLst>
          </p:cNvPr>
          <p:cNvSpPr txBox="1">
            <a:spLocks/>
          </p:cNvSpPr>
          <p:nvPr/>
        </p:nvSpPr>
        <p:spPr>
          <a:xfrm>
            <a:off x="1576449" y="5456208"/>
            <a:ext cx="7927676" cy="4165081"/>
          </a:xfrm>
          <a:prstGeom prst="rect">
            <a:avLst/>
          </a:prstGeom>
          <a:noFill/>
          <a:ln>
            <a:noFill/>
          </a:ln>
        </p:spPr>
        <p:txBody>
          <a:bodyPr spcFirstLastPara="1" vert="horz" wrap="square" lIns="26789" tIns="26789" rIns="26789" bIns="26789"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Clr>
                <a:srgbClr val="FFFFFF"/>
              </a:buClr>
              <a:buSzPts val="3700"/>
              <a:buFont typeface="Arial" panose="020B0604020202020204" pitchFamily="34" charset="0"/>
              <a:buNone/>
            </a:pPr>
            <a:endParaRPr lang="en-US" sz="2400" b="1" dirty="0">
              <a:ea typeface="Arial"/>
              <a:sym typeface="Arial"/>
            </a:endParaRPr>
          </a:p>
          <a:p>
            <a:pPr marL="0" indent="0">
              <a:buNone/>
            </a:pPr>
            <a:endParaRPr lang="en-US" altLang="en-US" sz="2400" dirty="0">
              <a:ea typeface="ＭＳ Ｐゴシック" panose="020B0600070205080204" pitchFamily="34" charset="-128"/>
            </a:endParaRPr>
          </a:p>
        </p:txBody>
      </p:sp>
    </p:spTree>
    <p:extLst>
      <p:ext uri="{BB962C8B-B14F-4D97-AF65-F5344CB8AC3E}">
        <p14:creationId xmlns:p14="http://schemas.microsoft.com/office/powerpoint/2010/main" val="17751916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D0D31-55E6-0B40-9813-3DEAA0B57FB6}"/>
              </a:ext>
            </a:extLst>
          </p:cNvPr>
          <p:cNvSpPr>
            <a:spLocks noGrp="1"/>
          </p:cNvSpPr>
          <p:nvPr>
            <p:ph type="title"/>
          </p:nvPr>
        </p:nvSpPr>
        <p:spPr>
          <a:xfrm>
            <a:off x="2013636" y="164142"/>
            <a:ext cx="8191910" cy="994172"/>
          </a:xfrm>
        </p:spPr>
        <p:txBody>
          <a:bodyPr>
            <a:noAutofit/>
          </a:bodyPr>
          <a:lstStyle/>
          <a:p>
            <a:pPr algn="ctr"/>
            <a:r>
              <a:rPr lang="en-US" sz="3600" b="1" dirty="0"/>
              <a:t>Cornerstones of SAFE Perinatal  Care</a:t>
            </a:r>
          </a:p>
        </p:txBody>
      </p:sp>
      <p:sp>
        <p:nvSpPr>
          <p:cNvPr id="3" name="Content Placeholder 2">
            <a:extLst>
              <a:ext uri="{FF2B5EF4-FFF2-40B4-BE49-F238E27FC236}">
                <a16:creationId xmlns:a16="http://schemas.microsoft.com/office/drawing/2014/main" id="{0C09341D-0B05-7641-AAE3-A6765D066C26}"/>
              </a:ext>
            </a:extLst>
          </p:cNvPr>
          <p:cNvSpPr>
            <a:spLocks noGrp="1"/>
          </p:cNvSpPr>
          <p:nvPr>
            <p:ph idx="1"/>
          </p:nvPr>
        </p:nvSpPr>
        <p:spPr>
          <a:xfrm>
            <a:off x="499725" y="1158314"/>
            <a:ext cx="8286750" cy="3656807"/>
          </a:xfrm>
          <a:noFill/>
        </p:spPr>
        <p:txBody>
          <a:bodyPr>
            <a:noAutofit/>
          </a:bodyPr>
          <a:lstStyle/>
          <a:p>
            <a:pPr marL="0" indent="0">
              <a:buNone/>
            </a:pPr>
            <a:r>
              <a:rPr lang="en-US" sz="3000" b="1" dirty="0">
                <a:solidFill>
                  <a:srgbClr val="843C0C"/>
                </a:solidFill>
              </a:rPr>
              <a:t>1. Access </a:t>
            </a:r>
            <a:endParaRPr lang="en-US" sz="800" b="1" dirty="0">
              <a:solidFill>
                <a:srgbClr val="843C0C"/>
              </a:solidFill>
            </a:endParaRPr>
          </a:p>
          <a:p>
            <a:pPr marL="0" indent="0">
              <a:buNone/>
            </a:pPr>
            <a:r>
              <a:rPr lang="en-US" sz="3000" b="1" dirty="0">
                <a:solidFill>
                  <a:srgbClr val="843C0C"/>
                </a:solidFill>
              </a:rPr>
              <a:t>2. Connections </a:t>
            </a:r>
            <a:endParaRPr lang="en-US" sz="900" b="1" dirty="0">
              <a:solidFill>
                <a:srgbClr val="843C0C"/>
              </a:solidFill>
            </a:endParaRPr>
          </a:p>
          <a:p>
            <a:pPr marL="0" indent="0">
              <a:buNone/>
            </a:pPr>
            <a:r>
              <a:rPr lang="en-US" sz="3000" b="1" dirty="0">
                <a:solidFill>
                  <a:srgbClr val="843C0C"/>
                </a:solidFill>
              </a:rPr>
              <a:t>3. Knowledge</a:t>
            </a:r>
            <a:endParaRPr lang="en-US" sz="900" b="1" dirty="0">
              <a:solidFill>
                <a:srgbClr val="843C0C"/>
              </a:solidFill>
            </a:endParaRPr>
          </a:p>
          <a:p>
            <a:pPr marL="0" indent="0">
              <a:buNone/>
            </a:pPr>
            <a:r>
              <a:rPr lang="en-US" sz="3000" b="1" dirty="0">
                <a:solidFill>
                  <a:srgbClr val="843C0C"/>
                </a:solidFill>
              </a:rPr>
              <a:t>4. Empowerment</a:t>
            </a:r>
          </a:p>
          <a:p>
            <a:pPr marL="0" indent="0">
              <a:buNone/>
            </a:pPr>
            <a:endParaRPr lang="en-US" sz="2000" b="1" dirty="0">
              <a:solidFill>
                <a:srgbClr val="7030A0"/>
              </a:solidFill>
            </a:endParaRPr>
          </a:p>
          <a:p>
            <a:pPr marL="0" indent="0">
              <a:buNone/>
            </a:pPr>
            <a:r>
              <a:rPr lang="en-US" sz="2000" dirty="0">
                <a:solidFill>
                  <a:schemeClr val="tx1">
                    <a:lumMod val="95000"/>
                    <a:lumOff val="5000"/>
                  </a:schemeClr>
                </a:solidFill>
                <a:latin typeface="Calibri" panose="020F0502020204030204" pitchFamily="34" charset="0"/>
                <a:cs typeface="Calibri" panose="020F0502020204030204" pitchFamily="34" charset="0"/>
              </a:rPr>
              <a:t>The findings of this study matched </a:t>
            </a:r>
          </a:p>
          <a:p>
            <a:pPr marL="0" indent="0">
              <a:buNone/>
            </a:pPr>
            <a:r>
              <a:rPr lang="en-US" sz="2000" dirty="0">
                <a:solidFill>
                  <a:schemeClr val="tx1">
                    <a:lumMod val="95000"/>
                    <a:lumOff val="5000"/>
                  </a:schemeClr>
                </a:solidFill>
                <a:latin typeface="Calibri" panose="020F0502020204030204" pitchFamily="34" charset="0"/>
                <a:cs typeface="Calibri" panose="020F0502020204030204" pitchFamily="34" charset="0"/>
              </a:rPr>
              <a:t>women with the same age, race, and zip code from</a:t>
            </a:r>
          </a:p>
          <a:p>
            <a:pPr marL="0" indent="0">
              <a:buNone/>
            </a:pPr>
            <a:r>
              <a:rPr lang="en-US" sz="2000" dirty="0">
                <a:solidFill>
                  <a:schemeClr val="tx1">
                    <a:lumMod val="95000"/>
                    <a:lumOff val="5000"/>
                  </a:schemeClr>
                </a:solidFill>
                <a:latin typeface="Calibri" panose="020F0502020204030204" pitchFamily="34" charset="0"/>
                <a:cs typeface="Calibri" panose="020F0502020204030204" pitchFamily="34" charset="0"/>
              </a:rPr>
              <a:t>the Florida Vital Statistics database and revealed </a:t>
            </a:r>
          </a:p>
          <a:p>
            <a:pPr marL="0" indent="0">
              <a:buNone/>
            </a:pPr>
            <a:r>
              <a:rPr lang="en-US" sz="2000" dirty="0">
                <a:solidFill>
                  <a:schemeClr val="tx1">
                    <a:lumMod val="95000"/>
                    <a:lumOff val="5000"/>
                  </a:schemeClr>
                </a:solidFill>
                <a:latin typeface="Calibri" panose="020F0502020204030204" pitchFamily="34" charset="0"/>
                <a:cs typeface="Calibri" panose="020F0502020204030204" pitchFamily="34" charset="0"/>
              </a:rPr>
              <a:t>statistically significant </a:t>
            </a:r>
            <a:r>
              <a:rPr lang="en-US" sz="2000" b="1" dirty="0">
                <a:solidFill>
                  <a:schemeClr val="tx1">
                    <a:lumMod val="95000"/>
                    <a:lumOff val="5000"/>
                  </a:schemeClr>
                </a:solidFill>
                <a:latin typeface="Calibri" panose="020F0502020204030204" pitchFamily="34" charset="0"/>
                <a:cs typeface="Calibri" panose="020F0502020204030204" pitchFamily="34" charset="0"/>
              </a:rPr>
              <a:t>longer gestational periods </a:t>
            </a:r>
          </a:p>
          <a:p>
            <a:pPr marL="0" indent="0">
              <a:buNone/>
            </a:pPr>
            <a:r>
              <a:rPr lang="en-US" sz="2000" b="1" dirty="0">
                <a:solidFill>
                  <a:schemeClr val="tx1">
                    <a:lumMod val="95000"/>
                    <a:lumOff val="5000"/>
                  </a:schemeClr>
                </a:solidFill>
                <a:latin typeface="Calibri" panose="020F0502020204030204" pitchFamily="34" charset="0"/>
                <a:cs typeface="Calibri" panose="020F0502020204030204" pitchFamily="34" charset="0"/>
              </a:rPr>
              <a:t>and lower preterm birth rates</a:t>
            </a:r>
            <a:r>
              <a:rPr lang="en-US" sz="2000" dirty="0">
                <a:solidFill>
                  <a:schemeClr val="tx1">
                    <a:lumMod val="95000"/>
                    <a:lumOff val="5000"/>
                  </a:schemeClr>
                </a:solidFill>
                <a:latin typeface="Calibri" panose="020F0502020204030204" pitchFamily="34" charset="0"/>
                <a:cs typeface="Calibri" panose="020F0502020204030204" pitchFamily="34" charset="0"/>
              </a:rPr>
              <a:t> for Women of Color</a:t>
            </a:r>
          </a:p>
          <a:p>
            <a:pPr marL="0" indent="0">
              <a:buNone/>
            </a:pPr>
            <a:r>
              <a:rPr lang="en-US" sz="2000" dirty="0">
                <a:solidFill>
                  <a:schemeClr val="tx1">
                    <a:lumMod val="95000"/>
                    <a:lumOff val="5000"/>
                  </a:schemeClr>
                </a:solidFill>
                <a:latin typeface="Calibri" panose="020F0502020204030204" pitchFamily="34" charset="0"/>
                <a:cs typeface="Calibri" panose="020F0502020204030204" pitchFamily="34" charset="0"/>
              </a:rPr>
              <a:t> who were cared for within the model in </a:t>
            </a:r>
            <a:r>
              <a:rPr lang="en-US" sz="2000" b="1" dirty="0">
                <a:solidFill>
                  <a:schemeClr val="tx1">
                    <a:lumMod val="95000"/>
                    <a:lumOff val="5000"/>
                  </a:schemeClr>
                </a:solidFill>
                <a:latin typeface="Calibri" panose="020F0502020204030204" pitchFamily="34" charset="0"/>
                <a:cs typeface="Calibri" panose="020F0502020204030204" pitchFamily="34" charset="0"/>
              </a:rPr>
              <a:t>2014</a:t>
            </a:r>
          </a:p>
          <a:p>
            <a:pPr marL="0" indent="0">
              <a:buNone/>
            </a:pPr>
            <a:endParaRPr lang="en-US" sz="3000" b="1" dirty="0">
              <a:solidFill>
                <a:srgbClr val="7030A0"/>
              </a:solidFill>
            </a:endParaRPr>
          </a:p>
        </p:txBody>
      </p:sp>
      <p:pic>
        <p:nvPicPr>
          <p:cNvPr id="5" name="Picture 4">
            <a:extLst>
              <a:ext uri="{FF2B5EF4-FFF2-40B4-BE49-F238E27FC236}">
                <a16:creationId xmlns:a16="http://schemas.microsoft.com/office/drawing/2014/main" id="{15925FC6-A5F6-0446-8220-BAF8E32F8293}"/>
              </a:ext>
            </a:extLst>
          </p:cNvPr>
          <p:cNvPicPr>
            <a:picLocks noChangeAspect="1"/>
          </p:cNvPicPr>
          <p:nvPr/>
        </p:nvPicPr>
        <p:blipFill>
          <a:blip r:embed="rId4"/>
          <a:stretch>
            <a:fillRect/>
          </a:stretch>
        </p:blipFill>
        <p:spPr>
          <a:xfrm>
            <a:off x="5977139" y="1328467"/>
            <a:ext cx="6119003" cy="4589253"/>
          </a:xfrm>
          <a:prstGeom prst="rect">
            <a:avLst/>
          </a:prstGeom>
        </p:spPr>
      </p:pic>
    </p:spTree>
    <p:extLst>
      <p:ext uri="{BB962C8B-B14F-4D97-AF65-F5344CB8AC3E}">
        <p14:creationId xmlns:p14="http://schemas.microsoft.com/office/powerpoint/2010/main" val="9556371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777462"/>
            <a:ext cx="9144000" cy="595541"/>
          </a:xfrm>
        </p:spPr>
        <p:txBody>
          <a:bodyPr>
            <a:noAutofit/>
          </a:bodyPr>
          <a:lstStyle/>
          <a:p>
            <a:pPr algn="ctr"/>
            <a:r>
              <a:rPr lang="en-US" sz="4219" b="1" dirty="0">
                <a:solidFill>
                  <a:srgbClr val="843C0C"/>
                </a:solidFill>
                <a:cs typeface="Arial" panose="020B0604020202020204" pitchFamily="34" charset="0"/>
              </a:rPr>
              <a:t>Community-based</a:t>
            </a:r>
            <a:r>
              <a:rPr lang="en-US" sz="4219" b="1" dirty="0">
                <a:solidFill>
                  <a:srgbClr val="843C0C"/>
                </a:solidFill>
              </a:rPr>
              <a:t> </a:t>
            </a:r>
            <a:r>
              <a:rPr lang="en-US" sz="4219" b="1" dirty="0">
                <a:solidFill>
                  <a:srgbClr val="843C0C"/>
                </a:solidFill>
                <a:cs typeface="Arial" panose="020B0604020202020204" pitchFamily="34" charset="0"/>
              </a:rPr>
              <a:t>Maternity Center Evaluation 2017</a:t>
            </a:r>
          </a:p>
        </p:txBody>
      </p:sp>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238625" y="2050675"/>
            <a:ext cx="3714750" cy="4807325"/>
          </a:xfrm>
        </p:spPr>
      </p:pic>
      <p:sp>
        <p:nvSpPr>
          <p:cNvPr id="4" name="Footer Placeholder 3"/>
          <p:cNvSpPr>
            <a:spLocks noGrp="1"/>
          </p:cNvSpPr>
          <p:nvPr>
            <p:ph type="ftr" sz="quarter" idx="11"/>
          </p:nvPr>
        </p:nvSpPr>
        <p:spPr/>
        <p:txBody>
          <a:bodyPr/>
          <a:lstStyle/>
          <a:p>
            <a:r>
              <a:rPr lang="en-US" dirty="0"/>
              <a:t>Copyright Jennie Joseph 2021</a:t>
            </a:r>
          </a:p>
        </p:txBody>
      </p:sp>
    </p:spTree>
    <p:extLst>
      <p:ext uri="{BB962C8B-B14F-4D97-AF65-F5344CB8AC3E}">
        <p14:creationId xmlns:p14="http://schemas.microsoft.com/office/powerpoint/2010/main" val="1356471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C3FF5-68C5-8144-8612-AD334A898570}"/>
              </a:ext>
            </a:extLst>
          </p:cNvPr>
          <p:cNvSpPr>
            <a:spLocks noGrp="1"/>
          </p:cNvSpPr>
          <p:nvPr>
            <p:ph type="title"/>
          </p:nvPr>
        </p:nvSpPr>
        <p:spPr>
          <a:xfrm>
            <a:off x="832590" y="92124"/>
            <a:ext cx="10515600" cy="1325563"/>
          </a:xfrm>
        </p:spPr>
        <p:txBody>
          <a:bodyPr/>
          <a:lstStyle/>
          <a:p>
            <a:pPr algn="ctr"/>
            <a:r>
              <a:rPr lang="en-US" dirty="0"/>
              <a:t>Conclusions of the 2017 Study</a:t>
            </a:r>
          </a:p>
        </p:txBody>
      </p:sp>
      <p:sp>
        <p:nvSpPr>
          <p:cNvPr id="3" name="Content Placeholder 2">
            <a:extLst>
              <a:ext uri="{FF2B5EF4-FFF2-40B4-BE49-F238E27FC236}">
                <a16:creationId xmlns:a16="http://schemas.microsoft.com/office/drawing/2014/main" id="{E5753972-1611-9B4F-881F-546F00018724}"/>
              </a:ext>
            </a:extLst>
          </p:cNvPr>
          <p:cNvSpPr>
            <a:spLocks noGrp="1"/>
          </p:cNvSpPr>
          <p:nvPr>
            <p:ph idx="1"/>
          </p:nvPr>
        </p:nvSpPr>
        <p:spPr>
          <a:xfrm>
            <a:off x="832589" y="1132606"/>
            <a:ext cx="10602223" cy="5383697"/>
          </a:xfrm>
        </p:spPr>
        <p:txBody>
          <a:bodyPr>
            <a:normAutofit fontScale="55000" lnSpcReduction="20000"/>
          </a:bodyPr>
          <a:lstStyle/>
          <a:p>
            <a:pPr marL="0" indent="0" algn="ctr">
              <a:buNone/>
            </a:pPr>
            <a:r>
              <a:rPr lang="en-US" sz="5100" b="1" dirty="0">
                <a:solidFill>
                  <a:srgbClr val="843C0C"/>
                </a:solidFill>
              </a:rPr>
              <a:t>Zero Disparities in Preterm Birth Rates</a:t>
            </a:r>
            <a:endParaRPr lang="en-US" sz="5100" dirty="0">
              <a:solidFill>
                <a:srgbClr val="843C0C"/>
              </a:solidFill>
            </a:endParaRPr>
          </a:p>
          <a:p>
            <a:pPr marL="0" indent="0">
              <a:buNone/>
            </a:pPr>
            <a:br>
              <a:rPr lang="en-US" sz="5100" dirty="0">
                <a:solidFill>
                  <a:srgbClr val="843C0C"/>
                </a:solidFill>
              </a:rPr>
            </a:br>
            <a:r>
              <a:rPr lang="en-US" sz="3600" dirty="0"/>
              <a:t>The disparity between the preterm rates for African-American and Black women </a:t>
            </a:r>
            <a:r>
              <a:rPr lang="en-US" sz="3600" b="1" dirty="0"/>
              <a:t>has been erased. </a:t>
            </a:r>
            <a:r>
              <a:rPr lang="en-US" sz="3600" dirty="0"/>
              <a:t> </a:t>
            </a:r>
          </a:p>
          <a:p>
            <a:pPr marL="0" indent="0">
              <a:buNone/>
            </a:pPr>
            <a:endParaRPr lang="en-US" sz="2200" dirty="0"/>
          </a:p>
          <a:p>
            <a:pPr marL="0" indent="0">
              <a:buNone/>
            </a:pPr>
            <a:r>
              <a:rPr lang="en-US" sz="3600" dirty="0"/>
              <a:t>The preterm birth rates for African-American and </a:t>
            </a:r>
            <a:r>
              <a:rPr lang="en-US" sz="3600" b="1" dirty="0"/>
              <a:t>Black women was actually lower </a:t>
            </a:r>
            <a:r>
              <a:rPr lang="en-US" sz="3600" dirty="0"/>
              <a:t>(8.6%) than the rates of their White counterparts in Orange County (9%), the state of Florida (9%) and across the nation (9%). February 2016 and February 2017, a total of 256 women received services</a:t>
            </a:r>
          </a:p>
          <a:p>
            <a:pPr marL="0" indent="0">
              <a:buNone/>
            </a:pPr>
            <a:endParaRPr lang="en-US" sz="2200" dirty="0"/>
          </a:p>
          <a:p>
            <a:pPr marL="0" indent="0">
              <a:buNone/>
            </a:pPr>
            <a:r>
              <a:rPr lang="en-US" sz="3600" dirty="0"/>
              <a:t>African-American and </a:t>
            </a:r>
            <a:r>
              <a:rPr lang="en-US" sz="3600" b="1" dirty="0"/>
              <a:t>Black women </a:t>
            </a:r>
            <a:r>
              <a:rPr lang="en-US" sz="3600" dirty="0"/>
              <a:t>(who generally have the worse birth outcomes locally, statewide and across the country) who received care </a:t>
            </a:r>
            <a:r>
              <a:rPr lang="en-US" sz="3600" b="1" dirty="0"/>
              <a:t>had lower preterm birth rates (8.6%) than individuals of the same race in Orange County (13%) the state of Florida (13.3%) and the nation (13%)</a:t>
            </a:r>
          </a:p>
          <a:p>
            <a:pPr marL="0" indent="0">
              <a:buNone/>
            </a:pPr>
            <a:endParaRPr lang="en-US" sz="2200" b="1" dirty="0"/>
          </a:p>
          <a:p>
            <a:pPr marL="0" indent="0">
              <a:buNone/>
            </a:pPr>
            <a:r>
              <a:rPr lang="en-US" sz="3600" b="1" dirty="0"/>
              <a:t>White women </a:t>
            </a:r>
            <a:r>
              <a:rPr lang="en-US" sz="3600" dirty="0"/>
              <a:t>also fared well as their preterm birth rates were </a:t>
            </a:r>
            <a:r>
              <a:rPr lang="en-US" sz="3600" b="1" dirty="0"/>
              <a:t>lower (5%) than White women in Orange County (9%) and the state of Florida(9%)</a:t>
            </a:r>
          </a:p>
          <a:p>
            <a:pPr marL="0" indent="0">
              <a:buNone/>
            </a:pPr>
            <a:endParaRPr lang="en-US" sz="2200" b="1" dirty="0"/>
          </a:p>
          <a:p>
            <a:pPr marL="0" indent="0">
              <a:buNone/>
            </a:pPr>
            <a:r>
              <a:rPr lang="en-US" sz="3600" dirty="0"/>
              <a:t>The positive outcomes are also reflected in the preterm rate comparisons of Hispanic women who received care. The preterm rates for </a:t>
            </a:r>
            <a:r>
              <a:rPr lang="en-US" sz="3600" b="1" dirty="0"/>
              <a:t>Hispanic women (4%)</a:t>
            </a:r>
            <a:r>
              <a:rPr lang="en-US" sz="3600" dirty="0"/>
              <a:t> </a:t>
            </a:r>
            <a:r>
              <a:rPr lang="en-US" sz="3600" b="1" dirty="0"/>
              <a:t>were less than half of the rates of Hispanic women in Orange County(9.3%) and the state of Florida (8.9%)</a:t>
            </a:r>
          </a:p>
          <a:p>
            <a:pPr marL="0" indent="0">
              <a:buNone/>
            </a:pPr>
            <a:endParaRPr lang="en-US" sz="3600" b="1" dirty="0"/>
          </a:p>
          <a:p>
            <a:pPr marL="0" indent="0">
              <a:buNone/>
            </a:pPr>
            <a:endParaRPr lang="en-US" dirty="0"/>
          </a:p>
        </p:txBody>
      </p:sp>
      <p:sp>
        <p:nvSpPr>
          <p:cNvPr id="4" name="Slide Number Placeholder 3">
            <a:extLst>
              <a:ext uri="{FF2B5EF4-FFF2-40B4-BE49-F238E27FC236}">
                <a16:creationId xmlns:a16="http://schemas.microsoft.com/office/drawing/2014/main" id="{FAF82788-5EDD-2C48-A3E1-D0FD04F3C211}"/>
              </a:ext>
            </a:extLst>
          </p:cNvPr>
          <p:cNvSpPr>
            <a:spLocks noGrp="1"/>
          </p:cNvSpPr>
          <p:nvPr>
            <p:ph type="sldNum" sz="quarter" idx="12"/>
          </p:nvPr>
        </p:nvSpPr>
        <p:spPr/>
        <p:txBody>
          <a:bodyPr/>
          <a:lstStyle/>
          <a:p>
            <a:fld id="{99216C3A-45B3-4D9E-9709-12C94313D2C2}" type="slidenum">
              <a:rPr lang="en-US" smtClean="0"/>
              <a:t>35</a:t>
            </a:fld>
            <a:endParaRPr lang="en-US"/>
          </a:p>
        </p:txBody>
      </p:sp>
      <p:sp>
        <p:nvSpPr>
          <p:cNvPr id="5" name="Rectangle 4">
            <a:extLst>
              <a:ext uri="{FF2B5EF4-FFF2-40B4-BE49-F238E27FC236}">
                <a16:creationId xmlns:a16="http://schemas.microsoft.com/office/drawing/2014/main" id="{086A2D18-925B-2E41-8593-7B1027C1A1F4}"/>
              </a:ext>
            </a:extLst>
          </p:cNvPr>
          <p:cNvSpPr/>
          <p:nvPr/>
        </p:nvSpPr>
        <p:spPr>
          <a:xfrm>
            <a:off x="5971607" y="3244334"/>
            <a:ext cx="237566" cy="369332"/>
          </a:xfrm>
          <a:prstGeom prst="rect">
            <a:avLst/>
          </a:prstGeom>
        </p:spPr>
        <p:txBody>
          <a:bodyPr wrap="none">
            <a:spAutoFit/>
          </a:bodyPr>
          <a:lstStyle/>
          <a:p>
            <a:r>
              <a:rPr lang="en-US" dirty="0"/>
              <a:t> </a:t>
            </a:r>
          </a:p>
        </p:txBody>
      </p:sp>
      <p:sp>
        <p:nvSpPr>
          <p:cNvPr id="6" name="Rectangle 5">
            <a:extLst>
              <a:ext uri="{FF2B5EF4-FFF2-40B4-BE49-F238E27FC236}">
                <a16:creationId xmlns:a16="http://schemas.microsoft.com/office/drawing/2014/main" id="{18D14D1C-504E-4C41-ABA3-653A879C3912}"/>
              </a:ext>
            </a:extLst>
          </p:cNvPr>
          <p:cNvSpPr/>
          <p:nvPr/>
        </p:nvSpPr>
        <p:spPr>
          <a:xfrm>
            <a:off x="5971607" y="3244334"/>
            <a:ext cx="290464" cy="369332"/>
          </a:xfrm>
          <a:prstGeom prst="rect">
            <a:avLst/>
          </a:prstGeom>
        </p:spPr>
        <p:txBody>
          <a:bodyPr wrap="none">
            <a:spAutoFit/>
          </a:bodyPr>
          <a:lstStyle/>
          <a:p>
            <a:r>
              <a:rPr lang="en-US" dirty="0"/>
              <a:t>  </a:t>
            </a:r>
          </a:p>
        </p:txBody>
      </p:sp>
    </p:spTree>
    <p:extLst>
      <p:ext uri="{BB962C8B-B14F-4D97-AF65-F5344CB8AC3E}">
        <p14:creationId xmlns:p14="http://schemas.microsoft.com/office/powerpoint/2010/main" val="16329131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66D1E-74F2-8047-AF67-8096DE81E067}"/>
              </a:ext>
            </a:extLst>
          </p:cNvPr>
          <p:cNvSpPr>
            <a:spLocks noGrp="1"/>
          </p:cNvSpPr>
          <p:nvPr>
            <p:ph type="title"/>
          </p:nvPr>
        </p:nvSpPr>
        <p:spPr/>
        <p:txBody>
          <a:bodyPr/>
          <a:lstStyle/>
          <a:p>
            <a:br>
              <a:rPr lang="en-US" dirty="0"/>
            </a:br>
            <a:endParaRPr lang="en-US" dirty="0"/>
          </a:p>
        </p:txBody>
      </p:sp>
      <p:sp>
        <p:nvSpPr>
          <p:cNvPr id="3" name="Content Placeholder 2">
            <a:extLst>
              <a:ext uri="{FF2B5EF4-FFF2-40B4-BE49-F238E27FC236}">
                <a16:creationId xmlns:a16="http://schemas.microsoft.com/office/drawing/2014/main" id="{4CA463EC-6439-5B41-946D-FD5DB9FBE070}"/>
              </a:ext>
            </a:extLst>
          </p:cNvPr>
          <p:cNvSpPr>
            <a:spLocks noGrp="1"/>
          </p:cNvSpPr>
          <p:nvPr>
            <p:ph idx="1"/>
          </p:nvPr>
        </p:nvSpPr>
        <p:spPr/>
        <p:txBody>
          <a:bodyPr/>
          <a:lstStyle/>
          <a:p>
            <a:pPr marL="0" indent="0">
              <a:buNone/>
            </a:pPr>
            <a:endParaRPr lang="en-US" dirty="0"/>
          </a:p>
          <a:p>
            <a:pPr marL="0" indent="0">
              <a:buNone/>
            </a:pPr>
            <a:endParaRPr lang="en-US" dirty="0"/>
          </a:p>
          <a:p>
            <a:endParaRPr lang="en-US" dirty="0"/>
          </a:p>
          <a:p>
            <a:endParaRPr lang="en-US" dirty="0"/>
          </a:p>
        </p:txBody>
      </p:sp>
      <p:pic>
        <p:nvPicPr>
          <p:cNvPr id="4" name="Picture 2">
            <a:extLst>
              <a:ext uri="{FF2B5EF4-FFF2-40B4-BE49-F238E27FC236}">
                <a16:creationId xmlns:a16="http://schemas.microsoft.com/office/drawing/2014/main" id="{4D4627E9-A84B-8E4E-BEBC-68DF33869AD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13317" y="1142567"/>
            <a:ext cx="7565366" cy="5034396"/>
          </a:xfrm>
          <a:prstGeom prst="rect">
            <a:avLst/>
          </a:prstGeom>
          <a:noFill/>
          <a:ln w="12700">
            <a:solidFill>
              <a:srgbClr val="7030A0"/>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CDD0BCB-82B4-7E46-8B61-FB38F29FD7E7}"/>
              </a:ext>
            </a:extLst>
          </p:cNvPr>
          <p:cNvSpPr txBox="1"/>
          <p:nvPr/>
        </p:nvSpPr>
        <p:spPr>
          <a:xfrm>
            <a:off x="5207267" y="6545179"/>
            <a:ext cx="1867819" cy="523220"/>
          </a:xfrm>
          <a:prstGeom prst="rect">
            <a:avLst/>
          </a:prstGeom>
          <a:noFill/>
        </p:spPr>
        <p:txBody>
          <a:bodyPr wrap="none" rtlCol="0">
            <a:spAutoFit/>
          </a:bodyPr>
          <a:lstStyle/>
          <a:p>
            <a:r>
              <a:rPr lang="en-US" altLang="en-US" sz="1000" dirty="0">
                <a:solidFill>
                  <a:srgbClr val="898989"/>
                </a:solidFill>
              </a:rPr>
              <a:t>© Copyright Jennie Joseph 2021</a:t>
            </a:r>
          </a:p>
          <a:p>
            <a:endParaRPr lang="en-US" dirty="0"/>
          </a:p>
        </p:txBody>
      </p:sp>
      <p:sp>
        <p:nvSpPr>
          <p:cNvPr id="6" name="TextBox 5">
            <a:extLst>
              <a:ext uri="{FF2B5EF4-FFF2-40B4-BE49-F238E27FC236}">
                <a16:creationId xmlns:a16="http://schemas.microsoft.com/office/drawing/2014/main" id="{3A6B864B-55CC-164F-A3E9-27E80C8C21B5}"/>
              </a:ext>
            </a:extLst>
          </p:cNvPr>
          <p:cNvSpPr txBox="1"/>
          <p:nvPr/>
        </p:nvSpPr>
        <p:spPr>
          <a:xfrm>
            <a:off x="2006646" y="289868"/>
            <a:ext cx="8269059" cy="584775"/>
          </a:xfrm>
          <a:prstGeom prst="rect">
            <a:avLst/>
          </a:prstGeom>
          <a:noFill/>
        </p:spPr>
        <p:txBody>
          <a:bodyPr wrap="none" rtlCol="0">
            <a:spAutoFit/>
          </a:bodyPr>
          <a:lstStyle/>
          <a:p>
            <a:r>
              <a:rPr lang="en-US" sz="3200" dirty="0">
                <a:solidFill>
                  <a:srgbClr val="843C0C"/>
                </a:solidFill>
              </a:rPr>
              <a:t>Access, Connections, Knowledge, Empowerment</a:t>
            </a:r>
          </a:p>
        </p:txBody>
      </p:sp>
    </p:spTree>
    <p:extLst>
      <p:ext uri="{BB962C8B-B14F-4D97-AF65-F5344CB8AC3E}">
        <p14:creationId xmlns:p14="http://schemas.microsoft.com/office/powerpoint/2010/main" val="39121120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55297" name="Title 1">
            <a:extLst>
              <a:ext uri="{FF2B5EF4-FFF2-40B4-BE49-F238E27FC236}">
                <a16:creationId xmlns:a16="http://schemas.microsoft.com/office/drawing/2014/main" id="{82E85BFC-EC06-8341-9121-9E7348DF0AD8}"/>
              </a:ext>
            </a:extLst>
          </p:cNvPr>
          <p:cNvSpPr>
            <a:spLocks noGrp="1"/>
          </p:cNvSpPr>
          <p:nvPr>
            <p:ph type="title"/>
          </p:nvPr>
        </p:nvSpPr>
        <p:spPr>
          <a:xfrm>
            <a:off x="1981200" y="358775"/>
            <a:ext cx="8229600" cy="1143000"/>
          </a:xfrm>
        </p:spPr>
        <p:txBody>
          <a:bodyPr>
            <a:normAutofit fontScale="90000"/>
          </a:bodyPr>
          <a:lstStyle/>
          <a:p>
            <a:pPr algn="ctr" eaLnBrk="1" hangingPunct="1"/>
            <a:r>
              <a:rPr lang="en-US" altLang="en-US" sz="4800" b="1" dirty="0">
                <a:solidFill>
                  <a:srgbClr val="843C0C"/>
                </a:solidFill>
                <a:ea typeface="ＭＳ Ｐゴシック" panose="020B0600070205080204" pitchFamily="34" charset="-128"/>
                <a:cs typeface="Arial" panose="020B0604020202020204" pitchFamily="34" charset="0"/>
              </a:rPr>
              <a:t>Commonsense Solutions </a:t>
            </a:r>
            <a:br>
              <a:rPr lang="en-US" altLang="en-US" sz="4800" dirty="0">
                <a:ea typeface="ＭＳ Ｐゴシック" panose="020B0600070205080204" pitchFamily="34" charset="-128"/>
                <a:cs typeface="Arial" panose="020B0604020202020204" pitchFamily="34" charset="0"/>
              </a:rPr>
            </a:br>
            <a:endParaRPr lang="en-US" altLang="en-US" sz="4800" dirty="0">
              <a:ea typeface="ＭＳ Ｐゴシック" panose="020B0600070205080204" pitchFamily="34" charset="-128"/>
              <a:cs typeface="Arial" panose="020B0604020202020204" pitchFamily="34" charset="0"/>
            </a:endParaRPr>
          </a:p>
        </p:txBody>
      </p:sp>
      <p:sp>
        <p:nvSpPr>
          <p:cNvPr id="3" name="Content Placeholder 2">
            <a:extLst>
              <a:ext uri="{FF2B5EF4-FFF2-40B4-BE49-F238E27FC236}">
                <a16:creationId xmlns:a16="http://schemas.microsoft.com/office/drawing/2014/main" id="{F3BEA51E-084E-AA4C-9EDA-80A74C2BE22E}"/>
              </a:ext>
            </a:extLst>
          </p:cNvPr>
          <p:cNvSpPr>
            <a:spLocks noGrp="1"/>
          </p:cNvSpPr>
          <p:nvPr>
            <p:ph idx="1"/>
          </p:nvPr>
        </p:nvSpPr>
        <p:spPr>
          <a:xfrm>
            <a:off x="1295399" y="1112837"/>
            <a:ext cx="9849929" cy="5426075"/>
          </a:xfrm>
        </p:spPr>
        <p:txBody>
          <a:bodyPr>
            <a:normAutofit/>
          </a:bodyPr>
          <a:lstStyle/>
          <a:p>
            <a:pPr marL="0" indent="0" algn="ctr">
              <a:buNone/>
            </a:pPr>
            <a:r>
              <a:rPr lang="en-US" altLang="en-US" sz="3000" b="1" dirty="0">
                <a:latin typeface="+mj-lt"/>
                <a:ea typeface="ＭＳ Ｐゴシック" panose="020B0600070205080204" pitchFamily="34" charset="-128"/>
                <a:cs typeface="Arial" panose="020B0604020202020204" pitchFamily="34" charset="0"/>
              </a:rPr>
              <a:t>Community-based, community-owned and community-led perinatal providers and practices using doulas, lactation educators, community health workers, medical assistants, nurses and midwives are:</a:t>
            </a:r>
          </a:p>
          <a:p>
            <a:pPr marL="0" indent="0">
              <a:buNone/>
            </a:pPr>
            <a:endParaRPr lang="en-US" altLang="en-US" sz="800" dirty="0">
              <a:latin typeface="Arial" panose="020B0604020202020204" pitchFamily="34" charset="0"/>
              <a:ea typeface="ＭＳ Ｐゴシック" panose="020B0600070205080204" pitchFamily="34" charset="-128"/>
              <a:cs typeface="Arial" panose="020B0604020202020204" pitchFamily="34" charset="0"/>
            </a:endParaRPr>
          </a:p>
          <a:p>
            <a:pPr marL="0" indent="0"/>
            <a:r>
              <a:rPr lang="en-US" altLang="en-US" sz="2400" dirty="0">
                <a:latin typeface="Calibri" panose="020F0502020204030204" pitchFamily="34" charset="0"/>
                <a:ea typeface="ＭＳ Ｐゴシック" panose="020B0600070205080204" pitchFamily="34" charset="-128"/>
                <a:cs typeface="Calibri" panose="020F0502020204030204" pitchFamily="34" charset="0"/>
              </a:rPr>
              <a:t>PROTECTIVE in </a:t>
            </a:r>
            <a:r>
              <a:rPr lang="en-US" altLang="en-US" sz="2400" u="sng" dirty="0">
                <a:latin typeface="Calibri" panose="020F0502020204030204" pitchFamily="34" charset="0"/>
                <a:ea typeface="ＭＳ Ｐゴシック" panose="020B0600070205080204" pitchFamily="34" charset="-128"/>
                <a:cs typeface="Calibri" panose="020F0502020204030204" pitchFamily="34" charset="0"/>
              </a:rPr>
              <a:t>all</a:t>
            </a:r>
            <a:r>
              <a:rPr lang="en-US" altLang="en-US" sz="2400" dirty="0">
                <a:latin typeface="Calibri" panose="020F0502020204030204" pitchFamily="34" charset="0"/>
                <a:ea typeface="ＭＳ Ｐゴシック" panose="020B0600070205080204" pitchFamily="34" charset="-128"/>
                <a:cs typeface="Calibri" panose="020F0502020204030204" pitchFamily="34" charset="0"/>
              </a:rPr>
              <a:t> </a:t>
            </a:r>
            <a:r>
              <a:rPr lang="en-US" altLang="en-US" sz="2400" dirty="0" err="1">
                <a:latin typeface="Calibri" panose="020F0502020204030204" pitchFamily="34" charset="0"/>
                <a:ea typeface="ＭＳ Ｐゴシック" panose="020B0600070205080204" pitchFamily="34" charset="-128"/>
                <a:cs typeface="Calibri" panose="020F0502020204030204" pitchFamily="34" charset="0"/>
              </a:rPr>
              <a:t>materno</a:t>
            </a:r>
            <a:r>
              <a:rPr lang="en-US" altLang="en-US" sz="2400" dirty="0">
                <a:latin typeface="Calibri" panose="020F0502020204030204" pitchFamily="34" charset="0"/>
                <a:ea typeface="ＭＳ Ｐゴシック" panose="020B0600070205080204" pitchFamily="34" charset="-128"/>
                <a:cs typeface="Calibri" panose="020F0502020204030204" pitchFamily="34" charset="0"/>
              </a:rPr>
              <a:t>-toxic zones and situations</a:t>
            </a:r>
          </a:p>
          <a:p>
            <a:pPr marL="0" indent="0"/>
            <a:r>
              <a:rPr lang="en-US" altLang="en-US" sz="2400" dirty="0">
                <a:latin typeface="Calibri" panose="020F0502020204030204" pitchFamily="34" charset="0"/>
                <a:ea typeface="ＭＳ Ｐゴシック" panose="020B0600070205080204" pitchFamily="34" charset="-128"/>
                <a:cs typeface="Calibri" panose="020F0502020204030204" pitchFamily="34" charset="0"/>
              </a:rPr>
              <a:t>Able and willing to create and navigate in a ‘</a:t>
            </a:r>
            <a:r>
              <a:rPr lang="en-US" altLang="en-US" sz="2400" b="1" dirty="0">
                <a:latin typeface="Calibri" panose="020F0502020204030204" pitchFamily="34" charset="0"/>
                <a:ea typeface="ＭＳ Ｐゴシック" panose="020B0600070205080204" pitchFamily="34" charset="-128"/>
                <a:cs typeface="Calibri" panose="020F0502020204030204" pitchFamily="34" charset="0"/>
              </a:rPr>
              <a:t>team</a:t>
            </a:r>
            <a:r>
              <a:rPr lang="en-US" altLang="en-US" sz="2400" dirty="0">
                <a:latin typeface="Calibri" panose="020F0502020204030204" pitchFamily="34" charset="0"/>
                <a:ea typeface="ＭＳ Ｐゴシック" panose="020B0600070205080204" pitchFamily="34" charset="-128"/>
                <a:cs typeface="Calibri" panose="020F0502020204030204" pitchFamily="34" charset="0"/>
              </a:rPr>
              <a:t>’ approach to maternity care</a:t>
            </a:r>
          </a:p>
          <a:p>
            <a:pPr marL="0" indent="0"/>
            <a:r>
              <a:rPr lang="en-US" altLang="en-US" sz="2400" dirty="0">
                <a:latin typeface="Calibri" panose="020F0502020204030204" pitchFamily="34" charset="0"/>
                <a:ea typeface="ＭＳ Ｐゴシック" panose="020B0600070205080204" pitchFamily="34" charset="-128"/>
                <a:cs typeface="Calibri" panose="020F0502020204030204" pitchFamily="34" charset="0"/>
              </a:rPr>
              <a:t>Providing quality, culturally-congruent, perinatal care meeting women where they ‘are’ – physically, mentally, emotionally and even financially</a:t>
            </a:r>
          </a:p>
          <a:p>
            <a:pPr marL="0" indent="0"/>
            <a:r>
              <a:rPr lang="en-US" altLang="en-US" sz="2400" dirty="0">
                <a:latin typeface="Calibri" panose="020F0502020204030204" pitchFamily="34" charset="0"/>
                <a:ea typeface="ＭＳ Ｐゴシック" panose="020B0600070205080204" pitchFamily="34" charset="-128"/>
                <a:cs typeface="Calibri" panose="020F0502020204030204" pitchFamily="34" charset="0"/>
              </a:rPr>
              <a:t>Able to train and support other willing providers and agencies in </a:t>
            </a:r>
            <a:r>
              <a:rPr lang="en-US" altLang="en-US" sz="2400" b="1" dirty="0">
                <a:latin typeface="Calibri" panose="020F0502020204030204" pitchFamily="34" charset="0"/>
                <a:ea typeface="ＭＳ Ｐゴシック" panose="020B0600070205080204" pitchFamily="34" charset="-128"/>
                <a:cs typeface="Calibri" panose="020F0502020204030204" pitchFamily="34" charset="0"/>
              </a:rPr>
              <a:t>interdisciplinary</a:t>
            </a:r>
            <a:r>
              <a:rPr lang="en-US" altLang="en-US" sz="2400" dirty="0">
                <a:latin typeface="Calibri" panose="020F0502020204030204" pitchFamily="34" charset="0"/>
                <a:ea typeface="ＭＳ Ｐゴシック" panose="020B0600070205080204" pitchFamily="34" charset="-128"/>
                <a:cs typeface="Calibri" panose="020F0502020204030204" pitchFamily="34" charset="0"/>
              </a:rPr>
              <a:t> and </a:t>
            </a:r>
            <a:r>
              <a:rPr lang="en-US" altLang="en-US" sz="2400" b="1" dirty="0">
                <a:latin typeface="Calibri" panose="020F0502020204030204" pitchFamily="34" charset="0"/>
                <a:ea typeface="ＭＳ Ｐゴシック" panose="020B0600070205080204" pitchFamily="34" charset="-128"/>
                <a:cs typeface="Calibri" panose="020F0502020204030204" pitchFamily="34" charset="0"/>
              </a:rPr>
              <a:t>collaborative</a:t>
            </a:r>
            <a:r>
              <a:rPr lang="en-US" altLang="en-US" sz="2400" dirty="0">
                <a:latin typeface="Calibri" panose="020F0502020204030204" pitchFamily="34" charset="0"/>
                <a:ea typeface="ＭＳ Ｐゴシック" panose="020B0600070205080204" pitchFamily="34" charset="-128"/>
                <a:cs typeface="Calibri" panose="020F0502020204030204" pitchFamily="34" charset="0"/>
              </a:rPr>
              <a:t> practice </a:t>
            </a:r>
            <a:endParaRPr lang="en-US" altLang="en-US" sz="2400" dirty="0">
              <a:solidFill>
                <a:srgbClr val="7030A0"/>
              </a:solidFill>
              <a:latin typeface="Calibri" panose="020F0502020204030204" pitchFamily="34" charset="0"/>
              <a:ea typeface="ＭＳ Ｐゴシック" panose="020B0600070205080204" pitchFamily="34" charset="-128"/>
              <a:cs typeface="Calibri" panose="020F0502020204030204" pitchFamily="34" charset="0"/>
            </a:endParaRPr>
          </a:p>
          <a:p>
            <a:pPr marL="0" indent="0">
              <a:buNone/>
            </a:pPr>
            <a:endParaRPr lang="en-US" altLang="en-US" sz="2700" dirty="0">
              <a:latin typeface="Arial" panose="020B0604020202020204" pitchFamily="34" charset="0"/>
              <a:ea typeface="ＭＳ Ｐゴシック" panose="020B0600070205080204" pitchFamily="34" charset="-128"/>
              <a:cs typeface="Arial" panose="020B0604020202020204" pitchFamily="34" charset="0"/>
            </a:endParaRPr>
          </a:p>
          <a:p>
            <a:pPr marL="0" indent="0"/>
            <a:endParaRPr lang="en-US" altLang="en-US" sz="2700" dirty="0">
              <a:ea typeface="ＭＳ Ｐゴシック" panose="020B0600070205080204" pitchFamily="34" charset="-128"/>
            </a:endParaRPr>
          </a:p>
          <a:p>
            <a:pPr marL="0" indent="0"/>
            <a:endParaRPr lang="en-US" altLang="en-US" sz="2700" dirty="0">
              <a:ea typeface="ＭＳ Ｐゴシック" panose="020B0600070205080204" pitchFamily="34" charset="-128"/>
            </a:endParaRPr>
          </a:p>
          <a:p>
            <a:pPr marL="0" indent="0"/>
            <a:endParaRPr lang="en-US" altLang="en-US" sz="2700" dirty="0">
              <a:ea typeface="ＭＳ Ｐゴシック" panose="020B0600070205080204" pitchFamily="34" charset="-128"/>
            </a:endParaRPr>
          </a:p>
          <a:p>
            <a:pPr marL="0" indent="0"/>
            <a:endParaRPr lang="en-US" altLang="en-US" sz="2700" dirty="0">
              <a:ea typeface="ＭＳ Ｐゴシック" panose="020B0600070205080204" pitchFamily="34" charset="-128"/>
            </a:endParaRPr>
          </a:p>
        </p:txBody>
      </p:sp>
      <p:sp>
        <p:nvSpPr>
          <p:cNvPr id="4" name="Footer Placeholder 3">
            <a:extLst>
              <a:ext uri="{FF2B5EF4-FFF2-40B4-BE49-F238E27FC236}">
                <a16:creationId xmlns:a16="http://schemas.microsoft.com/office/drawing/2014/main" id="{0D19B18E-4424-784E-8B28-2797C79727D0}"/>
              </a:ext>
            </a:extLst>
          </p:cNvPr>
          <p:cNvSpPr>
            <a:spLocks noGrp="1"/>
          </p:cNvSpPr>
          <p:nvPr>
            <p:ph type="ftr" sz="quarter" idx="11"/>
          </p:nvPr>
        </p:nvSpPr>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000" dirty="0">
                <a:solidFill>
                  <a:srgbClr val="898989"/>
                </a:solidFill>
              </a:rPr>
              <a:t>© Copyright Jennie Joseph 2021</a:t>
            </a:r>
          </a:p>
        </p:txBody>
      </p:sp>
    </p:spTree>
    <p:extLst>
      <p:ext uri="{BB962C8B-B14F-4D97-AF65-F5344CB8AC3E}">
        <p14:creationId xmlns:p14="http://schemas.microsoft.com/office/powerpoint/2010/main" val="11715759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3553" name="Title 1">
            <a:extLst>
              <a:ext uri="{FF2B5EF4-FFF2-40B4-BE49-F238E27FC236}">
                <a16:creationId xmlns:a16="http://schemas.microsoft.com/office/drawing/2014/main" id="{1D6E8758-D13A-9249-BE41-B125D9E3018C}"/>
              </a:ext>
            </a:extLst>
          </p:cNvPr>
          <p:cNvSpPr>
            <a:spLocks noGrp="1"/>
          </p:cNvSpPr>
          <p:nvPr>
            <p:ph type="title"/>
          </p:nvPr>
        </p:nvSpPr>
        <p:spPr>
          <a:xfrm>
            <a:off x="1981200" y="74613"/>
            <a:ext cx="8229600" cy="1143000"/>
          </a:xfrm>
        </p:spPr>
        <p:txBody>
          <a:bodyPr/>
          <a:lstStyle/>
          <a:p>
            <a:pPr algn="ctr" eaLnBrk="1" hangingPunct="1"/>
            <a:r>
              <a:rPr lang="en-US" altLang="en-US" b="1" dirty="0">
                <a:solidFill>
                  <a:srgbClr val="843C0C"/>
                </a:solidFill>
                <a:ea typeface="ＭＳ Ｐゴシック" panose="020B0600070205080204" pitchFamily="34" charset="-128"/>
                <a:cs typeface="Arial" panose="020B0604020202020204" pitchFamily="34" charset="0"/>
              </a:rPr>
              <a:t>What do we need?</a:t>
            </a:r>
          </a:p>
        </p:txBody>
      </p:sp>
      <p:sp>
        <p:nvSpPr>
          <p:cNvPr id="3" name="Content Placeholder 2">
            <a:extLst>
              <a:ext uri="{FF2B5EF4-FFF2-40B4-BE49-F238E27FC236}">
                <a16:creationId xmlns:a16="http://schemas.microsoft.com/office/drawing/2014/main" id="{6DA3951B-AA7D-A44B-8E08-999D8A4DEB88}"/>
              </a:ext>
            </a:extLst>
          </p:cNvPr>
          <p:cNvSpPr>
            <a:spLocks noGrp="1"/>
          </p:cNvSpPr>
          <p:nvPr>
            <p:ph idx="1"/>
          </p:nvPr>
        </p:nvSpPr>
        <p:spPr>
          <a:xfrm>
            <a:off x="1532238" y="1217613"/>
            <a:ext cx="9020432" cy="5446712"/>
          </a:xfrm>
        </p:spPr>
        <p:txBody>
          <a:bodyPr>
            <a:normAutofit fontScale="85000" lnSpcReduction="20000"/>
          </a:bodyPr>
          <a:lstStyle/>
          <a:p>
            <a:pPr eaLnBrk="1" hangingPunct="1">
              <a:lnSpc>
                <a:spcPct val="90000"/>
              </a:lnSpc>
            </a:pPr>
            <a:r>
              <a:rPr lang="en-US" altLang="en-US" sz="2600" dirty="0">
                <a:latin typeface="Calibri" panose="020F0502020204030204" pitchFamily="34" charset="0"/>
                <a:ea typeface="ＭＳ Ｐゴシック" panose="020B0600070205080204" pitchFamily="34" charset="-128"/>
                <a:cs typeface="Calibri" panose="020F0502020204030204" pitchFamily="34" charset="0"/>
              </a:rPr>
              <a:t>ACCESS to </a:t>
            </a:r>
            <a:r>
              <a:rPr lang="en-US" altLang="en-US" sz="2600" b="1" dirty="0">
                <a:latin typeface="Calibri" panose="020F0502020204030204" pitchFamily="34" charset="0"/>
                <a:ea typeface="ＭＳ Ｐゴシック" panose="020B0600070205080204" pitchFamily="34" charset="-128"/>
                <a:cs typeface="Calibri" panose="020F0502020204030204" pitchFamily="34" charset="0"/>
              </a:rPr>
              <a:t>what</a:t>
            </a:r>
            <a:r>
              <a:rPr lang="en-US" altLang="en-US" sz="2600" dirty="0">
                <a:latin typeface="Calibri" panose="020F0502020204030204" pitchFamily="34" charset="0"/>
                <a:ea typeface="ＭＳ Ｐゴシック" panose="020B0600070205080204" pitchFamily="34" charset="-128"/>
                <a:cs typeface="Calibri" panose="020F0502020204030204" pitchFamily="34" charset="0"/>
              </a:rPr>
              <a:t>? </a:t>
            </a:r>
            <a:r>
              <a:rPr lang="en-US" altLang="en-US" sz="2600" i="1" dirty="0">
                <a:latin typeface="Calibri" panose="020F0502020204030204" pitchFamily="34" charset="0"/>
                <a:ea typeface="ＭＳ Ｐゴシック" panose="020B0600070205080204" pitchFamily="34" charset="-128"/>
                <a:cs typeface="Calibri" panose="020F0502020204030204" pitchFamily="34" charset="0"/>
              </a:rPr>
              <a:t>Safe, quality </a:t>
            </a:r>
            <a:r>
              <a:rPr lang="en-US" altLang="en-US" sz="2600" dirty="0">
                <a:latin typeface="Calibri" panose="020F0502020204030204" pitchFamily="34" charset="0"/>
                <a:ea typeface="ＭＳ Ｐゴシック" panose="020B0600070205080204" pitchFamily="34" charset="-128"/>
                <a:cs typeface="Calibri" panose="020F0502020204030204" pitchFamily="34" charset="0"/>
              </a:rPr>
              <a:t>maternity care for ALL women</a:t>
            </a:r>
          </a:p>
          <a:p>
            <a:pPr eaLnBrk="1" hangingPunct="1">
              <a:lnSpc>
                <a:spcPct val="90000"/>
              </a:lnSpc>
            </a:pPr>
            <a:r>
              <a:rPr lang="en-US" altLang="en-US" sz="2600" dirty="0">
                <a:latin typeface="Calibri" panose="020F0502020204030204" pitchFamily="34" charset="0"/>
                <a:ea typeface="ＭＳ Ｐゴシック" panose="020B0600070205080204" pitchFamily="34" charset="-128"/>
                <a:cs typeface="Calibri" panose="020F0502020204030204" pitchFamily="34" charset="0"/>
              </a:rPr>
              <a:t>ACCESS to </a:t>
            </a:r>
            <a:r>
              <a:rPr lang="en-US" altLang="en-US" sz="2600" b="1" dirty="0">
                <a:latin typeface="Calibri" panose="020F0502020204030204" pitchFamily="34" charset="0"/>
                <a:ea typeface="ＭＳ Ｐゴシック" panose="020B0600070205080204" pitchFamily="34" charset="-128"/>
                <a:cs typeface="Calibri" panose="020F0502020204030204" pitchFamily="34" charset="0"/>
              </a:rPr>
              <a:t>who</a:t>
            </a:r>
            <a:r>
              <a:rPr lang="en-US" altLang="en-US" sz="2600" dirty="0">
                <a:latin typeface="Calibri" panose="020F0502020204030204" pitchFamily="34" charset="0"/>
                <a:ea typeface="ＭＳ Ｐゴシック" panose="020B0600070205080204" pitchFamily="34" charset="-128"/>
                <a:cs typeface="Calibri" panose="020F0502020204030204" pitchFamily="34" charset="0"/>
              </a:rPr>
              <a:t>? </a:t>
            </a:r>
            <a:r>
              <a:rPr lang="en-US" altLang="en-US" sz="2600" i="1" dirty="0">
                <a:latin typeface="Calibri" panose="020F0502020204030204" pitchFamily="34" charset="0"/>
                <a:ea typeface="ＭＳ Ｐゴシック" panose="020B0600070205080204" pitchFamily="34" charset="-128"/>
                <a:cs typeface="Calibri" panose="020F0502020204030204" pitchFamily="34" charset="0"/>
              </a:rPr>
              <a:t>Appropriate level </a:t>
            </a:r>
            <a:r>
              <a:rPr lang="en-US" altLang="en-US" sz="2600" dirty="0">
                <a:latin typeface="Calibri" panose="020F0502020204030204" pitchFamily="34" charset="0"/>
                <a:ea typeface="ＭＳ Ｐゴシック" panose="020B0600070205080204" pitchFamily="34" charset="-128"/>
                <a:cs typeface="Calibri" panose="020F0502020204030204" pitchFamily="34" charset="0"/>
              </a:rPr>
              <a:t>providers, with cultural humility and willingness to acknowledge the </a:t>
            </a:r>
            <a:r>
              <a:rPr lang="en-US" altLang="en-US" sz="2600" b="1" dirty="0">
                <a:latin typeface="Calibri" panose="020F0502020204030204" pitchFamily="34" charset="0"/>
                <a:ea typeface="ＭＳ Ｐゴシック" panose="020B0600070205080204" pitchFamily="34" charset="-128"/>
                <a:cs typeface="Calibri" panose="020F0502020204030204" pitchFamily="34" charset="0"/>
              </a:rPr>
              <a:t>true</a:t>
            </a:r>
            <a:r>
              <a:rPr lang="en-US" altLang="en-US" sz="2600" dirty="0">
                <a:latin typeface="Calibri" panose="020F0502020204030204" pitchFamily="34" charset="0"/>
                <a:ea typeface="ＭＳ Ｐゴシック" panose="020B0600070205080204" pitchFamily="34" charset="-128"/>
                <a:cs typeface="Calibri" panose="020F0502020204030204" pitchFamily="34" charset="0"/>
              </a:rPr>
              <a:t> dangers for women </a:t>
            </a:r>
          </a:p>
          <a:p>
            <a:pPr eaLnBrk="1" hangingPunct="1">
              <a:lnSpc>
                <a:spcPct val="90000"/>
              </a:lnSpc>
            </a:pPr>
            <a:r>
              <a:rPr lang="en-US" altLang="en-US" sz="2600" dirty="0">
                <a:latin typeface="Calibri" panose="020F0502020204030204" pitchFamily="34" charset="0"/>
                <a:ea typeface="ＭＳ Ｐゴシック" panose="020B0600070205080204" pitchFamily="34" charset="-128"/>
                <a:cs typeface="Calibri" panose="020F0502020204030204" pitchFamily="34" charset="0"/>
              </a:rPr>
              <a:t>ACCESS to </a:t>
            </a:r>
            <a:r>
              <a:rPr lang="en-US" altLang="en-US" sz="2600" b="1" dirty="0">
                <a:latin typeface="Calibri" panose="020F0502020204030204" pitchFamily="34" charset="0"/>
                <a:ea typeface="ＭＳ Ｐゴシック" panose="020B0600070205080204" pitchFamily="34" charset="-128"/>
                <a:cs typeface="Calibri" panose="020F0502020204030204" pitchFamily="34" charset="0"/>
              </a:rPr>
              <a:t>where</a:t>
            </a:r>
            <a:r>
              <a:rPr lang="en-US" altLang="en-US" sz="2600" dirty="0">
                <a:latin typeface="Calibri" panose="020F0502020204030204" pitchFamily="34" charset="0"/>
                <a:ea typeface="ＭＳ Ｐゴシック" panose="020B0600070205080204" pitchFamily="34" charset="-128"/>
                <a:cs typeface="Calibri" panose="020F0502020204030204" pitchFamily="34" charset="0"/>
              </a:rPr>
              <a:t>? All sites, all levels of care – home birth, clinic, birth center, hospital</a:t>
            </a:r>
          </a:p>
          <a:p>
            <a:pPr eaLnBrk="1" hangingPunct="1">
              <a:lnSpc>
                <a:spcPct val="90000"/>
              </a:lnSpc>
            </a:pPr>
            <a:endParaRPr lang="en-US" altLang="en-US" sz="900" b="1" dirty="0">
              <a:latin typeface="Calibri" panose="020F0502020204030204" pitchFamily="34" charset="0"/>
              <a:ea typeface="ＭＳ Ｐゴシック" panose="020B0600070205080204" pitchFamily="34" charset="-128"/>
              <a:cs typeface="Calibri" panose="020F0502020204030204" pitchFamily="34" charset="0"/>
            </a:endParaRPr>
          </a:p>
          <a:p>
            <a:pPr eaLnBrk="1" hangingPunct="1">
              <a:lnSpc>
                <a:spcPct val="90000"/>
              </a:lnSpc>
              <a:buFont typeface="Arial" panose="020B0604020202020204" pitchFamily="34" charset="0"/>
              <a:buNone/>
            </a:pPr>
            <a:r>
              <a:rPr lang="en-US" altLang="en-US" b="1" dirty="0">
                <a:solidFill>
                  <a:srgbClr val="843C0C"/>
                </a:solidFill>
                <a:latin typeface="Calibri" panose="020F0502020204030204" pitchFamily="34" charset="0"/>
                <a:ea typeface="ＭＳ Ｐゴシック" panose="020B0600070205080204" pitchFamily="34" charset="-128"/>
                <a:cs typeface="Calibri" panose="020F0502020204030204" pitchFamily="34" charset="0"/>
              </a:rPr>
              <a:t>Who else has ACCESS issues? </a:t>
            </a:r>
          </a:p>
          <a:p>
            <a:pPr eaLnBrk="1" hangingPunct="1">
              <a:lnSpc>
                <a:spcPct val="90000"/>
              </a:lnSpc>
              <a:buFont typeface="Arial" panose="020B0604020202020204" pitchFamily="34" charset="0"/>
              <a:buNone/>
            </a:pPr>
            <a:endParaRPr lang="en-US" altLang="en-US" sz="900" dirty="0">
              <a:latin typeface="Calibri" panose="020F0502020204030204" pitchFamily="34" charset="0"/>
              <a:ea typeface="ＭＳ Ｐゴシック" panose="020B0600070205080204" pitchFamily="34" charset="-128"/>
              <a:cs typeface="Calibri" panose="020F0502020204030204" pitchFamily="34" charset="0"/>
            </a:endParaRPr>
          </a:p>
          <a:p>
            <a:pPr marL="0" indent="0" eaLnBrk="1" hangingPunct="1">
              <a:lnSpc>
                <a:spcPct val="90000"/>
              </a:lnSpc>
              <a:buNone/>
            </a:pPr>
            <a:r>
              <a:rPr lang="en-US" altLang="en-US" sz="2600" b="1" dirty="0">
                <a:latin typeface="Calibri" panose="020F0502020204030204" pitchFamily="34" charset="0"/>
                <a:ea typeface="ＭＳ Ｐゴシック" panose="020B0600070205080204" pitchFamily="34" charset="-128"/>
                <a:cs typeface="Calibri" panose="020F0502020204030204" pitchFamily="34" charset="0"/>
              </a:rPr>
              <a:t>Providers</a:t>
            </a:r>
            <a:r>
              <a:rPr lang="en-US" altLang="en-US" sz="2600" dirty="0">
                <a:latin typeface="Calibri" panose="020F0502020204030204" pitchFamily="34" charset="0"/>
                <a:ea typeface="ＭＳ Ｐゴシック" panose="020B0600070205080204" pitchFamily="34" charset="-128"/>
                <a:cs typeface="Calibri" panose="020F0502020204030204" pitchFamily="34" charset="0"/>
              </a:rPr>
              <a:t> need </a:t>
            </a:r>
          </a:p>
          <a:p>
            <a:pPr eaLnBrk="1" hangingPunct="1">
              <a:lnSpc>
                <a:spcPct val="90000"/>
              </a:lnSpc>
            </a:pPr>
            <a:r>
              <a:rPr lang="en-US" altLang="en-US" sz="2600" dirty="0">
                <a:latin typeface="Calibri" panose="020F0502020204030204" pitchFamily="34" charset="0"/>
                <a:ea typeface="ＭＳ Ｐゴシック" panose="020B0600070205080204" pitchFamily="34" charset="-128"/>
                <a:cs typeface="Calibri" panose="020F0502020204030204" pitchFamily="34" charset="0"/>
              </a:rPr>
              <a:t>ACCESS to understanding the inbuilt historical and structural harms of disconnected, broken and unwieldly medical systems;</a:t>
            </a:r>
          </a:p>
          <a:p>
            <a:pPr eaLnBrk="1" hangingPunct="1">
              <a:lnSpc>
                <a:spcPct val="90000"/>
              </a:lnSpc>
            </a:pPr>
            <a:r>
              <a:rPr lang="en-US" altLang="en-US" sz="2600" dirty="0">
                <a:latin typeface="Calibri" panose="020F0502020204030204" pitchFamily="34" charset="0"/>
                <a:ea typeface="ＭＳ Ｐゴシック" panose="020B0600070205080204" pitchFamily="34" charset="-128"/>
                <a:cs typeface="Calibri" panose="020F0502020204030204" pitchFamily="34" charset="0"/>
              </a:rPr>
              <a:t>ACCESS to cultural humility training, and training to </a:t>
            </a:r>
            <a:r>
              <a:rPr lang="en-US" altLang="en-US" sz="2600" b="1" dirty="0">
                <a:latin typeface="Calibri" panose="020F0502020204030204" pitchFamily="34" charset="0"/>
                <a:ea typeface="ＭＳ Ｐゴシック" panose="020B0600070205080204" pitchFamily="34" charset="-128"/>
                <a:cs typeface="Calibri" panose="020F0502020204030204" pitchFamily="34" charset="0"/>
              </a:rPr>
              <a:t>reach in</a:t>
            </a:r>
            <a:r>
              <a:rPr lang="en-US" altLang="en-US" sz="2600" dirty="0">
                <a:latin typeface="Calibri" panose="020F0502020204030204" pitchFamily="34" charset="0"/>
                <a:ea typeface="ＭＳ Ｐゴシック" panose="020B0600070205080204" pitchFamily="34" charset="-128"/>
                <a:cs typeface="Calibri" panose="020F0502020204030204" pitchFamily="34" charset="0"/>
              </a:rPr>
              <a:t>, and work collaboratively, with underserved communities and providers</a:t>
            </a:r>
          </a:p>
          <a:p>
            <a:pPr marL="0" indent="0" eaLnBrk="1" hangingPunct="1">
              <a:lnSpc>
                <a:spcPct val="90000"/>
              </a:lnSpc>
              <a:buNone/>
            </a:pPr>
            <a:endParaRPr lang="en-US" altLang="en-US" sz="2600" dirty="0">
              <a:latin typeface="Calibri" panose="020F0502020204030204" pitchFamily="34" charset="0"/>
              <a:ea typeface="ＭＳ Ｐゴシック" panose="020B0600070205080204" pitchFamily="34" charset="-128"/>
              <a:cs typeface="Calibri" panose="020F0502020204030204" pitchFamily="34" charset="0"/>
            </a:endParaRPr>
          </a:p>
          <a:p>
            <a:pPr marL="0" indent="0" eaLnBrk="1" hangingPunct="1">
              <a:lnSpc>
                <a:spcPct val="90000"/>
              </a:lnSpc>
              <a:buNone/>
            </a:pPr>
            <a:r>
              <a:rPr lang="en-US" altLang="en-US" sz="2600" b="1" dirty="0">
                <a:latin typeface="Calibri" panose="020F0502020204030204" pitchFamily="34" charset="0"/>
                <a:ea typeface="ＭＳ Ｐゴシック" panose="020B0600070205080204" pitchFamily="34" charset="-128"/>
                <a:cs typeface="Calibri" panose="020F0502020204030204" pitchFamily="34" charset="0"/>
              </a:rPr>
              <a:t>Students</a:t>
            </a:r>
            <a:r>
              <a:rPr lang="en-US" altLang="en-US" sz="2600" dirty="0">
                <a:latin typeface="Calibri" panose="020F0502020204030204" pitchFamily="34" charset="0"/>
                <a:ea typeface="ＭＳ Ｐゴシック" panose="020B0600070205080204" pitchFamily="34" charset="-128"/>
                <a:cs typeface="Calibri" panose="020F0502020204030204" pitchFamily="34" charset="0"/>
              </a:rPr>
              <a:t> need </a:t>
            </a:r>
          </a:p>
          <a:p>
            <a:pPr eaLnBrk="1" hangingPunct="1">
              <a:lnSpc>
                <a:spcPct val="90000"/>
              </a:lnSpc>
            </a:pPr>
            <a:r>
              <a:rPr lang="en-US" altLang="en-US" sz="2600" dirty="0">
                <a:latin typeface="Calibri" panose="020F0502020204030204" pitchFamily="34" charset="0"/>
                <a:ea typeface="ＭＳ Ｐゴシック" panose="020B0600070205080204" pitchFamily="34" charset="-128"/>
                <a:cs typeface="Calibri" panose="020F0502020204030204" pitchFamily="34" charset="0"/>
              </a:rPr>
              <a:t>ACCESS to scholarships, grants, loans for training, and establishing sustainable community-based perinatal practices</a:t>
            </a:r>
          </a:p>
          <a:p>
            <a:pPr eaLnBrk="1" hangingPunct="1">
              <a:lnSpc>
                <a:spcPct val="90000"/>
              </a:lnSpc>
            </a:pPr>
            <a:endParaRPr lang="en-US" altLang="en-US" sz="2600" dirty="0">
              <a:latin typeface="Calibri" panose="020F0502020204030204" pitchFamily="34" charset="0"/>
              <a:ea typeface="ＭＳ Ｐゴシック" panose="020B0600070205080204" pitchFamily="34" charset="-128"/>
              <a:cs typeface="Calibri" panose="020F0502020204030204" pitchFamily="34" charset="0"/>
            </a:endParaRPr>
          </a:p>
          <a:p>
            <a:pPr eaLnBrk="1" hangingPunct="1">
              <a:lnSpc>
                <a:spcPct val="90000"/>
              </a:lnSpc>
            </a:pPr>
            <a:endParaRPr lang="en-US" altLang="en-US" sz="2600" dirty="0">
              <a:latin typeface="Calibri" panose="020F0502020204030204" pitchFamily="34" charset="0"/>
              <a:ea typeface="ＭＳ Ｐゴシック" panose="020B0600070205080204" pitchFamily="34" charset="-128"/>
              <a:cs typeface="Calibri" panose="020F0502020204030204" pitchFamily="34" charset="0"/>
            </a:endParaRPr>
          </a:p>
          <a:p>
            <a:pPr eaLnBrk="1" hangingPunct="1">
              <a:lnSpc>
                <a:spcPct val="90000"/>
              </a:lnSpc>
            </a:pPr>
            <a:endParaRPr lang="en-US" altLang="en-US" sz="2600" dirty="0">
              <a:latin typeface="Calibri" panose="020F0502020204030204" pitchFamily="34" charset="0"/>
              <a:ea typeface="ＭＳ Ｐゴシック" panose="020B0600070205080204" pitchFamily="34" charset="-128"/>
              <a:cs typeface="Calibri" panose="020F0502020204030204" pitchFamily="34" charset="0"/>
            </a:endParaRPr>
          </a:p>
          <a:p>
            <a:pPr eaLnBrk="1" hangingPunct="1">
              <a:lnSpc>
                <a:spcPct val="90000"/>
              </a:lnSpc>
            </a:pPr>
            <a:endParaRPr lang="en-US" altLang="en-US" dirty="0">
              <a:latin typeface="Calibri" panose="020F0502020204030204" pitchFamily="34" charset="0"/>
              <a:ea typeface="ＭＳ Ｐゴシック" panose="020B0600070205080204" pitchFamily="34" charset="-128"/>
              <a:cs typeface="Calibri" panose="020F0502020204030204" pitchFamily="34" charset="0"/>
            </a:endParaRPr>
          </a:p>
          <a:p>
            <a:pPr eaLnBrk="1" hangingPunct="1">
              <a:lnSpc>
                <a:spcPct val="90000"/>
              </a:lnSpc>
            </a:pPr>
            <a:endParaRPr lang="en-US" altLang="en-US" dirty="0">
              <a:latin typeface="Calibri" panose="020F0502020204030204" pitchFamily="34" charset="0"/>
              <a:ea typeface="ＭＳ Ｐゴシック" panose="020B0600070205080204" pitchFamily="34" charset="-128"/>
              <a:cs typeface="Calibri" panose="020F0502020204030204" pitchFamily="34" charset="0"/>
            </a:endParaRPr>
          </a:p>
          <a:p>
            <a:pPr eaLnBrk="1" hangingPunct="1">
              <a:lnSpc>
                <a:spcPct val="90000"/>
              </a:lnSpc>
            </a:pPr>
            <a:endParaRPr lang="en-US" altLang="en-US" dirty="0">
              <a:ea typeface="ＭＳ Ｐゴシック" panose="020B0600070205080204" pitchFamily="34" charset="-128"/>
            </a:endParaRPr>
          </a:p>
        </p:txBody>
      </p:sp>
      <p:sp>
        <p:nvSpPr>
          <p:cNvPr id="4" name="Footer Placeholder 3">
            <a:extLst>
              <a:ext uri="{FF2B5EF4-FFF2-40B4-BE49-F238E27FC236}">
                <a16:creationId xmlns:a16="http://schemas.microsoft.com/office/drawing/2014/main" id="{1E1BD0B2-EF68-CF49-9FD2-280880D0516F}"/>
              </a:ext>
            </a:extLst>
          </p:cNvPr>
          <p:cNvSpPr>
            <a:spLocks noGrp="1"/>
          </p:cNvSpPr>
          <p:nvPr>
            <p:ph type="ftr" sz="quarter" idx="11"/>
          </p:nvPr>
        </p:nvSpPr>
        <p:spPr>
          <a:xfrm>
            <a:off x="4648200" y="6481764"/>
            <a:ext cx="2895600" cy="365125"/>
          </a:xfrm>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000" dirty="0">
                <a:solidFill>
                  <a:srgbClr val="898989"/>
                </a:solidFill>
              </a:rPr>
              <a:t>© Copyright Jennie Joseph 2021</a:t>
            </a:r>
          </a:p>
        </p:txBody>
      </p:sp>
    </p:spTree>
    <p:extLst>
      <p:ext uri="{BB962C8B-B14F-4D97-AF65-F5344CB8AC3E}">
        <p14:creationId xmlns:p14="http://schemas.microsoft.com/office/powerpoint/2010/main" val="6633295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76B59-6503-FB4E-8428-21B8C7AA33C9}"/>
              </a:ext>
            </a:extLst>
          </p:cNvPr>
          <p:cNvSpPr>
            <a:spLocks noGrp="1"/>
          </p:cNvSpPr>
          <p:nvPr>
            <p:ph type="title"/>
          </p:nvPr>
        </p:nvSpPr>
        <p:spPr/>
        <p:txBody>
          <a:bodyPr/>
          <a:lstStyle/>
          <a:p>
            <a:br>
              <a:rPr lang="en-US" dirty="0"/>
            </a:br>
            <a:endParaRPr lang="en-US" dirty="0"/>
          </a:p>
        </p:txBody>
      </p:sp>
      <p:sp>
        <p:nvSpPr>
          <p:cNvPr id="3" name="Content Placeholder 2">
            <a:extLst>
              <a:ext uri="{FF2B5EF4-FFF2-40B4-BE49-F238E27FC236}">
                <a16:creationId xmlns:a16="http://schemas.microsoft.com/office/drawing/2014/main" id="{B4CF0A93-A2B5-344F-A388-82D8905D3943}"/>
              </a:ext>
            </a:extLst>
          </p:cNvPr>
          <p:cNvSpPr>
            <a:spLocks noGrp="1"/>
          </p:cNvSpPr>
          <p:nvPr>
            <p:ph idx="1"/>
          </p:nvPr>
        </p:nvSpPr>
        <p:spPr/>
        <p:txBody>
          <a:bodyPr/>
          <a:lstStyle/>
          <a:p>
            <a:pPr marL="0" indent="0">
              <a:buNone/>
            </a:pPr>
            <a:endParaRPr lang="en-US" dirty="0"/>
          </a:p>
          <a:p>
            <a:pPr marL="0" indent="0">
              <a:buNone/>
            </a:pPr>
            <a:endParaRPr lang="en-US" dirty="0"/>
          </a:p>
          <a:p>
            <a:pPr marL="0" indent="0">
              <a:buNone/>
            </a:pPr>
            <a:endParaRPr lang="en-US" dirty="0"/>
          </a:p>
        </p:txBody>
      </p:sp>
      <p:pic>
        <p:nvPicPr>
          <p:cNvPr id="4" name="Google Shape;166;p23">
            <a:extLst>
              <a:ext uri="{FF2B5EF4-FFF2-40B4-BE49-F238E27FC236}">
                <a16:creationId xmlns:a16="http://schemas.microsoft.com/office/drawing/2014/main" id="{4F9D43E9-C4E9-1841-9F4E-8DBD45F227D4}"/>
              </a:ext>
            </a:extLst>
          </p:cNvPr>
          <p:cNvPicPr preferRelativeResize="0"/>
          <p:nvPr/>
        </p:nvPicPr>
        <p:blipFill rotWithShape="1">
          <a:blip r:embed="rId4">
            <a:alphaModFix/>
          </a:blip>
          <a:srcRect/>
          <a:stretch/>
        </p:blipFill>
        <p:spPr>
          <a:xfrm>
            <a:off x="1894389" y="203208"/>
            <a:ext cx="8403221" cy="6302415"/>
          </a:xfrm>
          <a:prstGeom prst="rect">
            <a:avLst/>
          </a:prstGeom>
          <a:noFill/>
          <a:ln>
            <a:noFill/>
          </a:ln>
        </p:spPr>
      </p:pic>
      <p:sp>
        <p:nvSpPr>
          <p:cNvPr id="5" name="Rectangle 4">
            <a:extLst>
              <a:ext uri="{FF2B5EF4-FFF2-40B4-BE49-F238E27FC236}">
                <a16:creationId xmlns:a16="http://schemas.microsoft.com/office/drawing/2014/main" id="{45FEFBB0-99DD-4E45-BA1E-73C6E147EFDD}"/>
              </a:ext>
            </a:extLst>
          </p:cNvPr>
          <p:cNvSpPr/>
          <p:nvPr/>
        </p:nvSpPr>
        <p:spPr>
          <a:xfrm>
            <a:off x="4577091" y="6610724"/>
            <a:ext cx="1867819" cy="246221"/>
          </a:xfrm>
          <a:prstGeom prst="rect">
            <a:avLst/>
          </a:prstGeom>
        </p:spPr>
        <p:txBody>
          <a:bodyPr wrap="none">
            <a:spAutoFit/>
          </a:bodyPr>
          <a:lstStyle/>
          <a:p>
            <a:r>
              <a:rPr lang="en-US" altLang="en-US" sz="1000" dirty="0">
                <a:solidFill>
                  <a:srgbClr val="898989"/>
                </a:solidFill>
              </a:rPr>
              <a:t>© Copyright Jennie Joseph 2021</a:t>
            </a:r>
          </a:p>
        </p:txBody>
      </p:sp>
    </p:spTree>
    <p:extLst>
      <p:ext uri="{BB962C8B-B14F-4D97-AF65-F5344CB8AC3E}">
        <p14:creationId xmlns:p14="http://schemas.microsoft.com/office/powerpoint/2010/main" val="36383856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Shape 73"/>
        <p:cNvGrpSpPr/>
        <p:nvPr/>
      </p:nvGrpSpPr>
      <p:grpSpPr>
        <a:xfrm>
          <a:off x="0" y="0"/>
          <a:ext cx="0" cy="0"/>
          <a:chOff x="0" y="0"/>
          <a:chExt cx="0" cy="0"/>
        </a:xfrm>
      </p:grpSpPr>
      <p:sp>
        <p:nvSpPr>
          <p:cNvPr id="74" name="Google Shape;74;p11"/>
          <p:cNvSpPr txBox="1">
            <a:spLocks noGrp="1"/>
          </p:cNvSpPr>
          <p:nvPr>
            <p:ph type="title"/>
          </p:nvPr>
        </p:nvSpPr>
        <p:spPr>
          <a:xfrm>
            <a:off x="1996967" y="1124394"/>
            <a:ext cx="8219089" cy="642938"/>
          </a:xfrm>
          <a:prstGeom prst="rect">
            <a:avLst/>
          </a:prstGeom>
          <a:noFill/>
          <a:ln>
            <a:noFill/>
          </a:ln>
        </p:spPr>
        <p:txBody>
          <a:bodyPr spcFirstLastPara="1" vert="horz" wrap="square" lIns="26789" tIns="26789" rIns="26789" bIns="26789" rtlCol="0" anchor="b" anchorCtr="0">
            <a:noAutofit/>
          </a:bodyPr>
          <a:lstStyle/>
          <a:p>
            <a:pPr algn="ctr">
              <a:spcBef>
                <a:spcPts val="0"/>
              </a:spcBef>
              <a:buClr>
                <a:schemeClr val="accent1"/>
              </a:buClr>
              <a:buSzPts val="7200"/>
            </a:pPr>
            <a:r>
              <a:rPr lang="en-US" sz="3797" b="1" dirty="0">
                <a:solidFill>
                  <a:srgbClr val="843C0C"/>
                </a:solidFill>
                <a:ea typeface="Arial"/>
                <a:cs typeface="Arial"/>
                <a:sym typeface="Arial"/>
              </a:rPr>
              <a:t>Women are Dying Too!</a:t>
            </a:r>
            <a:br>
              <a:rPr lang="en-US" sz="3797" b="1" dirty="0">
                <a:latin typeface="Arial"/>
                <a:ea typeface="Arial"/>
                <a:cs typeface="Arial"/>
                <a:sym typeface="Arial"/>
              </a:rPr>
            </a:br>
            <a:endParaRPr sz="3797" b="1" dirty="0">
              <a:latin typeface="Arial"/>
              <a:ea typeface="Arial"/>
              <a:cs typeface="Arial"/>
              <a:sym typeface="Arial"/>
            </a:endParaRPr>
          </a:p>
        </p:txBody>
      </p:sp>
      <p:sp>
        <p:nvSpPr>
          <p:cNvPr id="75" name="Google Shape;75;p11"/>
          <p:cNvSpPr txBox="1">
            <a:spLocks noGrp="1"/>
          </p:cNvSpPr>
          <p:nvPr>
            <p:ph type="body" idx="1"/>
          </p:nvPr>
        </p:nvSpPr>
        <p:spPr>
          <a:xfrm>
            <a:off x="1200269" y="1445863"/>
            <a:ext cx="7950812" cy="4313806"/>
          </a:xfrm>
          <a:prstGeom prst="rect">
            <a:avLst/>
          </a:prstGeom>
          <a:noFill/>
          <a:ln>
            <a:noFill/>
          </a:ln>
        </p:spPr>
        <p:txBody>
          <a:bodyPr spcFirstLastPara="1" vert="horz" wrap="square" lIns="26789" tIns="26789" rIns="26789" bIns="26789" rtlCol="0" anchor="t" anchorCtr="0">
            <a:noAutofit/>
          </a:bodyPr>
          <a:lstStyle/>
          <a:p>
            <a:pPr marL="0" indent="0">
              <a:lnSpc>
                <a:spcPct val="80000"/>
              </a:lnSpc>
              <a:spcBef>
                <a:spcPts val="0"/>
              </a:spcBef>
              <a:buClr>
                <a:srgbClr val="FFFFFF"/>
              </a:buClr>
              <a:buSzPts val="2800"/>
              <a:buNone/>
            </a:pPr>
            <a:endParaRPr sz="1477" b="1" dirty="0">
              <a:solidFill>
                <a:schemeClr val="accent1"/>
              </a:solidFill>
              <a:latin typeface="Arial"/>
              <a:ea typeface="Arial"/>
              <a:cs typeface="Arial"/>
              <a:sym typeface="Arial"/>
            </a:endParaRPr>
          </a:p>
          <a:p>
            <a:pPr marL="0" indent="0" algn="ctr">
              <a:lnSpc>
                <a:spcPct val="80000"/>
              </a:lnSpc>
              <a:spcBef>
                <a:spcPts val="0"/>
              </a:spcBef>
              <a:buClr>
                <a:srgbClr val="7030A0"/>
              </a:buClr>
              <a:buSzPts val="3200"/>
              <a:buNone/>
            </a:pPr>
            <a:r>
              <a:rPr lang="en-US" sz="2400" b="1" dirty="0">
                <a:latin typeface="Calibri" panose="020F0502020204030204" pitchFamily="34" charset="0"/>
                <a:ea typeface="Arial"/>
                <a:cs typeface="Calibri" panose="020F0502020204030204" pitchFamily="34" charset="0"/>
                <a:sym typeface="Arial"/>
              </a:rPr>
              <a:t>Two to three women die every day </a:t>
            </a:r>
            <a:r>
              <a:rPr lang="en-US" sz="2400" dirty="0">
                <a:latin typeface="Calibri" panose="020F0502020204030204" pitchFamily="34" charset="0"/>
                <a:ea typeface="Arial"/>
                <a:cs typeface="Calibri" panose="020F0502020204030204" pitchFamily="34" charset="0"/>
                <a:sym typeface="Arial"/>
              </a:rPr>
              <a:t>during pregnancy, birth or their postpartum in the USA. </a:t>
            </a:r>
            <a:endParaRPr sz="2400" dirty="0">
              <a:latin typeface="Calibri" panose="020F0502020204030204" pitchFamily="34" charset="0"/>
              <a:cs typeface="Calibri" panose="020F0502020204030204" pitchFamily="34" charset="0"/>
            </a:endParaRPr>
          </a:p>
          <a:p>
            <a:pPr marL="0" indent="0">
              <a:lnSpc>
                <a:spcPct val="80000"/>
              </a:lnSpc>
              <a:spcBef>
                <a:spcPts val="0"/>
              </a:spcBef>
              <a:buClr>
                <a:srgbClr val="FFFFFF"/>
              </a:buClr>
              <a:buSzPts val="2400"/>
              <a:buNone/>
            </a:pPr>
            <a:endParaRPr sz="1265" dirty="0">
              <a:latin typeface="Arial"/>
              <a:ea typeface="Arial"/>
              <a:cs typeface="Arial"/>
              <a:sym typeface="Arial"/>
            </a:endParaRPr>
          </a:p>
          <a:p>
            <a:pPr marL="0" indent="0">
              <a:lnSpc>
                <a:spcPct val="80000"/>
              </a:lnSpc>
              <a:spcBef>
                <a:spcPts val="0"/>
              </a:spcBef>
              <a:buClr>
                <a:srgbClr val="FFFFFF"/>
              </a:buClr>
              <a:buSzPts val="2400"/>
              <a:buNone/>
            </a:pPr>
            <a:endParaRPr sz="1265" dirty="0">
              <a:latin typeface="Arial"/>
              <a:ea typeface="Arial"/>
              <a:cs typeface="Arial"/>
              <a:sym typeface="Arial"/>
            </a:endParaRPr>
          </a:p>
          <a:p>
            <a:pPr marL="0" indent="0">
              <a:lnSpc>
                <a:spcPct val="80000"/>
              </a:lnSpc>
              <a:spcBef>
                <a:spcPts val="0"/>
              </a:spcBef>
              <a:buClr>
                <a:srgbClr val="7030A0"/>
              </a:buClr>
              <a:buSzPts val="2800"/>
              <a:buNone/>
            </a:pPr>
            <a:r>
              <a:rPr lang="en-US" sz="2400" dirty="0">
                <a:latin typeface="Calibri" panose="020F0502020204030204" pitchFamily="34" charset="0"/>
                <a:ea typeface="Arial"/>
                <a:cs typeface="Calibri" panose="020F0502020204030204" pitchFamily="34" charset="0"/>
                <a:sym typeface="Arial"/>
              </a:rPr>
              <a:t>There is an alarming increase</a:t>
            </a:r>
            <a:endParaRPr sz="2400" dirty="0">
              <a:latin typeface="Calibri" panose="020F0502020204030204" pitchFamily="34" charset="0"/>
              <a:cs typeface="Calibri" panose="020F0502020204030204" pitchFamily="34" charset="0"/>
            </a:endParaRPr>
          </a:p>
          <a:p>
            <a:pPr marL="0" indent="0">
              <a:lnSpc>
                <a:spcPct val="80000"/>
              </a:lnSpc>
              <a:spcBef>
                <a:spcPts val="0"/>
              </a:spcBef>
              <a:buClr>
                <a:srgbClr val="7030A0"/>
              </a:buClr>
              <a:buSzPts val="2800"/>
              <a:buNone/>
            </a:pPr>
            <a:r>
              <a:rPr lang="en-US" sz="2400" dirty="0">
                <a:latin typeface="Calibri" panose="020F0502020204030204" pitchFamily="34" charset="0"/>
                <a:ea typeface="Arial"/>
                <a:cs typeface="Calibri" panose="020F0502020204030204" pitchFamily="34" charset="0"/>
                <a:sym typeface="Arial"/>
              </a:rPr>
              <a:t>in severe pregnancy-related </a:t>
            </a:r>
            <a:endParaRPr sz="2400" dirty="0">
              <a:latin typeface="Calibri" panose="020F0502020204030204" pitchFamily="34" charset="0"/>
              <a:cs typeface="Calibri" panose="020F0502020204030204" pitchFamily="34" charset="0"/>
            </a:endParaRPr>
          </a:p>
          <a:p>
            <a:pPr marL="0" indent="0">
              <a:lnSpc>
                <a:spcPct val="80000"/>
              </a:lnSpc>
              <a:spcBef>
                <a:spcPts val="0"/>
              </a:spcBef>
              <a:buClr>
                <a:srgbClr val="7030A0"/>
              </a:buClr>
              <a:buSzPts val="2800"/>
              <a:buNone/>
            </a:pPr>
            <a:r>
              <a:rPr lang="en-US" sz="2400" dirty="0">
                <a:latin typeface="Calibri" panose="020F0502020204030204" pitchFamily="34" charset="0"/>
                <a:ea typeface="Arial"/>
                <a:cs typeface="Calibri" panose="020F0502020204030204" pitchFamily="34" charset="0"/>
                <a:sym typeface="Arial"/>
              </a:rPr>
              <a:t>complications that nearly cause</a:t>
            </a:r>
            <a:endParaRPr sz="2400" dirty="0">
              <a:latin typeface="Calibri" panose="020F0502020204030204" pitchFamily="34" charset="0"/>
              <a:cs typeface="Calibri" panose="020F0502020204030204" pitchFamily="34" charset="0"/>
            </a:endParaRPr>
          </a:p>
          <a:p>
            <a:pPr marL="0" indent="0">
              <a:lnSpc>
                <a:spcPct val="80000"/>
              </a:lnSpc>
              <a:spcBef>
                <a:spcPts val="0"/>
              </a:spcBef>
              <a:buClr>
                <a:srgbClr val="7030A0"/>
              </a:buClr>
              <a:buSzPts val="2800"/>
              <a:buNone/>
            </a:pPr>
            <a:r>
              <a:rPr lang="en-US" sz="2400" dirty="0">
                <a:latin typeface="Calibri" panose="020F0502020204030204" pitchFamily="34" charset="0"/>
                <a:ea typeface="Arial"/>
                <a:cs typeface="Calibri" panose="020F0502020204030204" pitchFamily="34" charset="0"/>
                <a:sym typeface="Arial"/>
              </a:rPr>
              <a:t>death, known as </a:t>
            </a:r>
            <a:r>
              <a:rPr lang="en-US" sz="2400" b="1" dirty="0">
                <a:latin typeface="Calibri" panose="020F0502020204030204" pitchFamily="34" charset="0"/>
                <a:ea typeface="Arial"/>
                <a:cs typeface="Calibri" panose="020F0502020204030204" pitchFamily="34" charset="0"/>
                <a:sym typeface="Arial"/>
              </a:rPr>
              <a:t>‘near </a:t>
            </a:r>
            <a:r>
              <a:rPr lang="en-US" sz="2400" b="1" dirty="0" err="1">
                <a:latin typeface="Calibri" panose="020F0502020204030204" pitchFamily="34" charset="0"/>
                <a:ea typeface="Arial"/>
                <a:cs typeface="Calibri" panose="020F0502020204030204" pitchFamily="34" charset="0"/>
                <a:sym typeface="Arial"/>
              </a:rPr>
              <a:t>miss’</a:t>
            </a:r>
            <a:r>
              <a:rPr lang="en-US" sz="2400" b="1" dirty="0">
                <a:latin typeface="Calibri" panose="020F0502020204030204" pitchFamily="34" charset="0"/>
                <a:ea typeface="Arial"/>
                <a:cs typeface="Calibri" panose="020F0502020204030204" pitchFamily="34" charset="0"/>
                <a:sym typeface="Arial"/>
              </a:rPr>
              <a:t> </a:t>
            </a:r>
            <a:endParaRPr sz="2400" dirty="0">
              <a:latin typeface="Calibri" panose="020F0502020204030204" pitchFamily="34" charset="0"/>
              <a:cs typeface="Calibri" panose="020F0502020204030204" pitchFamily="34" charset="0"/>
            </a:endParaRPr>
          </a:p>
          <a:p>
            <a:pPr marL="0" indent="0">
              <a:lnSpc>
                <a:spcPct val="80000"/>
              </a:lnSpc>
              <a:spcBef>
                <a:spcPts val="0"/>
              </a:spcBef>
              <a:buClr>
                <a:srgbClr val="7030A0"/>
              </a:buClr>
              <a:buSzPts val="2800"/>
              <a:buNone/>
            </a:pPr>
            <a:r>
              <a:rPr lang="en-US" sz="2400" dirty="0">
                <a:latin typeface="Calibri" panose="020F0502020204030204" pitchFamily="34" charset="0"/>
                <a:ea typeface="Arial"/>
                <a:cs typeface="Calibri" panose="020F0502020204030204" pitchFamily="34" charset="0"/>
                <a:sym typeface="Arial"/>
              </a:rPr>
              <a:t>incidents</a:t>
            </a:r>
            <a:r>
              <a:rPr lang="en-US" sz="1800" dirty="0">
                <a:latin typeface="Arial"/>
                <a:ea typeface="Arial"/>
                <a:cs typeface="Arial"/>
                <a:sym typeface="Arial"/>
              </a:rPr>
              <a:t>.</a:t>
            </a:r>
            <a:endParaRPr sz="1800" dirty="0"/>
          </a:p>
          <a:p>
            <a:pPr marL="0" indent="0">
              <a:lnSpc>
                <a:spcPct val="80000"/>
              </a:lnSpc>
              <a:spcBef>
                <a:spcPts val="0"/>
              </a:spcBef>
              <a:buClr>
                <a:srgbClr val="FFFFFF"/>
              </a:buClr>
              <a:buSzPts val="2400"/>
              <a:buNone/>
            </a:pPr>
            <a:endParaRPr lang="en-US" sz="1265" dirty="0">
              <a:latin typeface="Arial"/>
              <a:ea typeface="Arial"/>
              <a:cs typeface="Arial"/>
              <a:sym typeface="Arial"/>
            </a:endParaRPr>
          </a:p>
          <a:p>
            <a:pPr marL="0" indent="0">
              <a:lnSpc>
                <a:spcPct val="80000"/>
              </a:lnSpc>
              <a:spcBef>
                <a:spcPts val="0"/>
              </a:spcBef>
              <a:buClr>
                <a:srgbClr val="FFFFFF"/>
              </a:buClr>
              <a:buSzPts val="2400"/>
              <a:buNone/>
            </a:pPr>
            <a:endParaRPr lang="en-US" sz="1265" dirty="0">
              <a:latin typeface="Arial"/>
              <a:ea typeface="Arial"/>
              <a:cs typeface="Arial"/>
              <a:sym typeface="Arial"/>
            </a:endParaRPr>
          </a:p>
          <a:p>
            <a:pPr marL="0" indent="0">
              <a:lnSpc>
                <a:spcPct val="80000"/>
              </a:lnSpc>
              <a:spcBef>
                <a:spcPts val="0"/>
              </a:spcBef>
              <a:buClr>
                <a:srgbClr val="FFFFFF"/>
              </a:buClr>
              <a:buSzPts val="2400"/>
              <a:buNone/>
            </a:pPr>
            <a:endParaRPr sz="1265" dirty="0">
              <a:latin typeface="Arial"/>
              <a:ea typeface="Arial"/>
              <a:cs typeface="Arial"/>
              <a:sym typeface="Arial"/>
            </a:endParaRPr>
          </a:p>
          <a:p>
            <a:pPr marL="0" indent="0">
              <a:lnSpc>
                <a:spcPct val="80000"/>
              </a:lnSpc>
              <a:spcBef>
                <a:spcPts val="0"/>
              </a:spcBef>
              <a:buClr>
                <a:srgbClr val="FFFFFF"/>
              </a:buClr>
              <a:buSzPts val="3200"/>
              <a:buNone/>
            </a:pPr>
            <a:endParaRPr sz="1688" b="1" dirty="0">
              <a:latin typeface="Arial"/>
              <a:ea typeface="Arial"/>
              <a:cs typeface="Arial"/>
              <a:sym typeface="Arial"/>
            </a:endParaRPr>
          </a:p>
          <a:p>
            <a:pPr marL="0" indent="0">
              <a:lnSpc>
                <a:spcPct val="80000"/>
              </a:lnSpc>
              <a:spcBef>
                <a:spcPts val="0"/>
              </a:spcBef>
              <a:buClr>
                <a:srgbClr val="7030A0"/>
              </a:buClr>
              <a:buSzPts val="3200"/>
              <a:buNone/>
            </a:pPr>
            <a:r>
              <a:rPr lang="en-US" sz="1688" b="1" dirty="0">
                <a:latin typeface="Arial"/>
                <a:ea typeface="Arial"/>
                <a:cs typeface="Arial"/>
                <a:sym typeface="Arial"/>
              </a:rPr>
              <a:t>  </a:t>
            </a:r>
            <a:r>
              <a:rPr lang="en-US" sz="2848" b="1" dirty="0">
                <a:latin typeface="Arial"/>
                <a:ea typeface="Arial"/>
                <a:cs typeface="Arial"/>
                <a:sym typeface="Arial"/>
              </a:rPr>
              <a:t>50,000+ per year</a:t>
            </a:r>
            <a:endParaRPr dirty="0"/>
          </a:p>
          <a:p>
            <a:pPr marL="0" indent="0">
              <a:lnSpc>
                <a:spcPct val="80000"/>
              </a:lnSpc>
              <a:spcBef>
                <a:spcPts val="0"/>
              </a:spcBef>
              <a:buClr>
                <a:srgbClr val="FFFFFF"/>
              </a:buClr>
              <a:buSzPts val="2400"/>
              <a:buNone/>
            </a:pPr>
            <a:endParaRPr sz="1265" dirty="0">
              <a:latin typeface="Arial"/>
              <a:ea typeface="Arial"/>
              <a:cs typeface="Arial"/>
              <a:sym typeface="Arial"/>
            </a:endParaRPr>
          </a:p>
          <a:p>
            <a:pPr marL="0" indent="0">
              <a:lnSpc>
                <a:spcPct val="80000"/>
              </a:lnSpc>
              <a:spcBef>
                <a:spcPts val="0"/>
              </a:spcBef>
              <a:buClr>
                <a:srgbClr val="FFFFFF"/>
              </a:buClr>
              <a:buSzPts val="2400"/>
              <a:buNone/>
            </a:pPr>
            <a:endParaRPr lang="en-US" sz="1265" dirty="0">
              <a:latin typeface="Arial"/>
              <a:ea typeface="Arial"/>
              <a:cs typeface="Arial"/>
              <a:sym typeface="Arial"/>
            </a:endParaRPr>
          </a:p>
          <a:p>
            <a:pPr marL="0" indent="0">
              <a:lnSpc>
                <a:spcPct val="80000"/>
              </a:lnSpc>
              <a:spcBef>
                <a:spcPts val="0"/>
              </a:spcBef>
              <a:buClr>
                <a:srgbClr val="FFFFFF"/>
              </a:buClr>
              <a:buSzPts val="2400"/>
              <a:buNone/>
            </a:pPr>
            <a:endParaRPr sz="1265" dirty="0">
              <a:latin typeface="Arial"/>
              <a:ea typeface="Arial"/>
              <a:cs typeface="Arial"/>
              <a:sym typeface="Arial"/>
            </a:endParaRPr>
          </a:p>
          <a:p>
            <a:pPr marL="0" indent="0">
              <a:lnSpc>
                <a:spcPct val="80000"/>
              </a:lnSpc>
              <a:spcBef>
                <a:spcPts val="0"/>
              </a:spcBef>
              <a:buClr>
                <a:srgbClr val="FFFFFF"/>
              </a:buClr>
              <a:buSzPts val="2400"/>
              <a:buNone/>
            </a:pPr>
            <a:endParaRPr lang="en-US" sz="1265" dirty="0">
              <a:latin typeface="Arial"/>
              <a:ea typeface="Arial"/>
              <a:cs typeface="Arial"/>
              <a:sym typeface="Arial"/>
            </a:endParaRPr>
          </a:p>
          <a:p>
            <a:pPr marL="0" indent="0">
              <a:lnSpc>
                <a:spcPct val="80000"/>
              </a:lnSpc>
              <a:spcBef>
                <a:spcPts val="0"/>
              </a:spcBef>
              <a:buClr>
                <a:srgbClr val="FFFFFF"/>
              </a:buClr>
              <a:buSzPts val="2400"/>
              <a:buNone/>
            </a:pPr>
            <a:endParaRPr lang="en-US" sz="1265" dirty="0">
              <a:latin typeface="Arial"/>
              <a:ea typeface="Arial"/>
              <a:cs typeface="Arial"/>
              <a:sym typeface="Arial"/>
            </a:endParaRPr>
          </a:p>
          <a:p>
            <a:pPr marL="0" indent="0">
              <a:lnSpc>
                <a:spcPct val="80000"/>
              </a:lnSpc>
              <a:spcBef>
                <a:spcPts val="0"/>
              </a:spcBef>
              <a:buClr>
                <a:srgbClr val="FFFFFF"/>
              </a:buClr>
              <a:buSzPts val="2400"/>
              <a:buNone/>
            </a:pPr>
            <a:endParaRPr sz="1265" dirty="0">
              <a:latin typeface="Arial"/>
              <a:ea typeface="Arial"/>
              <a:cs typeface="Arial"/>
              <a:sym typeface="Arial"/>
            </a:endParaRPr>
          </a:p>
          <a:p>
            <a:pPr marL="0" indent="0" algn="ctr">
              <a:lnSpc>
                <a:spcPct val="80000"/>
              </a:lnSpc>
              <a:spcBef>
                <a:spcPts val="0"/>
              </a:spcBef>
              <a:buClr>
                <a:srgbClr val="7030A0"/>
              </a:buClr>
              <a:buSzPts val="4000"/>
              <a:buNone/>
            </a:pPr>
            <a:r>
              <a:rPr lang="en-US" sz="2400" b="1" dirty="0">
                <a:latin typeface="Arial"/>
                <a:ea typeface="Arial"/>
                <a:cs typeface="Arial"/>
                <a:sym typeface="Arial"/>
              </a:rPr>
              <a:t>Three to four times</a:t>
            </a:r>
            <a:r>
              <a:rPr lang="en-US" sz="2400" dirty="0">
                <a:latin typeface="Arial"/>
                <a:ea typeface="Arial"/>
                <a:cs typeface="Arial"/>
                <a:sym typeface="Arial"/>
              </a:rPr>
              <a:t> </a:t>
            </a:r>
            <a:r>
              <a:rPr lang="en-US" sz="2400" b="1" dirty="0">
                <a:latin typeface="Arial"/>
                <a:ea typeface="Arial"/>
                <a:cs typeface="Arial"/>
                <a:sym typeface="Arial"/>
              </a:rPr>
              <a:t>as many African American women are dying as white women</a:t>
            </a:r>
            <a:endParaRPr sz="2400" dirty="0"/>
          </a:p>
          <a:p>
            <a:pPr marL="0" indent="0">
              <a:lnSpc>
                <a:spcPct val="80000"/>
              </a:lnSpc>
              <a:spcBef>
                <a:spcPts val="0"/>
              </a:spcBef>
              <a:buClr>
                <a:srgbClr val="FFFFFF"/>
              </a:buClr>
              <a:buSzPts val="4000"/>
              <a:buNone/>
            </a:pPr>
            <a:endParaRPr sz="2109" b="1" dirty="0">
              <a:latin typeface="Arial"/>
              <a:ea typeface="Arial"/>
              <a:cs typeface="Arial"/>
              <a:sym typeface="Arial"/>
            </a:endParaRPr>
          </a:p>
          <a:p>
            <a:pPr marL="0" indent="0">
              <a:lnSpc>
                <a:spcPct val="80000"/>
              </a:lnSpc>
              <a:spcBef>
                <a:spcPts val="0"/>
              </a:spcBef>
              <a:buClr>
                <a:srgbClr val="FFFFFF"/>
              </a:buClr>
              <a:buSzPts val="3200"/>
              <a:buNone/>
            </a:pPr>
            <a:endParaRPr sz="1688" dirty="0">
              <a:solidFill>
                <a:srgbClr val="7030A0"/>
              </a:solidFill>
              <a:latin typeface="Arial"/>
              <a:ea typeface="Arial"/>
              <a:cs typeface="Arial"/>
              <a:sym typeface="Arial"/>
            </a:endParaRPr>
          </a:p>
          <a:p>
            <a:pPr marL="0" indent="0">
              <a:lnSpc>
                <a:spcPct val="80000"/>
              </a:lnSpc>
              <a:spcBef>
                <a:spcPts val="0"/>
              </a:spcBef>
              <a:buClr>
                <a:srgbClr val="FFFFFF"/>
              </a:buClr>
              <a:buSzPts val="3200"/>
              <a:buNone/>
            </a:pPr>
            <a:endParaRPr sz="1688" dirty="0">
              <a:solidFill>
                <a:srgbClr val="7030A0"/>
              </a:solidFill>
              <a:latin typeface="Arial"/>
              <a:ea typeface="Arial"/>
              <a:cs typeface="Arial"/>
              <a:sym typeface="Arial"/>
            </a:endParaRPr>
          </a:p>
          <a:p>
            <a:pPr marL="0" indent="0" algn="ctr">
              <a:lnSpc>
                <a:spcPct val="80000"/>
              </a:lnSpc>
              <a:spcBef>
                <a:spcPts val="0"/>
              </a:spcBef>
              <a:buClr>
                <a:srgbClr val="7030A0"/>
              </a:buClr>
              <a:buSzPts val="3200"/>
              <a:buNone/>
            </a:pPr>
            <a:r>
              <a:rPr lang="en-US" sz="1688" dirty="0">
                <a:solidFill>
                  <a:srgbClr val="7030A0"/>
                </a:solidFill>
                <a:latin typeface="Arial"/>
                <a:ea typeface="Arial"/>
                <a:cs typeface="Arial"/>
                <a:sym typeface="Arial"/>
              </a:rPr>
              <a:t> </a:t>
            </a:r>
            <a:endParaRPr dirty="0"/>
          </a:p>
          <a:p>
            <a:pPr marL="0" indent="0" algn="ctr">
              <a:lnSpc>
                <a:spcPct val="80000"/>
              </a:lnSpc>
              <a:spcBef>
                <a:spcPts val="0"/>
              </a:spcBef>
              <a:buClr>
                <a:srgbClr val="7030A0"/>
              </a:buClr>
              <a:buSzPts val="3200"/>
              <a:buNone/>
            </a:pPr>
            <a:r>
              <a:rPr lang="en-US" sz="1688" dirty="0">
                <a:solidFill>
                  <a:srgbClr val="7030A0"/>
                </a:solidFill>
                <a:latin typeface="Arial"/>
                <a:ea typeface="Arial"/>
                <a:cs typeface="Arial"/>
                <a:sym typeface="Arial"/>
              </a:rPr>
              <a:t> 	</a:t>
            </a:r>
            <a:endParaRPr sz="1688" b="1" dirty="0">
              <a:solidFill>
                <a:srgbClr val="7030A0"/>
              </a:solidFill>
              <a:latin typeface="Arial"/>
              <a:ea typeface="Arial"/>
              <a:cs typeface="Arial"/>
              <a:sym typeface="Arial"/>
            </a:endParaRPr>
          </a:p>
          <a:p>
            <a:pPr marL="0" indent="0" algn="ctr">
              <a:lnSpc>
                <a:spcPct val="80000"/>
              </a:lnSpc>
              <a:spcBef>
                <a:spcPts val="0"/>
              </a:spcBef>
              <a:buClr>
                <a:srgbClr val="FFFFFF"/>
              </a:buClr>
              <a:buSzPts val="925"/>
              <a:buNone/>
            </a:pPr>
            <a:endParaRPr sz="488" b="1" dirty="0">
              <a:latin typeface="Arial"/>
              <a:ea typeface="Arial"/>
              <a:cs typeface="Arial"/>
              <a:sym typeface="Arial"/>
            </a:endParaRPr>
          </a:p>
        </p:txBody>
      </p:sp>
      <p:pic>
        <p:nvPicPr>
          <p:cNvPr id="76" name="Google Shape;76;p11" descr="AI at DC 2010 for Deadly Delivery.jpg" title="Capitol Hill Briefing - Amnesty International 2010"/>
          <p:cNvPicPr preferRelativeResize="0"/>
          <p:nvPr/>
        </p:nvPicPr>
        <p:blipFill rotWithShape="1">
          <a:blip r:embed="rId4">
            <a:alphaModFix/>
          </a:blip>
          <a:srcRect/>
          <a:stretch/>
        </p:blipFill>
        <p:spPr>
          <a:xfrm>
            <a:off x="5743684" y="2376752"/>
            <a:ext cx="4657139" cy="3286664"/>
          </a:xfrm>
          <a:prstGeom prst="rect">
            <a:avLst/>
          </a:prstGeom>
          <a:noFill/>
          <a:ln>
            <a:noFill/>
          </a:ln>
        </p:spPr>
      </p:pic>
      <p:sp>
        <p:nvSpPr>
          <p:cNvPr id="3" name="TextBox 2">
            <a:extLst>
              <a:ext uri="{FF2B5EF4-FFF2-40B4-BE49-F238E27FC236}">
                <a16:creationId xmlns:a16="http://schemas.microsoft.com/office/drawing/2014/main" id="{57449458-E93D-4E4C-B71E-8826168A1412}"/>
              </a:ext>
            </a:extLst>
          </p:cNvPr>
          <p:cNvSpPr txBox="1"/>
          <p:nvPr/>
        </p:nvSpPr>
        <p:spPr>
          <a:xfrm>
            <a:off x="7212336" y="4997794"/>
            <a:ext cx="3620928" cy="300082"/>
          </a:xfrm>
          <a:prstGeom prst="rect">
            <a:avLst/>
          </a:prstGeom>
          <a:noFill/>
        </p:spPr>
        <p:txBody>
          <a:bodyPr wrap="none" rtlCol="0">
            <a:spAutoFit/>
          </a:bodyPr>
          <a:lstStyle/>
          <a:p>
            <a:r>
              <a:rPr lang="en-US" sz="1350" dirty="0">
                <a:solidFill>
                  <a:schemeClr val="bg1"/>
                </a:solidFill>
              </a:rPr>
              <a:t>Capitol Hill Briefing - Amnesty International 2010</a:t>
            </a:r>
          </a:p>
        </p:txBody>
      </p:sp>
    </p:spTree>
    <p:extLst>
      <p:ext uri="{BB962C8B-B14F-4D97-AF65-F5344CB8AC3E}">
        <p14:creationId xmlns:p14="http://schemas.microsoft.com/office/powerpoint/2010/main" val="1181427403"/>
      </p:ext>
    </p:extLst>
  </p:cSld>
  <p:clrMapOvr>
    <a:masterClrMapping/>
  </p:clrMapOvr>
  <mc:AlternateContent xmlns:mc="http://schemas.openxmlformats.org/markup-compatibility/2006" xmlns:p14="http://schemas.microsoft.com/office/powerpoint/2010/main">
    <mc:Choice Requires="p14">
      <p:transition spd="slow" p14:dur="2000" advTm="59951"/>
    </mc:Choice>
    <mc:Fallback xmlns="">
      <p:transition spd="slow" advTm="59951"/>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66737-4461-384D-AAB1-93E7156CA0F0}"/>
              </a:ext>
            </a:extLst>
          </p:cNvPr>
          <p:cNvSpPr>
            <a:spLocks noGrp="1"/>
          </p:cNvSpPr>
          <p:nvPr>
            <p:ph type="title"/>
          </p:nvPr>
        </p:nvSpPr>
        <p:spPr>
          <a:xfrm>
            <a:off x="250166" y="365125"/>
            <a:ext cx="11516264" cy="1325563"/>
          </a:xfrm>
        </p:spPr>
        <p:txBody>
          <a:bodyPr/>
          <a:lstStyle/>
          <a:p>
            <a:pPr algn="ctr"/>
            <a:r>
              <a:rPr lang="en-US" dirty="0">
                <a:solidFill>
                  <a:srgbClr val="843C0C"/>
                </a:solidFill>
              </a:rPr>
              <a:t>What Can </a:t>
            </a:r>
            <a:r>
              <a:rPr lang="en-US" b="1" dirty="0">
                <a:solidFill>
                  <a:srgbClr val="843C0C"/>
                </a:solidFill>
              </a:rPr>
              <a:t>YOU</a:t>
            </a:r>
            <a:r>
              <a:rPr lang="en-US" dirty="0">
                <a:solidFill>
                  <a:srgbClr val="843C0C"/>
                </a:solidFill>
              </a:rPr>
              <a:t> Do?</a:t>
            </a:r>
          </a:p>
        </p:txBody>
      </p:sp>
      <p:sp>
        <p:nvSpPr>
          <p:cNvPr id="3" name="Content Placeholder 2">
            <a:extLst>
              <a:ext uri="{FF2B5EF4-FFF2-40B4-BE49-F238E27FC236}">
                <a16:creationId xmlns:a16="http://schemas.microsoft.com/office/drawing/2014/main" id="{34D418F1-6588-B34C-94A6-82A66F8716D1}"/>
              </a:ext>
            </a:extLst>
          </p:cNvPr>
          <p:cNvSpPr>
            <a:spLocks noGrp="1"/>
          </p:cNvSpPr>
          <p:nvPr>
            <p:ph idx="1"/>
          </p:nvPr>
        </p:nvSpPr>
        <p:spPr>
          <a:xfrm>
            <a:off x="1814744" y="3965143"/>
            <a:ext cx="10515600" cy="4351338"/>
          </a:xfrm>
        </p:spPr>
        <p:txBody>
          <a:bodyPr/>
          <a:lstStyle/>
          <a:p>
            <a:endParaRPr lang="en-US" dirty="0"/>
          </a:p>
          <a:p>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endParaRPr lang="en-US" dirty="0"/>
          </a:p>
          <a:p>
            <a:endParaRPr lang="en-US" dirty="0"/>
          </a:p>
        </p:txBody>
      </p:sp>
      <p:sp>
        <p:nvSpPr>
          <p:cNvPr id="6" name="Rectangle 5">
            <a:extLst>
              <a:ext uri="{FF2B5EF4-FFF2-40B4-BE49-F238E27FC236}">
                <a16:creationId xmlns:a16="http://schemas.microsoft.com/office/drawing/2014/main" id="{4DF86326-8258-5641-B6CE-8A47ADADBD00}"/>
              </a:ext>
            </a:extLst>
          </p:cNvPr>
          <p:cNvSpPr>
            <a:spLocks noChangeArrowheads="1"/>
          </p:cNvSpPr>
          <p:nvPr/>
        </p:nvSpPr>
        <p:spPr bwMode="auto">
          <a:xfrm>
            <a:off x="1814744" y="1741494"/>
            <a:ext cx="8517396" cy="1292662"/>
          </a:xfrm>
          <a:prstGeom prst="rect">
            <a:avLst/>
          </a:prstGeom>
          <a:solidFill>
            <a:schemeClr val="bg1"/>
          </a:solidFill>
          <a:ln>
            <a:solidFill>
              <a:schemeClr val="accent1"/>
            </a:solidFill>
          </a:ln>
          <a:effectLst/>
        </p:spPr>
        <p:txBody>
          <a:bodyPr vert="horz" wrap="square" lIns="91440" tIns="45720" rIns="91440" bIns="45720" numCol="1" anchor="ctr" anchorCtr="0" compatLnSpc="1">
            <a:prstTxWarp prst="textNoShape">
              <a:avLst/>
            </a:prstTxWarp>
            <a:spAutoFit/>
          </a:bodyPr>
          <a:lstStyle/>
          <a:p>
            <a:r>
              <a:rPr lang="en-US" u="sng" dirty="0">
                <a:hlinkClick r:id="rId3"/>
              </a:rPr>
              <a:t>Am J Public Health.</a:t>
            </a:r>
            <a:r>
              <a:rPr lang="en-US" dirty="0"/>
              <a:t> 2016 October; 106(10): 1771–1772.</a:t>
            </a:r>
          </a:p>
          <a:p>
            <a:r>
              <a:rPr lang="en-US" dirty="0"/>
              <a:t>Published online 2016 October. </a:t>
            </a:r>
            <a:r>
              <a:rPr lang="en-US" dirty="0" err="1"/>
              <a:t>doi</a:t>
            </a:r>
            <a:r>
              <a:rPr lang="en-US" dirty="0"/>
              <a:t>: </a:t>
            </a:r>
            <a:r>
              <a:rPr lang="en-US" u="sng" dirty="0">
                <a:hlinkClick r:id="rId4"/>
              </a:rPr>
              <a:t>10.2105/AJPH.2016.303313</a:t>
            </a:r>
            <a:endParaRPr lang="en-US" dirty="0"/>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1" i="0" u="none" strike="noStrike" cap="none" normalizeH="0" baseline="0" dirty="0">
              <a:ln>
                <a:noFill/>
              </a:ln>
              <a:solidFill>
                <a:schemeClr val="tx1"/>
              </a:solidFill>
              <a:effectLst/>
              <a:latin typeface="Helvetica Neue" panose="02000503000000020004"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Helvetica Neue" panose="02000503000000020004" pitchFamily="2" charset="0"/>
              </a:rPr>
              <a:t>Black Lives Matter: Claiming a Space for Evidence-Based Outrage in Obstetrics and Gynecology</a:t>
            </a:r>
            <a:endParaRPr kumimoji="0" lang="en-US" alt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sng" strike="noStrike" cap="none" normalizeH="0" baseline="0" dirty="0">
                <a:ln>
                  <a:noFill/>
                </a:ln>
                <a:solidFill>
                  <a:srgbClr val="DCA10D"/>
                </a:solidFill>
                <a:effectLst/>
                <a:latin typeface="Helvetica Neue" panose="02000503000000020004" pitchFamily="2" charset="0"/>
                <a:hlinkClick r:id="rId5"/>
              </a:rPr>
              <a:t>Kacey Y. Eichelberger</a:t>
            </a:r>
            <a:r>
              <a:rPr kumimoji="0" lang="en-US" altLang="en-US" sz="1400" b="0" i="0" u="none" strike="noStrike" cap="none" normalizeH="0" baseline="0" dirty="0">
                <a:ln>
                  <a:noFill/>
                </a:ln>
                <a:solidFill>
                  <a:srgbClr val="000000"/>
                </a:solidFill>
                <a:effectLst/>
                <a:latin typeface="Helvetica Neue" panose="02000503000000020004" pitchFamily="2" charset="0"/>
              </a:rPr>
              <a:t>, </a:t>
            </a:r>
            <a:r>
              <a:rPr kumimoji="0" lang="en-US" altLang="en-US" sz="1400" b="0" i="0" u="none" strike="noStrike" cap="none" normalizeH="0" baseline="0" dirty="0" err="1">
                <a:ln>
                  <a:noFill/>
                </a:ln>
                <a:solidFill>
                  <a:srgbClr val="000000"/>
                </a:solidFill>
                <a:effectLst/>
                <a:latin typeface="Helvetica Neue" panose="02000503000000020004" pitchFamily="2" charset="0"/>
              </a:rPr>
              <a:t>MD,</a:t>
            </a:r>
            <a:r>
              <a:rPr kumimoji="0" lang="en-US" altLang="en-US" sz="1400" b="0" i="0" u="sng" strike="noStrike" cap="none" normalizeH="0" baseline="0" dirty="0" err="1">
                <a:ln>
                  <a:noFill/>
                </a:ln>
                <a:solidFill>
                  <a:srgbClr val="000000"/>
                </a:solidFill>
                <a:effectLst/>
                <a:latin typeface="Helvetica Neue" panose="02000503000000020004" pitchFamily="2" charset="0"/>
                <a:hlinkClick r:id="rId6"/>
              </a:rPr>
              <a:t>Kemi</a:t>
            </a:r>
            <a:r>
              <a:rPr kumimoji="0" lang="en-US" altLang="en-US" sz="1400" b="0" i="0" u="sng" strike="noStrike" cap="none" normalizeH="0" baseline="0" dirty="0">
                <a:ln>
                  <a:noFill/>
                </a:ln>
                <a:solidFill>
                  <a:srgbClr val="000000"/>
                </a:solidFill>
                <a:effectLst/>
                <a:latin typeface="Helvetica Neue" panose="02000503000000020004" pitchFamily="2" charset="0"/>
                <a:hlinkClick r:id="rId6"/>
              </a:rPr>
              <a:t> Doll</a:t>
            </a:r>
            <a:r>
              <a:rPr kumimoji="0" lang="en-US" altLang="en-US" sz="1400" b="0" i="0" u="none" strike="noStrike" cap="none" normalizeH="0" baseline="0" dirty="0">
                <a:ln>
                  <a:noFill/>
                </a:ln>
                <a:solidFill>
                  <a:srgbClr val="000000"/>
                </a:solidFill>
                <a:effectLst/>
                <a:latin typeface="Helvetica Neue" panose="02000503000000020004" pitchFamily="2" charset="0"/>
              </a:rPr>
              <a:t>, MD, </a:t>
            </a:r>
            <a:r>
              <a:rPr kumimoji="0" lang="en-US" altLang="en-US" sz="1400" b="0" i="0" u="sng" strike="noStrike" cap="none" normalizeH="0" baseline="0" dirty="0">
                <a:ln>
                  <a:noFill/>
                </a:ln>
                <a:solidFill>
                  <a:srgbClr val="000000"/>
                </a:solidFill>
                <a:effectLst/>
                <a:latin typeface="Helvetica Neue" panose="02000503000000020004" pitchFamily="2" charset="0"/>
                <a:hlinkClick r:id="rId7"/>
              </a:rPr>
              <a:t>Geraldine E. Ekpo</a:t>
            </a:r>
            <a:r>
              <a:rPr kumimoji="0" lang="en-US" altLang="en-US" sz="1400" b="0" i="0" u="none" strike="noStrike" cap="none" normalizeH="0" baseline="0" dirty="0">
                <a:ln>
                  <a:noFill/>
                </a:ln>
                <a:solidFill>
                  <a:srgbClr val="000000"/>
                </a:solidFill>
                <a:effectLst/>
                <a:latin typeface="Helvetica Neue" panose="02000503000000020004" pitchFamily="2" charset="0"/>
              </a:rPr>
              <a:t>, MD, and </a:t>
            </a:r>
            <a:r>
              <a:rPr kumimoji="0" lang="en-US" altLang="en-US" sz="1400" b="0" i="0" u="sng" strike="noStrike" cap="none" normalizeH="0" baseline="0" dirty="0">
                <a:ln>
                  <a:noFill/>
                </a:ln>
                <a:solidFill>
                  <a:srgbClr val="000000"/>
                </a:solidFill>
                <a:effectLst/>
                <a:latin typeface="Helvetica Neue" panose="02000503000000020004" pitchFamily="2" charset="0"/>
                <a:hlinkClick r:id="rId8"/>
              </a:rPr>
              <a:t>Matthew L. Zerden</a:t>
            </a:r>
            <a:r>
              <a:rPr kumimoji="0" lang="en-US" altLang="en-US" sz="1400" b="0" i="0" u="none" strike="noStrike" cap="none" normalizeH="0" baseline="0" dirty="0">
                <a:ln>
                  <a:noFill/>
                </a:ln>
                <a:solidFill>
                  <a:srgbClr val="000000"/>
                </a:solidFill>
                <a:effectLst/>
                <a:latin typeface="Helvetica Neue" panose="02000503000000020004" pitchFamily="2" charset="0"/>
              </a:rPr>
              <a:t>, MD, MPH</a:t>
            </a:r>
            <a:endParaRPr kumimoji="0" lang="en-US" altLang="en-US" sz="1400" b="0" i="0" u="none" strike="noStrike" cap="none" normalizeH="0" baseline="0" dirty="0">
              <a:ln>
                <a:noFill/>
              </a:ln>
              <a:solidFill>
                <a:schemeClr val="tx1"/>
              </a:solidFill>
              <a:effectLst/>
              <a:latin typeface="Helvetica Neue" panose="02000503000000020004" pitchFamily="2" charset="0"/>
            </a:endParaRPr>
          </a:p>
        </p:txBody>
      </p:sp>
      <p:sp>
        <p:nvSpPr>
          <p:cNvPr id="7" name="TextBox 6">
            <a:extLst>
              <a:ext uri="{FF2B5EF4-FFF2-40B4-BE49-F238E27FC236}">
                <a16:creationId xmlns:a16="http://schemas.microsoft.com/office/drawing/2014/main" id="{8FEF0902-E72A-0A46-AD84-399511FDB3BC}"/>
              </a:ext>
            </a:extLst>
          </p:cNvPr>
          <p:cNvSpPr txBox="1"/>
          <p:nvPr/>
        </p:nvSpPr>
        <p:spPr>
          <a:xfrm>
            <a:off x="1814744" y="3297781"/>
            <a:ext cx="8517396" cy="1354217"/>
          </a:xfrm>
          <a:prstGeom prst="rect">
            <a:avLst/>
          </a:prstGeom>
          <a:solidFill>
            <a:schemeClr val="bg1"/>
          </a:solidFill>
          <a:ln>
            <a:solidFill>
              <a:schemeClr val="accent1"/>
            </a:solidFill>
          </a:ln>
        </p:spPr>
        <p:txBody>
          <a:bodyPr wrap="square" rtlCol="0">
            <a:spAutoFit/>
          </a:bodyPr>
          <a:lstStyle/>
          <a:p>
            <a:r>
              <a:rPr lang="en-US" dirty="0" err="1"/>
              <a:t>Vedam</a:t>
            </a:r>
            <a:r>
              <a:rPr lang="en-US" dirty="0"/>
              <a:t>, S., Stoll, K., Taiwo, T. K., </a:t>
            </a:r>
            <a:r>
              <a:rPr lang="en-US" dirty="0" err="1"/>
              <a:t>Rubashkin</a:t>
            </a:r>
            <a:r>
              <a:rPr lang="en-US" dirty="0"/>
              <a:t>, N., Cheyney, M., Strauss, N., . . . &amp; the </a:t>
            </a:r>
            <a:r>
              <a:rPr lang="en-US" dirty="0" err="1"/>
              <a:t>GVtM</a:t>
            </a:r>
            <a:r>
              <a:rPr lang="en-US" dirty="0"/>
              <a:t>-US Steering Council. (2019). </a:t>
            </a:r>
            <a:endParaRPr lang="en-US" sz="1000" dirty="0"/>
          </a:p>
          <a:p>
            <a:br>
              <a:rPr lang="en-US" dirty="0"/>
            </a:br>
            <a:r>
              <a:rPr lang="en-US" sz="1400" dirty="0"/>
              <a:t>“</a:t>
            </a:r>
            <a:r>
              <a:rPr lang="en-US" sz="1400" b="1" dirty="0"/>
              <a:t>The Giving Voice to Mothers study: Inequity and mistreatment during pregnancy and childbirth in the United States</a:t>
            </a:r>
            <a:r>
              <a:rPr lang="en-US" sz="1400" dirty="0"/>
              <a:t>”.</a:t>
            </a:r>
            <a:r>
              <a:rPr lang="en-US" sz="1400" i="1" dirty="0"/>
              <a:t> Reproductive Health,</a:t>
            </a:r>
            <a:r>
              <a:rPr lang="en-US" sz="1400" dirty="0"/>
              <a:t> June 11, 1-18. DOI: 10.1186/s12978-019-0729-2</a:t>
            </a:r>
          </a:p>
        </p:txBody>
      </p:sp>
      <p:sp>
        <p:nvSpPr>
          <p:cNvPr id="8" name="TextBox 7">
            <a:extLst>
              <a:ext uri="{FF2B5EF4-FFF2-40B4-BE49-F238E27FC236}">
                <a16:creationId xmlns:a16="http://schemas.microsoft.com/office/drawing/2014/main" id="{BE25B02C-EDA0-C547-922C-957476088221}"/>
              </a:ext>
            </a:extLst>
          </p:cNvPr>
          <p:cNvSpPr txBox="1"/>
          <p:nvPr/>
        </p:nvSpPr>
        <p:spPr>
          <a:xfrm>
            <a:off x="1814744" y="4906821"/>
            <a:ext cx="8517396" cy="1538883"/>
          </a:xfrm>
          <a:prstGeom prst="rect">
            <a:avLst/>
          </a:prstGeom>
          <a:solidFill>
            <a:schemeClr val="bg1"/>
          </a:solidFill>
          <a:ln>
            <a:solidFill>
              <a:schemeClr val="accent1"/>
            </a:solidFill>
          </a:ln>
        </p:spPr>
        <p:txBody>
          <a:bodyPr wrap="none" rtlCol="0">
            <a:spAutoFit/>
          </a:bodyPr>
          <a:lstStyle/>
          <a:p>
            <a:pPr fontAlgn="base"/>
            <a:r>
              <a:rPr lang="en-US" b="1" dirty="0"/>
              <a:t>To Prevent Women from Dying in Childbirth, First Stop Blaming Them</a:t>
            </a:r>
          </a:p>
          <a:p>
            <a:pPr fontAlgn="base"/>
            <a:endParaRPr lang="en-US" sz="1000" dirty="0"/>
          </a:p>
          <a:p>
            <a:pPr fontAlgn="base"/>
            <a:r>
              <a:rPr lang="en-US" sz="1400" dirty="0"/>
              <a:t>Two-thirds of all U.S. maternal deaths are considered preventable. Racism—not race—is a critical factor</a:t>
            </a:r>
          </a:p>
          <a:p>
            <a:pPr fontAlgn="base"/>
            <a:r>
              <a:rPr lang="en-US" sz="1400" dirty="0"/>
              <a:t>By </a:t>
            </a:r>
            <a:r>
              <a:rPr lang="en-US" sz="1400" dirty="0">
                <a:hlinkClick r:id="rId9"/>
              </a:rPr>
              <a:t>Monica R. McLemore</a:t>
            </a:r>
            <a:r>
              <a:rPr lang="en-US" sz="1400" dirty="0"/>
              <a:t> on May 1, 2019</a:t>
            </a:r>
          </a:p>
          <a:p>
            <a:pPr fontAlgn="base"/>
            <a:endParaRPr lang="en-US" sz="1400" dirty="0"/>
          </a:p>
          <a:p>
            <a:pPr fontAlgn="base"/>
            <a:r>
              <a:rPr lang="en-US" sz="1200" i="1" dirty="0">
                <a:solidFill>
                  <a:schemeClr val="bg1">
                    <a:lumMod val="50000"/>
                  </a:schemeClr>
                </a:solidFill>
              </a:rPr>
              <a:t>This article was originally published with the title "How to Reduce Maternal Mortality" in Scientific American 320, 5, 48-51 (May 2019)</a:t>
            </a:r>
          </a:p>
          <a:p>
            <a:pPr fontAlgn="base"/>
            <a:r>
              <a:rPr lang="en-US" sz="1200" i="1" dirty="0">
                <a:solidFill>
                  <a:schemeClr val="bg1">
                    <a:lumMod val="50000"/>
                  </a:schemeClr>
                </a:solidFill>
              </a:rPr>
              <a:t>doi:10.1038/scientificamerican0519-48</a:t>
            </a:r>
          </a:p>
        </p:txBody>
      </p:sp>
    </p:spTree>
    <p:extLst>
      <p:ext uri="{BB962C8B-B14F-4D97-AF65-F5344CB8AC3E}">
        <p14:creationId xmlns:p14="http://schemas.microsoft.com/office/powerpoint/2010/main" val="39699775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FD160-99E6-CD49-8356-40F7F7BF3FDE}"/>
              </a:ext>
            </a:extLst>
          </p:cNvPr>
          <p:cNvSpPr>
            <a:spLocks noGrp="1"/>
          </p:cNvSpPr>
          <p:nvPr>
            <p:ph type="title"/>
          </p:nvPr>
        </p:nvSpPr>
        <p:spPr/>
        <p:txBody>
          <a:bodyPr>
            <a:normAutofit/>
          </a:bodyPr>
          <a:lstStyle/>
          <a:p>
            <a:pPr algn="ctr"/>
            <a:r>
              <a:rPr lang="en-US" sz="4050" dirty="0">
                <a:hlinkClick r:id="rId4"/>
              </a:rPr>
              <a:t>www.commonsensechildbirth.org</a:t>
            </a:r>
            <a:br>
              <a:rPr lang="en-US" sz="4050" dirty="0"/>
            </a:br>
            <a:r>
              <a:rPr lang="en-US" sz="4050" dirty="0" err="1"/>
              <a:t>www.perinataltaskforce.com</a:t>
            </a:r>
            <a:endParaRPr lang="en-US" sz="4050" dirty="0"/>
          </a:p>
        </p:txBody>
      </p:sp>
      <p:sp>
        <p:nvSpPr>
          <p:cNvPr id="3" name="Content Placeholder 2">
            <a:extLst>
              <a:ext uri="{FF2B5EF4-FFF2-40B4-BE49-F238E27FC236}">
                <a16:creationId xmlns:a16="http://schemas.microsoft.com/office/drawing/2014/main" id="{56C683D2-D9CD-2743-A942-128AD87BE45E}"/>
              </a:ext>
            </a:extLst>
          </p:cNvPr>
          <p:cNvSpPr>
            <a:spLocks noGrp="1"/>
          </p:cNvSpPr>
          <p:nvPr>
            <p:ph idx="1"/>
          </p:nvPr>
        </p:nvSpPr>
        <p:spPr/>
        <p:txBody>
          <a:bodyPr/>
          <a:lstStyle/>
          <a:p>
            <a:pPr marL="0" indent="0" algn="ctr">
              <a:buNone/>
            </a:pPr>
            <a:endParaRPr lang="en-US" sz="3000" dirty="0">
              <a:hlinkClick r:id="rId5"/>
            </a:endParaRPr>
          </a:p>
          <a:p>
            <a:pPr marL="0" indent="0" algn="ctr">
              <a:buNone/>
            </a:pPr>
            <a:r>
              <a:rPr lang="en-US" sz="3000" dirty="0">
                <a:hlinkClick r:id="rId5"/>
              </a:rPr>
              <a:t>jennie@commonsensechildbirth.org</a:t>
            </a:r>
            <a:endParaRPr lang="en-US" sz="3000" dirty="0"/>
          </a:p>
          <a:p>
            <a:pPr marL="0" indent="0" algn="ctr">
              <a:buNone/>
            </a:pPr>
            <a:r>
              <a:rPr lang="en-US" sz="3000" dirty="0"/>
              <a:t>@</a:t>
            </a:r>
            <a:r>
              <a:rPr lang="en-US" sz="3000" dirty="0" err="1"/>
              <a:t>jenniejoseph</a:t>
            </a:r>
            <a:endParaRPr lang="en-US" sz="3000" dirty="0"/>
          </a:p>
          <a:p>
            <a:pPr marL="0" indent="0">
              <a:buNone/>
            </a:pPr>
            <a:endParaRPr lang="en-US" sz="3000"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5" name="Picture 4">
            <a:extLst>
              <a:ext uri="{FF2B5EF4-FFF2-40B4-BE49-F238E27FC236}">
                <a16:creationId xmlns:a16="http://schemas.microsoft.com/office/drawing/2014/main" id="{4923AAE4-C987-054E-A346-F0ED0ECEADEE}"/>
              </a:ext>
            </a:extLst>
          </p:cNvPr>
          <p:cNvPicPr>
            <a:picLocks noChangeAspect="1"/>
          </p:cNvPicPr>
          <p:nvPr/>
        </p:nvPicPr>
        <p:blipFill>
          <a:blip r:embed="rId6"/>
          <a:stretch>
            <a:fillRect/>
          </a:stretch>
        </p:blipFill>
        <p:spPr>
          <a:xfrm>
            <a:off x="493145" y="3528204"/>
            <a:ext cx="11430000" cy="3810000"/>
          </a:xfrm>
          <a:prstGeom prst="rect">
            <a:avLst/>
          </a:prstGeom>
        </p:spPr>
      </p:pic>
    </p:spTree>
    <p:extLst>
      <p:ext uri="{BB962C8B-B14F-4D97-AF65-F5344CB8AC3E}">
        <p14:creationId xmlns:p14="http://schemas.microsoft.com/office/powerpoint/2010/main" val="29472489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97FBC-218F-A846-9E10-1BF484DB3BCE}"/>
              </a:ext>
            </a:extLst>
          </p:cNvPr>
          <p:cNvSpPr>
            <a:spLocks noGrp="1"/>
          </p:cNvSpPr>
          <p:nvPr>
            <p:ph type="title"/>
          </p:nvPr>
        </p:nvSpPr>
        <p:spPr/>
        <p:txBody>
          <a:bodyPr>
            <a:normAutofit/>
          </a:bodyPr>
          <a:lstStyle/>
          <a:p>
            <a:br>
              <a:rPr lang="en-US" dirty="0"/>
            </a:br>
            <a:endParaRPr lang="en-US" dirty="0"/>
          </a:p>
        </p:txBody>
      </p:sp>
      <p:pic>
        <p:nvPicPr>
          <p:cNvPr id="5" name="Content Placeholder 4">
            <a:extLst>
              <a:ext uri="{FF2B5EF4-FFF2-40B4-BE49-F238E27FC236}">
                <a16:creationId xmlns:a16="http://schemas.microsoft.com/office/drawing/2014/main" id="{3E1191C3-D268-6843-A30C-01D892C681F7}"/>
              </a:ext>
            </a:extLst>
          </p:cNvPr>
          <p:cNvPicPr>
            <a:picLocks noGrp="1" noChangeAspect="1"/>
          </p:cNvPicPr>
          <p:nvPr>
            <p:ph idx="1"/>
          </p:nvPr>
        </p:nvPicPr>
        <p:blipFill>
          <a:blip r:embed="rId4"/>
          <a:stretch>
            <a:fillRect/>
          </a:stretch>
        </p:blipFill>
        <p:spPr>
          <a:xfrm>
            <a:off x="2488527" y="1395622"/>
            <a:ext cx="3119492" cy="4159322"/>
          </a:xfrm>
          <a:ln>
            <a:solidFill>
              <a:schemeClr val="tx1">
                <a:lumMod val="50000"/>
                <a:lumOff val="50000"/>
              </a:schemeClr>
            </a:solidFill>
          </a:ln>
        </p:spPr>
      </p:pic>
      <p:pic>
        <p:nvPicPr>
          <p:cNvPr id="7" name="Picture 6">
            <a:extLst>
              <a:ext uri="{FF2B5EF4-FFF2-40B4-BE49-F238E27FC236}">
                <a16:creationId xmlns:a16="http://schemas.microsoft.com/office/drawing/2014/main" id="{7915A04B-B2EE-3444-A2FD-72FF0EA5314C}"/>
              </a:ext>
            </a:extLst>
          </p:cNvPr>
          <p:cNvPicPr>
            <a:picLocks noChangeAspect="1"/>
          </p:cNvPicPr>
          <p:nvPr/>
        </p:nvPicPr>
        <p:blipFill>
          <a:blip r:embed="rId5"/>
          <a:stretch>
            <a:fillRect/>
          </a:stretch>
        </p:blipFill>
        <p:spPr>
          <a:xfrm>
            <a:off x="6541168" y="1395622"/>
            <a:ext cx="3119492" cy="4159322"/>
          </a:xfrm>
          <a:prstGeom prst="rect">
            <a:avLst/>
          </a:prstGeom>
          <a:ln>
            <a:solidFill>
              <a:schemeClr val="tx1">
                <a:lumMod val="50000"/>
                <a:lumOff val="50000"/>
              </a:schemeClr>
            </a:solidFill>
          </a:ln>
        </p:spPr>
      </p:pic>
      <p:sp>
        <p:nvSpPr>
          <p:cNvPr id="8" name="TextBox 7">
            <a:extLst>
              <a:ext uri="{FF2B5EF4-FFF2-40B4-BE49-F238E27FC236}">
                <a16:creationId xmlns:a16="http://schemas.microsoft.com/office/drawing/2014/main" id="{9E67A6E7-28F4-A848-A074-B0F847B07CDB}"/>
              </a:ext>
            </a:extLst>
          </p:cNvPr>
          <p:cNvSpPr txBox="1"/>
          <p:nvPr/>
        </p:nvSpPr>
        <p:spPr>
          <a:xfrm>
            <a:off x="2794564" y="5596657"/>
            <a:ext cx="2270686" cy="400110"/>
          </a:xfrm>
          <a:prstGeom prst="rect">
            <a:avLst/>
          </a:prstGeom>
          <a:noFill/>
        </p:spPr>
        <p:txBody>
          <a:bodyPr wrap="none" rtlCol="0">
            <a:spAutoFit/>
          </a:bodyPr>
          <a:lstStyle/>
          <a:p>
            <a:r>
              <a:rPr lang="en-US" sz="2000" dirty="0"/>
              <a:t>London – circa 1981</a:t>
            </a:r>
          </a:p>
        </p:txBody>
      </p:sp>
      <p:sp>
        <p:nvSpPr>
          <p:cNvPr id="9" name="Rectangle 8">
            <a:extLst>
              <a:ext uri="{FF2B5EF4-FFF2-40B4-BE49-F238E27FC236}">
                <a16:creationId xmlns:a16="http://schemas.microsoft.com/office/drawing/2014/main" id="{9F2071DB-7D5D-F149-9EE4-D25152834BC1}"/>
              </a:ext>
            </a:extLst>
          </p:cNvPr>
          <p:cNvSpPr/>
          <p:nvPr/>
        </p:nvSpPr>
        <p:spPr>
          <a:xfrm>
            <a:off x="6744614" y="5612321"/>
            <a:ext cx="3189656" cy="400110"/>
          </a:xfrm>
          <a:prstGeom prst="rect">
            <a:avLst/>
          </a:prstGeom>
        </p:spPr>
        <p:txBody>
          <a:bodyPr wrap="none">
            <a:spAutoFit/>
          </a:bodyPr>
          <a:lstStyle/>
          <a:p>
            <a:r>
              <a:rPr lang="en-US" sz="1350" dirty="0"/>
              <a:t> </a:t>
            </a:r>
            <a:r>
              <a:rPr lang="en-US" sz="2000" dirty="0"/>
              <a:t>Winter Garden, Florida 2019</a:t>
            </a:r>
          </a:p>
        </p:txBody>
      </p:sp>
      <p:sp>
        <p:nvSpPr>
          <p:cNvPr id="4" name="TextBox 3">
            <a:extLst>
              <a:ext uri="{FF2B5EF4-FFF2-40B4-BE49-F238E27FC236}">
                <a16:creationId xmlns:a16="http://schemas.microsoft.com/office/drawing/2014/main" id="{0EDC4F8F-5BBA-B442-AB51-8856C0AD46B0}"/>
              </a:ext>
            </a:extLst>
          </p:cNvPr>
          <p:cNvSpPr txBox="1"/>
          <p:nvPr/>
        </p:nvSpPr>
        <p:spPr>
          <a:xfrm>
            <a:off x="1543049" y="594132"/>
            <a:ext cx="8848725" cy="584775"/>
          </a:xfrm>
          <a:prstGeom prst="rect">
            <a:avLst/>
          </a:prstGeom>
          <a:noFill/>
        </p:spPr>
        <p:txBody>
          <a:bodyPr wrap="square" rtlCol="0">
            <a:spAutoFit/>
          </a:bodyPr>
          <a:lstStyle/>
          <a:p>
            <a:pPr algn="ctr">
              <a:spcBef>
                <a:spcPts val="576"/>
              </a:spcBef>
            </a:pPr>
            <a:r>
              <a:rPr lang="en-US" sz="3200" dirty="0">
                <a:solidFill>
                  <a:srgbClr val="843C0C"/>
                </a:solidFill>
              </a:rPr>
              <a:t>I am a midwife …….. Midwife means ‘with woman’</a:t>
            </a:r>
          </a:p>
        </p:txBody>
      </p:sp>
      <p:sp>
        <p:nvSpPr>
          <p:cNvPr id="3" name="TextBox 2">
            <a:extLst>
              <a:ext uri="{FF2B5EF4-FFF2-40B4-BE49-F238E27FC236}">
                <a16:creationId xmlns:a16="http://schemas.microsoft.com/office/drawing/2014/main" id="{3136D69F-A5A8-DC4C-88E4-147837D81887}"/>
              </a:ext>
            </a:extLst>
          </p:cNvPr>
          <p:cNvSpPr txBox="1"/>
          <p:nvPr/>
        </p:nvSpPr>
        <p:spPr>
          <a:xfrm>
            <a:off x="4695825" y="6534834"/>
            <a:ext cx="1731564" cy="400110"/>
          </a:xfrm>
          <a:prstGeom prst="rect">
            <a:avLst/>
          </a:prstGeom>
          <a:noFill/>
        </p:spPr>
        <p:txBody>
          <a:bodyPr wrap="none" rtlCol="0">
            <a:spAutoFit/>
          </a:bodyPr>
          <a:lstStyle/>
          <a:p>
            <a:r>
              <a:rPr lang="en-US" sz="1000" dirty="0">
                <a:solidFill>
                  <a:schemeClr val="bg1">
                    <a:lumMod val="85000"/>
                  </a:schemeClr>
                </a:solidFill>
              </a:rPr>
              <a:t>Copyright Jennie Joseph 2021</a:t>
            </a:r>
          </a:p>
          <a:p>
            <a:endParaRPr lang="en-US" sz="1000" dirty="0">
              <a:solidFill>
                <a:schemeClr val="bg1">
                  <a:lumMod val="85000"/>
                </a:schemeClr>
              </a:solidFill>
            </a:endParaRPr>
          </a:p>
        </p:txBody>
      </p:sp>
    </p:spTree>
    <p:extLst>
      <p:ext uri="{BB962C8B-B14F-4D97-AF65-F5344CB8AC3E}">
        <p14:creationId xmlns:p14="http://schemas.microsoft.com/office/powerpoint/2010/main" val="2853687673"/>
      </p:ext>
    </p:extLst>
  </p:cSld>
  <p:clrMapOvr>
    <a:masterClrMapping/>
  </p:clrMapOvr>
  <mc:AlternateContent xmlns:mc="http://schemas.openxmlformats.org/markup-compatibility/2006" xmlns:p14="http://schemas.microsoft.com/office/powerpoint/2010/main">
    <mc:Choice Requires="p14">
      <p:transition spd="slow" p14:dur="2000" advTm="44640"/>
    </mc:Choice>
    <mc:Fallback xmlns="">
      <p:transition spd="slow" advTm="4464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03286-DB06-A247-942E-C3195E4E4209}"/>
              </a:ext>
            </a:extLst>
          </p:cNvPr>
          <p:cNvSpPr>
            <a:spLocks noGrp="1"/>
          </p:cNvSpPr>
          <p:nvPr>
            <p:ph type="title"/>
          </p:nvPr>
        </p:nvSpPr>
        <p:spPr/>
        <p:txBody>
          <a:bodyPr/>
          <a:lstStyle/>
          <a:p>
            <a:pPr algn="ctr"/>
            <a:r>
              <a:rPr lang="en-US" dirty="0">
                <a:solidFill>
                  <a:srgbClr val="843C0C"/>
                </a:solidFill>
              </a:rPr>
              <a:t>We act differently when it’s </a:t>
            </a:r>
            <a:r>
              <a:rPr lang="en-US" b="1" dirty="0">
                <a:solidFill>
                  <a:srgbClr val="843C0C"/>
                </a:solidFill>
              </a:rPr>
              <a:t>our</a:t>
            </a:r>
            <a:r>
              <a:rPr lang="en-US" dirty="0">
                <a:solidFill>
                  <a:srgbClr val="843C0C"/>
                </a:solidFill>
              </a:rPr>
              <a:t> family</a:t>
            </a:r>
          </a:p>
        </p:txBody>
      </p:sp>
      <p:sp>
        <p:nvSpPr>
          <p:cNvPr id="3" name="Content Placeholder 2">
            <a:extLst>
              <a:ext uri="{FF2B5EF4-FFF2-40B4-BE49-F238E27FC236}">
                <a16:creationId xmlns:a16="http://schemas.microsoft.com/office/drawing/2014/main" id="{EE484354-2813-B04E-9529-AB89B759C13C}"/>
              </a:ext>
            </a:extLst>
          </p:cNvPr>
          <p:cNvSpPr>
            <a:spLocks noGrp="1"/>
          </p:cNvSpPr>
          <p:nvPr>
            <p:ph idx="1"/>
          </p:nvPr>
        </p:nvSpPr>
        <p:spPr>
          <a:xfrm>
            <a:off x="362309" y="1825625"/>
            <a:ext cx="11464505" cy="4351338"/>
          </a:xfrm>
        </p:spPr>
        <p:txBody>
          <a:bodyPr>
            <a:normAutofit/>
          </a:bodyPr>
          <a:lstStyle/>
          <a:p>
            <a:pPr marL="0" indent="0">
              <a:buNone/>
            </a:pPr>
            <a:r>
              <a:rPr lang="en-US" dirty="0"/>
              <a:t>              If the patient isn’t centered EVERYBODY is suffering</a:t>
            </a:r>
          </a:p>
          <a:p>
            <a:pPr marL="0" indent="0">
              <a:buNone/>
            </a:pPr>
            <a:r>
              <a:rPr lang="en-US" dirty="0"/>
              <a:t>- patients suffer, their loved ones suffer, providers suffer, health systems suffer </a:t>
            </a:r>
          </a:p>
        </p:txBody>
      </p:sp>
      <p:sp>
        <p:nvSpPr>
          <p:cNvPr id="4" name="Rectangle 3">
            <a:extLst>
              <a:ext uri="{FF2B5EF4-FFF2-40B4-BE49-F238E27FC236}">
                <a16:creationId xmlns:a16="http://schemas.microsoft.com/office/drawing/2014/main" id="{64C6BEC7-3B44-EA48-BD94-89B7BE02D4A2}"/>
              </a:ext>
            </a:extLst>
          </p:cNvPr>
          <p:cNvSpPr/>
          <p:nvPr/>
        </p:nvSpPr>
        <p:spPr>
          <a:xfrm>
            <a:off x="5977217" y="3244334"/>
            <a:ext cx="237566" cy="646331"/>
          </a:xfrm>
          <a:prstGeom prst="rect">
            <a:avLst/>
          </a:prstGeom>
        </p:spPr>
        <p:txBody>
          <a:bodyPr wrap="none">
            <a:spAutoFit/>
          </a:bodyPr>
          <a:lstStyle/>
          <a:p>
            <a:r>
              <a:rPr lang="en-US" b="0" dirty="0">
                <a:effectLst/>
              </a:rPr>
              <a:t> </a:t>
            </a:r>
          </a:p>
          <a:p>
            <a:endParaRPr lang="en-US" dirty="0"/>
          </a:p>
        </p:txBody>
      </p:sp>
      <p:sp>
        <p:nvSpPr>
          <p:cNvPr id="5" name="TextBox 4">
            <a:extLst>
              <a:ext uri="{FF2B5EF4-FFF2-40B4-BE49-F238E27FC236}">
                <a16:creationId xmlns:a16="http://schemas.microsoft.com/office/drawing/2014/main" id="{D6164950-3E6C-274E-B0AE-61A964D1253F}"/>
              </a:ext>
            </a:extLst>
          </p:cNvPr>
          <p:cNvSpPr txBox="1"/>
          <p:nvPr/>
        </p:nvSpPr>
        <p:spPr>
          <a:xfrm>
            <a:off x="4520242" y="4632385"/>
            <a:ext cx="184731" cy="369332"/>
          </a:xfrm>
          <a:prstGeom prst="rect">
            <a:avLst/>
          </a:prstGeom>
          <a:noFill/>
        </p:spPr>
        <p:txBody>
          <a:bodyPr wrap="none" rtlCol="0">
            <a:spAutoFit/>
          </a:bodyPr>
          <a:lstStyle/>
          <a:p>
            <a:endParaRPr lang="en-US"/>
          </a:p>
        </p:txBody>
      </p:sp>
      <p:pic>
        <p:nvPicPr>
          <p:cNvPr id="6" name="Shape 480" descr="IMG_8420">
            <a:extLst>
              <a:ext uri="{FF2B5EF4-FFF2-40B4-BE49-F238E27FC236}">
                <a16:creationId xmlns:a16="http://schemas.microsoft.com/office/drawing/2014/main" id="{B9B4F374-0795-B343-B545-6138C53E0649}"/>
              </a:ext>
            </a:extLst>
          </p:cNvPr>
          <p:cNvPicPr preferRelativeResize="0">
            <a:picLocks/>
          </p:cNvPicPr>
          <p:nvPr/>
        </p:nvPicPr>
        <p:blipFill rotWithShape="1">
          <a:blip r:embed="rId4">
            <a:alphaModFix/>
          </a:blip>
          <a:srcRect/>
          <a:stretch/>
        </p:blipFill>
        <p:spPr>
          <a:xfrm>
            <a:off x="2646206" y="3019695"/>
            <a:ext cx="6523673" cy="3157268"/>
          </a:xfrm>
          <a:prstGeom prst="rect">
            <a:avLst/>
          </a:prstGeom>
          <a:noFill/>
          <a:ln>
            <a:noFill/>
          </a:ln>
        </p:spPr>
      </p:pic>
      <p:sp>
        <p:nvSpPr>
          <p:cNvPr id="7" name="TextBox 6">
            <a:extLst>
              <a:ext uri="{FF2B5EF4-FFF2-40B4-BE49-F238E27FC236}">
                <a16:creationId xmlns:a16="http://schemas.microsoft.com/office/drawing/2014/main" id="{B4AD2634-C1D6-F740-ABF4-22871F72D125}"/>
              </a:ext>
            </a:extLst>
          </p:cNvPr>
          <p:cNvSpPr txBox="1"/>
          <p:nvPr/>
        </p:nvSpPr>
        <p:spPr>
          <a:xfrm>
            <a:off x="4520242" y="6579920"/>
            <a:ext cx="1731564" cy="246221"/>
          </a:xfrm>
          <a:prstGeom prst="rect">
            <a:avLst/>
          </a:prstGeom>
          <a:noFill/>
        </p:spPr>
        <p:txBody>
          <a:bodyPr wrap="none" rtlCol="0">
            <a:spAutoFit/>
          </a:bodyPr>
          <a:lstStyle/>
          <a:p>
            <a:r>
              <a:rPr lang="en-US" sz="1000" dirty="0">
                <a:solidFill>
                  <a:schemeClr val="bg1">
                    <a:lumMod val="85000"/>
                  </a:schemeClr>
                </a:solidFill>
              </a:rPr>
              <a:t>Copyright Jennie Joseph 2021</a:t>
            </a:r>
          </a:p>
        </p:txBody>
      </p:sp>
    </p:spTree>
    <p:extLst>
      <p:ext uri="{BB962C8B-B14F-4D97-AF65-F5344CB8AC3E}">
        <p14:creationId xmlns:p14="http://schemas.microsoft.com/office/powerpoint/2010/main" val="32529030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503D7-1536-FF4F-9A50-5E62A745D6F7}"/>
              </a:ext>
            </a:extLst>
          </p:cNvPr>
          <p:cNvSpPr>
            <a:spLocks noGrp="1"/>
          </p:cNvSpPr>
          <p:nvPr>
            <p:ph type="title"/>
          </p:nvPr>
        </p:nvSpPr>
        <p:spPr/>
        <p:txBody>
          <a:bodyPr/>
          <a:lstStyle/>
          <a:p>
            <a:pPr algn="ctr"/>
            <a:endParaRPr lang="en-US" dirty="0">
              <a:latin typeface="Arial" panose="020B0604020202020204" pitchFamily="34" charset="0"/>
              <a:cs typeface="Arial" panose="020B0604020202020204" pitchFamily="34" charset="0"/>
            </a:endParaRPr>
          </a:p>
        </p:txBody>
      </p:sp>
      <p:pic>
        <p:nvPicPr>
          <p:cNvPr id="5" name="Content Placeholder 4">
            <a:extLst>
              <a:ext uri="{FF2B5EF4-FFF2-40B4-BE49-F238E27FC236}">
                <a16:creationId xmlns:a16="http://schemas.microsoft.com/office/drawing/2014/main" id="{A98E9DE0-0129-0144-96C7-7B2669509352}"/>
              </a:ext>
            </a:extLst>
          </p:cNvPr>
          <p:cNvPicPr>
            <a:picLocks noGrp="1" noChangeAspect="1"/>
          </p:cNvPicPr>
          <p:nvPr>
            <p:ph idx="1"/>
          </p:nvPr>
        </p:nvPicPr>
        <p:blipFill>
          <a:blip r:embed="rId4"/>
          <a:stretch>
            <a:fillRect/>
          </a:stretch>
        </p:blipFill>
        <p:spPr>
          <a:xfrm>
            <a:off x="1105903" y="72292"/>
            <a:ext cx="9980193" cy="6649183"/>
          </a:xfrm>
        </p:spPr>
      </p:pic>
      <p:sp>
        <p:nvSpPr>
          <p:cNvPr id="3" name="Footer Placeholder 2">
            <a:extLst>
              <a:ext uri="{FF2B5EF4-FFF2-40B4-BE49-F238E27FC236}">
                <a16:creationId xmlns:a16="http://schemas.microsoft.com/office/drawing/2014/main" id="{927A4615-8AF5-0849-B583-E750BC4347E5}"/>
              </a:ext>
            </a:extLst>
          </p:cNvPr>
          <p:cNvSpPr>
            <a:spLocks noGrp="1"/>
          </p:cNvSpPr>
          <p:nvPr>
            <p:ph type="ftr" sz="quarter" idx="11"/>
          </p:nvPr>
        </p:nvSpPr>
        <p:spPr>
          <a:xfrm>
            <a:off x="266700" y="6356350"/>
            <a:ext cx="4114800" cy="365125"/>
          </a:xfrm>
        </p:spPr>
        <p:txBody>
          <a:bodyPr/>
          <a:lstStyle/>
          <a:p>
            <a:r>
              <a:rPr lang="en-US" dirty="0">
                <a:solidFill>
                  <a:schemeClr val="bg1">
                    <a:lumMod val="85000"/>
                  </a:schemeClr>
                </a:solidFill>
              </a:rPr>
              <a:t>Copyright Jennie Joseph 2021</a:t>
            </a:r>
          </a:p>
        </p:txBody>
      </p:sp>
    </p:spTree>
    <p:extLst>
      <p:ext uri="{BB962C8B-B14F-4D97-AF65-F5344CB8AC3E}">
        <p14:creationId xmlns:p14="http://schemas.microsoft.com/office/powerpoint/2010/main" val="39881236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B4C93-F933-8745-9F88-C029796E278B}"/>
              </a:ext>
            </a:extLst>
          </p:cNvPr>
          <p:cNvSpPr>
            <a:spLocks noGrp="1"/>
          </p:cNvSpPr>
          <p:nvPr>
            <p:ph type="title"/>
          </p:nvPr>
        </p:nvSpPr>
        <p:spPr/>
        <p:txBody>
          <a:bodyPr/>
          <a:lstStyle/>
          <a:p>
            <a:br>
              <a:rPr lang="en-US" dirty="0"/>
            </a:br>
            <a:endParaRPr lang="en-US" dirty="0"/>
          </a:p>
        </p:txBody>
      </p:sp>
      <p:pic>
        <p:nvPicPr>
          <p:cNvPr id="17" name="Content Placeholder 16">
            <a:extLst>
              <a:ext uri="{FF2B5EF4-FFF2-40B4-BE49-F238E27FC236}">
                <a16:creationId xmlns:a16="http://schemas.microsoft.com/office/drawing/2014/main" id="{6D26BF43-B38B-BE46-A0BB-D1EB43C159B0}"/>
              </a:ext>
            </a:extLst>
          </p:cNvPr>
          <p:cNvPicPr>
            <a:picLocks noGrp="1" noChangeAspect="1"/>
          </p:cNvPicPr>
          <p:nvPr>
            <p:ph idx="1"/>
          </p:nvPr>
        </p:nvPicPr>
        <p:blipFill>
          <a:blip r:embed="rId4"/>
          <a:stretch>
            <a:fillRect/>
          </a:stretch>
        </p:blipFill>
        <p:spPr>
          <a:xfrm>
            <a:off x="1343820" y="209606"/>
            <a:ext cx="9504359" cy="6336239"/>
          </a:xfrm>
          <a:ln w="12700">
            <a:solidFill>
              <a:srgbClr val="7030A0"/>
            </a:solidFill>
          </a:ln>
        </p:spPr>
      </p:pic>
      <p:sp>
        <p:nvSpPr>
          <p:cNvPr id="3" name="Rectangle 2">
            <a:extLst>
              <a:ext uri="{FF2B5EF4-FFF2-40B4-BE49-F238E27FC236}">
                <a16:creationId xmlns:a16="http://schemas.microsoft.com/office/drawing/2014/main" id="{7A0F28FC-1A1D-314E-BAE0-5A9428AC854F}"/>
              </a:ext>
            </a:extLst>
          </p:cNvPr>
          <p:cNvSpPr/>
          <p:nvPr/>
        </p:nvSpPr>
        <p:spPr>
          <a:xfrm>
            <a:off x="1603194" y="6299624"/>
            <a:ext cx="1731564" cy="246221"/>
          </a:xfrm>
          <a:prstGeom prst="rect">
            <a:avLst/>
          </a:prstGeom>
        </p:spPr>
        <p:txBody>
          <a:bodyPr wrap="none">
            <a:spAutoFit/>
          </a:bodyPr>
          <a:lstStyle/>
          <a:p>
            <a:r>
              <a:rPr lang="en-US" sz="1000" dirty="0">
                <a:solidFill>
                  <a:schemeClr val="bg1">
                    <a:lumMod val="85000"/>
                  </a:schemeClr>
                </a:solidFill>
              </a:rPr>
              <a:t>Copyright Jennie Joseph 2021</a:t>
            </a:r>
          </a:p>
        </p:txBody>
      </p:sp>
    </p:spTree>
    <p:extLst>
      <p:ext uri="{BB962C8B-B14F-4D97-AF65-F5344CB8AC3E}">
        <p14:creationId xmlns:p14="http://schemas.microsoft.com/office/powerpoint/2010/main" val="1129828389"/>
      </p:ext>
    </p:extLst>
  </p:cSld>
  <p:clrMapOvr>
    <a:masterClrMapping/>
  </p:clrMapOvr>
  <mc:AlternateContent xmlns:mc="http://schemas.openxmlformats.org/markup-compatibility/2006" xmlns:p14="http://schemas.microsoft.com/office/powerpoint/2010/main">
    <mc:Choice Requires="p14">
      <p:transition spd="slow" p14:dur="2000" advTm="45406"/>
    </mc:Choice>
    <mc:Fallback xmlns="">
      <p:transition spd="slow" advTm="45406"/>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EC72F-EAAA-F044-9D7E-206B23578497}"/>
              </a:ext>
            </a:extLst>
          </p:cNvPr>
          <p:cNvSpPr>
            <a:spLocks noGrp="1"/>
          </p:cNvSpPr>
          <p:nvPr>
            <p:ph type="title"/>
          </p:nvPr>
        </p:nvSpPr>
        <p:spPr/>
        <p:txBody>
          <a:bodyPr/>
          <a:lstStyle/>
          <a:p>
            <a:pPr algn="ctr"/>
            <a:r>
              <a:rPr lang="en-US" dirty="0" err="1">
                <a:solidFill>
                  <a:srgbClr val="843C0C"/>
                </a:solidFill>
                <a:latin typeface="Arial" panose="020B0604020202020204" pitchFamily="34" charset="0"/>
                <a:cs typeface="Arial" panose="020B0604020202020204" pitchFamily="34" charset="0"/>
              </a:rPr>
              <a:t>Materno</a:t>
            </a:r>
            <a:r>
              <a:rPr lang="en-US" dirty="0">
                <a:solidFill>
                  <a:srgbClr val="843C0C"/>
                </a:solidFill>
                <a:latin typeface="Arial" panose="020B0604020202020204" pitchFamily="34" charset="0"/>
                <a:cs typeface="Arial" panose="020B0604020202020204" pitchFamily="34" charset="0"/>
              </a:rPr>
              <a:t>-toxic Zones or Environments</a:t>
            </a:r>
            <a:endParaRPr lang="en-US" dirty="0">
              <a:solidFill>
                <a:srgbClr val="843C0C"/>
              </a:solidFill>
            </a:endParaRPr>
          </a:p>
        </p:txBody>
      </p:sp>
      <p:sp>
        <p:nvSpPr>
          <p:cNvPr id="3" name="Content Placeholder 2">
            <a:extLst>
              <a:ext uri="{FF2B5EF4-FFF2-40B4-BE49-F238E27FC236}">
                <a16:creationId xmlns:a16="http://schemas.microsoft.com/office/drawing/2014/main" id="{96EA1A8A-AF78-BE42-900B-A397353137E0}"/>
              </a:ext>
            </a:extLst>
          </p:cNvPr>
          <p:cNvSpPr>
            <a:spLocks noGrp="1"/>
          </p:cNvSpPr>
          <p:nvPr>
            <p:ph idx="1"/>
          </p:nvPr>
        </p:nvSpPr>
        <p:spPr/>
        <p:txBody>
          <a:bodyPr>
            <a:normAutofit/>
          </a:bodyPr>
          <a:lstStyle/>
          <a:p>
            <a:pPr marL="0" indent="0">
              <a:buNone/>
            </a:pPr>
            <a:r>
              <a:rPr lang="en-US" dirty="0"/>
              <a:t>I coined the phrase ‘</a:t>
            </a:r>
            <a:r>
              <a:rPr lang="en-US" dirty="0" err="1"/>
              <a:t>materno</a:t>
            </a:r>
            <a:r>
              <a:rPr lang="en-US" dirty="0"/>
              <a:t>-toxic’ as a way to describe what I see as the ‘environmental’ impact on a mother, whether pregnant or parenting, which creates such toxicity around her that she, the mother/baby dyad, or her children, are not safe. </a:t>
            </a:r>
          </a:p>
          <a:p>
            <a:pPr marL="0" indent="0">
              <a:buNone/>
            </a:pPr>
            <a:endParaRPr lang="en-US" dirty="0"/>
          </a:p>
          <a:p>
            <a:pPr marL="0" indent="0">
              <a:buNone/>
            </a:pPr>
            <a:r>
              <a:rPr lang="en-US" dirty="0"/>
              <a:t>Or in other words – if you yourself wouldn’t want to be in her shoes, exchange places with her or be in her situation, it’s likely she’s experiencing </a:t>
            </a:r>
            <a:r>
              <a:rPr lang="en-US" dirty="0" err="1"/>
              <a:t>materno</a:t>
            </a:r>
            <a:r>
              <a:rPr lang="en-US" dirty="0"/>
              <a:t>-toxicity, she is compromised.</a:t>
            </a:r>
          </a:p>
          <a:p>
            <a:pPr marL="0" indent="0">
              <a:buNone/>
            </a:pPr>
            <a:endParaRPr lang="en-US" dirty="0"/>
          </a:p>
        </p:txBody>
      </p:sp>
      <p:sp>
        <p:nvSpPr>
          <p:cNvPr id="4" name="Rectangle 3">
            <a:extLst>
              <a:ext uri="{FF2B5EF4-FFF2-40B4-BE49-F238E27FC236}">
                <a16:creationId xmlns:a16="http://schemas.microsoft.com/office/drawing/2014/main" id="{1229E8C4-830A-F444-BA68-8FD1DA65AE47}"/>
              </a:ext>
            </a:extLst>
          </p:cNvPr>
          <p:cNvSpPr/>
          <p:nvPr/>
        </p:nvSpPr>
        <p:spPr>
          <a:xfrm>
            <a:off x="3048000" y="1374354"/>
            <a:ext cx="6096000" cy="646331"/>
          </a:xfrm>
          <a:prstGeom prst="rect">
            <a:avLst/>
          </a:prstGeom>
        </p:spPr>
        <p:txBody>
          <a:bodyPr>
            <a:spAutoFit/>
          </a:bodyPr>
          <a:lstStyle/>
          <a:p>
            <a:r>
              <a:rPr lang="en-US" dirty="0"/>
              <a:t> </a:t>
            </a:r>
          </a:p>
          <a:p>
            <a:endParaRPr lang="en-US" dirty="0"/>
          </a:p>
        </p:txBody>
      </p:sp>
      <p:sp>
        <p:nvSpPr>
          <p:cNvPr id="5" name="TextBox 4">
            <a:extLst>
              <a:ext uri="{FF2B5EF4-FFF2-40B4-BE49-F238E27FC236}">
                <a16:creationId xmlns:a16="http://schemas.microsoft.com/office/drawing/2014/main" id="{47F50F62-A4FB-2047-A58C-FB8BD2B9F121}"/>
              </a:ext>
            </a:extLst>
          </p:cNvPr>
          <p:cNvSpPr txBox="1"/>
          <p:nvPr/>
        </p:nvSpPr>
        <p:spPr>
          <a:xfrm>
            <a:off x="4457700" y="6534834"/>
            <a:ext cx="2965812" cy="646331"/>
          </a:xfrm>
          <a:prstGeom prst="rect">
            <a:avLst/>
          </a:prstGeom>
          <a:noFill/>
        </p:spPr>
        <p:txBody>
          <a:bodyPr wrap="none" rtlCol="0">
            <a:spAutoFit/>
          </a:bodyPr>
          <a:lstStyle/>
          <a:p>
            <a:r>
              <a:rPr lang="en-US" dirty="0">
                <a:solidFill>
                  <a:schemeClr val="bg1">
                    <a:lumMod val="85000"/>
                  </a:schemeClr>
                </a:solidFill>
              </a:rPr>
              <a:t>Copyright Jennie Joseph 2021</a:t>
            </a:r>
          </a:p>
          <a:p>
            <a:endParaRPr lang="en-US" dirty="0"/>
          </a:p>
        </p:txBody>
      </p:sp>
    </p:spTree>
    <p:extLst>
      <p:ext uri="{BB962C8B-B14F-4D97-AF65-F5344CB8AC3E}">
        <p14:creationId xmlns:p14="http://schemas.microsoft.com/office/powerpoint/2010/main" val="14782637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3957</TotalTime>
  <Words>5058</Words>
  <Application>Microsoft Office PowerPoint</Application>
  <PresentationFormat>Widescreen</PresentationFormat>
  <Paragraphs>385</Paragraphs>
  <Slides>41</Slides>
  <Notes>33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41</vt:i4>
      </vt:variant>
    </vt:vector>
  </HeadingPairs>
  <TitlesOfParts>
    <vt:vector size="50" baseType="lpstr">
      <vt:lpstr>Arial</vt:lpstr>
      <vt:lpstr>Calibri</vt:lpstr>
      <vt:lpstr>Calibri Light</vt:lpstr>
      <vt:lpstr>Century Gothic</vt:lpstr>
      <vt:lpstr>Helvetica Neue</vt:lpstr>
      <vt:lpstr>Tahoma</vt:lpstr>
      <vt:lpstr>Times New Roman</vt:lpstr>
      <vt:lpstr>Wingdings</vt:lpstr>
      <vt:lpstr>Office Theme</vt:lpstr>
      <vt:lpstr>Operationalizing Perinatal Equity, Quality and Safety in Materno-toxic Zones - Every Person, Every Time.</vt:lpstr>
      <vt:lpstr> Objectives:  </vt:lpstr>
      <vt:lpstr> Our Babies are Dying!</vt:lpstr>
      <vt:lpstr>Women are Dying Too! </vt:lpstr>
      <vt:lpstr> </vt:lpstr>
      <vt:lpstr>We act differently when it’s our family</vt:lpstr>
      <vt:lpstr>PowerPoint Presentation</vt:lpstr>
      <vt:lpstr> </vt:lpstr>
      <vt:lpstr>Materno-toxic Zones or Environments</vt:lpstr>
      <vt:lpstr>Ah, but it’s those social determinants of health………those Materno-toxic neighborhoods </vt:lpstr>
      <vt:lpstr> </vt:lpstr>
      <vt:lpstr>PowerPoint Presentation</vt:lpstr>
      <vt:lpstr>Vedam, S., Stoll, K., Taiwo, T. K., Rubashkin, N., Cheyney, M., Strauss, N., . . . &amp; the GVtM-US Steering Council. (2019).   “The Giving Voice to Mothers study: Inequity and mistreatment during pregnancy and childbirth in the United States”. Reproductive Health, June 11, 1-18. DOI: 10.1186/s12978-019-0729-2</vt:lpstr>
      <vt:lpstr> </vt:lpstr>
      <vt:lpstr> </vt:lpstr>
      <vt:lpstr>Evidence Based Outrage?</vt:lpstr>
      <vt:lpstr> </vt:lpstr>
      <vt:lpstr>Materno-toxic Zones </vt:lpstr>
      <vt:lpstr> The Fundamental Premise</vt:lpstr>
      <vt:lpstr>PowerPoint Presentation</vt:lpstr>
      <vt:lpstr>Critical Focus Points:</vt:lpstr>
      <vt:lpstr>Safety</vt:lpstr>
      <vt:lpstr>Quality</vt:lpstr>
      <vt:lpstr>Workforce  Development</vt:lpstr>
      <vt:lpstr>Trauma-Informed Care –  for Safety, Quality, Workforce Development</vt:lpstr>
      <vt:lpstr>Rights of Childbearing Women  (World Health Organization)</vt:lpstr>
      <vt:lpstr>  Safe Motherhood –  Respect for her  humanity……….</vt:lpstr>
      <vt:lpstr>       A SAFER SYSTEM </vt:lpstr>
      <vt:lpstr>  </vt:lpstr>
      <vt:lpstr>LISTEN!</vt:lpstr>
      <vt:lpstr> </vt:lpstr>
      <vt:lpstr>                 Elimination of the Racial Disparity 2007</vt:lpstr>
      <vt:lpstr>Cornerstones of SAFE Perinatal  Care</vt:lpstr>
      <vt:lpstr>Community-based Maternity Center Evaluation 2017</vt:lpstr>
      <vt:lpstr>Conclusions of the 2017 Study</vt:lpstr>
      <vt:lpstr> </vt:lpstr>
      <vt:lpstr>Commonsense Solutions  </vt:lpstr>
      <vt:lpstr>What do we need?</vt:lpstr>
      <vt:lpstr> </vt:lpstr>
      <vt:lpstr>What Can YOU Do?</vt:lpstr>
      <vt:lpstr>www.commonsensechildbirth.org www.perinataltaskforce.com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Chris Marts</cp:lastModifiedBy>
  <cp:revision>46</cp:revision>
  <dcterms:created xsi:type="dcterms:W3CDTF">2021-04-04T18:24:10Z</dcterms:created>
  <dcterms:modified xsi:type="dcterms:W3CDTF">2022-04-26T11:17:27Z</dcterms:modified>
</cp:coreProperties>
</file>